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77" r:id="rId5"/>
    <p:sldId id="274" r:id="rId6"/>
    <p:sldId id="265" r:id="rId7"/>
    <p:sldId id="263" r:id="rId8"/>
    <p:sldId id="266" r:id="rId9"/>
    <p:sldId id="267" r:id="rId10"/>
    <p:sldId id="268" r:id="rId11"/>
    <p:sldId id="272" r:id="rId12"/>
    <p:sldId id="269" r:id="rId13"/>
    <p:sldId id="270" r:id="rId14"/>
    <p:sldId id="271" r:id="rId15"/>
    <p:sldId id="273" r:id="rId16"/>
    <p:sldId id="264" r:id="rId17"/>
    <p:sldId id="27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 cla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10" autoAdjust="0"/>
    <p:restoredTop sz="83454" autoAdjust="0"/>
  </p:normalViewPr>
  <p:slideViewPr>
    <p:cSldViewPr>
      <p:cViewPr varScale="1">
        <p:scale>
          <a:sx n="77" d="100"/>
          <a:sy n="77" d="100"/>
        </p:scale>
        <p:origin x="160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99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32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66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0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9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802.11-19/0138r0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dirty="0"/>
              <a:t>An extension to 11ba: </a:t>
            </a:r>
            <a:r>
              <a:rPr lang="es-ES" dirty="0" err="1"/>
              <a:t>legacy</a:t>
            </a:r>
            <a:r>
              <a:rPr lang="es-ES" dirty="0"/>
              <a:t> IEEE 802.11 </a:t>
            </a:r>
            <a:r>
              <a:rPr lang="es-ES" dirty="0" err="1"/>
              <a:t>transmitter</a:t>
            </a:r>
            <a:r>
              <a:rPr lang="es-ES" dirty="0"/>
              <a:t> </a:t>
            </a:r>
            <a:r>
              <a:rPr lang="es-ES" dirty="0" err="1"/>
              <a:t>solution</a:t>
            </a:r>
            <a:r>
              <a:rPr lang="es-ES" dirty="0"/>
              <a:t> for 802.11ba </a:t>
            </a:r>
            <a:r>
              <a:rPr lang="es-ES" dirty="0" err="1"/>
              <a:t>receivers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579520"/>
              </p:ext>
            </p:extLst>
          </p:nvPr>
        </p:nvGraphicFramePr>
        <p:xfrm>
          <a:off x="608805" y="2366487"/>
          <a:ext cx="8001002" cy="349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861"/>
                <a:gridCol w="1968740"/>
                <a:gridCol w="914400"/>
                <a:gridCol w="762000"/>
                <a:gridCol w="2286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Authors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Martí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Cervià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baseline="30000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Anna </a:t>
                      </a:r>
                      <a:r>
                        <a:rPr lang="en-US" sz="1300" dirty="0" err="1" smtClean="0"/>
                        <a:t>Calveras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baseline="30000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 Garcia-Villegas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baseline="30000" dirty="0" smtClean="0"/>
                        <a:t>1</a:t>
                      </a:r>
                      <a:endParaRPr lang="en-US" sz="13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eduardg@entel.upc.edu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Elena </a:t>
                      </a:r>
                      <a:r>
                        <a:rPr lang="en-US" sz="1300" dirty="0" err="1" smtClean="0"/>
                        <a:t>López</a:t>
                      </a:r>
                      <a:r>
                        <a:rPr lang="en-US" sz="1300" dirty="0" smtClean="0"/>
                        <a:t>-Aguilera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Ilker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Demirkol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Josep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Paradells-Aspas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Fundació</a:t>
                      </a:r>
                      <a:r>
                        <a:rPr lang="en-US" sz="1300" dirty="0" smtClean="0"/>
                        <a:t> i2CAT and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Universitat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r>
                        <a:rPr lang="en-US" sz="13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3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633844" y="6178661"/>
            <a:ext cx="514115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FFFF">
                    <a:lumMod val="50000"/>
                  </a:srgbClr>
                </a:solidFill>
              </a:rPr>
              <a:t>(1) supported </a:t>
            </a:r>
            <a:r>
              <a:rPr lang="en-US" sz="900" dirty="0">
                <a:solidFill>
                  <a:srgbClr val="FFFFFF">
                    <a:lumMod val="50000"/>
                  </a:srgbClr>
                </a:solidFill>
              </a:rPr>
              <a:t>by ERDF and the Spanish Government through project TEC2016-79988-P, AEI/FEDER, 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07505B62-6198-604A-A195-343327CCE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of the Flat Symbol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B77B2E62-9A9D-C443-9069-8B9DCDC79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Bitstream input optimized for maximum output </a:t>
            </a:r>
            <a:r>
              <a:rPr lang="en-US" sz="2600" dirty="0" smtClean="0"/>
              <a:t>flatness (i.e. minimize PAPR).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Depends </a:t>
            </a:r>
            <a:r>
              <a:rPr lang="en-US" sz="2600" dirty="0"/>
              <a:t>on the modulation used </a:t>
            </a:r>
            <a:r>
              <a:rPr lang="en-US" sz="2600" dirty="0" smtClean="0"/>
              <a:t>for </a:t>
            </a:r>
            <a:r>
              <a:rPr lang="en-US" sz="2600" dirty="0"/>
              <a:t>transmission</a:t>
            </a:r>
            <a:r>
              <a:rPr lang="en-US" sz="2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Same MCS chosen to generate Peak symbol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Tailed with 7 ‘0’ bits to avoid transitory effects</a:t>
            </a:r>
            <a:r>
              <a:rPr lang="en-US" sz="2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Reset state of convolutional code not to </a:t>
            </a:r>
            <a:r>
              <a:rPr lang="en-US" sz="2400" dirty="0" smtClean="0"/>
              <a:t>interfere </a:t>
            </a:r>
            <a:r>
              <a:rPr lang="en-US" sz="2400" dirty="0" smtClean="0"/>
              <a:t>with Peak symbol generation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Example </a:t>
            </a:r>
            <a:r>
              <a:rPr lang="en-US" sz="2600" dirty="0" err="1" smtClean="0"/>
              <a:t>bitstream</a:t>
            </a:r>
            <a:r>
              <a:rPr lang="en-US" sz="2600" dirty="0" smtClean="0"/>
              <a:t> </a:t>
            </a:r>
            <a:r>
              <a:rPr lang="en-US" sz="2600" dirty="0"/>
              <a:t>for flat symbol </a:t>
            </a:r>
            <a:r>
              <a:rPr lang="en-US" sz="2600" dirty="0" smtClean="0"/>
              <a:t>with </a:t>
            </a:r>
            <a:r>
              <a:rPr lang="en-US" sz="2600" dirty="0"/>
              <a:t>BPSK: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S[n] = {1, 1, 0, 0, 1, 1, 1, 0, 1, 0, 1, 1, 0, 1, 0, 1, 0, 0, 			 0, 0, 0, 0, 0, 0}</a:t>
            </a:r>
          </a:p>
          <a:p>
            <a:pPr>
              <a:buFont typeface="Arial" panose="020B0604020202020204" pitchFamily="34" charset="0"/>
              <a:buChar char="•"/>
            </a:pPr>
            <a:endParaRPr lang="ca-ES" sz="2600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BB649CFA-09BF-634A-95D5-BB7F391D92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3C251E76-C7E2-2249-8A8E-4B52E75A85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03619A82-38BF-964E-AF0E-D3CED909E2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092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BE8E5686-7F1E-FF4C-9602-EEC8E149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 Modulation Procedure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632F1D37-FDF9-0340-90BD-4BA5B87C0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600" dirty="0" smtClean="0"/>
              <a:t>Example of application for </a:t>
            </a:r>
            <a:r>
              <a:rPr lang="en-US" sz="2600" dirty="0"/>
              <a:t>IEEE 802.11g OFDM PHY with BPSK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Align bitstream to ODFM symbol boundary</a:t>
            </a:r>
            <a:r>
              <a:rPr lang="en-US" dirty="0" smtClean="0"/>
              <a:t>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Bitstream</a:t>
            </a:r>
            <a:r>
              <a:rPr lang="en-US" dirty="0" smtClean="0"/>
              <a:t> must be encoded in a single OFDM symbol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Append WuS data to bitstream: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If “0”: </a:t>
            </a:r>
            <a:r>
              <a:rPr lang="en-US" sz="2000" dirty="0"/>
              <a:t>S[n] = {0, 0, 0, 0, 0, 0, 0, 0, 0, 0, 0, 0, 0, 0, 0, 0, 0, 0, 			 0, 0, 0, 0, 0, 0}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If “1”: </a:t>
            </a:r>
            <a:r>
              <a:rPr lang="en-US" sz="2000" dirty="0"/>
              <a:t>S[n] = {1, 1, 0, 0, 1, 1, 1, 0, 1, 0, 1, 1, 0, 1, 0, 1, 0, 0, 			 0, 0, 0, 0, 0, 0}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Pre-Scramble the resulting bitstream.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Send the bitstream to IEEE 802 OFDM PHY</a:t>
            </a:r>
            <a:endParaRPr lang="ca-E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BA2EE378-94E5-2D49-98C7-858C3EC5F0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919481DB-81F2-2646-8157-132B953244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ACC5060C-34E9-3B48-933C-D3B3362E67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409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AFE28E64-CA8C-514C-8535-936F80DC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 Modulation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3800D202-C67A-F541-A5E4-38403809D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Proof of Concept: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 802.11g BPSK using MATLAB WLAN Toolkit.</a:t>
            </a:r>
            <a:endParaRPr lang="ca-E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4E3C1A60-2ACC-434D-A235-686464A06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444E3F84-BE14-3B47-81C0-A0C35ECBF1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F316B53B-68E4-CA40-B34D-EB78CC6674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2" name="Imatge 11">
            <a:extLst>
              <a:ext uri="{FF2B5EF4-FFF2-40B4-BE49-F238E27FC236}">
                <a16:creationId xmlns="" xmlns:a16="http://schemas.microsoft.com/office/drawing/2014/main" id="{53E0635F-2CFE-294E-AE2D-592D71F7C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23" y="2908019"/>
            <a:ext cx="7914389" cy="322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8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880A1367-79BF-1848-96B1-C3F442806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Test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8BC8E45D-4E6F-CE43-8DAA-7971DDE0A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 of plain OOK with </a:t>
            </a:r>
            <a:r>
              <a:rPr lang="en-US" dirty="0" smtClean="0"/>
              <a:t>pseudo-OOK (peak-flat) on </a:t>
            </a:r>
            <a:r>
              <a:rPr lang="en-US" dirty="0"/>
              <a:t>a minimal OOK receiver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Matlab</a:t>
            </a:r>
            <a:r>
              <a:rPr lang="en-US" dirty="0" smtClean="0"/>
              <a:t> implementation for baseband simulation:</a:t>
            </a:r>
            <a:endParaRPr lang="en-U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6C8EC37D-76CB-6F4E-9B66-CA2D095D3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FE63FD07-30FA-3440-83A5-F862DD1DA1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AAE4267B-3C45-9A45-9F98-A09F7F074A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0" name="Imatge 10">
            <a:extLst>
              <a:ext uri="{FF2B5EF4-FFF2-40B4-BE49-F238E27FC236}">
                <a16:creationId xmlns="" xmlns:a16="http://schemas.microsoft.com/office/drawing/2014/main" id="{A5AA5106-2636-3D42-9C71-1B27E049C4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84" y="3429000"/>
            <a:ext cx="7964044" cy="190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8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BC833E3B-0C72-C942-BB07-6989534F3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r>
              <a:rPr lang="en-US" dirty="0"/>
              <a:t>Results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A9E81554-FBAD-1E40-9C99-6061C6C9D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 smtClean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AWGN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150,000 bits sent to compute BER</a:t>
            </a:r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7F270DF4-3E72-FA46-847A-4BB2A6356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F4665A4F-9554-334C-87D6-2A81A83DC5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35F4961E-3DAA-B644-92AA-4880104DA5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4" y="1412776"/>
            <a:ext cx="9144000" cy="367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3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7B15F87F-9358-1E45-A5AD-1099BFDE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64162902-67DB-4442-866D-6D25DBB6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Signal generated </a:t>
            </a:r>
            <a:r>
              <a:rPr lang="en-US" dirty="0"/>
              <a:t>by legacy IEEE </a:t>
            </a:r>
            <a:r>
              <a:rPr lang="en-US" dirty="0" smtClean="0"/>
              <a:t>802.11 OFDM </a:t>
            </a:r>
            <a:r>
              <a:rPr lang="en-US" dirty="0"/>
              <a:t>hardware </a:t>
            </a:r>
            <a:r>
              <a:rPr lang="en-US" dirty="0" smtClean="0"/>
              <a:t>can be decoded by IEEE 802.11ba-like MC-OOK receiver </a:t>
            </a:r>
            <a:r>
              <a:rPr lang="en-US" dirty="0" smtClean="0"/>
              <a:t>just using </a:t>
            </a:r>
            <a:r>
              <a:rPr lang="en-US" dirty="0" smtClean="0"/>
              <a:t>software </a:t>
            </a:r>
            <a:r>
              <a:rPr lang="en-US" dirty="0"/>
              <a:t>level access (e.g: raw-sockets API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Proved with LDR version of IEEE 802.11ba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Knowledge of the IEEE 802.11 OFDM PHY scrambler state is required</a:t>
            </a:r>
            <a:r>
              <a:rPr lang="en-US" dirty="0"/>
              <a:t>.</a:t>
            </a:r>
            <a:endParaRPr lang="ca-E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is sub-optimal compared to </a:t>
            </a:r>
            <a:r>
              <a:rPr lang="en-US" dirty="0" smtClean="0"/>
              <a:t>IEEE 802.11ba fully compliant signals.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Shorter range with typical/simple OOK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Similar performance </a:t>
            </a:r>
            <a:r>
              <a:rPr lang="en-US" dirty="0" smtClean="0"/>
              <a:t>when using </a:t>
            </a:r>
            <a:r>
              <a:rPr lang="en-US" dirty="0" smtClean="0"/>
              <a:t>specific receiver for the pseudo OOK (peak-flat) modulation</a:t>
            </a:r>
            <a:endParaRPr lang="en-U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76367C05-31DA-3F49-9F4C-B74FBFDDCA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112684DB-8D2B-DA42-A417-CCFAD3FB5F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Contenidor de data 5">
            <a:extLst>
              <a:ext uri="{FF2B5EF4-FFF2-40B4-BE49-F238E27FC236}">
                <a16:creationId xmlns="" xmlns:a16="http://schemas.microsoft.com/office/drawing/2014/main" id="{E9761F2E-12D3-F64E-9134-1F1ADDA3CB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86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11-17/0029r10</a:t>
            </a:r>
            <a:r>
              <a:rPr lang="en-US" b="0" dirty="0"/>
              <a:t>, </a:t>
            </a:r>
            <a:r>
              <a:rPr lang="en-US" b="0" i="1" dirty="0"/>
              <a:t>WUR Usage Model Document,</a:t>
            </a:r>
            <a:r>
              <a:rPr lang="en-US" b="0" dirty="0"/>
              <a:t> Sep.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err="1"/>
              <a:t>Oller</a:t>
            </a:r>
            <a:r>
              <a:rPr lang="en-US" b="0" dirty="0"/>
              <a:t>, J.; Garcia, E.; Lopez, E.; </a:t>
            </a:r>
            <a:r>
              <a:rPr lang="en-US" b="0" dirty="0" err="1"/>
              <a:t>Demirkol</a:t>
            </a:r>
            <a:r>
              <a:rPr lang="en-US" b="0" dirty="0"/>
              <a:t>, I.; </a:t>
            </a:r>
            <a:r>
              <a:rPr lang="en-US" b="0" dirty="0" err="1"/>
              <a:t>Casademont</a:t>
            </a:r>
            <a:r>
              <a:rPr lang="en-US" b="0" dirty="0"/>
              <a:t>, J.; </a:t>
            </a:r>
            <a:r>
              <a:rPr lang="en-US" b="0" dirty="0" err="1"/>
              <a:t>Paradells</a:t>
            </a:r>
            <a:r>
              <a:rPr lang="en-US" b="0" dirty="0"/>
              <a:t>, J.; Gamm, U.; </a:t>
            </a:r>
            <a:r>
              <a:rPr lang="en-US" b="0" dirty="0" err="1"/>
              <a:t>Reindl</a:t>
            </a:r>
            <a:r>
              <a:rPr lang="en-US" b="0" dirty="0"/>
              <a:t>, L. IEEE 802.11-enabled wake-up radio system: Design and performance evaluation. Electron. Lett. 2014, 50, 1484–1486</a:t>
            </a:r>
            <a:r>
              <a:rPr lang="en-US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smtClean="0"/>
              <a:t>11-18/0540r1, </a:t>
            </a:r>
            <a:r>
              <a:rPr lang="en-US" b="0" i="1" dirty="0"/>
              <a:t>IEEE 802.11ba: more than a wake-up radio,</a:t>
            </a:r>
            <a:r>
              <a:rPr lang="en-US" b="0" dirty="0" smtClean="0"/>
              <a:t> Mar. 2018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IEEE P802.11ba/D1.1, Nov. 2018</a:t>
            </a:r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300" dirty="0" smtClean="0"/>
              <a:t>What do you think about enabling WUP transmission from non-11ba devices?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2100" dirty="0" smtClean="0"/>
              <a:t>I </a:t>
            </a:r>
            <a:r>
              <a:rPr lang="en-US" sz="2100" dirty="0" smtClean="0"/>
              <a:t>don’t support the idea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2100" dirty="0" smtClean="0"/>
              <a:t>It makes sense as </a:t>
            </a:r>
            <a:r>
              <a:rPr lang="en-US" sz="2100" dirty="0" smtClean="0"/>
              <a:t>a future amendment/extension </a:t>
            </a:r>
            <a:r>
              <a:rPr lang="en-US" sz="2100" dirty="0" smtClean="0"/>
              <a:t>to </a:t>
            </a:r>
            <a:r>
              <a:rPr lang="en-US" sz="2100" dirty="0" smtClean="0"/>
              <a:t>IEEE 802.11ba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2100" dirty="0" smtClean="0"/>
              <a:t>No opinion/Don’t care</a:t>
            </a:r>
          </a:p>
          <a:p>
            <a:pPr marL="857250" lvl="1" indent="-457200">
              <a:buFont typeface="+mj-lt"/>
              <a:buAutoNum type="alphaUcPeriod"/>
            </a:pPr>
            <a:endParaRPr lang="en-US" sz="21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1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100" dirty="0" smtClean="0"/>
              <a:t>Results</a:t>
            </a:r>
            <a:r>
              <a:rPr lang="en-US" sz="2100" dirty="0" smtClean="0"/>
              <a:t>: A</a:t>
            </a:r>
            <a:r>
              <a:rPr lang="en-US" sz="2100" dirty="0" smtClean="0"/>
              <a:t>() </a:t>
            </a:r>
            <a:r>
              <a:rPr lang="en-US" sz="2100" dirty="0" smtClean="0"/>
              <a:t>/ B</a:t>
            </a:r>
            <a:r>
              <a:rPr lang="en-US" sz="2100" dirty="0" smtClean="0"/>
              <a:t>() </a:t>
            </a:r>
            <a:r>
              <a:rPr lang="en-US" sz="2100" dirty="0" smtClean="0"/>
              <a:t>/ C</a:t>
            </a:r>
            <a:r>
              <a:rPr lang="en-US" sz="2100" dirty="0" smtClean="0"/>
              <a:t>()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4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b="0" dirty="0" err="1" smtClean="0"/>
              <a:t>TGba</a:t>
            </a:r>
            <a:r>
              <a:rPr lang="en-US" sz="2600" b="0" dirty="0" smtClean="0"/>
              <a:t> works on a </a:t>
            </a:r>
            <a:r>
              <a:rPr lang="en-US" sz="2600" b="0" dirty="0" err="1" smtClean="0"/>
              <a:t>WuR</a:t>
            </a:r>
            <a:r>
              <a:rPr lang="en-US" sz="2600" b="0" dirty="0" smtClean="0"/>
              <a:t> implementation for </a:t>
            </a:r>
            <a:r>
              <a:rPr lang="en-US" sz="2600" b="0" dirty="0" smtClean="0"/>
              <a:t>IEEE </a:t>
            </a:r>
            <a:r>
              <a:rPr lang="en-US" sz="2600" b="0" dirty="0" smtClean="0"/>
              <a:t>802.11 WLAN networks. However, </a:t>
            </a:r>
            <a:r>
              <a:rPr lang="en-US" sz="2600" dirty="0" smtClean="0"/>
              <a:t>legacy devices are unable </a:t>
            </a:r>
            <a:r>
              <a:rPr lang="en-US" sz="2600" b="0" dirty="0" smtClean="0"/>
              <a:t>to generate the OOK modulated </a:t>
            </a:r>
            <a:r>
              <a:rPr lang="en-US" sz="2600" b="0" dirty="0" smtClean="0"/>
              <a:t>signal </a:t>
            </a:r>
            <a:r>
              <a:rPr lang="en-US" sz="2600" b="0" dirty="0" smtClean="0"/>
              <a:t>defined </a:t>
            </a:r>
            <a:r>
              <a:rPr lang="en-US" sz="2600" b="0" dirty="0" smtClean="0"/>
              <a:t>in </a:t>
            </a:r>
            <a:r>
              <a:rPr lang="en-US" sz="2600" b="0" dirty="0" smtClean="0"/>
              <a:t>IEEE 802.11ba.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b="0" dirty="0" smtClean="0"/>
              <a:t>This contribution aims to present a technique to generate a </a:t>
            </a:r>
            <a:r>
              <a:rPr lang="en-US" sz="2600" b="0" i="1" dirty="0" smtClean="0"/>
              <a:t>pseudo</a:t>
            </a:r>
            <a:r>
              <a:rPr lang="en-US" sz="2600" b="0" dirty="0" smtClean="0"/>
              <a:t>-OOK modulation to show that </a:t>
            </a:r>
            <a:r>
              <a:rPr lang="en-US" sz="2600" dirty="0" smtClean="0"/>
              <a:t>legacy IEEE 802.11 OFDM PHY, </a:t>
            </a:r>
            <a:r>
              <a:rPr lang="en-US" sz="2600" dirty="0" smtClean="0"/>
              <a:t>could </a:t>
            </a:r>
            <a:r>
              <a:rPr lang="en-US" sz="2600" dirty="0" smtClean="0"/>
              <a:t>be made compatible with IEEE 802.11ba WUR-LDR</a:t>
            </a:r>
            <a:r>
              <a:rPr lang="en-US" sz="2600" b="0" dirty="0" smtClean="0"/>
              <a:t> (Low Data Rate) receivers (to some extent).</a:t>
            </a:r>
            <a:endParaRPr lang="en-GB" sz="2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ca-ES" dirty="0" err="1" smtClean="0"/>
              <a:t>Motivation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9938" y="1700808"/>
            <a:ext cx="7772400" cy="4536504"/>
          </a:xfrm>
          <a:ln/>
        </p:spPr>
        <p:txBody>
          <a:bodyPr/>
          <a:lstStyle/>
          <a:p>
            <a:pPr marL="0" indent="0"/>
            <a:r>
              <a:rPr lang="en-US" dirty="0" smtClean="0"/>
              <a:t>IEEE 802.11ba will enable interesting new usage models for IEEE 802.11 devices [1], spreading its presence in the </a:t>
            </a:r>
            <a:r>
              <a:rPr lang="en-US" dirty="0" err="1" smtClean="0"/>
              <a:t>IoT</a:t>
            </a:r>
            <a:r>
              <a:rPr lang="en-US" dirty="0" smtClean="0"/>
              <a:t> ecosystem.</a:t>
            </a:r>
          </a:p>
          <a:p>
            <a:pPr marL="0" indent="0"/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However…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IEEE 802.11ba will define a new type of signal, which will require a modified PHY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Therefore…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Existing 802.11 </a:t>
            </a:r>
            <a:r>
              <a:rPr lang="en-US" sz="2400" dirty="0" smtClean="0"/>
              <a:t>devices </a:t>
            </a:r>
            <a:r>
              <a:rPr lang="en-US" sz="2400" dirty="0" smtClean="0"/>
              <a:t>will </a:t>
            </a:r>
            <a:r>
              <a:rPr lang="en-US" sz="2400" dirty="0" smtClean="0"/>
              <a:t>not be able to participate in those new scenarios. Why leaving them behind</a:t>
            </a:r>
            <a:r>
              <a:rPr lang="en-US" sz="2400" dirty="0" smtClean="0"/>
              <a:t>?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2200" dirty="0" smtClean="0"/>
              <a:t>How many </a:t>
            </a:r>
            <a:r>
              <a:rPr lang="en-US" sz="2200" b="1" i="1" dirty="0" smtClean="0"/>
              <a:t>billion</a:t>
            </a:r>
            <a:r>
              <a:rPr lang="en-US" sz="2200" dirty="0" smtClean="0"/>
              <a:t> devices?</a:t>
            </a:r>
            <a:endParaRPr lang="en-US" sz="2200" dirty="0" smtClean="0"/>
          </a:p>
          <a:p>
            <a:pPr marL="0" indent="0"/>
            <a:endParaRPr lang="en-US" sz="14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9938" y="1700808"/>
            <a:ext cx="7772400" cy="4536504"/>
          </a:xfrm>
          <a:ln/>
        </p:spPr>
        <p:txBody>
          <a:bodyPr/>
          <a:lstStyle/>
          <a:p>
            <a:pPr marL="0" indent="0"/>
            <a:r>
              <a:rPr lang="en-US" dirty="0" smtClean="0"/>
              <a:t>Just allowing pre-11ba devices to send </a:t>
            </a:r>
            <a:r>
              <a:rPr lang="en-US" dirty="0" err="1" smtClean="0"/>
              <a:t>WuR</a:t>
            </a:r>
            <a:r>
              <a:rPr lang="en-US" dirty="0" smtClean="0"/>
              <a:t> packets, new 11ba receivers (e.g. Wi-Fi </a:t>
            </a:r>
            <a:r>
              <a:rPr lang="en-US" dirty="0" err="1" smtClean="0"/>
              <a:t>IoT</a:t>
            </a:r>
            <a:r>
              <a:rPr lang="en-US" dirty="0" smtClean="0"/>
              <a:t> devices) suddenly have a wider market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Other </a:t>
            </a:r>
            <a:r>
              <a:rPr lang="en-US" sz="2400" dirty="0"/>
              <a:t>legacy solutions exist </a:t>
            </a:r>
            <a:r>
              <a:rPr lang="en-US" sz="2400" dirty="0" smtClean="0"/>
              <a:t>for 802.11-based WUR </a:t>
            </a:r>
            <a:r>
              <a:rPr lang="en-US" sz="2400" dirty="0"/>
              <a:t>(e.g. [2])</a:t>
            </a:r>
            <a:r>
              <a:rPr lang="en-US" sz="2400" dirty="0" smtClean="0"/>
              <a:t>, </a:t>
            </a:r>
            <a:r>
              <a:rPr lang="en-US" sz="2400" dirty="0"/>
              <a:t>but </a:t>
            </a:r>
            <a:r>
              <a:rPr lang="en-US" sz="2400" dirty="0" smtClean="0"/>
              <a:t>they are not </a:t>
            </a:r>
            <a:r>
              <a:rPr lang="en-US" sz="2400" dirty="0"/>
              <a:t>compatible with </a:t>
            </a:r>
            <a:r>
              <a:rPr lang="en-US" sz="2400" dirty="0" smtClean="0"/>
              <a:t>forthcoming 11ba receivers</a:t>
            </a:r>
          </a:p>
          <a:p>
            <a:pPr lvl="1">
              <a:buFont typeface="Times New Roman" pitchFamily="16" charset="0"/>
              <a:buChar char="•"/>
            </a:pPr>
            <a:endParaRPr lang="en-US" sz="2400" dirty="0"/>
          </a:p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In </a:t>
            </a:r>
            <a:r>
              <a:rPr lang="en-US" sz="2400" b="1" dirty="0" smtClean="0">
                <a:cs typeface="+mn-cs"/>
              </a:rPr>
              <a:t>the past, </a:t>
            </a:r>
            <a:r>
              <a:rPr lang="en-US" sz="2400" b="1" dirty="0">
                <a:cs typeface="+mn-cs"/>
              </a:rPr>
              <a:t>people showed interest in a future extension of IEEE </a:t>
            </a:r>
            <a:r>
              <a:rPr lang="en-US" sz="2400" b="1" dirty="0" smtClean="0">
                <a:cs typeface="+mn-cs"/>
              </a:rPr>
              <a:t>802.11ba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See </a:t>
            </a:r>
            <a:r>
              <a:rPr lang="en-US" sz="2400" dirty="0"/>
              <a:t>[3]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565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s-ES" dirty="0"/>
              <a:t>OOK </a:t>
            </a:r>
            <a:r>
              <a:rPr lang="en-US" dirty="0"/>
              <a:t>Modulation: </a:t>
            </a:r>
            <a:r>
              <a:rPr lang="en-US" dirty="0" smtClean="0"/>
              <a:t>Backwards Compatibility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9938" y="2135908"/>
            <a:ext cx="7772400" cy="387756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600" dirty="0" smtClean="0"/>
              <a:t>As defined by IEEE 802.11ba, </a:t>
            </a:r>
            <a:r>
              <a:rPr lang="en-US" sz="2600" dirty="0" err="1" smtClean="0"/>
              <a:t>WuR</a:t>
            </a:r>
            <a:r>
              <a:rPr lang="en-US" sz="2600" dirty="0" smtClean="0"/>
              <a:t> transmitter uses OOK to modulate a </a:t>
            </a:r>
            <a:r>
              <a:rPr lang="en-US" sz="2600" dirty="0" smtClean="0"/>
              <a:t>reduced subset </a:t>
            </a:r>
            <a:r>
              <a:rPr lang="en-US" sz="2600" dirty="0" smtClean="0"/>
              <a:t>of the OFDM subcarriers</a:t>
            </a:r>
            <a:r>
              <a:rPr lang="es-ES" sz="2600" dirty="0" smtClean="0"/>
              <a:t> (</a:t>
            </a:r>
            <a:r>
              <a:rPr lang="es-ES" sz="2600" dirty="0" err="1" smtClean="0"/>
              <a:t>a.k.a</a:t>
            </a:r>
            <a:r>
              <a:rPr lang="en-US" sz="2600" dirty="0" smtClean="0">
                <a:solidFill>
                  <a:schemeClr val="tx1"/>
                </a:solidFill>
              </a:rPr>
              <a:t>. MC-OOK [4])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Not possible in pre-11ba devices</a:t>
            </a:r>
          </a:p>
          <a:p>
            <a:pPr>
              <a:buFont typeface="Times New Roman" pitchFamily="16" charset="0"/>
              <a:buChar char="•"/>
            </a:pPr>
            <a:endParaRPr lang="en-US" sz="2600" dirty="0" smtClean="0"/>
          </a:p>
          <a:p>
            <a:pPr>
              <a:buFont typeface="Times New Roman" pitchFamily="16" charset="0"/>
              <a:buChar char="•"/>
            </a:pPr>
            <a:r>
              <a:rPr lang="en-US" sz="2600" dirty="0" smtClean="0"/>
              <a:t>Backwards compatible solutions should be based on software updates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200" dirty="0" smtClean="0"/>
              <a:t>Implementation needs to take into account the whole IEEE 802.11 OFDM PHY signal processing chain.  </a:t>
            </a:r>
            <a:endParaRPr lang="en-US" sz="2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214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A0F14BE4-D4A2-0844-A3E0-D4994F9BD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763586"/>
            <a:ext cx="7770813" cy="1065213"/>
          </a:xfrm>
        </p:spPr>
        <p:txBody>
          <a:bodyPr/>
          <a:lstStyle/>
          <a:p>
            <a:r>
              <a:rPr lang="es-ES" dirty="0"/>
              <a:t>OOK </a:t>
            </a:r>
            <a:r>
              <a:rPr lang="en-US" dirty="0"/>
              <a:t>S</a:t>
            </a:r>
            <a:r>
              <a:rPr lang="es-ES" dirty="0" err="1"/>
              <a:t>ignal</a:t>
            </a:r>
            <a:r>
              <a:rPr lang="es-ES" dirty="0"/>
              <a:t> </a:t>
            </a:r>
            <a:r>
              <a:rPr lang="en-US" dirty="0"/>
              <a:t>G</a:t>
            </a:r>
            <a:r>
              <a:rPr lang="es-ES" dirty="0" err="1"/>
              <a:t>eneration</a:t>
            </a:r>
            <a:r>
              <a:rPr lang="es-ES" dirty="0"/>
              <a:t> on </a:t>
            </a:r>
            <a:r>
              <a:rPr lang="en-US" dirty="0"/>
              <a:t>L</a:t>
            </a:r>
            <a:r>
              <a:rPr lang="es-ES" dirty="0" err="1"/>
              <a:t>egacy</a:t>
            </a:r>
            <a:r>
              <a:rPr lang="es-ES" dirty="0"/>
              <a:t> IEEE 802.11 OFDM PHY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C5E9D370-7ABD-0342-8471-9EA77409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85960"/>
            <a:ext cx="3884614" cy="41084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IEEE 802.11 OFDM PHY </a:t>
            </a:r>
            <a:r>
              <a:rPr lang="en-US" dirty="0" smtClean="0"/>
              <a:t>does not enable the generation of </a:t>
            </a:r>
            <a:r>
              <a:rPr lang="en-US" dirty="0" smtClean="0"/>
              <a:t>OOK’s OFF</a:t>
            </a:r>
            <a:r>
              <a:rPr lang="en-US" b="0" dirty="0" smtClean="0"/>
              <a:t> </a:t>
            </a:r>
            <a:r>
              <a:rPr lang="en-US" b="0" dirty="0" smtClean="0"/>
              <a:t>symbols.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Elements of IEEE 802.11 OFDM PHY add power to symbols: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Subcarrier modulations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Pilot tones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71437EF3-B08A-B841-AE20-6360618B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52E8A9BF-B613-7E42-B9FC-467707FE42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pic>
        <p:nvPicPr>
          <p:cNvPr id="7" name="Imatge 7">
            <a:extLst>
              <a:ext uri="{FF2B5EF4-FFF2-40B4-BE49-F238E27FC236}">
                <a16:creationId xmlns="" xmlns:a16="http://schemas.microsoft.com/office/drawing/2014/main" id="{BEE6544D-EFB5-BF45-8E61-8B79E14117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75" y="1864126"/>
            <a:ext cx="3184520" cy="457595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71191" y="1925605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bit sequence</a:t>
            </a:r>
            <a:endParaRPr lang="en-US" sz="11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45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s-ES" dirty="0"/>
              <a:t>A </a:t>
            </a:r>
            <a:r>
              <a:rPr lang="es-ES" dirty="0" err="1" smtClean="0"/>
              <a:t>pseudo</a:t>
            </a:r>
            <a:r>
              <a:rPr lang="es-ES" dirty="0" smtClean="0"/>
              <a:t>-OOK </a:t>
            </a:r>
            <a:r>
              <a:rPr lang="en-US" dirty="0" smtClean="0"/>
              <a:t>m</a:t>
            </a:r>
            <a:r>
              <a:rPr lang="es-ES" dirty="0" err="1" smtClean="0"/>
              <a:t>odulation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09052" y="4375726"/>
            <a:ext cx="4248729" cy="891602"/>
          </a:xfrm>
          <a:ln/>
        </p:spPr>
        <p:txBody>
          <a:bodyPr/>
          <a:lstStyle/>
          <a:p>
            <a:pPr marL="347472" indent="-347472" algn="l" rtl="0" eaLnBrk="1" fontAlgn="base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76" algn="l"/>
                <a:tab pos="1827276" algn="l"/>
                <a:tab pos="2741676" algn="l"/>
                <a:tab pos="3656076" algn="l"/>
                <a:tab pos="4570476" algn="l"/>
                <a:tab pos="5484876" algn="l"/>
                <a:tab pos="6399276" algn="l"/>
                <a:tab pos="7313676" algn="l"/>
                <a:tab pos="8228076" algn="l"/>
                <a:tab pos="9142476" algn="l"/>
                <a:tab pos="10056876" algn="l"/>
              </a:tabLst>
            </a:pPr>
            <a:r>
              <a:rPr lang="es-ES" i="1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Peak</a:t>
            </a:r>
            <a:r>
              <a:rPr lang="es-ES" b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Symbol as OOK-OFF Symbol.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225538B0-4945-0A4A-BFDD-C7ED7CEF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77" y="4375726"/>
            <a:ext cx="4248729" cy="8916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7472" indent="-347472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76" algn="l"/>
                <a:tab pos="1827276" algn="l"/>
                <a:tab pos="2741676" algn="l"/>
                <a:tab pos="3656076" algn="l"/>
                <a:tab pos="4570476" algn="l"/>
                <a:tab pos="5484876" algn="l"/>
                <a:tab pos="6399276" algn="l"/>
                <a:tab pos="7313676" algn="l"/>
                <a:tab pos="8228076" algn="l"/>
                <a:tab pos="9142476" algn="l"/>
                <a:tab pos="10056876" algn="l"/>
              </a:tabLst>
            </a:pPr>
            <a:r>
              <a:rPr lang="en-US" i="1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Flat</a:t>
            </a:r>
            <a:r>
              <a:rPr lang="es-ES" b="0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 Symbol as OOK-ON Symbol.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F4EF090-7573-404E-A879-C51C997B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71" y="5267328"/>
            <a:ext cx="8134929" cy="7478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7472" indent="-347472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76" algn="l"/>
                <a:tab pos="1827276" algn="l"/>
                <a:tab pos="2741676" algn="l"/>
                <a:tab pos="3656076" algn="l"/>
                <a:tab pos="4570476" algn="l"/>
                <a:tab pos="5484876" algn="l"/>
                <a:tab pos="6399276" algn="l"/>
                <a:tab pos="7313676" algn="l"/>
                <a:tab pos="8228076" algn="l"/>
                <a:tab pos="9142476" algn="l"/>
                <a:tab pos="10056876" algn="l"/>
              </a:tabLst>
            </a:pPr>
            <a:r>
              <a:rPr lang="es-ES" b="0" kern="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Both</a:t>
            </a:r>
            <a:r>
              <a:rPr lang="es-ES" b="0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 symbols can be </a:t>
            </a:r>
            <a:r>
              <a:rPr lang="es-ES" b="0" kern="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generated</a:t>
            </a:r>
            <a:r>
              <a:rPr lang="es-ES" b="0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 using the input </a:t>
            </a:r>
            <a:r>
              <a:rPr lang="es-ES" b="0" kern="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bitstream</a:t>
            </a:r>
            <a:r>
              <a:rPr lang="es-ES" b="0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s-ES" b="0" kern="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to </a:t>
            </a:r>
            <a:r>
              <a:rPr lang="es-ES" b="0" kern="0" dirty="0" err="1" smtClean="0">
                <a:latin typeface="Times New Roman" panose="02020603050405020304" pitchFamily="18" charset="0"/>
                <a:ea typeface="MS Gothic" panose="020B0609070205080204" pitchFamily="49" charset="-128"/>
              </a:rPr>
              <a:t>the</a:t>
            </a:r>
            <a:r>
              <a:rPr lang="es-ES" b="0" kern="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s-ES" b="0" kern="0" dirty="0">
                <a:latin typeface="Times New Roman" panose="02020603050405020304" pitchFamily="18" charset="0"/>
                <a:ea typeface="MS Gothic" panose="020B0609070205080204" pitchFamily="49" charset="-128"/>
              </a:rPr>
              <a:t>OFDM PHY</a:t>
            </a:r>
          </a:p>
        </p:txBody>
      </p:sp>
      <p:pic>
        <p:nvPicPr>
          <p:cNvPr id="9" name="Imatge 9">
            <a:extLst>
              <a:ext uri="{FF2B5EF4-FFF2-40B4-BE49-F238E27FC236}">
                <a16:creationId xmlns="" xmlns:a16="http://schemas.microsoft.com/office/drawing/2014/main" id="{77823297-BC5D-4648-A0BA-7C5463CC8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06" y="1756965"/>
            <a:ext cx="6178858" cy="261876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594F5398-C50F-6F4E-BD3F-B38834659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Generation</a:t>
            </a:r>
            <a:r>
              <a:rPr lang="es-ES" dirty="0"/>
              <a:t> of the Peak Symbol (1)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4BA5ACB5-0357-E842-9B20-5EF3F220A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27" y="1751013"/>
            <a:ext cx="4925609" cy="44211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Problem statement: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Obtain </a:t>
            </a:r>
            <a:r>
              <a:rPr lang="en-US" sz="2600" dirty="0" smtClean="0"/>
              <a:t>an </a:t>
            </a:r>
            <a:r>
              <a:rPr lang="en-US" sz="2600" dirty="0"/>
              <a:t>input sequence to OFDM PHY that is encoded with </a:t>
            </a:r>
            <a:r>
              <a:rPr lang="en-US" sz="2600" b="1" dirty="0"/>
              <a:t>uniform subcarrier symbol values </a:t>
            </a:r>
            <a:r>
              <a:rPr lang="en-US" sz="2600" dirty="0"/>
              <a:t>after scrambling, channel coding and interleaving</a:t>
            </a:r>
            <a:r>
              <a:rPr lang="en-US" sz="2600" dirty="0" smtClean="0"/>
              <a:t>.</a:t>
            </a:r>
            <a:endParaRPr lang="en-US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9D9EC677-7504-E84D-898E-3D5D66EBE8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20B2B85B-D074-D94F-A4B7-DD60E23A7D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323406"/>
            <a:ext cx="3001167" cy="2246684"/>
          </a:xfrm>
          <a:prstGeom prst="rect">
            <a:avLst/>
          </a:prstGeom>
        </p:spPr>
      </p:pic>
      <p:sp>
        <p:nvSpPr>
          <p:cNvPr id="8" name="Contenidor de contingut 2">
            <a:extLst>
              <a:ext uri="{FF2B5EF4-FFF2-40B4-BE49-F238E27FC236}">
                <a16:creationId xmlns="" xmlns:a16="http://schemas.microsoft.com/office/drawing/2014/main" id="{4BA5ACB5-0357-E842-9B20-5EF3F220A4EC}"/>
              </a:ext>
            </a:extLst>
          </p:cNvPr>
          <p:cNvSpPr txBox="1">
            <a:spLocks/>
          </p:cNvSpPr>
          <p:nvPr/>
        </p:nvSpPr>
        <p:spPr bwMode="auto">
          <a:xfrm>
            <a:off x="870527" y="4725144"/>
            <a:ext cx="7671811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600" kern="0" dirty="0" smtClean="0"/>
              <a:t>Solution: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kern="0" dirty="0" smtClean="0"/>
              <a:t>Use a pre-scrambled uniform binary input block with length </a:t>
            </a:r>
            <a:r>
              <a:rPr lang="en-US" sz="2600" i="1" kern="0" dirty="0" smtClean="0"/>
              <a:t>N</a:t>
            </a:r>
            <a:r>
              <a:rPr lang="en-US" sz="2600" kern="0" dirty="0" smtClean="0"/>
              <a:t>, where </a:t>
            </a:r>
            <a:r>
              <a:rPr lang="en-US" sz="2600" i="1" kern="0" dirty="0" smtClean="0"/>
              <a:t>N</a:t>
            </a:r>
            <a:r>
              <a:rPr lang="en-US" sz="2600" kern="0" dirty="0" smtClean="0"/>
              <a:t> is the payload length of the OFDM symbol. </a:t>
            </a:r>
            <a:endParaRPr lang="en-US" kern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3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="" xmlns:a16="http://schemas.microsoft.com/office/drawing/2014/main" id="{FAB70C34-68C0-AD42-9FD3-55ECF66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725487"/>
            <a:ext cx="7770813" cy="1065213"/>
          </a:xfrm>
        </p:spPr>
        <p:txBody>
          <a:bodyPr/>
          <a:lstStyle/>
          <a:p>
            <a:r>
              <a:rPr lang="es-ES" dirty="0" err="1"/>
              <a:t>Generation</a:t>
            </a:r>
            <a:r>
              <a:rPr lang="es-ES" dirty="0"/>
              <a:t> of the Peak Symbol (</a:t>
            </a:r>
            <a:r>
              <a:rPr lang="en-US" dirty="0"/>
              <a:t>2</a:t>
            </a:r>
            <a:r>
              <a:rPr lang="es-ES" dirty="0"/>
              <a:t>)</a:t>
            </a: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="" xmlns:a16="http://schemas.microsoft.com/office/drawing/2014/main" id="{793ECAC1-0120-2C4F-9675-5C2012FE1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One magic trick: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Pre-scrambling applied to input bit sequence so that we have all ‘0’ or all ‘1’ at the output of the scrambler.</a:t>
            </a:r>
            <a:endParaRPr lang="en-US" sz="2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Data remains </a:t>
            </a:r>
            <a:r>
              <a:rPr lang="en-US" sz="2400" dirty="0"/>
              <a:t>uniform </a:t>
            </a:r>
            <a:r>
              <a:rPr lang="en-US" sz="2400" dirty="0" smtClean="0"/>
              <a:t>after </a:t>
            </a:r>
            <a:r>
              <a:rPr lang="en-US" sz="2400" dirty="0"/>
              <a:t>convolutional </a:t>
            </a:r>
            <a:r>
              <a:rPr lang="en-US" sz="2400" dirty="0" smtClean="0"/>
              <a:t>coding </a:t>
            </a:r>
            <a:r>
              <a:rPr lang="en-US" sz="2400" dirty="0"/>
              <a:t>and </a:t>
            </a:r>
            <a:r>
              <a:rPr lang="en-US" sz="2400" dirty="0" smtClean="0"/>
              <a:t>interleaving.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E</a:t>
            </a:r>
            <a:r>
              <a:rPr lang="en-US" sz="2400" b="0" dirty="0"/>
              <a:t>ncoded as </a:t>
            </a:r>
            <a:r>
              <a:rPr lang="en-US" sz="2400" b="0" dirty="0" smtClean="0"/>
              <a:t>a </a:t>
            </a:r>
            <a:r>
              <a:rPr lang="en-US" sz="2400" b="0" dirty="0"/>
              <a:t>uniform block of subcarrier values.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Caveats: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Requires knowledge of the </a:t>
            </a:r>
            <a:r>
              <a:rPr lang="en-US" sz="2600" b="1" dirty="0"/>
              <a:t>scrambler seed</a:t>
            </a:r>
            <a:r>
              <a:rPr lang="en-US" sz="2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Resulting symbols affected by pilot tone phase.</a:t>
            </a:r>
            <a:endParaRPr lang="ca-ES" sz="2600" dirty="0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="" xmlns:a16="http://schemas.microsoft.com/office/drawing/2014/main" id="{10D1F9F2-C252-5143-977B-C625C317B8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Contenidor de peu de pàgina 4">
            <a:extLst>
              <a:ext uri="{FF2B5EF4-FFF2-40B4-BE49-F238E27FC236}">
                <a16:creationId xmlns="" xmlns:a16="http://schemas.microsoft.com/office/drawing/2014/main" id="{B40FA86D-C966-DC40-87AB-F8FDC39C5C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Eduard Garcia-Villegas (UPC)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49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1289</Words>
  <Application>Microsoft Office PowerPoint</Application>
  <PresentationFormat>Presentación en pantalla (4:3)</PresentationFormat>
  <Paragraphs>217</Paragraphs>
  <Slides>17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An extension to 11ba: legacy IEEE 802.11 transmitter solution for 802.11ba receivers</vt:lpstr>
      <vt:lpstr>Abstract</vt:lpstr>
      <vt:lpstr>Motivation</vt:lpstr>
      <vt:lpstr>Motivation</vt:lpstr>
      <vt:lpstr>OOK Modulation: Backwards Compatibility</vt:lpstr>
      <vt:lpstr>OOK Signal Generation on Legacy IEEE 802.11 OFDM PHY</vt:lpstr>
      <vt:lpstr>A pseudo-OOK modulation example</vt:lpstr>
      <vt:lpstr>Generation of the Peak Symbol (1)</vt:lpstr>
      <vt:lpstr>Generation of the Peak Symbol (2)</vt:lpstr>
      <vt:lpstr>Generation of the Flat Symbol</vt:lpstr>
      <vt:lpstr>WuS Modulation Procedure</vt:lpstr>
      <vt:lpstr>WuS Modulation</vt:lpstr>
      <vt:lpstr>Performance Test</vt:lpstr>
      <vt:lpstr>Simulation Results</vt:lpstr>
      <vt:lpstr>Conclusions</vt:lpstr>
      <vt:lpstr>References</vt:lpstr>
      <vt:lpstr>Straw Poll 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edu</cp:lastModifiedBy>
  <cp:revision>37</cp:revision>
  <cp:lastPrinted>1601-01-01T00:00:00Z</cp:lastPrinted>
  <dcterms:created xsi:type="dcterms:W3CDTF">2014-04-14T10:59:07Z</dcterms:created>
  <dcterms:modified xsi:type="dcterms:W3CDTF">2019-01-15T13:35:06Z</dcterms:modified>
</cp:coreProperties>
</file>