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363" r:id="rId6"/>
    <p:sldId id="385" r:id="rId7"/>
    <p:sldId id="383" r:id="rId8"/>
    <p:sldId id="390" r:id="rId9"/>
    <p:sldId id="391" r:id="rId10"/>
    <p:sldId id="392" r:id="rId11"/>
    <p:sldId id="394" r:id="rId12"/>
    <p:sldId id="380" r:id="rId13"/>
    <p:sldId id="386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Venkatesan, Ganesh" initials="VG" lastIdx="16" clrIdx="2">
    <p:extLst>
      <p:ext uri="{19B8F6BF-5375-455C-9EA6-DF929625EA0E}">
        <p15:presenceInfo xmlns:p15="http://schemas.microsoft.com/office/powerpoint/2012/main" userId="S-1-5-21-725345543-602162358-527237240-17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123" d="100"/>
          <a:sy n="123" d="100"/>
        </p:scale>
        <p:origin x="2168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6488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802.11-19/0136r2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11az related bits in the Extended Capabilities element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2019-01-14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DE806F25-32C6-463F-8EFC-532B7DCFD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175533"/>
              </p:ext>
            </p:extLst>
          </p:nvPr>
        </p:nvGraphicFramePr>
        <p:xfrm>
          <a:off x="660400" y="2636912"/>
          <a:ext cx="7742238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7" name="Document" r:id="rId4" imgW="9153041" imgH="4164535" progId="Word.Document.8">
                  <p:embed/>
                </p:oleObj>
              </mc:Choice>
              <mc:Fallback>
                <p:oleObj name="Document" r:id="rId4" imgW="9153041" imgH="4164535" progId="Word.Document.8">
                  <p:embed/>
                  <p:pic>
                    <p:nvPicPr>
                      <p:cNvPr id="307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636912"/>
                        <a:ext cx="7742238" cy="352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D03F84B-7343-4177-B923-2A244AD2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22DF-8DF2-4E2B-A72C-1F8A19BF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A124-8836-4C49-98E7-AF317599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A0B7E-AB8F-46A5-B2F7-418C6A9B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33469-5ACD-4E36-A9D1-022BF8B6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8531559-E43A-4CD1-B209-87A29DBD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826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4D1D-ABC3-4C17-B7BF-BB23CC03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5151-D979-4184-BA16-80255349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568C438-F6AF-4504-B587-0FF2CF8C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dirty="0"/>
              <a:t>A set of bits in the context of .11az needs to be added to the Extended Capabilities element</a:t>
            </a:r>
          </a:p>
          <a:p>
            <a:r>
              <a:rPr lang="en-US" dirty="0"/>
              <a:t>The criteria for a bit to be added to the Extended Capabilities element is “does the ISTA need this information in order to determine if a .11az negotiation should be initiated with the corresponding RSTA?”</a:t>
            </a:r>
          </a:p>
          <a:p>
            <a:r>
              <a:rPr lang="en-US" dirty="0"/>
              <a:t>In this presentation, we</a:t>
            </a:r>
          </a:p>
          <a:p>
            <a:pPr lvl="1"/>
            <a:r>
              <a:rPr lang="en-US" dirty="0"/>
              <a:t>Identify the bits that need to be added to Extended Capabilities element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FFE2EA9-0D8C-43C1-A6AC-0B56450B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4BD4-E1AF-4723-BBB0-FF70AEBE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DC3D2-1E02-40F6-894A-69FEBA6D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/>
              <a:t>Roles </a:t>
            </a:r>
          </a:p>
          <a:p>
            <a:pPr lvl="1"/>
            <a:r>
              <a:rPr lang="en-US" dirty="0"/>
              <a:t>Initiator: the implementation is an initiator (ISTA)</a:t>
            </a:r>
          </a:p>
          <a:p>
            <a:pPr lvl="1"/>
            <a:r>
              <a:rPr lang="en-US" dirty="0"/>
              <a:t>Responder: the implementation is a responder (RSTA)</a:t>
            </a:r>
          </a:p>
          <a:p>
            <a:r>
              <a:rPr lang="en-US" dirty="0"/>
              <a:t>Ranging from an ISTA’s perspective</a:t>
            </a:r>
          </a:p>
          <a:p>
            <a:pPr lvl="1"/>
            <a:r>
              <a:rPr lang="en-US" dirty="0"/>
              <a:t>Active: the implementation actively exchanges frames for ranging</a:t>
            </a:r>
          </a:p>
          <a:p>
            <a:pPr lvl="1"/>
            <a:r>
              <a:rPr lang="en-US" dirty="0"/>
              <a:t>Passive: the implementation only receives/listens</a:t>
            </a:r>
          </a:p>
          <a:p>
            <a:r>
              <a:rPr lang="en-US" dirty="0"/>
              <a:t>Ranging Mode</a:t>
            </a:r>
          </a:p>
          <a:p>
            <a:pPr lvl="1"/>
            <a:r>
              <a:rPr lang="en-US" dirty="0"/>
              <a:t>TB</a:t>
            </a:r>
          </a:p>
          <a:p>
            <a:pPr lvl="1"/>
            <a:r>
              <a:rPr lang="en-US" dirty="0" err="1"/>
              <a:t>nTB</a:t>
            </a:r>
            <a:endParaRPr lang="en-US" dirty="0"/>
          </a:p>
          <a:p>
            <a:pPr lvl="1"/>
            <a:r>
              <a:rPr lang="en-US" dirty="0"/>
              <a:t>scheduled EDCA (aka FTM): ranging over 2.4, 5 and 60 GHz using scheduled (for burst periods) and EDCA (for gaining access to the media in order to transmit FTM frames)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D952B-0AF2-4DCA-AA11-AC3EA0A7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A3F33-776B-446A-B7A8-F4CCA504F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1126E04-D3FA-4937-84FA-9E2F454D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94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E9A7D-3E23-4A93-B5CE-667E2B318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/>
              <a:t>Bit(s) in Extended Capabilities element</a:t>
            </a:r>
            <a:br>
              <a:rPr lang="en-US" dirty="0"/>
            </a:br>
            <a:r>
              <a:rPr lang="en-US" sz="2400" dirty="0"/>
              <a:t>(included in 2.4/5GHz Beacons)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BC01-4746-4EF1-8256-1F547165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34716"/>
            <a:ext cx="8352928" cy="462825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Feature:</a:t>
            </a:r>
            <a:endParaRPr lang="en-US" sz="1400" dirty="0"/>
          </a:p>
          <a:p>
            <a:r>
              <a:rPr lang="en-US" sz="1400" dirty="0"/>
              <a:t>Bit-70: [FTM] Responder </a:t>
            </a:r>
          </a:p>
          <a:p>
            <a:pPr lvl="1"/>
            <a:r>
              <a:rPr lang="en-US" sz="1200" dirty="0"/>
              <a:t>the implementation is a responder  only EDCA FTM (2.4/5 GHz)</a:t>
            </a:r>
          </a:p>
          <a:p>
            <a:r>
              <a:rPr lang="en-US" sz="1400" dirty="0"/>
              <a:t>Bit-71: [FTM] initiator </a:t>
            </a:r>
          </a:p>
          <a:p>
            <a:pPr lvl="1"/>
            <a:r>
              <a:rPr lang="en-US" sz="1200" dirty="0"/>
              <a:t>the implementation is an initiator only for EDCA FTM (2.4/5 GHz)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Bit-&lt;ANA+1&gt;: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 Ranging Responder</a:t>
            </a:r>
          </a:p>
          <a:p>
            <a:r>
              <a:rPr lang="en-US" sz="1400" dirty="0">
                <a:solidFill>
                  <a:srgbClr val="FF0000"/>
                </a:solidFill>
              </a:rPr>
              <a:t>Bit-&lt;ANA+2&gt;: TB Ranging Responder</a:t>
            </a:r>
          </a:p>
          <a:p>
            <a:r>
              <a:rPr lang="en-US" sz="1400" dirty="0">
                <a:solidFill>
                  <a:srgbClr val="FF0000"/>
                </a:solidFill>
              </a:rPr>
              <a:t>Bit &lt;ANA+3&gt;: </a:t>
            </a:r>
            <a:r>
              <a:rPr lang="en-US" sz="1400" dirty="0"/>
              <a:t>Secure LTF Support (</a:t>
            </a:r>
            <a:r>
              <a:rPr lang="en-US" sz="1400" dirty="0">
                <a:solidFill>
                  <a:srgbClr val="FF0000"/>
                </a:solidFill>
              </a:rPr>
              <a:t>support for Secure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 and TB ranging</a:t>
            </a:r>
            <a:r>
              <a:rPr lang="en-US" sz="1400" dirty="0"/>
              <a:t>), (.11az D0.6)</a:t>
            </a:r>
          </a:p>
          <a:p>
            <a:r>
              <a:rPr lang="en-US" sz="1400" dirty="0"/>
              <a:t>Bit-&lt;ANA+4&gt;: TB Passive Ranging Responder (.11az D0.6)</a:t>
            </a:r>
          </a:p>
          <a:p>
            <a:r>
              <a:rPr lang="en-US" sz="1400" dirty="0"/>
              <a:t>Bit-&lt;ANA+5&gt;: TB Passive Ranging Initiator (.11az D0.6)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Policy:</a:t>
            </a:r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Bit &lt;ANA+7&gt;: RSTA requires PMF protected IFTMR/IFTM and LMR exchange (TB and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A5A408-2C0D-43B1-9AD4-1342FFB06B81}"/>
              </a:ext>
            </a:extLst>
          </p:cNvPr>
          <p:cNvSpPr txBox="1"/>
          <p:nvPr/>
        </p:nvSpPr>
        <p:spPr>
          <a:xfrm>
            <a:off x="536803" y="6165304"/>
            <a:ext cx="5403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Color Coding: Existing bits; </a:t>
            </a:r>
            <a:r>
              <a:rPr lang="en-US" sz="1400" b="1" dirty="0">
                <a:solidFill>
                  <a:srgbClr val="FF0000"/>
                </a:solidFill>
              </a:rPr>
              <a:t>Proposed bits to be added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9BEF3D-99E1-469D-BC9B-AA56912C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EA2D9A-C84D-4B34-B97C-E96B0E56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5D77B-D1AC-4D68-9D0A-7C7469FA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876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nTB</a:t>
            </a:r>
            <a:r>
              <a:rPr lang="en-US" dirty="0"/>
              <a:t> Ranging Responder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is a non-Trigger Based Ranging Responder</a:t>
            </a:r>
          </a:p>
          <a:p>
            <a:pPr lvl="1"/>
            <a:r>
              <a:rPr lang="en-US" dirty="0"/>
              <a:t>Supports the role of a Responder for the Range Measurement procedure described in Cl. 11.22.6.4.4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831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Ranging Responder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is a Trigger Based Ranging Responder</a:t>
            </a:r>
          </a:p>
          <a:p>
            <a:pPr lvl="1"/>
            <a:r>
              <a:rPr lang="en-US" dirty="0"/>
              <a:t>Supports the role of a Responder for the Range Measurement procedure described in Cl. 11.22.6.4.3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5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TB and </a:t>
            </a:r>
            <a:r>
              <a:rPr lang="en-US" dirty="0" err="1"/>
              <a:t>nTB</a:t>
            </a:r>
            <a:r>
              <a:rPr lang="en-US" dirty="0"/>
              <a:t> Range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supports Secure Range Measurement</a:t>
            </a:r>
          </a:p>
          <a:p>
            <a:pPr lvl="1"/>
            <a:r>
              <a:rPr lang="en-US" dirty="0"/>
              <a:t>Supports the Secure Range Measurement procedures described in Cl. 11.22.6.4.6</a:t>
            </a:r>
          </a:p>
          <a:p>
            <a:pPr lvl="1"/>
            <a:r>
              <a:rPr lang="en-US" dirty="0"/>
              <a:t>Non-Trigger Based and/or Trigger Based, depending on the setting of </a:t>
            </a:r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 Ranging Responder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TB Ranging Responder</a:t>
            </a:r>
            <a:r>
              <a:rPr lang="en-US" dirty="0"/>
              <a:t> bits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820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9FB1-54AC-47E3-93A6-B679263D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23" y="692696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RSTA requires PMF protected IFTMR/IFTM and LMR exchange (TB and </a:t>
            </a:r>
            <a:r>
              <a:rPr lang="en-US" sz="2800" dirty="0" err="1">
                <a:solidFill>
                  <a:srgbClr val="FF0000"/>
                </a:solidFill>
              </a:rPr>
              <a:t>nTB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CB2A-3518-4D4F-83DE-4534836B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policy (not capability)</a:t>
            </a:r>
          </a:p>
          <a:p>
            <a:r>
              <a:rPr lang="en-US" dirty="0"/>
              <a:t>RSTA indicates that would honor Initial Fine Timing Measurement Request from ISTAs if and only if a security context is successfully negotiated between the ISTA and RSTA.</a:t>
            </a:r>
          </a:p>
          <a:p>
            <a:pPr lvl="1"/>
            <a:r>
              <a:rPr lang="en-US" dirty="0"/>
              <a:t>Security Context is established either by association or PASN</a:t>
            </a:r>
          </a:p>
          <a:p>
            <a:r>
              <a:rPr lang="en-US" dirty="0"/>
              <a:t>IFTMR/IFTM and LMR exchanges are ‘Integrity Protected’ </a:t>
            </a:r>
          </a:p>
          <a:p>
            <a:r>
              <a:rPr lang="en-US" dirty="0"/>
              <a:t>Can be used with or without ‘Secure TB and </a:t>
            </a:r>
            <a:r>
              <a:rPr lang="en-US" dirty="0" err="1"/>
              <a:t>nTB</a:t>
            </a:r>
            <a:r>
              <a:rPr lang="en-US" dirty="0"/>
              <a:t> Range Measurement’ enabled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C4F58-676F-4278-B6D9-B083136E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F73B4-7732-42B0-AA43-9323E377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486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5A8A-2463-450C-A1F6-5438EA5D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69BB-22B2-4609-A866-E056FC885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472"/>
            <a:ext cx="7772400" cy="4114800"/>
          </a:xfrm>
        </p:spPr>
        <p:txBody>
          <a:bodyPr/>
          <a:lstStyle/>
          <a:p>
            <a:r>
              <a:rPr lang="en-US" sz="2800" dirty="0"/>
              <a:t>We support adding the following bits to the Extended Capabilities element: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 Ranging Responder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TB Ranging Responder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RSTA requires PMF protected IFTMR/IFTM and LMR exchange (TB and </a:t>
            </a:r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) – RSTA Policy</a:t>
            </a:r>
          </a:p>
          <a:p>
            <a:pPr marL="457200" lvl="1" indent="0">
              <a:buNone/>
            </a:pPr>
            <a:endParaRPr lang="en-US" sz="1600" dirty="0"/>
          </a:p>
          <a:p>
            <a:pPr marL="57150" indent="0">
              <a:buNone/>
            </a:pPr>
            <a:r>
              <a:rPr lang="en-US" dirty="0"/>
              <a:t>Y: 	N: 	Abstain:</a:t>
            </a:r>
            <a:endParaRPr lang="en-US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B9EDD-BECF-4D98-AF87-15ECC35E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6248F-91F8-4914-80B1-5AC917F5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914D25D-094F-4D21-98FF-B9571972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7479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87641</TotalTime>
  <Words>656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11az related bits in the Extended Capabilities element</vt:lpstr>
      <vt:lpstr>Motivation/Background</vt:lpstr>
      <vt:lpstr>Terminology</vt:lpstr>
      <vt:lpstr>Bit(s) in Extended Capabilities element (included in 2.4/5GHz Beacons)</vt:lpstr>
      <vt:lpstr>nTB Ranging Responder</vt:lpstr>
      <vt:lpstr>TB Ranging Responder</vt:lpstr>
      <vt:lpstr>Secure TB and nTB Range Measurement</vt:lpstr>
      <vt:lpstr>RSTA requires PMF protected IFTMR/IFTM and LMR exchange (TB and nTB)</vt:lpstr>
      <vt:lpstr>Straw Poll</vt:lpstr>
      <vt:lpstr>Backup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CTPClassification=CTP_PUBLIC:VisualMarkings=, CTPClassification=CTP_NT</cp:keywords>
  <cp:lastModifiedBy>Venkatesan, Ganesh</cp:lastModifiedBy>
  <cp:revision>411</cp:revision>
  <cp:lastPrinted>1998-02-10T13:28:06Z</cp:lastPrinted>
  <dcterms:created xsi:type="dcterms:W3CDTF">2013-01-06T12:40:29Z</dcterms:created>
  <dcterms:modified xsi:type="dcterms:W3CDTF">2019-01-16T19:12:20Z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4e15201a-8c38-48d4-aa04-e01e86276e1c</vt:lpwstr>
  </property>
  <property fmtid="{D5CDD505-2E9C-101B-9397-08002B2CF9AE}" pid="12" name="CTP_TimeStamp">
    <vt:lpwstr>2019-01-16 19:12:20Z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CTP_NT</vt:lpwstr>
  </property>
</Properties>
</file>