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69" r:id="rId5"/>
    <p:sldId id="363" r:id="rId6"/>
    <p:sldId id="385" r:id="rId7"/>
    <p:sldId id="383" r:id="rId8"/>
    <p:sldId id="390" r:id="rId9"/>
    <p:sldId id="391" r:id="rId10"/>
    <p:sldId id="392" r:id="rId11"/>
    <p:sldId id="393" r:id="rId12"/>
    <p:sldId id="394" r:id="rId13"/>
    <p:sldId id="380" r:id="rId14"/>
    <p:sldId id="386" r:id="rId15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  <p:cmAuthor id="2" name="Venkatesan, Ganesh" initials="VG" lastIdx="16" clrIdx="2">
    <p:extLst>
      <p:ext uri="{19B8F6BF-5375-455C-9EA6-DF929625EA0E}">
        <p15:presenceInfo xmlns:p15="http://schemas.microsoft.com/office/powerpoint/2012/main" userId="S-1-5-21-725345543-602162358-527237240-1781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1575" autoAdjust="0"/>
  </p:normalViewPr>
  <p:slideViewPr>
    <p:cSldViewPr>
      <p:cViewPr varScale="1">
        <p:scale>
          <a:sx n="123" d="100"/>
          <a:sy n="123" d="100"/>
        </p:scale>
        <p:origin x="2168" y="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2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6488"/>
            <a:ext cx="7772400" cy="4114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July 2018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/>
              <a:t>Ganesh Venkatesan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802.11-19/0136r1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11az related bits in the Extended Capabilities element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2019-01-14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9" name="Object 11">
            <a:extLst>
              <a:ext uri="{FF2B5EF4-FFF2-40B4-BE49-F238E27FC236}">
                <a16:creationId xmlns:a16="http://schemas.microsoft.com/office/drawing/2014/main" id="{DE806F25-32C6-463F-8EFC-532B7DCFD8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175533"/>
              </p:ext>
            </p:extLst>
          </p:nvPr>
        </p:nvGraphicFramePr>
        <p:xfrm>
          <a:off x="660400" y="2636912"/>
          <a:ext cx="7742238" cy="352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6" name="Document" r:id="rId4" imgW="9153041" imgH="4164535" progId="Word.Document.8">
                  <p:embed/>
                </p:oleObj>
              </mc:Choice>
              <mc:Fallback>
                <p:oleObj name="Document" r:id="rId4" imgW="9153041" imgH="4164535" progId="Word.Document.8">
                  <p:embed/>
                  <p:pic>
                    <p:nvPicPr>
                      <p:cNvPr id="307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2636912"/>
                        <a:ext cx="7742238" cy="3525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D03F84B-7343-4177-B923-2A244AD264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2019</a:t>
            </a:r>
            <a:endParaRPr lang="en-C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95A8A-2463-450C-A1F6-5438EA5D4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A69BB-22B2-4609-A866-E056FC885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62472"/>
            <a:ext cx="7772400" cy="4114800"/>
          </a:xfrm>
        </p:spPr>
        <p:txBody>
          <a:bodyPr/>
          <a:lstStyle/>
          <a:p>
            <a:r>
              <a:rPr lang="en-US" sz="2800" dirty="0"/>
              <a:t>We support adding the following bits to the Extended Capabilities element:</a:t>
            </a: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nTB</a:t>
            </a:r>
            <a:r>
              <a:rPr lang="en-US" dirty="0">
                <a:solidFill>
                  <a:srgbClr val="FF0000"/>
                </a:solidFill>
              </a:rPr>
              <a:t> Ranging Responder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TB Ranging Responder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RSTA requires ISTA-to-RSTA LMR – RSTA policy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RSTA requires PMF protected IFTMR/IFTM and LMR exchange (TB and </a:t>
            </a:r>
            <a:r>
              <a:rPr lang="en-US" dirty="0" err="1">
                <a:solidFill>
                  <a:srgbClr val="FF0000"/>
                </a:solidFill>
              </a:rPr>
              <a:t>nTB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marL="457200" lvl="1" indent="0">
              <a:buNone/>
            </a:pPr>
            <a:endParaRPr lang="en-US" sz="1600" dirty="0"/>
          </a:p>
          <a:p>
            <a:pPr marL="57150" indent="0">
              <a:buNone/>
            </a:pPr>
            <a:r>
              <a:rPr lang="en-US" dirty="0"/>
              <a:t>Y: 	N: 	Abstain:</a:t>
            </a:r>
            <a:endParaRPr lang="en-US" sz="200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BB9EDD-BECF-4D98-AF87-15ECC35E3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F6248F-91F8-4914-80B1-5AC917F58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914D25D-094F-4D21-98FF-B95719721E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2019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65747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F22DF-8DF2-4E2B-A72C-1F8A19BF5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AA124-8836-4C49-98E7-AF3175997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DA0B7E-AB8F-46A5-B2F7-418C6A9B8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733469-5ACD-4E36-A9D1-022BF8B60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11</a:t>
            </a:fld>
            <a:endParaRPr lang="en-CA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8531559-E43A-4CD1-B209-87A29DBDBA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2019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8261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Motivation/Background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54D1D-ABC3-4C17-B7BF-BB23CC03C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3E5151-D979-4184-BA16-802553493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2</a:t>
            </a:fld>
            <a:endParaRPr lang="en-CA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568C438-F6AF-4504-B587-0FF2CF8CD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896544"/>
          </a:xfrm>
        </p:spPr>
        <p:txBody>
          <a:bodyPr/>
          <a:lstStyle/>
          <a:p>
            <a:r>
              <a:rPr lang="en-US" dirty="0"/>
              <a:t>A set of bits in the context of .11az needs to be added to the Extended Capabilities element</a:t>
            </a:r>
          </a:p>
          <a:p>
            <a:r>
              <a:rPr lang="en-US" dirty="0"/>
              <a:t>The criteria for a bit to be added to the Extended Capabilities element is “does the ISTA need this information in order to determine if a .11az negotiation should be initiated with the corresponding RSTA?”</a:t>
            </a:r>
          </a:p>
          <a:p>
            <a:r>
              <a:rPr lang="en-US" dirty="0"/>
              <a:t>In this presentation, we</a:t>
            </a:r>
          </a:p>
          <a:p>
            <a:pPr lvl="1"/>
            <a:r>
              <a:rPr lang="en-US" dirty="0"/>
              <a:t>Identify the bits that need to be added to Extended Capabilities element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FFE2EA9-0D8C-43C1-A6AC-0B56450BA5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2019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8944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C4BD4-E1AF-4723-BBB0-FF70AEBE1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DC3D2-1E02-40F6-894A-69FEBA6DB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dirty="0"/>
              <a:t>Roles </a:t>
            </a:r>
          </a:p>
          <a:p>
            <a:pPr lvl="1"/>
            <a:r>
              <a:rPr lang="en-US" dirty="0"/>
              <a:t>Initiator: the implementation is an initiator (ISTA)</a:t>
            </a:r>
          </a:p>
          <a:p>
            <a:pPr lvl="1"/>
            <a:r>
              <a:rPr lang="en-US" dirty="0"/>
              <a:t>Responder: the implementation is a responder (RSTA)</a:t>
            </a:r>
          </a:p>
          <a:p>
            <a:r>
              <a:rPr lang="en-US" dirty="0"/>
              <a:t>Ranging from an ISTA’s perspective</a:t>
            </a:r>
          </a:p>
          <a:p>
            <a:pPr lvl="1"/>
            <a:r>
              <a:rPr lang="en-US" dirty="0"/>
              <a:t>Active: the implementation actively exchanges frames for ranging</a:t>
            </a:r>
          </a:p>
          <a:p>
            <a:pPr lvl="1"/>
            <a:r>
              <a:rPr lang="en-US" dirty="0"/>
              <a:t>Passive: the implementation only receives/listens</a:t>
            </a:r>
          </a:p>
          <a:p>
            <a:r>
              <a:rPr lang="en-US" dirty="0"/>
              <a:t>Ranging Mode</a:t>
            </a:r>
          </a:p>
          <a:p>
            <a:pPr lvl="1"/>
            <a:r>
              <a:rPr lang="en-US" dirty="0"/>
              <a:t>TB</a:t>
            </a:r>
          </a:p>
          <a:p>
            <a:pPr lvl="1"/>
            <a:r>
              <a:rPr lang="en-US" dirty="0" err="1"/>
              <a:t>nTB</a:t>
            </a:r>
            <a:endParaRPr lang="en-US" dirty="0"/>
          </a:p>
          <a:p>
            <a:pPr lvl="1"/>
            <a:r>
              <a:rPr lang="en-US" dirty="0"/>
              <a:t>scheduled EDCA (aka FTM): ranging over 2.4, 5 and 60 GHz using scheduled (for burst periods) and EDCA (for gaining access to the media in order to transmit FTM frames)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7D952B-0AF2-4DCA-AA11-AC3EA0A7A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A3F33-776B-446A-B7A8-F4CCA504F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3</a:t>
            </a:fld>
            <a:endParaRPr lang="en-CA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1126E04-D3FA-4937-84FA-9E2F454DD3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2019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59414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E9A7D-3E23-4A93-B5CE-667E2B318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1066800"/>
          </a:xfrm>
        </p:spPr>
        <p:txBody>
          <a:bodyPr/>
          <a:lstStyle/>
          <a:p>
            <a:r>
              <a:rPr lang="en-US" dirty="0"/>
              <a:t>Bit(s) in Extended Capabilities element</a:t>
            </a:r>
            <a:br>
              <a:rPr lang="en-US" dirty="0"/>
            </a:br>
            <a:r>
              <a:rPr lang="en-US" sz="2400" dirty="0"/>
              <a:t>(included in 2.4/5GHz Beacons)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8BC01-4746-4EF1-8256-1F5471659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534716"/>
            <a:ext cx="8352928" cy="4628256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Feature:</a:t>
            </a:r>
            <a:endParaRPr lang="en-US" sz="1400" dirty="0"/>
          </a:p>
          <a:p>
            <a:r>
              <a:rPr lang="en-US" sz="1400" dirty="0"/>
              <a:t>Bit-70: [FTM] Responder </a:t>
            </a:r>
          </a:p>
          <a:p>
            <a:pPr lvl="1"/>
            <a:r>
              <a:rPr lang="en-US" sz="1200" dirty="0"/>
              <a:t>the implementation is a responder  only EDCA FTM (2.4/5 GHz)</a:t>
            </a:r>
          </a:p>
          <a:p>
            <a:r>
              <a:rPr lang="en-US" sz="1400" dirty="0"/>
              <a:t>Bit-71: [FTM] initiator </a:t>
            </a:r>
          </a:p>
          <a:p>
            <a:pPr lvl="1"/>
            <a:r>
              <a:rPr lang="en-US" sz="1200" dirty="0"/>
              <a:t>the implementation is an initiator only for EDCA FTM (2.4/5 GHz)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en-US" sz="1400" dirty="0">
                <a:solidFill>
                  <a:srgbClr val="FF0000"/>
                </a:solidFill>
              </a:rPr>
              <a:t>Bit-&lt;ANA+1&gt;: </a:t>
            </a:r>
            <a:r>
              <a:rPr lang="en-US" sz="1400" dirty="0" err="1">
                <a:solidFill>
                  <a:srgbClr val="FF0000"/>
                </a:solidFill>
              </a:rPr>
              <a:t>nTB</a:t>
            </a:r>
            <a:r>
              <a:rPr lang="en-US" sz="1400" dirty="0">
                <a:solidFill>
                  <a:srgbClr val="FF0000"/>
                </a:solidFill>
              </a:rPr>
              <a:t> Ranging Responder</a:t>
            </a:r>
          </a:p>
          <a:p>
            <a:r>
              <a:rPr lang="en-US" sz="1400" dirty="0">
                <a:solidFill>
                  <a:srgbClr val="FF0000"/>
                </a:solidFill>
              </a:rPr>
              <a:t>Bit-&lt;ANA+2&gt;: TB Ranging Responder</a:t>
            </a:r>
          </a:p>
          <a:p>
            <a:r>
              <a:rPr lang="en-US" sz="1400" dirty="0">
                <a:solidFill>
                  <a:srgbClr val="FF0000"/>
                </a:solidFill>
              </a:rPr>
              <a:t>Bit &lt;ANA+3&gt;: </a:t>
            </a:r>
            <a:r>
              <a:rPr lang="en-US" sz="1400" dirty="0"/>
              <a:t>Secure LTF Support (</a:t>
            </a:r>
            <a:r>
              <a:rPr lang="en-US" sz="1400" dirty="0">
                <a:solidFill>
                  <a:srgbClr val="FF0000"/>
                </a:solidFill>
              </a:rPr>
              <a:t>support for Secure </a:t>
            </a:r>
            <a:r>
              <a:rPr lang="en-US" sz="1400" dirty="0" err="1">
                <a:solidFill>
                  <a:srgbClr val="FF0000"/>
                </a:solidFill>
              </a:rPr>
              <a:t>nTB</a:t>
            </a:r>
            <a:r>
              <a:rPr lang="en-US" sz="1400" dirty="0">
                <a:solidFill>
                  <a:srgbClr val="FF0000"/>
                </a:solidFill>
              </a:rPr>
              <a:t> and TB ranging</a:t>
            </a:r>
            <a:r>
              <a:rPr lang="en-US" sz="1400" dirty="0"/>
              <a:t>), (.11az D0.6)</a:t>
            </a:r>
          </a:p>
          <a:p>
            <a:r>
              <a:rPr lang="en-US" sz="1400" dirty="0"/>
              <a:t>Bit-&lt;ANA+4&gt;: TB Passive Ranging Responder (.11az D0.6)</a:t>
            </a:r>
          </a:p>
          <a:p>
            <a:r>
              <a:rPr lang="en-US" sz="1400" dirty="0"/>
              <a:t>Bit-&lt;ANA+5&gt;: TB Passive Ranging Initiator (.11az D0.6)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Policy:</a:t>
            </a:r>
            <a:endParaRPr lang="en-US" sz="1400" dirty="0"/>
          </a:p>
          <a:p>
            <a:r>
              <a:rPr lang="en-US" sz="1400" dirty="0">
                <a:solidFill>
                  <a:srgbClr val="FF0000"/>
                </a:solidFill>
              </a:rPr>
              <a:t>Bit &lt;ANA+6&gt;: RSTA requires ISTA-to-RSTA LMR – RSTA policy</a:t>
            </a:r>
          </a:p>
          <a:p>
            <a:r>
              <a:rPr lang="en-US" sz="1400" dirty="0">
                <a:solidFill>
                  <a:srgbClr val="FF0000"/>
                </a:solidFill>
              </a:rPr>
              <a:t>Bit &lt;ANA+7&gt;: RSTA requires PMF protected IFTMR/IFTM and LMR exchange (TB and </a:t>
            </a:r>
            <a:r>
              <a:rPr lang="en-US" sz="1400" dirty="0" err="1">
                <a:solidFill>
                  <a:srgbClr val="FF0000"/>
                </a:solidFill>
              </a:rPr>
              <a:t>nTB</a:t>
            </a:r>
            <a:r>
              <a:rPr lang="en-US" sz="14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A5A408-2C0D-43B1-9AD4-1342FFB06B81}"/>
              </a:ext>
            </a:extLst>
          </p:cNvPr>
          <p:cNvSpPr txBox="1"/>
          <p:nvPr/>
        </p:nvSpPr>
        <p:spPr>
          <a:xfrm>
            <a:off x="536803" y="6165304"/>
            <a:ext cx="54033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Color Coding: Existing bits; </a:t>
            </a:r>
            <a:r>
              <a:rPr lang="en-US" sz="1400" b="1" dirty="0">
                <a:solidFill>
                  <a:srgbClr val="FF0000"/>
                </a:solidFill>
              </a:rPr>
              <a:t>Proposed bits to be added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C9BEF3D-99E1-469D-BC9B-AA56912C0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2EA2D9A-C84D-4B34-B97C-E96B0E56D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A05D77B-D1AC-4D68-9D0A-7C7469FA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 2019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78768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27131-0A7F-49A8-9DF9-29CE8E76D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nTB</a:t>
            </a:r>
            <a:r>
              <a:rPr lang="en-US" dirty="0"/>
              <a:t> Ranging Responder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F808D-6372-4DAA-948A-1D23F53E1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implementation is a non-Trigger Based Ranging Responder</a:t>
            </a:r>
          </a:p>
          <a:p>
            <a:pPr lvl="1"/>
            <a:r>
              <a:rPr lang="en-US" dirty="0"/>
              <a:t>Supports the role of a Responder for the Range Measurement procedure described in Cl. 11.22.6.4.4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FC7C59-EE6F-49AF-8287-A8466FC7D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D14C37-8755-4AD0-AD80-116020F9F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8315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27131-0A7F-49A8-9DF9-29CE8E76D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TB Ranging Responder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F808D-6372-4DAA-948A-1D23F53E1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implementation is a Trigger Based Ranging Responder</a:t>
            </a:r>
          </a:p>
          <a:p>
            <a:pPr lvl="1"/>
            <a:r>
              <a:rPr lang="en-US" dirty="0"/>
              <a:t>Supports the role of a Responder for the Range Measurement procedure described in Cl. 11.22.6.4.3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FC7C59-EE6F-49AF-8287-A8466FC7D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D14C37-8755-4AD0-AD80-116020F9F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0958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27131-0A7F-49A8-9DF9-29CE8E76D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TB and </a:t>
            </a:r>
            <a:r>
              <a:rPr lang="en-US" dirty="0" err="1"/>
              <a:t>nTB</a:t>
            </a:r>
            <a:r>
              <a:rPr lang="en-US" dirty="0"/>
              <a:t> Range Measurement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F808D-6372-4DAA-948A-1D23F53E1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implementation supports Secure Range Measurement</a:t>
            </a:r>
          </a:p>
          <a:p>
            <a:pPr lvl="1"/>
            <a:r>
              <a:rPr lang="en-US" dirty="0"/>
              <a:t>Supports the Secure Range Measurement procedures described in Cl. 11.22.6.4.6</a:t>
            </a:r>
          </a:p>
          <a:p>
            <a:pPr lvl="1"/>
            <a:r>
              <a:rPr lang="en-US" dirty="0"/>
              <a:t>Non-Trigger Based and/or Trigger Based, depending on the setting of </a:t>
            </a:r>
            <a:r>
              <a:rPr lang="en-US" dirty="0" err="1">
                <a:solidFill>
                  <a:srgbClr val="FF0000"/>
                </a:solidFill>
              </a:rPr>
              <a:t>nTB</a:t>
            </a:r>
            <a:r>
              <a:rPr lang="en-US" dirty="0">
                <a:solidFill>
                  <a:srgbClr val="FF0000"/>
                </a:solidFill>
              </a:rPr>
              <a:t> Ranging Responder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TB Ranging Responder</a:t>
            </a:r>
            <a:r>
              <a:rPr lang="en-US" dirty="0"/>
              <a:t> bits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FC7C59-EE6F-49AF-8287-A8466FC7D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D14C37-8755-4AD0-AD80-116020F9F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8202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51A87-BA5A-4296-96F5-701EB52F8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RSTA requires ISTA-to-RSTA LMR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0E77A-0825-4BF9-BBB9-AF6AC194A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describes RSTA Policy (not capability)</a:t>
            </a:r>
          </a:p>
          <a:p>
            <a:r>
              <a:rPr lang="en-US" dirty="0"/>
              <a:t>RSTA indicates that it would honor Initial Fine Timing Measurement Request from ISTAs if and only if they were to indicate support for ISTA-to-RSTA LMR capability (in IFTMR)</a:t>
            </a:r>
          </a:p>
          <a:p>
            <a:pPr lvl="1"/>
            <a:r>
              <a:rPr lang="en-US" dirty="0"/>
              <a:t>Reject/Ignore IFTMR that does not indicate support for ISTA-to-RSTA LMR support</a:t>
            </a:r>
          </a:p>
          <a:p>
            <a:r>
              <a:rPr lang="en-US" dirty="0"/>
              <a:t>Implicitly indicates that the RSTA is capable of obtaining the ISTA-to-RSTA LMR</a:t>
            </a:r>
          </a:p>
          <a:p>
            <a:pPr lvl="1"/>
            <a:r>
              <a:rPr lang="en-US" dirty="0"/>
              <a:t>Does it mean that the RSTA is mandated to receive the ISTA-to-RSTA LMR?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80C87D-942A-4B60-A92F-EDDD9D116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274EC-83A5-45F2-8D8E-08EFD6F6A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6489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99FB1-54AC-47E3-93A6-B679263D3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123" y="692696"/>
            <a:ext cx="7772400" cy="1066800"/>
          </a:xfrm>
        </p:spPr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RSTA requires PMF protected IFTMR/IFTM and LMR exchange (TB and </a:t>
            </a:r>
            <a:r>
              <a:rPr lang="en-US" sz="2800" dirty="0" err="1">
                <a:solidFill>
                  <a:srgbClr val="FF0000"/>
                </a:solidFill>
              </a:rPr>
              <a:t>nTB</a:t>
            </a:r>
            <a:r>
              <a:rPr lang="en-US" sz="2800" dirty="0">
                <a:solidFill>
                  <a:srgbClr val="FF0000"/>
                </a:solidFill>
              </a:rPr>
              <a:t>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2CB2A-3518-4D4F-83DE-4534836BD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policy (not capability)</a:t>
            </a:r>
          </a:p>
          <a:p>
            <a:r>
              <a:rPr lang="en-US" dirty="0"/>
              <a:t>RSTA indicates that would honor Initial Fine Timing Measurement Request from ISTAs if and only if a security context is successfully negotiated between the ISTA and RSTA.</a:t>
            </a:r>
          </a:p>
          <a:p>
            <a:pPr lvl="1"/>
            <a:r>
              <a:rPr lang="en-US" dirty="0"/>
              <a:t>Security Context is established either </a:t>
            </a:r>
            <a:r>
              <a:rPr lang="en-US"/>
              <a:t>by association or PASN</a:t>
            </a:r>
            <a:endParaRPr lang="en-US" dirty="0"/>
          </a:p>
          <a:p>
            <a:r>
              <a:rPr lang="en-US" dirty="0"/>
              <a:t>IFTMR/IFTM and LMR exchanges are ‘Integrity Protected’ </a:t>
            </a:r>
          </a:p>
          <a:p>
            <a:r>
              <a:rPr lang="en-US" dirty="0"/>
              <a:t>Can be used with or without ‘Secure TB and </a:t>
            </a:r>
            <a:r>
              <a:rPr lang="en-US" dirty="0" err="1"/>
              <a:t>nTB</a:t>
            </a:r>
            <a:r>
              <a:rPr lang="en-US" dirty="0"/>
              <a:t> Range Measurement’ enabled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9C4F58-676F-4278-B6D9-B083136E6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Ganesh Venkatesan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3F73B4-7732-42B0-AA43-9323E377E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486104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86026</TotalTime>
  <Words>762</Words>
  <Application>Microsoft Office PowerPoint</Application>
  <PresentationFormat>On-screen Show (4:3)</PresentationFormat>
  <Paragraphs>98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Times New Roman</vt:lpstr>
      <vt:lpstr>802-11-Submission</vt:lpstr>
      <vt:lpstr>Document</vt:lpstr>
      <vt:lpstr>11az related bits in the Extended Capabilities element</vt:lpstr>
      <vt:lpstr>Motivation/Background</vt:lpstr>
      <vt:lpstr>Terminology</vt:lpstr>
      <vt:lpstr>Bit(s) in Extended Capabilities element (included in 2.4/5GHz Beacons)</vt:lpstr>
      <vt:lpstr>nTB Ranging Responder</vt:lpstr>
      <vt:lpstr>TB Ranging Responder</vt:lpstr>
      <vt:lpstr>Secure TB and nTB Range Measurement</vt:lpstr>
      <vt:lpstr>RSTA requires ISTA-to-RSTA LMR</vt:lpstr>
      <vt:lpstr>RSTA requires PMF protected IFTMR/IFTM and LMR exchange (TB and nTB)</vt:lpstr>
      <vt:lpstr>Straw Poll</vt:lpstr>
      <vt:lpstr>Backup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keywords>CTPClassification=CTP_PUBLIC:VisualMarkings=, CTPClassification=CTP_NT</cp:keywords>
  <cp:lastModifiedBy>Venkatesan, Ganesh</cp:lastModifiedBy>
  <cp:revision>410</cp:revision>
  <cp:lastPrinted>1998-02-10T13:28:06Z</cp:lastPrinted>
  <dcterms:created xsi:type="dcterms:W3CDTF">2013-01-06T12:40:29Z</dcterms:created>
  <dcterms:modified xsi:type="dcterms:W3CDTF">2019-01-15T16:18:14Z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  <property fmtid="{D5CDD505-2E9C-101B-9397-08002B2CF9AE}" pid="11" name="TitusGUID">
    <vt:lpwstr>4e15201a-8c38-48d4-aa04-e01e86276e1c</vt:lpwstr>
  </property>
  <property fmtid="{D5CDD505-2E9C-101B-9397-08002B2CF9AE}" pid="12" name="CTP_TimeStamp">
    <vt:lpwstr>2019-01-15 16:18:14Z</vt:lpwstr>
  </property>
  <property fmtid="{D5CDD505-2E9C-101B-9397-08002B2CF9AE}" pid="13" name="CTP_BU">
    <vt:lpwstr>NA</vt:lpwstr>
  </property>
  <property fmtid="{D5CDD505-2E9C-101B-9397-08002B2CF9AE}" pid="14" name="CTP_IDSID">
    <vt:lpwstr>NA</vt:lpwstr>
  </property>
  <property fmtid="{D5CDD505-2E9C-101B-9397-08002B2CF9AE}" pid="15" name="CTP_WWID">
    <vt:lpwstr>NA</vt:lpwstr>
  </property>
  <property fmtid="{D5CDD505-2E9C-101B-9397-08002B2CF9AE}" pid="16" name="CTPClassification">
    <vt:lpwstr>CTP_NT</vt:lpwstr>
  </property>
</Properties>
</file>