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277" r:id="rId3"/>
    <p:sldId id="281" r:id="rId4"/>
    <p:sldId id="296" r:id="rId5"/>
    <p:sldId id="294" r:id="rId6"/>
    <p:sldId id="298" r:id="rId7"/>
    <p:sldId id="299" r:id="rId8"/>
    <p:sldId id="300" r:id="rId9"/>
    <p:sldId id="297" r:id="rId10"/>
    <p:sldId id="301" r:id="rId11"/>
    <p:sldId id="290" r:id="rId12"/>
    <p:sldId id="27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14" autoAdjust="0"/>
    <p:restoredTop sz="68459" autoAdjust="0"/>
  </p:normalViewPr>
  <p:slideViewPr>
    <p:cSldViewPr>
      <p:cViewPr varScale="1">
        <p:scale>
          <a:sx n="113" d="100"/>
          <a:sy n="113" d="100"/>
        </p:scale>
        <p:origin x="308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Hello everyone. I</a:t>
            </a:r>
            <a:r>
              <a:rPr kumimoji="1" lang="en-US" altLang="ja-JP" baseline="0" dirty="0" smtClean="0"/>
              <a:t> am Akira </a:t>
            </a:r>
            <a:r>
              <a:rPr kumimoji="1" lang="en-US" altLang="ja-JP" baseline="0" dirty="0" err="1" smtClean="0"/>
              <a:t>Kishida</a:t>
            </a:r>
            <a:r>
              <a:rPr kumimoji="1" lang="en-US" altLang="ja-JP" baseline="0" dirty="0" smtClean="0"/>
              <a:t> from NTT.</a:t>
            </a:r>
          </a:p>
          <a:p>
            <a:r>
              <a:rPr kumimoji="1" lang="en-US" altLang="ja-JP" baseline="0" dirty="0" smtClean="0"/>
              <a:t>I’d like to introduce my presentation entitled as “Drone Use Case </a:t>
            </a:r>
            <a:r>
              <a:rPr kumimoji="1" lang="en-US" altLang="ja-JP" baseline="0" dirty="0" err="1" smtClean="0"/>
              <a:t>Followup</a:t>
            </a:r>
            <a:r>
              <a:rPr kumimoji="1" lang="en-US" altLang="ja-JP" baseline="0" dirty="0" smtClean="0"/>
              <a:t>”.</a:t>
            </a:r>
          </a:p>
          <a:p>
            <a:r>
              <a:rPr kumimoji="1" lang="en-US" altLang="ja-JP" baseline="0" dirty="0" smtClean="0"/>
              <a:t>The document number is </a:t>
            </a:r>
            <a:r>
              <a:rPr kumimoji="1" lang="en-US" altLang="ja-JP" baseline="0" dirty="0" smtClean="0"/>
              <a:t>0116r2.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These challenges are very important for drone use cases for RTA.</a:t>
            </a:r>
          </a:p>
          <a:p>
            <a:r>
              <a:rPr kumimoji="1" lang="en-US" altLang="ja-JP" dirty="0" smtClean="0"/>
              <a:t>One is, stable operation of drone control</a:t>
            </a:r>
          </a:p>
          <a:p>
            <a:r>
              <a:rPr kumimoji="1" lang="en-US" altLang="ja-JP" dirty="0" smtClean="0"/>
              <a:t>As I mentioned,</a:t>
            </a:r>
            <a:r>
              <a:rPr kumimoji="1" lang="en-US" altLang="ja-JP" baseline="0" dirty="0" smtClean="0"/>
              <a:t> t</a:t>
            </a:r>
            <a:r>
              <a:rPr kumimoji="1" lang="en-US" altLang="ja-JP" dirty="0" smtClean="0"/>
              <a:t>ele control is important for stable operation for drone control.</a:t>
            </a:r>
          </a:p>
          <a:p>
            <a:r>
              <a:rPr kumimoji="1" lang="en-US" altLang="ja-JP" dirty="0" smtClean="0"/>
              <a:t>Although tele control does not require high data rate and strict latency requirements compared to past IEEE 802.11 standards' CSD, loss of tele control might cause unintended motion of drones. </a:t>
            </a:r>
          </a:p>
          <a:p>
            <a:r>
              <a:rPr kumimoji="1" lang="en-US" altLang="ja-JP" dirty="0" smtClean="0"/>
              <a:t>Moreover, we have to consider the fact that drone is a moving STA.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other is, simultaneous transmissions of tele control and video/data transfer</a:t>
            </a:r>
          </a:p>
          <a:p>
            <a:r>
              <a:rPr kumimoji="1" lang="en-US" altLang="ja-JP" dirty="0" smtClean="0"/>
              <a:t>Coexistence of tele control and high data rate transmission such as video transfer should be considered.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03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Then,</a:t>
            </a:r>
            <a:r>
              <a:rPr kumimoji="1" lang="en-US" altLang="ja-JP" baseline="0" dirty="0" smtClean="0"/>
              <a:t> we summarize this presentation.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We investigated drone use cases and proposes that only use cases with short communication ranges should be target for 802.11 and the RTA.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addition to that, several architectures for drone should be considered for each use case.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challenges</a:t>
            </a:r>
            <a:r>
              <a:rPr kumimoji="1" lang="en-US" altLang="ja-JP" baseline="0" dirty="0" smtClean="0"/>
              <a:t> of drone RTA use case, i</a:t>
            </a:r>
            <a:r>
              <a:rPr kumimoji="1" lang="en-US" altLang="ja-JP" dirty="0" smtClean="0"/>
              <a:t>ncrease</a:t>
            </a:r>
            <a:r>
              <a:rPr kumimoji="1" lang="en-US" altLang="ja-JP" baseline="0" dirty="0" smtClean="0"/>
              <a:t> of </a:t>
            </a:r>
            <a:r>
              <a:rPr kumimoji="1" lang="en-US" altLang="ja-JP" dirty="0" smtClean="0"/>
              <a:t>reliability for tele control is required.</a:t>
            </a:r>
          </a:p>
          <a:p>
            <a:r>
              <a:rPr kumimoji="1" lang="en-US" altLang="ja-JP" dirty="0" smtClean="0"/>
              <a:t>To solve these issues, further investigations of potential technical features should be required.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presentation is follow up on our previous presentation concerning RTA use case of drone [1]. The details given in this presentation are described to the RTA Report draft [2].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 we introduced in last November meeting, drones are widely used in various businesses and entertainment.</a:t>
            </a:r>
          </a:p>
          <a:p>
            <a:r>
              <a:rPr kumimoji="1" lang="en-US" altLang="ja-JP" dirty="0" smtClean="0"/>
              <a:t>Gartner mentions that worldwide production of drones neared 3 million units in 2017.</a:t>
            </a:r>
          </a:p>
          <a:p>
            <a:r>
              <a:rPr kumimoji="1" lang="en-US" altLang="ja-JP" dirty="0" smtClean="0"/>
              <a:t>As an instance, there are a lot of use cases for drone as described here.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Almost commercial drones employ Wi-Fi for their communication method.</a:t>
            </a:r>
          </a:p>
          <a:p>
            <a:r>
              <a:rPr kumimoji="1" lang="en-US" altLang="ja-JP" dirty="0" smtClean="0"/>
              <a:t>Because Wi-Fi is universal unlicensed wireless system and can be easily utilized and operated.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table shows the examples of drone use cases and requirements.</a:t>
            </a:r>
          </a:p>
          <a:p>
            <a:r>
              <a:rPr kumimoji="1" lang="en-US" altLang="ja-JP" dirty="0" smtClean="0"/>
              <a:t>Given the Wi-Fi capabilities, only use cases with short  communication ranges should be considered in the scope of 802.11 and the RTA TIG.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 one of the example, drones can be used for digital signage. These drones running on ground perform public viewing by making a concerted move.</a:t>
            </a:r>
          </a:p>
          <a:p>
            <a:r>
              <a:rPr kumimoji="1" lang="en-US" altLang="ja-JP" dirty="0" smtClean="0"/>
              <a:t>In this case, multiple drones must be controlled at the same time.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3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should</a:t>
            </a:r>
            <a:r>
              <a:rPr kumimoji="1" lang="en-US" altLang="ja-JP" baseline="0" dirty="0" smtClean="0"/>
              <a:t> consider the architecture for drone use cases.</a:t>
            </a:r>
          </a:p>
          <a:p>
            <a:r>
              <a:rPr kumimoji="1" lang="en-US" altLang="ja-JP" dirty="0" smtClean="0"/>
              <a:t>There are several architectures for drone control as described. </a:t>
            </a:r>
          </a:p>
          <a:p>
            <a:r>
              <a:rPr kumimoji="1" lang="en-US" altLang="ja-JP" dirty="0" smtClean="0"/>
              <a:t>One is, standalone for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single drone. Most of commercial drones adopt this architecture. </a:t>
            </a:r>
          </a:p>
          <a:p>
            <a:r>
              <a:rPr kumimoji="1" lang="en-US" altLang="ja-JP" dirty="0" smtClean="0"/>
              <a:t>In this architecture,</a:t>
            </a:r>
            <a:r>
              <a:rPr kumimoji="1" lang="en-US" altLang="ja-JP" baseline="0" dirty="0" smtClean="0"/>
              <a:t> a</a:t>
            </a:r>
            <a:r>
              <a:rPr kumimoji="1" lang="en-US" altLang="ja-JP" dirty="0" smtClean="0"/>
              <a:t> drone plays a roll of the AP and a controller becomes the STA. </a:t>
            </a:r>
          </a:p>
          <a:p>
            <a:r>
              <a:rPr kumimoji="1" lang="en-US" altLang="ja-JP" dirty="0" smtClean="0"/>
              <a:t>Only one drone can be managed per a single controller.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7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Second,</a:t>
            </a:r>
            <a:r>
              <a:rPr kumimoji="1" lang="en-US" altLang="ja-JP" baseline="0" dirty="0" smtClean="0"/>
              <a:t> standalone for multiple drones.</a:t>
            </a:r>
          </a:p>
          <a:p>
            <a:r>
              <a:rPr kumimoji="1" lang="en-US" altLang="ja-JP" dirty="0" smtClean="0"/>
              <a:t>The drones are desirable to be the STAs and a controller should be the AP. </a:t>
            </a:r>
          </a:p>
          <a:p>
            <a:r>
              <a:rPr kumimoji="1" lang="en-US" altLang="ja-JP" dirty="0" smtClean="0"/>
              <a:t>In this case, due to sharing a same channel with the multiple drones and the AP, functions that ensure reliability will be needed.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95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Last, network</a:t>
            </a:r>
            <a:r>
              <a:rPr kumimoji="1" lang="en-US" altLang="ja-JP" baseline="0" dirty="0" smtClean="0"/>
              <a:t> control for drones.</a:t>
            </a:r>
          </a:p>
          <a:p>
            <a:r>
              <a:rPr kumimoji="1" lang="en-US" altLang="ja-JP" dirty="0" smtClean="0"/>
              <a:t>In this case, the drone has a possibility to become the AP or the STA. However, it is desirable that the drone plays a roll of the AP. </a:t>
            </a:r>
          </a:p>
          <a:p>
            <a:r>
              <a:rPr kumimoji="1" lang="en-US" altLang="ja-JP" dirty="0" smtClean="0"/>
              <a:t>To control drones over the network remotely, network delay should be considered.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every architecture as I explained, f</a:t>
            </a:r>
            <a:r>
              <a:rPr lang="en-US" altLang="ja-JP" dirty="0" smtClean="0"/>
              <a:t>ollowing functions should be important for target use cases of drone.</a:t>
            </a:r>
            <a:endParaRPr kumimoji="1"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dirty="0" smtClean="0"/>
              <a:t>First, tele</a:t>
            </a:r>
            <a:r>
              <a:rPr kumimoji="1" lang="en-US" altLang="ja-JP" baseline="0" dirty="0" smtClean="0"/>
              <a:t> control that enables </a:t>
            </a:r>
            <a:r>
              <a:rPr lang="en-US" altLang="ja-JP" dirty="0" smtClean="0"/>
              <a:t>to control motions and functions of the drone. A few Kbps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Second,</a:t>
            </a:r>
            <a:r>
              <a:rPr lang="en-US" altLang="ja-JP" baseline="0" dirty="0" smtClean="0"/>
              <a:t> Data transmission such as m</a:t>
            </a:r>
            <a:r>
              <a:rPr lang="en-US" altLang="ja-JP" dirty="0" smtClean="0"/>
              <a:t>onitoring information from sensors in a drone or information of the status of the drone itself. 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Range from A few Kbps to Mbps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Last, Picture or video transfer that transfer recorded pictures or videos by the drone. More than tens of Mbps of data rate is required.</a:t>
            </a:r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7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802.11-19/0116r2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Drone 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 </a:t>
            </a:r>
            <a:r>
              <a:rPr lang="en-US" altLang="ja-JP" dirty="0" err="1" smtClean="0"/>
              <a:t>Followup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2018-11-</a:t>
            </a:r>
            <a:r>
              <a:rPr lang="en-US" altLang="ja-JP" sz="2000" b="0" kern="0" dirty="0" smtClean="0"/>
              <a:t>15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539545"/>
              </p:ext>
            </p:extLst>
          </p:nvPr>
        </p:nvGraphicFramePr>
        <p:xfrm>
          <a:off x="327025" y="2511425"/>
          <a:ext cx="8947150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" name="Document" r:id="rId4" imgW="8250056" imgH="3383911" progId="Word.Document.8">
                  <p:embed/>
                </p:oleObj>
              </mc:Choice>
              <mc:Fallback>
                <p:oleObj name="Document" r:id="rId4" imgW="8250056" imgH="338391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511425"/>
                        <a:ext cx="8947150" cy="367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Challenges for 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Stable operation of drone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Tele control is important for stable operation for drone control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Although </a:t>
            </a:r>
            <a:r>
              <a:rPr lang="en-US" altLang="ja-JP" dirty="0"/>
              <a:t>tele control does not require high data rate and strict latency requirements </a:t>
            </a:r>
            <a:r>
              <a:rPr lang="en-US" altLang="ja-JP" dirty="0" smtClean="0"/>
              <a:t>compared </a:t>
            </a:r>
            <a:r>
              <a:rPr lang="en-US" altLang="ja-JP" dirty="0"/>
              <a:t>to past IEEE 802.11 standards' CSD, loss of tele control might cause unintended </a:t>
            </a:r>
            <a:r>
              <a:rPr lang="en-US" altLang="ja-JP" dirty="0" smtClean="0"/>
              <a:t>motion of drones.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We have to consider the fact that drone is a moving STA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Simultaneous transmissions of tele control and video/data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Coexistence of tele control and high data rate transmission such as video transfer should be </a:t>
            </a:r>
            <a:r>
              <a:rPr lang="en-US" altLang="ja-JP" dirty="0" smtClean="0"/>
              <a:t>considered.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2553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investigated drone use cases and proposes that only use cases with short </a:t>
            </a:r>
            <a:r>
              <a:rPr lang="en-US" altLang="ja-JP" dirty="0" smtClean="0"/>
              <a:t>communication </a:t>
            </a:r>
            <a:r>
              <a:rPr lang="en-US" altLang="ja-JP" dirty="0"/>
              <a:t>ranges should </a:t>
            </a:r>
            <a:r>
              <a:rPr lang="en-US" altLang="ja-JP" dirty="0" smtClean="0"/>
              <a:t>be target for 802.11 and the RTA.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Several architectures for drone should be considered for each use case.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Increase </a:t>
            </a:r>
            <a:r>
              <a:rPr lang="en-US" altLang="ja-JP" dirty="0" smtClean="0"/>
              <a:t>of reliability </a:t>
            </a:r>
            <a:r>
              <a:rPr lang="en-US" altLang="ja-JP" dirty="0"/>
              <a:t>for tele control is </a:t>
            </a:r>
            <a:r>
              <a:rPr lang="en-US" altLang="ja-JP" dirty="0" smtClean="0"/>
              <a:t>required for drone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To solve these issues, </a:t>
            </a:r>
            <a:r>
              <a:rPr lang="en-US" altLang="ja-JP" dirty="0" smtClean="0"/>
              <a:t>further </a:t>
            </a:r>
            <a:r>
              <a:rPr lang="en-US" altLang="ja-JP" dirty="0"/>
              <a:t>investigations of potential technical features should be </a:t>
            </a:r>
            <a:r>
              <a:rPr lang="en-US" altLang="ja-JP" dirty="0" smtClean="0"/>
              <a:t>required.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For example, priority </a:t>
            </a:r>
            <a:r>
              <a:rPr lang="en-US" altLang="ja-JP" dirty="0"/>
              <a:t>control, separation of control messages and data messages or protection mechanism for control messages.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15107"/>
            <a:ext cx="7770813" cy="4494213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[1] </a:t>
            </a:r>
            <a:r>
              <a:rPr lang="en-US" altLang="ja-JP" dirty="0" smtClean="0"/>
              <a:t>Akira </a:t>
            </a:r>
            <a:r>
              <a:rPr lang="en-US" altLang="ja-JP" dirty="0" err="1" smtClean="0"/>
              <a:t>Kishida</a:t>
            </a:r>
            <a:r>
              <a:rPr lang="en-US" altLang="ja-JP" dirty="0" smtClean="0"/>
              <a:t>, </a:t>
            </a:r>
            <a:r>
              <a:rPr lang="en-US" altLang="ja-JP" i="1" dirty="0"/>
              <a:t>et al.</a:t>
            </a:r>
            <a:r>
              <a:rPr lang="en-US" altLang="ja-JP" dirty="0"/>
              <a:t>, </a:t>
            </a:r>
            <a:r>
              <a:rPr lang="en-US" altLang="ja-JP" dirty="0" smtClean="0"/>
              <a:t>“</a:t>
            </a:r>
            <a:r>
              <a:rPr lang="en-US" altLang="ja-JP" dirty="0">
                <a:solidFill>
                  <a:schemeClr val="tx1"/>
                </a:solidFill>
              </a:rPr>
              <a:t>Discussion on Target Use Cases of RTA</a:t>
            </a:r>
            <a:r>
              <a:rPr lang="en-US" altLang="ja-JP" dirty="0" smtClean="0"/>
              <a:t>,” </a:t>
            </a:r>
            <a:r>
              <a:rPr lang="en-US" altLang="ja-JP" dirty="0"/>
              <a:t>IEEE </a:t>
            </a:r>
            <a:r>
              <a:rPr lang="en-US" altLang="ja-JP" dirty="0" smtClean="0"/>
              <a:t>802.11-18-1978r4</a:t>
            </a:r>
          </a:p>
          <a:p>
            <a:r>
              <a:rPr lang="en-US" altLang="ja-JP" dirty="0" smtClean="0"/>
              <a:t>[2] </a:t>
            </a:r>
            <a:r>
              <a:rPr lang="en-US" altLang="ja-JP" dirty="0">
                <a:solidFill>
                  <a:schemeClr val="tx1"/>
                </a:solidFill>
              </a:rPr>
              <a:t>Kate </a:t>
            </a:r>
            <a:r>
              <a:rPr lang="en-US" altLang="ja-JP" dirty="0" err="1" smtClean="0">
                <a:solidFill>
                  <a:schemeClr val="tx1"/>
                </a:solidFill>
              </a:rPr>
              <a:t>Meng</a:t>
            </a:r>
            <a:r>
              <a:rPr lang="en-US" altLang="ja-JP" dirty="0"/>
              <a:t> , </a:t>
            </a:r>
            <a:r>
              <a:rPr lang="en-US" altLang="ja-JP" i="1" dirty="0"/>
              <a:t>et al.</a:t>
            </a:r>
            <a:r>
              <a:rPr lang="en-US" altLang="ja-JP" dirty="0"/>
              <a:t>, </a:t>
            </a:r>
            <a:r>
              <a:rPr lang="en-US" altLang="ja-JP" dirty="0" smtClean="0">
                <a:solidFill>
                  <a:schemeClr val="tx1"/>
                </a:solidFill>
              </a:rPr>
              <a:t>“</a:t>
            </a:r>
            <a:r>
              <a:rPr lang="en-US" altLang="ja-JP" dirty="0">
                <a:solidFill>
                  <a:schemeClr val="tx1"/>
                </a:solidFill>
              </a:rPr>
              <a:t>RTA report draft,” IEEE </a:t>
            </a:r>
            <a:r>
              <a:rPr lang="en-US" altLang="ja-JP" dirty="0" smtClean="0">
                <a:solidFill>
                  <a:schemeClr val="tx1"/>
                </a:solidFill>
              </a:rPr>
              <a:t>802.11-18-2009r3</a:t>
            </a:r>
            <a:endParaRPr lang="en-US" altLang="ja-JP" dirty="0" smtClean="0"/>
          </a:p>
          <a:p>
            <a:r>
              <a:rPr lang="en-US" altLang="ja-JP" dirty="0" smtClean="0"/>
              <a:t>[3</a:t>
            </a:r>
            <a:r>
              <a:rPr lang="en-US" altLang="ja-JP" dirty="0"/>
              <a:t>] Gartner, “Almost 3 Million Personal and Commercial Drones Will Be Shipped in 2017,” </a:t>
            </a:r>
            <a:r>
              <a:rPr lang="en-US" altLang="ja-JP" dirty="0" err="1"/>
              <a:t>Feburuary</a:t>
            </a:r>
            <a:r>
              <a:rPr lang="en-US" altLang="ja-JP" dirty="0"/>
              <a:t> 2017</a:t>
            </a:r>
            <a:r>
              <a:rPr lang="en-US" altLang="ja-JP" dirty="0" smtClean="0"/>
              <a:t>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[4</a:t>
            </a:r>
            <a:r>
              <a:rPr lang="en-US" altLang="ja-JP" dirty="0">
                <a:solidFill>
                  <a:schemeClr val="tx1"/>
                </a:solidFill>
              </a:rPr>
              <a:t>] Impress Corporation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“World Drone Market Report </a:t>
            </a:r>
            <a:r>
              <a:rPr lang="en-US" altLang="ja-JP" dirty="0" smtClean="0">
                <a:solidFill>
                  <a:schemeClr val="tx1"/>
                </a:solidFill>
              </a:rPr>
              <a:t>2017,” </a:t>
            </a:r>
            <a:r>
              <a:rPr lang="en-US" altLang="ja-JP" dirty="0" smtClean="0"/>
              <a:t>December 2016.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[5</a:t>
            </a:r>
            <a:r>
              <a:rPr lang="en-US" altLang="ja-JP" dirty="0">
                <a:solidFill>
                  <a:schemeClr val="tx1"/>
                </a:solidFill>
              </a:rPr>
              <a:t>] SWARM ARENA, https://ars.electronica.art/futurelab/project/swarm-arena/</a:t>
            </a:r>
            <a:r>
              <a:rPr lang="en-US" altLang="ja-JP" dirty="0" smtClean="0"/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9855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presentation is follow up on our previous presentation concerning RTA use case of </a:t>
            </a:r>
            <a:r>
              <a:rPr lang="en-US" altLang="ja-JP" dirty="0" smtClean="0"/>
              <a:t>drone [</a:t>
            </a:r>
            <a:r>
              <a:rPr lang="en-US" altLang="ja-JP" dirty="0"/>
              <a:t>1]. The details given in this presentation are described to the RTA Report </a:t>
            </a:r>
            <a:r>
              <a:rPr lang="en-US" altLang="ja-JP" dirty="0" smtClean="0"/>
              <a:t>draft [2].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Drones are widely used in various businesses and entertainment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Gartner mentions that worldwide production of drones neared 3 million units in </a:t>
            </a:r>
            <a:r>
              <a:rPr lang="en-US" altLang="ja-JP" dirty="0" smtClean="0"/>
              <a:t>2017 [3].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Agriculture, inspection, aerial photography, survey, route guiding, logistics, inventory management, entertainment, e-Sports, digital signage, security for </a:t>
            </a:r>
            <a:r>
              <a:rPr lang="en-US" altLang="ja-JP" dirty="0" smtClean="0"/>
              <a:t>example [4].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Almost commercial drones employ Wi-Fi for their communication method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Wi-Fi is universal unlicensed wireless system and can be </a:t>
            </a:r>
            <a:r>
              <a:rPr lang="en-US" altLang="ja-JP" dirty="0" smtClean="0"/>
              <a:t>easily </a:t>
            </a:r>
            <a:r>
              <a:rPr lang="en-US" altLang="ja-JP" dirty="0"/>
              <a:t>utilized and operated.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1540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drone </a:t>
            </a:r>
            <a:r>
              <a:rPr lang="en-US" altLang="ja-JP" dirty="0"/>
              <a:t>use cases and </a:t>
            </a:r>
            <a:r>
              <a:rPr lang="en-US" altLang="ja-JP" dirty="0" smtClean="0"/>
              <a:t>requirements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589735"/>
              </p:ext>
            </p:extLst>
          </p:nvPr>
        </p:nvGraphicFramePr>
        <p:xfrm>
          <a:off x="611560" y="1988840"/>
          <a:ext cx="7930778" cy="29523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97819449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912096697"/>
                    </a:ext>
                  </a:extLst>
                </a:gridCol>
                <a:gridCol w="2386162">
                  <a:extLst>
                    <a:ext uri="{9D8B030D-6E8A-4147-A177-3AD203B41FA5}">
                      <a16:colId xmlns:a16="http://schemas.microsoft.com/office/drawing/2014/main" val="492565479"/>
                    </a:ext>
                  </a:extLst>
                </a:gridCol>
              </a:tblGrid>
              <a:tr h="385086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Use cases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Distance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Maximum delay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122924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Inspection from the air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300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7580453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Route guiding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 km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4283408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Logistics (outdoors)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5 km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ms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7126201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Logistics (indoor)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8357024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Security patrol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 km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ms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963961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Gaming device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 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232477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Digital signage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384938"/>
                  </a:ext>
                </a:extLst>
              </a:tr>
              <a:tr h="320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Real-time distribution of images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~ 100 m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</a:rPr>
                        <a:t>TBD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136514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085183"/>
            <a:ext cx="7770813" cy="139023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Given </a:t>
            </a:r>
            <a:r>
              <a:rPr lang="en-US" altLang="ja-JP" dirty="0"/>
              <a:t>the Wi-Fi capabilities, only use cases with short  communication ranges should be considered in the scope of 802.11 and the RTA TIG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46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Drones for digital signage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015751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Drones can be used for digital signage. These drones running on ground perform public viewing by making a concerted </a:t>
            </a:r>
            <a:r>
              <a:rPr lang="en-US" altLang="ja-JP" dirty="0" smtClean="0"/>
              <a:t>move</a:t>
            </a:r>
            <a:r>
              <a:rPr lang="ja-JP" altLang="en-US" dirty="0"/>
              <a:t> </a:t>
            </a:r>
            <a:r>
              <a:rPr lang="en-US" altLang="ja-JP" dirty="0" smtClean="0"/>
              <a:t>[5].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this case, multiple drones must be controlled at the same time.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173558"/>
            <a:ext cx="4364901" cy="290922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91" y="3173558"/>
            <a:ext cx="4364901" cy="290922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139952" y="6165304"/>
            <a:ext cx="4881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Photos by Swarm </a:t>
            </a:r>
            <a:r>
              <a:rPr kumimoji="1" lang="en-US" altLang="ja-JP" sz="1200" dirty="0">
                <a:solidFill>
                  <a:schemeClr val="tx1"/>
                </a:solidFill>
              </a:rPr>
              <a:t>arena /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Ars</a:t>
            </a:r>
            <a:r>
              <a:rPr kumimoji="1" lang="en-US" altLang="ja-JP" sz="1200" dirty="0">
                <a:solidFill>
                  <a:schemeClr val="tx1"/>
                </a:solidFill>
              </a:rPr>
              <a:t> Electronica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Futurelab</a:t>
            </a:r>
            <a:r>
              <a:rPr kumimoji="1" lang="en-US" altLang="ja-JP" sz="1200" dirty="0">
                <a:solidFill>
                  <a:schemeClr val="tx1"/>
                </a:solidFill>
              </a:rPr>
              <a:t>, https://flic.kr/p/28tPf9k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860" y="4237651"/>
            <a:ext cx="2670279" cy="19996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527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There are several architectures for drone </a:t>
            </a:r>
            <a:r>
              <a:rPr lang="en-US" altLang="ja-JP" dirty="0" smtClean="0"/>
              <a:t>control.</a:t>
            </a:r>
            <a:endParaRPr lang="ja-JP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Standalone </a:t>
            </a:r>
            <a:r>
              <a:rPr lang="en-US" altLang="ja-JP" dirty="0"/>
              <a:t>(single drone)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Most of commercial drones adopt this architecture.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A </a:t>
            </a:r>
            <a:r>
              <a:rPr lang="en-US" altLang="ja-JP" dirty="0"/>
              <a:t>drone plays a roll of the AP and a controller (e.g. a smartphone or a console) becomes the STA.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Only </a:t>
            </a:r>
            <a:r>
              <a:rPr lang="en-US" altLang="ja-JP" dirty="0"/>
              <a:t>one drone can be managed per a single controller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6158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</a:t>
            </a:r>
            <a:r>
              <a:rPr lang="en-US" altLang="ja-JP" dirty="0"/>
              <a:t>2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Standalone </a:t>
            </a:r>
            <a:r>
              <a:rPr lang="en-US" altLang="ja-JP" dirty="0"/>
              <a:t>(multiple drones)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drones are desirable to be the STAs and a controller should be the 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Due </a:t>
            </a:r>
            <a:r>
              <a:rPr lang="en-US" altLang="ja-JP" dirty="0"/>
              <a:t>to sharing a same channel with the multiple drones and the AP, functions that ensure reliability will be needed in this architecture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842" y="3645024"/>
            <a:ext cx="4406728" cy="267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Architecture of drone 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 (3)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Network </a:t>
            </a:r>
            <a:r>
              <a:rPr lang="en-US" altLang="ja-JP" dirty="0"/>
              <a:t>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drone has a possibility to become the AP or the STA. However, it is desirable that the drone plays a roll of the AP. </a:t>
            </a:r>
            <a:endParaRPr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To </a:t>
            </a:r>
            <a:r>
              <a:rPr lang="en-US" altLang="ja-JP" dirty="0"/>
              <a:t>control drones over the network remotely, network delay should be considered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336" y="3717032"/>
            <a:ext cx="6273328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Communication functions </a:t>
            </a:r>
            <a:r>
              <a:rPr lang="en-US" altLang="ja-JP" dirty="0"/>
              <a:t>for drone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Following functions </a:t>
            </a:r>
            <a:r>
              <a:rPr lang="en-US" altLang="ja-JP" dirty="0" smtClean="0"/>
              <a:t>provided by Wi-Fi should </a:t>
            </a:r>
            <a:r>
              <a:rPr lang="en-US" altLang="ja-JP" dirty="0"/>
              <a:t>be considered for </a:t>
            </a:r>
            <a:r>
              <a:rPr lang="en-US" altLang="ja-JP" dirty="0" smtClean="0"/>
              <a:t>target </a:t>
            </a:r>
            <a:r>
              <a:rPr lang="en-US" altLang="ja-JP" dirty="0"/>
              <a:t>use cases of drone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Tele </a:t>
            </a:r>
            <a:r>
              <a:rPr lang="en-US" altLang="ja-JP" dirty="0"/>
              <a:t>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Controlling motions and functions of the drone. A few Kbps of data rate is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Data </a:t>
            </a:r>
            <a:r>
              <a:rPr lang="en-US" altLang="ja-JP" dirty="0"/>
              <a:t>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Monitoring information from sensors in a drone or information of the status of the drone itself. A few </a:t>
            </a:r>
            <a:r>
              <a:rPr lang="en-US" altLang="ja-JP" dirty="0" err="1"/>
              <a:t>Kbps~Mbps</a:t>
            </a:r>
            <a:r>
              <a:rPr lang="en-US" altLang="ja-JP" dirty="0"/>
              <a:t> of data rate is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Picture </a:t>
            </a:r>
            <a:r>
              <a:rPr lang="en-US" altLang="ja-JP" dirty="0"/>
              <a:t>/ video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Transferring recorded pictures or videos by the drone. More than tens of Mbps of data rate is required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6772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2783</TotalTime>
  <Words>1736</Words>
  <Application>Microsoft Office PowerPoint</Application>
  <PresentationFormat>画面に合わせる (4:3)</PresentationFormat>
  <Paragraphs>251</Paragraphs>
  <Slides>12</Slides>
  <Notes>11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Arial Unicode MS</vt:lpstr>
      <vt:lpstr>ＭＳ Ｐゴシック</vt:lpstr>
      <vt:lpstr>MS Gothic</vt:lpstr>
      <vt:lpstr>ＭＳ 明朝</vt:lpstr>
      <vt:lpstr>SimSun</vt:lpstr>
      <vt:lpstr>Arial</vt:lpstr>
      <vt:lpstr>Times New Roman</vt:lpstr>
      <vt:lpstr>Office テーマ</vt:lpstr>
      <vt:lpstr>Document</vt:lpstr>
      <vt:lpstr>Drone Use Case Followup</vt:lpstr>
      <vt:lpstr>Abstract</vt:lpstr>
      <vt:lpstr>Drone control</vt:lpstr>
      <vt:lpstr>Examples of drone use cases and requirements</vt:lpstr>
      <vt:lpstr>Drones for digital signage</vt:lpstr>
      <vt:lpstr>Architecture of drone use case (1)</vt:lpstr>
      <vt:lpstr>Architecture of drone use case (2)</vt:lpstr>
      <vt:lpstr>Architecture of drone use case (3)</vt:lpstr>
      <vt:lpstr>Communication functions for drone control</vt:lpstr>
      <vt:lpstr>Challenges for drone control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245</cp:revision>
  <cp:lastPrinted>1601-01-01T00:00:00Z</cp:lastPrinted>
  <dcterms:created xsi:type="dcterms:W3CDTF">2018-09-03T10:06:00Z</dcterms:created>
  <dcterms:modified xsi:type="dcterms:W3CDTF">2019-01-15T18:57:47Z</dcterms:modified>
</cp:coreProperties>
</file>