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5" r:id="rId2"/>
    <p:sldId id="277" r:id="rId3"/>
    <p:sldId id="281" r:id="rId4"/>
    <p:sldId id="296" r:id="rId5"/>
    <p:sldId id="294" r:id="rId6"/>
    <p:sldId id="298" r:id="rId7"/>
    <p:sldId id="299" r:id="rId8"/>
    <p:sldId id="300" r:id="rId9"/>
    <p:sldId id="297" r:id="rId10"/>
    <p:sldId id="301" r:id="rId11"/>
    <p:sldId id="290" r:id="rId12"/>
    <p:sldId id="27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6308" autoAdjust="0"/>
  </p:normalViewPr>
  <p:slideViewPr>
    <p:cSldViewPr>
      <p:cViewPr varScale="1">
        <p:scale>
          <a:sx n="112" d="100"/>
          <a:sy n="112" d="100"/>
        </p:scale>
        <p:origin x="328" y="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Hello everyone. I</a:t>
            </a:r>
            <a:r>
              <a:rPr kumimoji="1" lang="en-US" altLang="ja-JP" baseline="0" dirty="0" smtClean="0"/>
              <a:t> am Akira </a:t>
            </a:r>
            <a:r>
              <a:rPr kumimoji="1" lang="en-US" altLang="ja-JP" baseline="0" dirty="0" err="1" smtClean="0"/>
              <a:t>Kishida</a:t>
            </a:r>
            <a:r>
              <a:rPr kumimoji="1" lang="en-US" altLang="ja-JP" baseline="0" dirty="0" smtClean="0"/>
              <a:t> from NTT.</a:t>
            </a:r>
          </a:p>
          <a:p>
            <a:r>
              <a:rPr kumimoji="1" lang="en-US" altLang="ja-JP" baseline="0" dirty="0" smtClean="0"/>
              <a:t>I’d like to introduce my presentation entitled as “Discussion on Target Use Cases of RTA”.</a:t>
            </a:r>
          </a:p>
          <a:p>
            <a:r>
              <a:rPr kumimoji="1" lang="en-US" altLang="ja-JP" baseline="0" dirty="0" smtClean="0"/>
              <a:t>The document number is 1978r0.</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015303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a:t>
            </a:r>
            <a:r>
              <a:rPr kumimoji="1" lang="en-US" altLang="ja-JP" baseline="0" dirty="0" smtClean="0"/>
              <a:t> we summarize this presentation.</a:t>
            </a:r>
          </a:p>
          <a:p>
            <a:endParaRPr kumimoji="1" lang="en-US" altLang="ja-JP" baseline="0" dirty="0" smtClean="0"/>
          </a:p>
          <a:p>
            <a:r>
              <a:rPr kumimoji="1" lang="en-US" altLang="ja-JP" dirty="0" smtClean="0"/>
              <a:t>Two additional use cases are introduced. That is, Haptic technology</a:t>
            </a:r>
            <a:r>
              <a:rPr kumimoji="1" lang="en-US" altLang="ja-JP" baseline="0" dirty="0" smtClean="0"/>
              <a:t> and</a:t>
            </a:r>
            <a:r>
              <a:rPr kumimoji="1" lang="en-US" altLang="ja-JP" dirty="0" smtClean="0"/>
              <a:t> drone control .</a:t>
            </a:r>
          </a:p>
          <a:p>
            <a:r>
              <a:rPr kumimoji="1" lang="en-US" altLang="ja-JP" dirty="0" smtClean="0"/>
              <a:t>In these use cases, high stability is required while required data rate is low.</a:t>
            </a:r>
          </a:p>
          <a:p>
            <a:r>
              <a:rPr kumimoji="1" lang="en-US" altLang="ja-JP" dirty="0" smtClean="0"/>
              <a:t>Moreover, in case of pushing “rich” contents such as video streaming, high data rate is required.</a:t>
            </a:r>
          </a:p>
          <a:p>
            <a:endParaRPr kumimoji="1" lang="en-US" altLang="ja-JP" dirty="0" smtClean="0"/>
          </a:p>
          <a:p>
            <a:r>
              <a:rPr kumimoji="1" lang="en-US" altLang="ja-JP" dirty="0" smtClean="0"/>
              <a:t>We should decide whether high data rate RTA (Real Time Applications) should be included in the scope of RTA TIG or not.</a:t>
            </a:r>
          </a:p>
          <a:p>
            <a:r>
              <a:rPr kumimoji="1" lang="en-US" altLang="ja-JP" dirty="0" smtClean="0"/>
              <a:t>Discussions of</a:t>
            </a:r>
            <a:r>
              <a:rPr kumimoji="1" lang="en-US" altLang="ja-JP" baseline="0" dirty="0" smtClean="0"/>
              <a:t> AR/VR </a:t>
            </a:r>
            <a:r>
              <a:rPr kumimoji="1" lang="en-US" altLang="ja-JP" dirty="0" smtClean="0"/>
              <a:t>are already</a:t>
            </a:r>
            <a:r>
              <a:rPr kumimoji="1" lang="en-US" altLang="ja-JP" baseline="0" dirty="0" smtClean="0"/>
              <a:t> </a:t>
            </a:r>
            <a:r>
              <a:rPr kumimoji="1" lang="en-US" altLang="ja-JP" dirty="0" smtClean="0"/>
              <a:t>in progress in EHT SG.</a:t>
            </a:r>
          </a:p>
          <a:p>
            <a:r>
              <a:rPr kumimoji="1" lang="en-US" altLang="ja-JP" dirty="0" smtClean="0"/>
              <a:t>And some of real-time gaming might</a:t>
            </a:r>
            <a:r>
              <a:rPr kumimoji="1" lang="en-US" altLang="ja-JP" baseline="0" dirty="0" smtClean="0"/>
              <a:t> </a:t>
            </a:r>
            <a:r>
              <a:rPr kumimoji="1" lang="en-US" altLang="ja-JP" dirty="0" smtClean="0"/>
              <a:t>require high data rate in the future.</a:t>
            </a:r>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presentation introduces key use cases of RTA for industrial business. That is, Haptic technology and drone control.</a:t>
            </a:r>
          </a:p>
          <a:p>
            <a:r>
              <a:rPr kumimoji="1" lang="en-US" altLang="ja-JP" dirty="0" smtClean="0"/>
              <a:t>In these use cases, high stability is required while required data rate is low. On the other hand, in case of pushing “rich” contents such as video streaming, high data rate is required.</a:t>
            </a:r>
          </a:p>
          <a:p>
            <a:endParaRPr kumimoji="1" lang="en-US" altLang="ja-JP" dirty="0" smtClean="0"/>
          </a:p>
          <a:p>
            <a:r>
              <a:rPr kumimoji="1" lang="en-US" altLang="ja-JP" dirty="0" smtClean="0"/>
              <a:t>Then, we also discuss use cases that require both low latency and high data rate such as AR/VR, 4K/8K video streaming.</a:t>
            </a:r>
          </a:p>
          <a:p>
            <a:r>
              <a:rPr kumimoji="1" lang="en-US" altLang="ja-JP" dirty="0" smtClean="0"/>
              <a:t>We think that some of real time gaming would be “rich” contents in the near future.</a:t>
            </a:r>
          </a:p>
          <a:p>
            <a:r>
              <a:rPr kumimoji="1" lang="en-US" altLang="ja-JP" dirty="0" smtClean="0"/>
              <a:t>Therefore, we should decide whether high data rate RTA (or Real Time Applications) should be included in the scope of RTA TIG or not.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42761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413619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641135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311557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832495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841311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28697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January 2019</a:t>
            </a:r>
            <a:endParaRPr lang="en-GB"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a:t>
            </a:r>
            <a:r>
              <a:rPr lang="en-GB" dirty="0" err="1" smtClean="0"/>
              <a:t>Kishida</a:t>
            </a:r>
            <a:r>
              <a:rPr lang="en-GB" dirty="0" smtClean="0"/>
              <a:t> (NTT)</a:t>
            </a:r>
            <a:endParaRPr lang="en-GB" dirty="0"/>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802.11-19/0116r0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Drone Use</a:t>
            </a:r>
            <a:r>
              <a:rPr lang="ja-JP" altLang="en-US" dirty="0" smtClean="0"/>
              <a:t> </a:t>
            </a:r>
            <a:r>
              <a:rPr lang="en-US" altLang="ja-JP" dirty="0" smtClean="0"/>
              <a:t>Case </a:t>
            </a:r>
            <a:r>
              <a:rPr lang="en-US" altLang="ja-JP" dirty="0" err="1" smtClean="0"/>
              <a:t>Followup</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
        <p:nvSpPr>
          <p:cNvPr id="8"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t>Date:</a:t>
            </a:r>
            <a:r>
              <a:rPr lang="en-GB" sz="2000" b="0" kern="0" dirty="0" smtClean="0"/>
              <a:t> 2018-11-</a:t>
            </a:r>
            <a:r>
              <a:rPr lang="en-US" altLang="ja-JP" sz="2000" b="0" kern="0" dirty="0" smtClean="0"/>
              <a:t>15</a:t>
            </a:r>
            <a:endParaRPr lang="en-GB" sz="2000"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2734539545"/>
              </p:ext>
            </p:extLst>
          </p:nvPr>
        </p:nvGraphicFramePr>
        <p:xfrm>
          <a:off x="327025" y="2511425"/>
          <a:ext cx="8947150" cy="3670300"/>
        </p:xfrm>
        <a:graphic>
          <a:graphicData uri="http://schemas.openxmlformats.org/presentationml/2006/ole">
            <mc:AlternateContent xmlns:mc="http://schemas.openxmlformats.org/markup-compatibility/2006">
              <mc:Choice xmlns:v="urn:schemas-microsoft-com:vml" Requires="v">
                <p:oleObj spid="_x0000_s4320" name="Document" r:id="rId4" imgW="8250056" imgH="3383911" progId="Word.Document.8">
                  <p:embed/>
                </p:oleObj>
              </mc:Choice>
              <mc:Fallback>
                <p:oleObj name="Document" r:id="rId4" imgW="8250056" imgH="3383911" progId="Word.Document.8">
                  <p:embed/>
                  <p:pic>
                    <p:nvPicPr>
                      <p:cNvPr id="3075" name="Object 3"/>
                      <p:cNvPicPr>
                        <a:picLocks noChangeAspect="1" noChangeArrowheads="1"/>
                      </p:cNvPicPr>
                      <p:nvPr/>
                    </p:nvPicPr>
                    <p:blipFill>
                      <a:blip r:embed="rId5"/>
                      <a:srcRect/>
                      <a:stretch>
                        <a:fillRect/>
                      </a:stretch>
                    </p:blipFill>
                    <p:spPr bwMode="auto">
                      <a:xfrm>
                        <a:off x="327025" y="2511425"/>
                        <a:ext cx="8947150" cy="3670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395536" y="210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38905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Challenges for drone control</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a:buFont typeface="Arial" panose="020B0604020202020204" pitchFamily="34" charset="0"/>
              <a:buChar char="•"/>
            </a:pPr>
            <a:r>
              <a:rPr lang="en-US" altLang="ja-JP" dirty="0" smtClean="0"/>
              <a:t>Stable operation of drone control</a:t>
            </a:r>
          </a:p>
          <a:p>
            <a:pPr lvl="1">
              <a:buFont typeface="Arial" panose="020B0604020202020204" pitchFamily="34" charset="0"/>
              <a:buChar char="•"/>
            </a:pPr>
            <a:r>
              <a:rPr lang="en-US" altLang="ja-JP" dirty="0"/>
              <a:t>Tele control is important for stable operation for drone control</a:t>
            </a:r>
            <a:r>
              <a:rPr lang="en-US" altLang="ja-JP" dirty="0" smtClean="0"/>
              <a:t>.</a:t>
            </a:r>
          </a:p>
          <a:p>
            <a:pPr lvl="1">
              <a:buFont typeface="Arial" panose="020B0604020202020204" pitchFamily="34" charset="0"/>
              <a:buChar char="•"/>
            </a:pPr>
            <a:r>
              <a:rPr lang="en-US" altLang="ja-JP" dirty="0" smtClean="0"/>
              <a:t>Although </a:t>
            </a:r>
            <a:r>
              <a:rPr lang="en-US" altLang="ja-JP" dirty="0"/>
              <a:t>tele control does not require high data rate and strict latency requirements </a:t>
            </a:r>
            <a:r>
              <a:rPr lang="en-US" altLang="ja-JP" dirty="0" smtClean="0"/>
              <a:t>compared </a:t>
            </a:r>
            <a:r>
              <a:rPr lang="en-US" altLang="ja-JP" dirty="0"/>
              <a:t>to past IEEE 802.11 standards' CSD, loss of tele control might cause unintended </a:t>
            </a:r>
            <a:r>
              <a:rPr lang="en-US" altLang="ja-JP" dirty="0" smtClean="0"/>
              <a:t>motion of drones. </a:t>
            </a:r>
          </a:p>
          <a:p>
            <a:pPr lvl="1">
              <a:buFont typeface="Arial" panose="020B0604020202020204" pitchFamily="34" charset="0"/>
              <a:buChar char="•"/>
            </a:pPr>
            <a:r>
              <a:rPr lang="en-US" altLang="ja-JP" dirty="0"/>
              <a:t>We have to consider the fact that drone is a moving STA</a:t>
            </a:r>
            <a:r>
              <a:rPr lang="en-US" altLang="ja-JP" dirty="0" smtClean="0"/>
              <a:t>.</a:t>
            </a:r>
          </a:p>
          <a:p>
            <a:pPr lvl="1">
              <a:buFont typeface="Arial" panose="020B0604020202020204" pitchFamily="34" charset="0"/>
              <a:buChar char="•"/>
            </a:pPr>
            <a:endParaRPr kumimoji="1" lang="en-US" altLang="ja-JP" sz="1000" dirty="0"/>
          </a:p>
          <a:p>
            <a:pPr>
              <a:buFont typeface="Arial" panose="020B0604020202020204" pitchFamily="34" charset="0"/>
              <a:buChar char="•"/>
            </a:pPr>
            <a:r>
              <a:rPr lang="en-US" altLang="ja-JP" dirty="0" smtClean="0"/>
              <a:t>Simultaneous transmissions of tele control and video/data transfer</a:t>
            </a:r>
          </a:p>
          <a:p>
            <a:pPr lvl="1">
              <a:buFont typeface="Arial" panose="020B0604020202020204" pitchFamily="34" charset="0"/>
              <a:buChar char="•"/>
            </a:pPr>
            <a:r>
              <a:rPr lang="en-US" altLang="ja-JP" dirty="0"/>
              <a:t>Coexistence of tele control and high data rate transmission such as video transfer should be </a:t>
            </a:r>
            <a:r>
              <a:rPr lang="en-US" altLang="ja-JP" dirty="0" smtClean="0"/>
              <a:t>considered.</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4255344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a:xfrm>
            <a:off x="685800" y="1981200"/>
            <a:ext cx="7770813" cy="4400128"/>
          </a:xfrm>
        </p:spPr>
        <p:txBody>
          <a:bodyPr>
            <a:normAutofit lnSpcReduction="10000"/>
          </a:bodyPr>
          <a:lstStyle/>
          <a:p>
            <a:pPr>
              <a:buFont typeface="Arial" panose="020B0604020202020204" pitchFamily="34" charset="0"/>
              <a:buChar char="•"/>
            </a:pPr>
            <a:r>
              <a:rPr lang="en-US" altLang="ja-JP" dirty="0"/>
              <a:t>We investigated drone use cases and proposes that only use cases with short </a:t>
            </a:r>
            <a:r>
              <a:rPr lang="en-US" altLang="ja-JP" dirty="0" smtClean="0"/>
              <a:t>communication </a:t>
            </a:r>
            <a:r>
              <a:rPr lang="en-US" altLang="ja-JP" dirty="0"/>
              <a:t>ranges should </a:t>
            </a:r>
            <a:r>
              <a:rPr lang="en-US" altLang="ja-JP" dirty="0" smtClean="0"/>
              <a:t>be target for 802.11 and the RTA.</a:t>
            </a:r>
          </a:p>
          <a:p>
            <a:pPr>
              <a:buFont typeface="Arial" panose="020B0604020202020204" pitchFamily="34" charset="0"/>
              <a:buChar char="•"/>
            </a:pPr>
            <a:endParaRPr lang="en-US" altLang="ja-JP" sz="1100" dirty="0"/>
          </a:p>
          <a:p>
            <a:pPr>
              <a:buFont typeface="Arial" panose="020B0604020202020204" pitchFamily="34" charset="0"/>
              <a:buChar char="•"/>
            </a:pPr>
            <a:r>
              <a:rPr lang="en-US" altLang="ja-JP" dirty="0"/>
              <a:t>Several architectures for drone should be considered for each use case.</a:t>
            </a:r>
          </a:p>
          <a:p>
            <a:pPr>
              <a:buFont typeface="Arial" panose="020B0604020202020204" pitchFamily="34" charset="0"/>
              <a:buChar char="•"/>
            </a:pPr>
            <a:endParaRPr lang="en-US" altLang="ja-JP" sz="1100" dirty="0" smtClean="0"/>
          </a:p>
          <a:p>
            <a:pPr>
              <a:buFont typeface="Arial" panose="020B0604020202020204" pitchFamily="34" charset="0"/>
              <a:buChar char="•"/>
            </a:pPr>
            <a:r>
              <a:rPr lang="en-US" altLang="ja-JP" dirty="0"/>
              <a:t>Increase reliability for tele control is </a:t>
            </a:r>
            <a:r>
              <a:rPr lang="en-US" altLang="ja-JP" dirty="0" smtClean="0"/>
              <a:t>required for drone control</a:t>
            </a:r>
          </a:p>
          <a:p>
            <a:pPr lvl="1">
              <a:buFont typeface="Arial" panose="020B0604020202020204" pitchFamily="34" charset="0"/>
              <a:buChar char="•"/>
            </a:pPr>
            <a:r>
              <a:rPr lang="en-US" altLang="ja-JP" dirty="0"/>
              <a:t>To solve these issues, Further investigations of potential technical features should be </a:t>
            </a:r>
            <a:r>
              <a:rPr lang="en-US" altLang="ja-JP" dirty="0" smtClean="0"/>
              <a:t>required.</a:t>
            </a:r>
          </a:p>
          <a:p>
            <a:pPr lvl="2">
              <a:buFont typeface="Arial" panose="020B0604020202020204" pitchFamily="34" charset="0"/>
              <a:buChar char="•"/>
            </a:pPr>
            <a:r>
              <a:rPr lang="en-US" altLang="ja-JP" dirty="0" smtClean="0"/>
              <a:t>For example, priority </a:t>
            </a:r>
            <a:r>
              <a:rPr lang="en-US" altLang="ja-JP" dirty="0"/>
              <a:t>control, separation of control messages and data messages or protection mechanism for control messages.</a:t>
            </a:r>
          </a:p>
          <a:p>
            <a:pPr lvl="1">
              <a:buFont typeface="Arial" panose="020B0604020202020204" pitchFamily="34" charset="0"/>
              <a:buChar char="•"/>
            </a:pPr>
            <a:endParaRPr lang="en-US" altLang="ja-JP" dirty="0" smtClean="0"/>
          </a:p>
          <a:p>
            <a:pPr>
              <a:buFont typeface="Arial" panose="020B0604020202020204" pitchFamily="34" charset="0"/>
              <a:buChar char="•"/>
            </a:pPr>
            <a:endParaRPr lang="en-US" altLang="ja-JP" dirty="0"/>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2459959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a:t>References</a:t>
            </a:r>
            <a:endParaRPr kumimoji="1" lang="ja-JP" altLang="en-US" dirty="0"/>
          </a:p>
        </p:txBody>
      </p:sp>
      <p:sp>
        <p:nvSpPr>
          <p:cNvPr id="3" name="コンテンツ プレースホルダー 2"/>
          <p:cNvSpPr>
            <a:spLocks noGrp="1"/>
          </p:cNvSpPr>
          <p:nvPr>
            <p:ph idx="1"/>
          </p:nvPr>
        </p:nvSpPr>
        <p:spPr>
          <a:xfrm>
            <a:off x="685800" y="1815107"/>
            <a:ext cx="7770813" cy="4494213"/>
          </a:xfrm>
        </p:spPr>
        <p:txBody>
          <a:bodyPr>
            <a:normAutofit/>
          </a:bodyPr>
          <a:lstStyle/>
          <a:p>
            <a:r>
              <a:rPr lang="en-US" altLang="ja-JP" dirty="0" smtClean="0">
                <a:solidFill>
                  <a:schemeClr val="tx1"/>
                </a:solidFill>
              </a:rPr>
              <a:t>[1] </a:t>
            </a:r>
            <a:r>
              <a:rPr lang="en-US" altLang="ja-JP" dirty="0" smtClean="0"/>
              <a:t>Akira </a:t>
            </a:r>
            <a:r>
              <a:rPr lang="en-US" altLang="ja-JP" dirty="0" err="1" smtClean="0"/>
              <a:t>Kishida</a:t>
            </a:r>
            <a:r>
              <a:rPr lang="en-US" altLang="ja-JP" dirty="0" smtClean="0"/>
              <a:t>, </a:t>
            </a:r>
            <a:r>
              <a:rPr lang="en-US" altLang="ja-JP" i="1" dirty="0"/>
              <a:t>et al.</a:t>
            </a:r>
            <a:r>
              <a:rPr lang="en-US" altLang="ja-JP" dirty="0"/>
              <a:t>, </a:t>
            </a:r>
            <a:r>
              <a:rPr lang="en-US" altLang="ja-JP" dirty="0" smtClean="0"/>
              <a:t>“</a:t>
            </a:r>
            <a:r>
              <a:rPr lang="en-US" altLang="ja-JP" dirty="0">
                <a:solidFill>
                  <a:schemeClr val="tx1"/>
                </a:solidFill>
              </a:rPr>
              <a:t>Discussion on Target Use Cases of RTA</a:t>
            </a:r>
            <a:r>
              <a:rPr lang="en-US" altLang="ja-JP" dirty="0" smtClean="0"/>
              <a:t>,” </a:t>
            </a:r>
            <a:r>
              <a:rPr lang="en-US" altLang="ja-JP" dirty="0"/>
              <a:t>IEEE </a:t>
            </a:r>
            <a:r>
              <a:rPr lang="en-US" altLang="ja-JP" dirty="0" smtClean="0"/>
              <a:t>802.11-18-1978r4</a:t>
            </a:r>
          </a:p>
          <a:p>
            <a:r>
              <a:rPr lang="en-US" altLang="ja-JP" dirty="0" smtClean="0"/>
              <a:t>[2] </a:t>
            </a:r>
            <a:r>
              <a:rPr lang="en-US" altLang="ja-JP" dirty="0">
                <a:solidFill>
                  <a:schemeClr val="tx1"/>
                </a:solidFill>
              </a:rPr>
              <a:t>Kate </a:t>
            </a:r>
            <a:r>
              <a:rPr lang="en-US" altLang="ja-JP" dirty="0" err="1" smtClean="0">
                <a:solidFill>
                  <a:schemeClr val="tx1"/>
                </a:solidFill>
              </a:rPr>
              <a:t>Meng</a:t>
            </a:r>
            <a:r>
              <a:rPr lang="en-US" altLang="ja-JP" dirty="0"/>
              <a:t> , </a:t>
            </a:r>
            <a:r>
              <a:rPr lang="en-US" altLang="ja-JP" i="1" dirty="0"/>
              <a:t>et al.</a:t>
            </a:r>
            <a:r>
              <a:rPr lang="en-US" altLang="ja-JP" dirty="0"/>
              <a:t>, </a:t>
            </a:r>
            <a:r>
              <a:rPr lang="en-US" altLang="ja-JP" dirty="0" smtClean="0">
                <a:solidFill>
                  <a:schemeClr val="tx1"/>
                </a:solidFill>
              </a:rPr>
              <a:t>“</a:t>
            </a:r>
            <a:r>
              <a:rPr lang="en-US" altLang="ja-JP" dirty="0">
                <a:solidFill>
                  <a:schemeClr val="tx1"/>
                </a:solidFill>
              </a:rPr>
              <a:t>RTA report draft,” IEEE </a:t>
            </a:r>
            <a:r>
              <a:rPr lang="en-US" altLang="ja-JP" dirty="0" smtClean="0">
                <a:solidFill>
                  <a:schemeClr val="tx1"/>
                </a:solidFill>
              </a:rPr>
              <a:t>802.11-18-2009r3</a:t>
            </a:r>
            <a:endParaRPr lang="en-US" altLang="ja-JP" dirty="0" smtClean="0"/>
          </a:p>
          <a:p>
            <a:r>
              <a:rPr lang="en-US" altLang="ja-JP" dirty="0" smtClean="0"/>
              <a:t>[3</a:t>
            </a:r>
            <a:r>
              <a:rPr lang="en-US" altLang="ja-JP" dirty="0"/>
              <a:t>] Gartner, “Almost 3 Million Personal and Commercial Drones Will Be Shipped in 2017,” </a:t>
            </a:r>
            <a:r>
              <a:rPr lang="en-US" altLang="ja-JP" dirty="0" err="1"/>
              <a:t>Feburuary</a:t>
            </a:r>
            <a:r>
              <a:rPr lang="en-US" altLang="ja-JP" dirty="0"/>
              <a:t> 2017</a:t>
            </a:r>
            <a:r>
              <a:rPr lang="en-US" altLang="ja-JP" dirty="0" smtClean="0"/>
              <a:t>.</a:t>
            </a:r>
            <a:endParaRPr lang="en-US" altLang="ja-JP" dirty="0" smtClean="0">
              <a:solidFill>
                <a:schemeClr val="tx1"/>
              </a:solidFill>
            </a:endParaRPr>
          </a:p>
          <a:p>
            <a:r>
              <a:rPr lang="en-US" altLang="ja-JP" dirty="0" smtClean="0">
                <a:solidFill>
                  <a:schemeClr val="tx1"/>
                </a:solidFill>
              </a:rPr>
              <a:t>[4</a:t>
            </a:r>
            <a:r>
              <a:rPr lang="en-US" altLang="ja-JP" dirty="0">
                <a:solidFill>
                  <a:schemeClr val="tx1"/>
                </a:solidFill>
              </a:rPr>
              <a:t>] Impress Corporation</a:t>
            </a:r>
            <a:r>
              <a:rPr lang="en-US" altLang="ja-JP" dirty="0" smtClean="0">
                <a:solidFill>
                  <a:schemeClr val="tx1"/>
                </a:solidFill>
              </a:rPr>
              <a:t>, </a:t>
            </a:r>
            <a:r>
              <a:rPr lang="en-US" altLang="ja-JP" dirty="0">
                <a:solidFill>
                  <a:schemeClr val="tx1"/>
                </a:solidFill>
              </a:rPr>
              <a:t>“World Drone Market Report </a:t>
            </a:r>
            <a:r>
              <a:rPr lang="en-US" altLang="ja-JP" dirty="0" smtClean="0">
                <a:solidFill>
                  <a:schemeClr val="tx1"/>
                </a:solidFill>
              </a:rPr>
              <a:t>2017,” </a:t>
            </a:r>
            <a:r>
              <a:rPr lang="en-US" altLang="ja-JP" dirty="0" smtClean="0"/>
              <a:t>December 2016.</a:t>
            </a: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1985538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685800" y="1981200"/>
            <a:ext cx="7770813" cy="4400128"/>
          </a:xfrm>
        </p:spPr>
        <p:txBody>
          <a:bodyPr>
            <a:normAutofit/>
          </a:bodyPr>
          <a:lstStyle/>
          <a:p>
            <a:pPr>
              <a:buFont typeface="Arial" panose="020B0604020202020204" pitchFamily="34" charset="0"/>
              <a:buChar char="•"/>
            </a:pPr>
            <a:r>
              <a:rPr lang="en-US" altLang="ja-JP" dirty="0"/>
              <a:t>This presentation is follow up on our previous presentation concerning RTA use case of </a:t>
            </a:r>
            <a:r>
              <a:rPr lang="en-US" altLang="ja-JP" dirty="0" smtClean="0"/>
              <a:t>drone [</a:t>
            </a:r>
            <a:r>
              <a:rPr lang="en-US" altLang="ja-JP" dirty="0"/>
              <a:t>1]. The details given in this presentation are described to the RTA Report </a:t>
            </a:r>
            <a:r>
              <a:rPr lang="en-US" altLang="ja-JP" dirty="0" smtClean="0"/>
              <a:t>draft [2].</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47263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Drone control</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a:buFont typeface="Arial" panose="020B0604020202020204" pitchFamily="34" charset="0"/>
              <a:buChar char="•"/>
            </a:pPr>
            <a:r>
              <a:rPr lang="en-US" altLang="ja-JP" dirty="0"/>
              <a:t>Drones are widely used in various businesses and entertainment</a:t>
            </a:r>
            <a:r>
              <a:rPr lang="en-US" altLang="ja-JP" dirty="0" smtClean="0"/>
              <a:t>.</a:t>
            </a:r>
          </a:p>
          <a:p>
            <a:pPr lvl="1">
              <a:buFont typeface="Arial" panose="020B0604020202020204" pitchFamily="34" charset="0"/>
              <a:buChar char="•"/>
            </a:pPr>
            <a:r>
              <a:rPr lang="en-US" altLang="ja-JP" dirty="0"/>
              <a:t>Gartner mentions that worldwide production of drones neared 3 million units in </a:t>
            </a:r>
            <a:r>
              <a:rPr lang="en-US" altLang="ja-JP" dirty="0" smtClean="0"/>
              <a:t>2017 [3].</a:t>
            </a:r>
          </a:p>
          <a:p>
            <a:pPr lvl="1">
              <a:buFont typeface="Arial" panose="020B0604020202020204" pitchFamily="34" charset="0"/>
              <a:buChar char="•"/>
            </a:pPr>
            <a:r>
              <a:rPr lang="en-US" altLang="ja-JP" dirty="0"/>
              <a:t>Agriculture, inspection, aerial photography, survey, route guiding, logistics, inventory management, entertainment, e-Sports, digital signage, security for </a:t>
            </a:r>
            <a:r>
              <a:rPr lang="en-US" altLang="ja-JP" dirty="0" smtClean="0"/>
              <a:t>example [4].</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Almost commercial drones employ Wi-Fi for their communication method</a:t>
            </a:r>
            <a:r>
              <a:rPr lang="en-US" altLang="ja-JP" dirty="0" smtClean="0"/>
              <a:t>.</a:t>
            </a:r>
          </a:p>
          <a:p>
            <a:pPr lvl="1">
              <a:buFont typeface="Arial" panose="020B0604020202020204" pitchFamily="34" charset="0"/>
              <a:buChar char="•"/>
            </a:pPr>
            <a:r>
              <a:rPr lang="en-US" altLang="ja-JP" dirty="0"/>
              <a:t>Wi-Fi is universal unlicensed wireless system and can be  easily utilized and operated.</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3154093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Examples of drone </a:t>
            </a:r>
            <a:r>
              <a:rPr lang="en-US" altLang="ja-JP" dirty="0"/>
              <a:t>use cases and </a:t>
            </a:r>
            <a:r>
              <a:rPr lang="en-US" altLang="ja-JP" dirty="0" smtClean="0"/>
              <a:t>requirements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2358589735"/>
              </p:ext>
            </p:extLst>
          </p:nvPr>
        </p:nvGraphicFramePr>
        <p:xfrm>
          <a:off x="611560" y="1988840"/>
          <a:ext cx="7930778" cy="2952326"/>
        </p:xfrm>
        <a:graphic>
          <a:graphicData uri="http://schemas.openxmlformats.org/drawingml/2006/table">
            <a:tbl>
              <a:tblPr firstRow="1" bandRow="1">
                <a:tableStyleId>{21E4AEA4-8DFA-4A89-87EB-49C32662AFE0}</a:tableStyleId>
              </a:tblPr>
              <a:tblGrid>
                <a:gridCol w="3600400">
                  <a:extLst>
                    <a:ext uri="{9D8B030D-6E8A-4147-A177-3AD203B41FA5}">
                      <a16:colId xmlns:a16="http://schemas.microsoft.com/office/drawing/2014/main" val="1978194490"/>
                    </a:ext>
                  </a:extLst>
                </a:gridCol>
                <a:gridCol w="1944216">
                  <a:extLst>
                    <a:ext uri="{9D8B030D-6E8A-4147-A177-3AD203B41FA5}">
                      <a16:colId xmlns:a16="http://schemas.microsoft.com/office/drawing/2014/main" val="912096697"/>
                    </a:ext>
                  </a:extLst>
                </a:gridCol>
                <a:gridCol w="2386162">
                  <a:extLst>
                    <a:ext uri="{9D8B030D-6E8A-4147-A177-3AD203B41FA5}">
                      <a16:colId xmlns:a16="http://schemas.microsoft.com/office/drawing/2014/main" val="492565479"/>
                    </a:ext>
                  </a:extLst>
                </a:gridCol>
              </a:tblGrid>
              <a:tr h="385086">
                <a:tc>
                  <a:txBody>
                    <a:bodyPr/>
                    <a:lstStyle/>
                    <a:p>
                      <a:r>
                        <a:rPr kumimoji="1" lang="en-US" altLang="ja-JP" sz="1600" dirty="0" smtClean="0"/>
                        <a:t>Use cases</a:t>
                      </a:r>
                      <a:endParaRPr kumimoji="1" lang="ja-JP" altLang="en-US" sz="1600" dirty="0"/>
                    </a:p>
                  </a:txBody>
                  <a:tcPr anchor="ctr"/>
                </a:tc>
                <a:tc>
                  <a:txBody>
                    <a:bodyPr/>
                    <a:lstStyle/>
                    <a:p>
                      <a:r>
                        <a:rPr kumimoji="1" lang="en-US" altLang="ja-JP" sz="1600" dirty="0" smtClean="0"/>
                        <a:t>Distance</a:t>
                      </a:r>
                      <a:endParaRPr kumimoji="1" lang="ja-JP" altLang="en-US" sz="1600" dirty="0"/>
                    </a:p>
                  </a:txBody>
                  <a:tcPr anchor="ctr"/>
                </a:tc>
                <a:tc>
                  <a:txBody>
                    <a:bodyPr/>
                    <a:lstStyle/>
                    <a:p>
                      <a:r>
                        <a:rPr kumimoji="1" lang="en-US" altLang="ja-JP" sz="1600" dirty="0" smtClean="0"/>
                        <a:t>Maximum delay</a:t>
                      </a:r>
                      <a:endParaRPr kumimoji="1" lang="ja-JP" altLang="en-US" sz="1600" dirty="0"/>
                    </a:p>
                  </a:txBody>
                  <a:tcPr anchor="ctr"/>
                </a:tc>
                <a:extLst>
                  <a:ext uri="{0D108BD9-81ED-4DB2-BD59-A6C34878D82A}">
                    <a16:rowId xmlns:a16="http://schemas.microsoft.com/office/drawing/2014/main" val="3164122924"/>
                  </a:ext>
                </a:extLst>
              </a:tr>
              <a:tr h="320905">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Inspection from the air </a:t>
                      </a:r>
                      <a:endParaRPr lang="ja-JP"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300 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ms</a:t>
                      </a:r>
                      <a:endParaRPr lang="ja-JP"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27580453"/>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Route guiding</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 km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ms</a:t>
                      </a:r>
                      <a:endParaRPr lang="ja-JP"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74283408"/>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Logistics (outdoors)</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5 km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 100 </a:t>
                      </a:r>
                      <a:r>
                        <a:rPr lang="en-US" sz="1600" dirty="0" err="1">
                          <a:effectLst/>
                          <a:latin typeface="Times New Roman" panose="02020603050405020304" pitchFamily="18" charset="0"/>
                          <a:ea typeface="ＭＳ 明朝" panose="02020609040205080304" pitchFamily="17" charset="-128"/>
                        </a:rPr>
                        <a:t>ms</a:t>
                      </a:r>
                      <a:endParaRPr lang="ja-JP" sz="16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057126201"/>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Logistics (indoor)</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ms</a:t>
                      </a:r>
                      <a:endParaRPr lang="ja-JP"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848357024"/>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Security patrol</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 1 km</a:t>
                      </a:r>
                      <a:endParaRPr lang="ja-JP"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 100 </a:t>
                      </a:r>
                      <a:r>
                        <a:rPr lang="en-US" sz="1600" dirty="0" err="1">
                          <a:effectLst/>
                          <a:latin typeface="Times New Roman" panose="02020603050405020304" pitchFamily="18" charset="0"/>
                          <a:ea typeface="ＭＳ 明朝" panose="02020609040205080304" pitchFamily="17" charset="-128"/>
                        </a:rPr>
                        <a:t>ms</a:t>
                      </a:r>
                      <a:endParaRPr lang="ja-JP" sz="16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641963961"/>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Gaming device</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TBD </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TBD</a:t>
                      </a:r>
                      <a:endParaRPr lang="ja-JP"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74232477"/>
                  </a:ext>
                </a:extLst>
              </a:tr>
              <a:tr h="320905">
                <a:tc>
                  <a:txBody>
                    <a:bodyPr/>
                    <a:lstStyle/>
                    <a:p>
                      <a:pPr algn="l">
                        <a:spcAft>
                          <a:spcPts val="0"/>
                        </a:spcAft>
                      </a:pPr>
                      <a:r>
                        <a:rPr lang="en-US" sz="1600">
                          <a:effectLst/>
                          <a:latin typeface="Times New Roman" panose="02020603050405020304" pitchFamily="18" charset="0"/>
                          <a:ea typeface="SimSun" panose="02010600030101010101" pitchFamily="2" charset="-122"/>
                        </a:rPr>
                        <a:t>Digital signage</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TBD</a:t>
                      </a:r>
                      <a:endParaRPr lang="ja-JP"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63384938"/>
                  </a:ext>
                </a:extLst>
              </a:tr>
              <a:tr h="320905">
                <a:tc>
                  <a:txBody>
                    <a:bodyPr/>
                    <a:lstStyle/>
                    <a:p>
                      <a:pPr algn="l">
                        <a:spcAft>
                          <a:spcPts val="0"/>
                        </a:spcAft>
                      </a:pPr>
                      <a:r>
                        <a:rPr lang="en-US" sz="1600">
                          <a:effectLst/>
                          <a:latin typeface="Times New Roman" panose="02020603050405020304" pitchFamily="18" charset="0"/>
                          <a:ea typeface="SimSun" panose="02010600030101010101" pitchFamily="2" charset="-122"/>
                        </a:rPr>
                        <a:t>Real-time distribution of images</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TBD</a:t>
                      </a:r>
                      <a:endParaRPr lang="ja-JP"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136514"/>
                  </a:ext>
                </a:extLst>
              </a:tr>
            </a:tbl>
          </a:graphicData>
        </a:graphic>
      </p:graphicFrame>
      <p:sp>
        <p:nvSpPr>
          <p:cNvPr id="9" name="コンテンツ プレースホルダー 2"/>
          <p:cNvSpPr>
            <a:spLocks noGrp="1"/>
          </p:cNvSpPr>
          <p:nvPr>
            <p:ph idx="1"/>
          </p:nvPr>
        </p:nvSpPr>
        <p:spPr>
          <a:xfrm>
            <a:off x="685800" y="5085183"/>
            <a:ext cx="7770813" cy="1390230"/>
          </a:xfrm>
        </p:spPr>
        <p:txBody>
          <a:bodyPr>
            <a:normAutofit/>
          </a:bodyPr>
          <a:lstStyle/>
          <a:p>
            <a:pPr>
              <a:buFont typeface="Arial" panose="020B0604020202020204" pitchFamily="34" charset="0"/>
              <a:buChar char="•"/>
            </a:pPr>
            <a:r>
              <a:rPr lang="en-US" altLang="ja-JP" dirty="0" smtClean="0"/>
              <a:t>Given </a:t>
            </a:r>
            <a:r>
              <a:rPr lang="en-US" altLang="ja-JP" dirty="0"/>
              <a:t>the Wi-Fi capabilities, only use cases with short  communication ranges should be considered in the scope of 802.11 and the RTA TIG</a:t>
            </a:r>
            <a:r>
              <a:rPr lang="en-US" altLang="ja-JP" dirty="0" smtClean="0"/>
              <a:t>.</a:t>
            </a:r>
            <a:endParaRPr kumimoji="1" lang="ja-JP" altLang="en-US" dirty="0"/>
          </a:p>
        </p:txBody>
      </p:sp>
    </p:spTree>
    <p:extLst>
      <p:ext uri="{BB962C8B-B14F-4D97-AF65-F5344CB8AC3E}">
        <p14:creationId xmlns:p14="http://schemas.microsoft.com/office/powerpoint/2010/main" val="434684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Drones for digital signage</a:t>
            </a:r>
            <a:endParaRPr kumimoji="1" lang="ja-JP" altLang="en-US" dirty="0"/>
          </a:p>
        </p:txBody>
      </p:sp>
      <p:sp>
        <p:nvSpPr>
          <p:cNvPr id="3" name="コンテンツ プレースホルダー 2"/>
          <p:cNvSpPr>
            <a:spLocks noGrp="1"/>
          </p:cNvSpPr>
          <p:nvPr>
            <p:ph idx="1"/>
          </p:nvPr>
        </p:nvSpPr>
        <p:spPr>
          <a:xfrm>
            <a:off x="685800" y="1981201"/>
            <a:ext cx="7770813" cy="1015751"/>
          </a:xfrm>
        </p:spPr>
        <p:txBody>
          <a:bodyPr>
            <a:normAutofit fontScale="85000" lnSpcReduction="10000"/>
          </a:bodyPr>
          <a:lstStyle/>
          <a:p>
            <a:pPr>
              <a:buFont typeface="Arial" panose="020B0604020202020204" pitchFamily="34" charset="0"/>
              <a:buChar char="•"/>
            </a:pPr>
            <a:r>
              <a:rPr lang="en-US" altLang="ja-JP" dirty="0"/>
              <a:t>Drones can be used for digital signage. These drones running on ground perform public viewing by making a concerted move</a:t>
            </a:r>
            <a:r>
              <a:rPr lang="en-US" altLang="ja-JP" dirty="0" smtClean="0"/>
              <a:t>.</a:t>
            </a:r>
          </a:p>
          <a:p>
            <a:pPr lvl="1">
              <a:buFont typeface="Arial" panose="020B0604020202020204" pitchFamily="34" charset="0"/>
              <a:buChar char="•"/>
            </a:pPr>
            <a:r>
              <a:rPr lang="en-US" altLang="ja-JP" dirty="0"/>
              <a:t>In this case, multiple drones must be controlled at the same time.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4008" y="3173558"/>
            <a:ext cx="4364901" cy="2909224"/>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5091" y="3173558"/>
            <a:ext cx="4364901" cy="2909224"/>
          </a:xfrm>
          <a:prstGeom prst="rect">
            <a:avLst/>
          </a:prstGeom>
        </p:spPr>
      </p:pic>
    </p:spTree>
    <p:extLst>
      <p:ext uri="{BB962C8B-B14F-4D97-AF65-F5344CB8AC3E}">
        <p14:creationId xmlns:p14="http://schemas.microsoft.com/office/powerpoint/2010/main" val="1578082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3236860" y="4237651"/>
            <a:ext cx="2670279" cy="1999661"/>
          </a:xfrm>
          <a:prstGeom prst="rect">
            <a:avLst/>
          </a:prstGeom>
        </p:spPr>
      </p:pic>
      <p:sp>
        <p:nvSpPr>
          <p:cNvPr id="2" name="タイトル 1"/>
          <p:cNvSpPr>
            <a:spLocks noGrp="1"/>
          </p:cNvSpPr>
          <p:nvPr>
            <p:ph type="title"/>
          </p:nvPr>
        </p:nvSpPr>
        <p:spPr/>
        <p:txBody>
          <a:bodyPr/>
          <a:lstStyle/>
          <a:p>
            <a:r>
              <a:rPr kumimoji="1" lang="en-US" altLang="ja-JP" dirty="0" smtClean="0"/>
              <a:t>Architecture of drone use </a:t>
            </a:r>
            <a:r>
              <a:rPr lang="en-US" altLang="ja-JP" dirty="0" smtClean="0"/>
              <a:t>c</a:t>
            </a:r>
            <a:r>
              <a:rPr kumimoji="1" lang="en-US" altLang="ja-JP" dirty="0" smtClean="0"/>
              <a:t>ase (1)</a:t>
            </a:r>
            <a:endParaRPr kumimoji="1" lang="ja-JP" altLang="en-US" dirty="0"/>
          </a:p>
        </p:txBody>
      </p:sp>
      <p:sp>
        <p:nvSpPr>
          <p:cNvPr id="3" name="コンテンツ プレースホルダー 2"/>
          <p:cNvSpPr>
            <a:spLocks noGrp="1"/>
          </p:cNvSpPr>
          <p:nvPr>
            <p:ph idx="1"/>
          </p:nvPr>
        </p:nvSpPr>
        <p:spPr>
          <a:xfrm>
            <a:off x="685800" y="1981201"/>
            <a:ext cx="7770813" cy="2527920"/>
          </a:xfrm>
        </p:spPr>
        <p:txBody>
          <a:bodyPr>
            <a:normAutofit/>
          </a:bodyPr>
          <a:lstStyle/>
          <a:p>
            <a:pPr>
              <a:buFont typeface="Arial" panose="020B0604020202020204" pitchFamily="34" charset="0"/>
              <a:buChar char="•"/>
            </a:pPr>
            <a:r>
              <a:rPr lang="en-US" altLang="ja-JP" dirty="0"/>
              <a:t>There are several architectures for drone </a:t>
            </a:r>
            <a:r>
              <a:rPr lang="en-US" altLang="ja-JP" dirty="0" smtClean="0"/>
              <a:t>control.</a:t>
            </a:r>
            <a:endParaRPr lang="ja-JP" altLang="ja-JP" dirty="0"/>
          </a:p>
          <a:p>
            <a:pPr lvl="1">
              <a:buFont typeface="Arial" panose="020B0604020202020204" pitchFamily="34" charset="0"/>
              <a:buChar char="•"/>
            </a:pPr>
            <a:r>
              <a:rPr lang="en-US" altLang="ja-JP" dirty="0" smtClean="0"/>
              <a:t>Standalone </a:t>
            </a:r>
            <a:r>
              <a:rPr lang="en-US" altLang="ja-JP" dirty="0"/>
              <a:t>(single drone)</a:t>
            </a:r>
          </a:p>
          <a:p>
            <a:pPr lvl="2">
              <a:buFont typeface="Arial" panose="020B0604020202020204" pitchFamily="34" charset="0"/>
              <a:buChar char="•"/>
            </a:pPr>
            <a:r>
              <a:rPr lang="en-US" altLang="ja-JP" dirty="0"/>
              <a:t>Most of commercial drones adopt this architecture. </a:t>
            </a:r>
            <a:endParaRPr lang="en-US" altLang="ja-JP" dirty="0" smtClean="0"/>
          </a:p>
          <a:p>
            <a:pPr lvl="2">
              <a:buFont typeface="Arial" panose="020B0604020202020204" pitchFamily="34" charset="0"/>
              <a:buChar char="•"/>
            </a:pPr>
            <a:r>
              <a:rPr lang="en-US" altLang="ja-JP" dirty="0" smtClean="0"/>
              <a:t>A </a:t>
            </a:r>
            <a:r>
              <a:rPr lang="en-US" altLang="ja-JP" dirty="0"/>
              <a:t>drone plays a roll of the AP and a controller (e.g. a smartphone or a console) becomes the STA. </a:t>
            </a:r>
            <a:endParaRPr lang="en-US" altLang="ja-JP" dirty="0" smtClean="0"/>
          </a:p>
          <a:p>
            <a:pPr lvl="2">
              <a:buFont typeface="Arial" panose="020B0604020202020204" pitchFamily="34" charset="0"/>
              <a:buChar char="•"/>
            </a:pPr>
            <a:r>
              <a:rPr lang="en-US" altLang="ja-JP" dirty="0" smtClean="0"/>
              <a:t>Only </a:t>
            </a:r>
            <a:r>
              <a:rPr lang="en-US" altLang="ja-JP" dirty="0"/>
              <a:t>one drone can be managed per a single controller</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615861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Architecture of drone use </a:t>
            </a:r>
            <a:r>
              <a:rPr lang="en-US" altLang="ja-JP" dirty="0" smtClean="0"/>
              <a:t>c</a:t>
            </a:r>
            <a:r>
              <a:rPr kumimoji="1" lang="en-US" altLang="ja-JP" dirty="0" smtClean="0"/>
              <a:t>ase (</a:t>
            </a:r>
            <a:r>
              <a:rPr lang="en-US" altLang="ja-JP" dirty="0"/>
              <a:t>2</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lvl="1">
              <a:buFont typeface="Arial" panose="020B0604020202020204" pitchFamily="34" charset="0"/>
              <a:buChar char="•"/>
            </a:pPr>
            <a:r>
              <a:rPr lang="en-US" altLang="ja-JP" dirty="0" smtClean="0"/>
              <a:t>Standalone </a:t>
            </a:r>
            <a:r>
              <a:rPr lang="en-US" altLang="ja-JP" dirty="0"/>
              <a:t>(multiple drones)</a:t>
            </a:r>
          </a:p>
          <a:p>
            <a:pPr lvl="2">
              <a:buFont typeface="Arial" panose="020B0604020202020204" pitchFamily="34" charset="0"/>
              <a:buChar char="•"/>
            </a:pPr>
            <a:r>
              <a:rPr lang="en-US" altLang="ja-JP" dirty="0" smtClean="0"/>
              <a:t>The </a:t>
            </a:r>
            <a:r>
              <a:rPr lang="en-US" altLang="ja-JP" dirty="0"/>
              <a:t>drones are desirable to be the STAs and a controller should be the AP. </a:t>
            </a:r>
          </a:p>
          <a:p>
            <a:pPr lvl="2">
              <a:buFont typeface="Arial" panose="020B0604020202020204" pitchFamily="34" charset="0"/>
              <a:buChar char="•"/>
            </a:pPr>
            <a:r>
              <a:rPr lang="en-US" altLang="ja-JP" dirty="0" smtClean="0"/>
              <a:t>Due </a:t>
            </a:r>
            <a:r>
              <a:rPr lang="en-US" altLang="ja-JP" dirty="0"/>
              <a:t>to sharing a same channel with the multiple drones and the AP, functions that ensure reliability will be needed in this architecture</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pic>
        <p:nvPicPr>
          <p:cNvPr id="7" name="図 6"/>
          <p:cNvPicPr>
            <a:picLocks noChangeAspect="1"/>
          </p:cNvPicPr>
          <p:nvPr/>
        </p:nvPicPr>
        <p:blipFill>
          <a:blip r:embed="rId3"/>
          <a:stretch>
            <a:fillRect/>
          </a:stretch>
        </p:blipFill>
        <p:spPr>
          <a:xfrm>
            <a:off x="2367842" y="3645024"/>
            <a:ext cx="4406728" cy="2679227"/>
          </a:xfrm>
          <a:prstGeom prst="rect">
            <a:avLst/>
          </a:prstGeom>
        </p:spPr>
      </p:pic>
    </p:spTree>
    <p:extLst>
      <p:ext uri="{BB962C8B-B14F-4D97-AF65-F5344CB8AC3E}">
        <p14:creationId xmlns:p14="http://schemas.microsoft.com/office/powerpoint/2010/main" val="3147721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Architecture of drone use </a:t>
            </a:r>
            <a:r>
              <a:rPr lang="en-US" altLang="ja-JP" dirty="0" smtClean="0"/>
              <a:t>c</a:t>
            </a:r>
            <a:r>
              <a:rPr kumimoji="1" lang="en-US" altLang="ja-JP" dirty="0" smtClean="0"/>
              <a:t>ase (3)</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lvl="1">
              <a:buFont typeface="Arial" panose="020B0604020202020204" pitchFamily="34" charset="0"/>
              <a:buChar char="•"/>
            </a:pPr>
            <a:r>
              <a:rPr lang="en-US" altLang="ja-JP" dirty="0" smtClean="0"/>
              <a:t>Network </a:t>
            </a:r>
            <a:r>
              <a:rPr lang="en-US" altLang="ja-JP" dirty="0"/>
              <a:t>control</a:t>
            </a:r>
          </a:p>
          <a:p>
            <a:pPr lvl="2">
              <a:buFont typeface="Arial" panose="020B0604020202020204" pitchFamily="34" charset="0"/>
              <a:buChar char="•"/>
            </a:pPr>
            <a:r>
              <a:rPr lang="en-US" altLang="ja-JP" dirty="0" smtClean="0"/>
              <a:t>The </a:t>
            </a:r>
            <a:r>
              <a:rPr lang="en-US" altLang="ja-JP" dirty="0"/>
              <a:t>drone has a possibility to become the AP or the STA. However, it is desirable that the drone plays a roll of the AP. </a:t>
            </a:r>
            <a:endParaRPr lang="en-US" altLang="ja-JP" dirty="0" smtClean="0"/>
          </a:p>
          <a:p>
            <a:pPr lvl="2">
              <a:buFont typeface="Arial" panose="020B0604020202020204" pitchFamily="34" charset="0"/>
              <a:buChar char="•"/>
            </a:pPr>
            <a:r>
              <a:rPr lang="en-US" altLang="ja-JP" dirty="0" smtClean="0"/>
              <a:t>To </a:t>
            </a:r>
            <a:r>
              <a:rPr lang="en-US" altLang="ja-JP" dirty="0"/>
              <a:t>control drones over the network remotely, network delay should be considered</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pic>
        <p:nvPicPr>
          <p:cNvPr id="21" name="図 20"/>
          <p:cNvPicPr>
            <a:picLocks noChangeAspect="1"/>
          </p:cNvPicPr>
          <p:nvPr/>
        </p:nvPicPr>
        <p:blipFill>
          <a:blip r:embed="rId3"/>
          <a:stretch>
            <a:fillRect/>
          </a:stretch>
        </p:blipFill>
        <p:spPr>
          <a:xfrm>
            <a:off x="1435336" y="3717032"/>
            <a:ext cx="6273328" cy="2011854"/>
          </a:xfrm>
          <a:prstGeom prst="rect">
            <a:avLst/>
          </a:prstGeom>
        </p:spPr>
      </p:pic>
    </p:spTree>
    <p:extLst>
      <p:ext uri="{BB962C8B-B14F-4D97-AF65-F5344CB8AC3E}">
        <p14:creationId xmlns:p14="http://schemas.microsoft.com/office/powerpoint/2010/main" val="1032422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Communication functions </a:t>
            </a:r>
            <a:r>
              <a:rPr lang="en-US" altLang="ja-JP" dirty="0"/>
              <a:t>for drone control</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a:buFont typeface="Arial" panose="020B0604020202020204" pitchFamily="34" charset="0"/>
              <a:buChar char="•"/>
            </a:pPr>
            <a:r>
              <a:rPr lang="en-US" altLang="ja-JP" dirty="0"/>
              <a:t>Following functions </a:t>
            </a:r>
            <a:r>
              <a:rPr lang="en-US" altLang="ja-JP" dirty="0" smtClean="0"/>
              <a:t>provided by Wi-Fi should </a:t>
            </a:r>
            <a:r>
              <a:rPr lang="en-US" altLang="ja-JP" dirty="0"/>
              <a:t>be considered for </a:t>
            </a:r>
            <a:r>
              <a:rPr lang="en-US" altLang="ja-JP" dirty="0" smtClean="0"/>
              <a:t>target </a:t>
            </a:r>
            <a:r>
              <a:rPr lang="en-US" altLang="ja-JP" dirty="0"/>
              <a:t>use cases of drone</a:t>
            </a:r>
            <a:r>
              <a:rPr lang="en-US" altLang="ja-JP" dirty="0" smtClean="0"/>
              <a:t>.</a:t>
            </a:r>
          </a:p>
          <a:p>
            <a:pPr lvl="1">
              <a:buFont typeface="Arial" panose="020B0604020202020204" pitchFamily="34" charset="0"/>
              <a:buChar char="•"/>
            </a:pPr>
            <a:r>
              <a:rPr lang="en-US" altLang="ja-JP" dirty="0" smtClean="0"/>
              <a:t>Tele </a:t>
            </a:r>
            <a:r>
              <a:rPr lang="en-US" altLang="ja-JP" dirty="0"/>
              <a:t>control</a:t>
            </a:r>
          </a:p>
          <a:p>
            <a:pPr lvl="2">
              <a:buFont typeface="Arial" panose="020B0604020202020204" pitchFamily="34" charset="0"/>
              <a:buChar char="•"/>
            </a:pPr>
            <a:r>
              <a:rPr lang="en-US" altLang="ja-JP" dirty="0"/>
              <a:t>Controlling motions and functions of the drone. A few Kbps of data rate is required.</a:t>
            </a:r>
          </a:p>
          <a:p>
            <a:pPr lvl="1">
              <a:buFont typeface="Arial" panose="020B0604020202020204" pitchFamily="34" charset="0"/>
              <a:buChar char="•"/>
            </a:pPr>
            <a:endParaRPr lang="en-US" altLang="ja-JP" sz="900" dirty="0"/>
          </a:p>
          <a:p>
            <a:pPr lvl="1">
              <a:buFont typeface="Arial" panose="020B0604020202020204" pitchFamily="34" charset="0"/>
              <a:buChar char="•"/>
            </a:pPr>
            <a:r>
              <a:rPr lang="en-US" altLang="ja-JP" dirty="0" smtClean="0"/>
              <a:t>Data </a:t>
            </a:r>
            <a:r>
              <a:rPr lang="en-US" altLang="ja-JP" dirty="0"/>
              <a:t>transmission</a:t>
            </a:r>
          </a:p>
          <a:p>
            <a:pPr lvl="2">
              <a:buFont typeface="Arial" panose="020B0604020202020204" pitchFamily="34" charset="0"/>
              <a:buChar char="•"/>
            </a:pPr>
            <a:r>
              <a:rPr lang="en-US" altLang="ja-JP" dirty="0"/>
              <a:t>Monitoring information from sensors in a drone or information of the status of the drone itself. A few </a:t>
            </a:r>
            <a:r>
              <a:rPr lang="en-US" altLang="ja-JP" dirty="0" err="1"/>
              <a:t>Kbps~Mbps</a:t>
            </a:r>
            <a:r>
              <a:rPr lang="en-US" altLang="ja-JP" dirty="0"/>
              <a:t> of data rate is required.</a:t>
            </a:r>
          </a:p>
          <a:p>
            <a:pPr lvl="1">
              <a:buFont typeface="Arial" panose="020B0604020202020204" pitchFamily="34" charset="0"/>
              <a:buChar char="•"/>
            </a:pPr>
            <a:endParaRPr lang="en-US" altLang="ja-JP" sz="900" dirty="0"/>
          </a:p>
          <a:p>
            <a:pPr lvl="1">
              <a:buFont typeface="Arial" panose="020B0604020202020204" pitchFamily="34" charset="0"/>
              <a:buChar char="•"/>
            </a:pPr>
            <a:r>
              <a:rPr lang="en-US" altLang="ja-JP" dirty="0" smtClean="0"/>
              <a:t>Picture </a:t>
            </a:r>
            <a:r>
              <a:rPr lang="en-US" altLang="ja-JP" dirty="0"/>
              <a:t>/ video transfer</a:t>
            </a:r>
          </a:p>
          <a:p>
            <a:pPr lvl="2">
              <a:buFont typeface="Arial" panose="020B0604020202020204" pitchFamily="34" charset="0"/>
              <a:buChar char="•"/>
            </a:pPr>
            <a:r>
              <a:rPr lang="en-US" altLang="ja-JP" dirty="0"/>
              <a:t>Transferring recorded pictures or videos by the drone. More than tens of Mbps of data rate is required</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677282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2702</TotalTime>
  <Words>2023</Words>
  <Application>Microsoft Office PowerPoint</Application>
  <PresentationFormat>画面に合わせる (4:3)</PresentationFormat>
  <Paragraphs>260</Paragraphs>
  <Slides>12</Slides>
  <Notes>11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21" baseType="lpstr">
      <vt:lpstr>Arial Unicode MS</vt:lpstr>
      <vt:lpstr>ＭＳ Ｐゴシック</vt:lpstr>
      <vt:lpstr>MS Gothic</vt:lpstr>
      <vt:lpstr>ＭＳ 明朝</vt:lpstr>
      <vt:lpstr>SimSun</vt:lpstr>
      <vt:lpstr>Arial</vt:lpstr>
      <vt:lpstr>Times New Roman</vt:lpstr>
      <vt:lpstr>Office テーマ</vt:lpstr>
      <vt:lpstr>Document</vt:lpstr>
      <vt:lpstr>Drone Use Case Followup</vt:lpstr>
      <vt:lpstr>Abstract</vt:lpstr>
      <vt:lpstr>Drone control</vt:lpstr>
      <vt:lpstr>Examples of drone use cases and requirements</vt:lpstr>
      <vt:lpstr>Drones for digital signage</vt:lpstr>
      <vt:lpstr>Architecture of drone use case (1)</vt:lpstr>
      <vt:lpstr>Architecture of drone use case (2)</vt:lpstr>
      <vt:lpstr>Architecture of drone use case (3)</vt:lpstr>
      <vt:lpstr>Communication functions for drone control</vt:lpstr>
      <vt:lpstr>Challenges for drone control</vt:lpstr>
      <vt:lpstr>Conclusions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lastModifiedBy>岸田朗</cp:lastModifiedBy>
  <cp:revision>234</cp:revision>
  <cp:lastPrinted>1601-01-01T00:00:00Z</cp:lastPrinted>
  <dcterms:created xsi:type="dcterms:W3CDTF">2018-09-03T10:06:00Z</dcterms:created>
  <dcterms:modified xsi:type="dcterms:W3CDTF">2019-01-14T16:26:33Z</dcterms:modified>
</cp:coreProperties>
</file>