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69" r:id="rId5"/>
    <p:sldId id="363" r:id="rId6"/>
    <p:sldId id="402" r:id="rId7"/>
    <p:sldId id="396" r:id="rId8"/>
    <p:sldId id="397" r:id="rId9"/>
    <p:sldId id="404" r:id="rId10"/>
    <p:sldId id="403" r:id="rId11"/>
    <p:sldId id="401" r:id="rId12"/>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 id="2" name="Venkatesan, Ganesh" initials="VG" lastIdx="16" clrIdx="2">
    <p:extLst>
      <p:ext uri="{19B8F6BF-5375-455C-9EA6-DF929625EA0E}">
        <p15:presenceInfo xmlns:p15="http://schemas.microsoft.com/office/powerpoint/2012/main" userId="S-1-5-21-725345543-602162358-527237240-1781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ferSingleView="1">
    <p:restoredLeft sz="15620"/>
    <p:restoredTop sz="91575" autoAdjust="0"/>
  </p:normalViewPr>
  <p:slideViewPr>
    <p:cSldViewPr>
      <p:cViewPr varScale="1">
        <p:scale>
          <a:sx n="67" d="100"/>
          <a:sy n="67" d="100"/>
        </p:scale>
        <p:origin x="1260" y="5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22" y="-9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38242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802.11-yy/xxxxr0</a:t>
            </a:r>
          </a:p>
        </p:txBody>
      </p:sp>
      <p:sp>
        <p:nvSpPr>
          <p:cNvPr id="5" name="Date Placeholder 4"/>
          <p:cNvSpPr>
            <a:spLocks noGrp="1"/>
          </p:cNvSpPr>
          <p:nvPr>
            <p:ph type="dt" idx="11"/>
          </p:nvPr>
        </p:nvSpPr>
        <p:spPr/>
        <p:txBody>
          <a:bodyPr/>
          <a:lstStyle/>
          <a:p>
            <a:pPr>
              <a:defRPr/>
            </a:pPr>
            <a:r>
              <a:rPr lang="en-GB"/>
              <a:t>Month Year</a:t>
            </a:r>
          </a:p>
        </p:txBody>
      </p:sp>
      <p:sp>
        <p:nvSpPr>
          <p:cNvPr id="6" name="Footer Placeholder 5"/>
          <p:cNvSpPr>
            <a:spLocks noGrp="1"/>
          </p:cNvSpPr>
          <p:nvPr>
            <p:ph type="ftr" sz="quarter" idx="12"/>
          </p:nvPr>
        </p:nvSpPr>
        <p:spPr/>
        <p:txBody>
          <a:bodyPr/>
          <a:lstStyle/>
          <a:p>
            <a:pPr lvl="4">
              <a:defRPr/>
            </a:pPr>
            <a:r>
              <a:rPr lang="en-GB"/>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a:t>Page </a:t>
            </a:r>
            <a:fld id="{D2D11A6C-B4D3-4B35-9488-F1E9620A2584}" type="slidenum">
              <a:rPr lang="en-GB" smtClean="0"/>
              <a:pPr>
                <a:defRPr/>
              </a:pPr>
              <a:t>4</a:t>
            </a:fld>
            <a:endParaRPr lang="en-GB"/>
          </a:p>
        </p:txBody>
      </p:sp>
    </p:spTree>
    <p:extLst>
      <p:ext uri="{BB962C8B-B14F-4D97-AF65-F5344CB8AC3E}">
        <p14:creationId xmlns:p14="http://schemas.microsoft.com/office/powerpoint/2010/main" val="355156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
        <p:nvSpPr>
          <p:cNvPr id="7" name="Rectangle 4">
            <a:extLst>
              <a:ext uri="{FF2B5EF4-FFF2-40B4-BE49-F238E27FC236}">
                <a16:creationId xmlns:a16="http://schemas.microsoft.com/office/drawing/2014/main" id="{AE146433-39AA-49BB-B7B9-9CD7535EE71B}"/>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
        <p:nvSpPr>
          <p:cNvPr id="8" name="Rectangle 4">
            <a:extLst>
              <a:ext uri="{FF2B5EF4-FFF2-40B4-BE49-F238E27FC236}">
                <a16:creationId xmlns:a16="http://schemas.microsoft.com/office/drawing/2014/main" id="{A7C56DEA-3A32-4DB3-B44A-792CCE344F11}"/>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
        <p:nvSpPr>
          <p:cNvPr id="8" name="Rectangle 4">
            <a:extLst>
              <a:ext uri="{FF2B5EF4-FFF2-40B4-BE49-F238E27FC236}">
                <a16:creationId xmlns:a16="http://schemas.microsoft.com/office/drawing/2014/main" id="{481284A2-8AF8-452D-9A48-D64FAB7267DB}"/>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85800" y="1906488"/>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
        <p:nvSpPr>
          <p:cNvPr id="7" name="Rectangle 4">
            <a:extLst>
              <a:ext uri="{FF2B5EF4-FFF2-40B4-BE49-F238E27FC236}">
                <a16:creationId xmlns:a16="http://schemas.microsoft.com/office/drawing/2014/main" id="{A2AAD3C5-E8BC-44F3-8EA2-8B384D47D7A6}"/>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
        <p:nvSpPr>
          <p:cNvPr id="8" name="Rectangle 4">
            <a:extLst>
              <a:ext uri="{FF2B5EF4-FFF2-40B4-BE49-F238E27FC236}">
                <a16:creationId xmlns:a16="http://schemas.microsoft.com/office/drawing/2014/main" id="{6798963A-3DC9-4736-802F-BCC45DECA8D9}"/>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
        <p:nvSpPr>
          <p:cNvPr id="9" name="Rectangle 4">
            <a:extLst>
              <a:ext uri="{FF2B5EF4-FFF2-40B4-BE49-F238E27FC236}">
                <a16:creationId xmlns:a16="http://schemas.microsoft.com/office/drawing/2014/main" id="{A5815DC7-CE1F-4746-881C-0BA73ADB9511}"/>
              </a:ext>
            </a:extLst>
          </p:cNvPr>
          <p:cNvSpPr>
            <a:spLocks noGrp="1" noChangeArrowheads="1"/>
          </p:cNvSpPr>
          <p:nvPr>
            <p:ph type="dt" sz="half" idx="13"/>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Footer Placeholder 7"/>
          <p:cNvSpPr>
            <a:spLocks noGrp="1"/>
          </p:cNvSpPr>
          <p:nvPr>
            <p:ph type="ftr" sz="quarter" idx="11"/>
          </p:nvPr>
        </p:nvSpPr>
        <p:spPr/>
        <p:txBody>
          <a:bodyPr/>
          <a:lstStyle>
            <a:lvl1pPr>
              <a:defRPr/>
            </a:lvl1pPr>
          </a:lstStyle>
          <a:p>
            <a:r>
              <a:rPr lang="en-CA"/>
              <a:t>Ganesh Venkatesan, et al, Intel Corporation </a:t>
            </a:r>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
        <p:nvSpPr>
          <p:cNvPr id="11" name="Rectangle 4">
            <a:extLst>
              <a:ext uri="{FF2B5EF4-FFF2-40B4-BE49-F238E27FC236}">
                <a16:creationId xmlns:a16="http://schemas.microsoft.com/office/drawing/2014/main" id="{F5A0CC30-F6B6-4E45-87D6-8A5CEA759A0C}"/>
              </a:ext>
            </a:extLst>
          </p:cNvPr>
          <p:cNvSpPr>
            <a:spLocks noGrp="1" noChangeArrowheads="1"/>
          </p:cNvSpPr>
          <p:nvPr>
            <p:ph type="dt" sz="half" idx="13"/>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4" name="Footer Placeholder 3"/>
          <p:cNvSpPr>
            <a:spLocks noGrp="1"/>
          </p:cNvSpPr>
          <p:nvPr>
            <p:ph type="ftr" sz="quarter" idx="11"/>
          </p:nvPr>
        </p:nvSpPr>
        <p:spPr/>
        <p:txBody>
          <a:bodyPr/>
          <a:lstStyle>
            <a:lvl1pPr>
              <a:defRPr/>
            </a:lvl1pPr>
          </a:lstStyle>
          <a:p>
            <a:r>
              <a:rPr lang="en-CA"/>
              <a:t>Ganesh Venkatesan, et al, Intel Corporation </a:t>
            </a:r>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
        <p:nvSpPr>
          <p:cNvPr id="7" name="Rectangle 4">
            <a:extLst>
              <a:ext uri="{FF2B5EF4-FFF2-40B4-BE49-F238E27FC236}">
                <a16:creationId xmlns:a16="http://schemas.microsoft.com/office/drawing/2014/main" id="{12C20C6E-9BC5-4FCD-B9AD-2D792C9BAF8B}"/>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CA"/>
              <a:t>Ganesh Venkatesan, et al, Intel Corporation </a:t>
            </a:r>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
        <p:nvSpPr>
          <p:cNvPr id="6" name="Rectangle 4">
            <a:extLst>
              <a:ext uri="{FF2B5EF4-FFF2-40B4-BE49-F238E27FC236}">
                <a16:creationId xmlns:a16="http://schemas.microsoft.com/office/drawing/2014/main" id="{5436E5D6-C89D-4878-9DCA-3FEF94F1F8DD}"/>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
        <p:nvSpPr>
          <p:cNvPr id="9" name="Rectangle 4">
            <a:extLst>
              <a:ext uri="{FF2B5EF4-FFF2-40B4-BE49-F238E27FC236}">
                <a16:creationId xmlns:a16="http://schemas.microsoft.com/office/drawing/2014/main" id="{78013B13-E5C0-48EF-BAA1-F27C118AC549}"/>
              </a:ext>
            </a:extLst>
          </p:cNvPr>
          <p:cNvSpPr>
            <a:spLocks noGrp="1" noChangeArrowheads="1"/>
          </p:cNvSpPr>
          <p:nvPr>
            <p:ph type="dt" sz="half" idx="13"/>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
        <p:nvSpPr>
          <p:cNvPr id="8" name="Rectangle 4">
            <a:extLst>
              <a:ext uri="{FF2B5EF4-FFF2-40B4-BE49-F238E27FC236}">
                <a16:creationId xmlns:a16="http://schemas.microsoft.com/office/drawing/2014/main" id="{914B7BE0-8FF4-4935-8C4F-EAFFE829B04E}"/>
              </a:ext>
            </a:extLst>
          </p:cNvPr>
          <p:cNvSpPr>
            <a:spLocks noGrp="1" noChangeArrowheads="1"/>
          </p:cNvSpPr>
          <p:nvPr>
            <p:ph type="dt" sz="half" idx="13"/>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endParaRPr lang="en-CA"/>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
        <p:nvSpPr>
          <p:cNvPr id="1029" name="Rectangle 5"/>
          <p:cNvSpPr>
            <a:spLocks noGrp="1" noChangeArrowheads="1"/>
          </p:cNvSpPr>
          <p:nvPr>
            <p:ph type="ftr" sz="quarter" idx="3"/>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a:t>Ganesh Venkatesan, et al, Intel Corporation </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75245" y="332601"/>
            <a:ext cx="327025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802.11-19/0113r0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r>
              <a:rPr lang="en-US" sz="2800" dirty="0"/>
              <a:t>11az Negotiation of LTF Repetitions in IFTMR/IFTM Exchange</a:t>
            </a:r>
            <a:br>
              <a:rPr lang="en-US" sz="2800" dirty="0"/>
            </a:br>
            <a:r>
              <a:rPr lang="en-US" sz="2800" dirty="0"/>
              <a:t>(overview)</a:t>
            </a:r>
            <a:endParaRPr lang="en-CA" sz="2800" dirty="0"/>
          </a:p>
        </p:txBody>
      </p:sp>
      <p:sp>
        <p:nvSpPr>
          <p:cNvPr id="30726" name="Rectangle 6"/>
          <p:cNvSpPr>
            <a:spLocks noGrp="1" noChangeArrowheads="1"/>
          </p:cNvSpPr>
          <p:nvPr>
            <p:ph type="body" idx="1"/>
          </p:nvPr>
        </p:nvSpPr>
        <p:spPr>
          <a:xfrm>
            <a:off x="685800" y="1967880"/>
            <a:ext cx="7772400" cy="381000"/>
          </a:xfrm>
          <a:noFill/>
          <a:ln/>
        </p:spPr>
        <p:txBody>
          <a:bodyPr/>
          <a:lstStyle/>
          <a:p>
            <a:pPr algn="ctr">
              <a:buFontTx/>
              <a:buNone/>
            </a:pPr>
            <a:r>
              <a:rPr lang="en-CA" sz="2000" dirty="0"/>
              <a:t>Date:</a:t>
            </a:r>
            <a:r>
              <a:rPr lang="en-CA" sz="2000" b="0" dirty="0"/>
              <a:t> 2018-07-09</a:t>
            </a:r>
          </a:p>
        </p:txBody>
      </p:sp>
      <p:sp>
        <p:nvSpPr>
          <p:cNvPr id="30732" name="Rectangle 12"/>
          <p:cNvSpPr>
            <a:spLocks noChangeArrowheads="1"/>
          </p:cNvSpPr>
          <p:nvPr/>
        </p:nvSpPr>
        <p:spPr bwMode="auto">
          <a:xfrm>
            <a:off x="611560" y="2204864"/>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graphicFrame>
        <p:nvGraphicFramePr>
          <p:cNvPr id="10" name="Object 11">
            <a:extLst>
              <a:ext uri="{FF2B5EF4-FFF2-40B4-BE49-F238E27FC236}">
                <a16:creationId xmlns:a16="http://schemas.microsoft.com/office/drawing/2014/main" id="{2BEE048E-766F-4DE1-864D-C5D64ACCBA5B}"/>
              </a:ext>
            </a:extLst>
          </p:cNvPr>
          <p:cNvGraphicFramePr>
            <a:graphicFrameLocks noChangeAspect="1"/>
          </p:cNvGraphicFramePr>
          <p:nvPr>
            <p:extLst>
              <p:ext uri="{D42A27DB-BD31-4B8C-83A1-F6EECF244321}">
                <p14:modId xmlns:p14="http://schemas.microsoft.com/office/powerpoint/2010/main" val="3875718830"/>
              </p:ext>
            </p:extLst>
          </p:nvPr>
        </p:nvGraphicFramePr>
        <p:xfrm>
          <a:off x="663575" y="2790403"/>
          <a:ext cx="7902575" cy="3590925"/>
        </p:xfrm>
        <a:graphic>
          <a:graphicData uri="http://schemas.openxmlformats.org/presentationml/2006/ole">
            <mc:AlternateContent xmlns:mc="http://schemas.openxmlformats.org/markup-compatibility/2006">
              <mc:Choice xmlns:v="urn:schemas-microsoft-com:vml" Requires="v">
                <p:oleObj spid="_x0000_s30862" name="Document" r:id="rId4" imgW="9162018" imgH="4170251" progId="Word.Document.8">
                  <p:embed/>
                </p:oleObj>
              </mc:Choice>
              <mc:Fallback>
                <p:oleObj name="Document" r:id="rId4" imgW="9162018" imgH="4170251" progId="Word.Document.8">
                  <p:embed/>
                  <p:pic>
                    <p:nvPicPr>
                      <p:cNvPr id="3078" name="Object 11"/>
                      <p:cNvPicPr>
                        <a:picLocks noChangeAspect="1" noChangeArrowheads="1"/>
                      </p:cNvPicPr>
                      <p:nvPr/>
                    </p:nvPicPr>
                    <p:blipFill>
                      <a:blip r:embed="rId5"/>
                      <a:srcRect/>
                      <a:stretch>
                        <a:fillRect/>
                      </a:stretch>
                    </p:blipFill>
                    <p:spPr bwMode="auto">
                      <a:xfrm>
                        <a:off x="663575" y="2790403"/>
                        <a:ext cx="7902575" cy="3590925"/>
                      </a:xfrm>
                      <a:prstGeom prst="rect">
                        <a:avLst/>
                      </a:prstGeom>
                      <a:noFill/>
                      <a:ln>
                        <a:noFill/>
                      </a:ln>
                      <a:effectLst/>
                      <a:extLst/>
                    </p:spPr>
                  </p:pic>
                </p:oleObj>
              </mc:Fallback>
            </mc:AlternateContent>
          </a:graphicData>
        </a:graphic>
      </p:graphicFrame>
      <p:sp>
        <p:nvSpPr>
          <p:cNvPr id="2" name="Footer Placeholder 1">
            <a:extLst>
              <a:ext uri="{FF2B5EF4-FFF2-40B4-BE49-F238E27FC236}">
                <a16:creationId xmlns:a16="http://schemas.microsoft.com/office/drawing/2014/main" id="{4182B209-232C-4E3B-A48C-AD1D687CA954}"/>
              </a:ext>
            </a:extLst>
          </p:cNvPr>
          <p:cNvSpPr>
            <a:spLocks noGrp="1"/>
          </p:cNvSpPr>
          <p:nvPr>
            <p:ph type="ftr" sz="quarter" idx="11"/>
          </p:nvPr>
        </p:nvSpPr>
        <p:spPr/>
        <p:txBody>
          <a:bodyPr/>
          <a:lstStyle/>
          <a:p>
            <a:r>
              <a:rPr lang="en-CA"/>
              <a:t>Ganesh Venkatesan, et al, Intel Corporation </a:t>
            </a:r>
          </a:p>
        </p:txBody>
      </p:sp>
      <p:sp>
        <p:nvSpPr>
          <p:cNvPr id="3" name="Slide Number Placeholder 2">
            <a:extLst>
              <a:ext uri="{FF2B5EF4-FFF2-40B4-BE49-F238E27FC236}">
                <a16:creationId xmlns:a16="http://schemas.microsoft.com/office/drawing/2014/main" id="{BD6CC6A3-F8E1-47B0-BCDB-AFE37BAF26B2}"/>
              </a:ext>
            </a:extLst>
          </p:cNvPr>
          <p:cNvSpPr>
            <a:spLocks noGrp="1"/>
          </p:cNvSpPr>
          <p:nvPr>
            <p:ph type="sldNum" sz="quarter" idx="12"/>
          </p:nvPr>
        </p:nvSpPr>
        <p:spPr/>
        <p:txBody>
          <a:bodyPr/>
          <a:lstStyle/>
          <a:p>
            <a:r>
              <a:rPr lang="en-CA"/>
              <a:t>Slide </a:t>
            </a:r>
            <a:fld id="{02FDE5AF-557C-4D9E-9BE3-8A50977121B0}" type="slidenum">
              <a:rPr lang="en-CA" smtClean="0"/>
              <a:pPr/>
              <a:t>1</a:t>
            </a:fld>
            <a:endParaRPr lang="en-CA"/>
          </a:p>
        </p:txBody>
      </p:sp>
      <p:sp>
        <p:nvSpPr>
          <p:cNvPr id="13" name="Rectangle 4">
            <a:extLst>
              <a:ext uri="{FF2B5EF4-FFF2-40B4-BE49-F238E27FC236}">
                <a16:creationId xmlns:a16="http://schemas.microsoft.com/office/drawing/2014/main" id="{E615B043-9FBF-41E0-BB28-5E3B1EA79D14}"/>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Motivation/Background</a:t>
            </a:r>
          </a:p>
        </p:txBody>
      </p:sp>
      <p:sp>
        <p:nvSpPr>
          <p:cNvPr id="9" name="Content Placeholder 2">
            <a:extLst>
              <a:ext uri="{FF2B5EF4-FFF2-40B4-BE49-F238E27FC236}">
                <a16:creationId xmlns:a16="http://schemas.microsoft.com/office/drawing/2014/main" id="{3627189D-3EAB-46CA-ACFF-5D1453A9979A}"/>
              </a:ext>
            </a:extLst>
          </p:cNvPr>
          <p:cNvSpPr>
            <a:spLocks noGrp="1"/>
          </p:cNvSpPr>
          <p:nvPr>
            <p:ph idx="1"/>
          </p:nvPr>
        </p:nvSpPr>
        <p:spPr>
          <a:xfrm>
            <a:off x="688032" y="1484784"/>
            <a:ext cx="7772400" cy="4896544"/>
          </a:xfrm>
        </p:spPr>
        <p:txBody>
          <a:bodyPr/>
          <a:lstStyle/>
          <a:p>
            <a:r>
              <a:rPr lang="en-US" sz="2000" dirty="0"/>
              <a:t>Secure TB and </a:t>
            </a:r>
            <a:r>
              <a:rPr lang="en-US" sz="2000" dirty="0" err="1"/>
              <a:t>nTB</a:t>
            </a:r>
            <a:r>
              <a:rPr lang="en-US" sz="2000" dirty="0"/>
              <a:t> ranging uses LTF repetition</a:t>
            </a:r>
          </a:p>
          <a:p>
            <a:pPr lvl="1"/>
            <a:r>
              <a:rPr lang="en-US" sz="1800" dirty="0"/>
              <a:t>Number of LTF Repetition is not included in Ranging Parameters field of Ranging Parameters element (D0.5)</a:t>
            </a:r>
          </a:p>
          <a:p>
            <a:r>
              <a:rPr lang="en-US" sz="2000" dirty="0"/>
              <a:t>18-1818r2 extended the STA Info field included in the Ranging NDP Announce frame with UL Rep and DL Rep subfields to support LTF repetitions </a:t>
            </a:r>
          </a:p>
          <a:p>
            <a:pPr lvl="1"/>
            <a:r>
              <a:rPr lang="en-US" sz="1800" dirty="0"/>
              <a:t>can be used in both in secure and non-secure, TB and </a:t>
            </a:r>
            <a:r>
              <a:rPr lang="en-US" sz="1800" dirty="0" err="1"/>
              <a:t>nTB</a:t>
            </a:r>
            <a:r>
              <a:rPr lang="en-US" sz="1800" dirty="0"/>
              <a:t> modes</a:t>
            </a:r>
          </a:p>
          <a:p>
            <a:pPr lvl="1"/>
            <a:r>
              <a:rPr lang="en-US" sz="1800" dirty="0"/>
              <a:t>a similar extension to the User Info field of the Trigger Frame (Ranging Variant) is needed</a:t>
            </a:r>
          </a:p>
          <a:p>
            <a:r>
              <a:rPr lang="en-US" sz="2000" dirty="0"/>
              <a:t>However, the negotiation phase did not include the UL Rep and DL Rep parameters</a:t>
            </a:r>
          </a:p>
          <a:p>
            <a:r>
              <a:rPr lang="en-US" sz="2000" dirty="0"/>
              <a:t>In this presentation, we extend the Negotiation to set an upper bound for the values in the UL Rep and DL Rep values in the Ranging NDP Announcement.</a:t>
            </a:r>
          </a:p>
        </p:txBody>
      </p:sp>
      <p:sp>
        <p:nvSpPr>
          <p:cNvPr id="11" name="Footer Placeholder 10">
            <a:extLst>
              <a:ext uri="{FF2B5EF4-FFF2-40B4-BE49-F238E27FC236}">
                <a16:creationId xmlns:a16="http://schemas.microsoft.com/office/drawing/2014/main" id="{DB0FD7AE-76D5-4083-B36B-7D1FFC6EF04A}"/>
              </a:ext>
            </a:extLst>
          </p:cNvPr>
          <p:cNvSpPr>
            <a:spLocks noGrp="1"/>
          </p:cNvSpPr>
          <p:nvPr>
            <p:ph type="ftr" sz="quarter" idx="11"/>
          </p:nvPr>
        </p:nvSpPr>
        <p:spPr/>
        <p:txBody>
          <a:bodyPr/>
          <a:lstStyle/>
          <a:p>
            <a:r>
              <a:rPr lang="en-CA"/>
              <a:t>Ganesh Venkatesan, et al, Intel Corporation </a:t>
            </a:r>
          </a:p>
        </p:txBody>
      </p:sp>
      <p:sp>
        <p:nvSpPr>
          <p:cNvPr id="12" name="Slide Number Placeholder 11">
            <a:extLst>
              <a:ext uri="{FF2B5EF4-FFF2-40B4-BE49-F238E27FC236}">
                <a16:creationId xmlns:a16="http://schemas.microsoft.com/office/drawing/2014/main" id="{34CEA9BB-752B-4116-81ED-575A99041234}"/>
              </a:ext>
            </a:extLst>
          </p:cNvPr>
          <p:cNvSpPr>
            <a:spLocks noGrp="1"/>
          </p:cNvSpPr>
          <p:nvPr>
            <p:ph type="sldNum" sz="quarter" idx="12"/>
          </p:nvPr>
        </p:nvSpPr>
        <p:spPr/>
        <p:txBody>
          <a:bodyPr/>
          <a:lstStyle/>
          <a:p>
            <a:r>
              <a:rPr lang="en-CA"/>
              <a:t>Slide </a:t>
            </a:r>
            <a:fld id="{02FDE5AF-557C-4D9E-9BE3-8A50977121B0}" type="slidenum">
              <a:rPr lang="en-CA" smtClean="0"/>
              <a:pPr/>
              <a:t>2</a:t>
            </a:fld>
            <a:endParaRPr lang="en-CA"/>
          </a:p>
        </p:txBody>
      </p:sp>
      <p:sp>
        <p:nvSpPr>
          <p:cNvPr id="13" name="Rectangle 4">
            <a:extLst>
              <a:ext uri="{FF2B5EF4-FFF2-40B4-BE49-F238E27FC236}">
                <a16:creationId xmlns:a16="http://schemas.microsoft.com/office/drawing/2014/main" id="{13210B07-AF2A-493C-B881-2C027FF6EA67}"/>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extLst>
      <p:ext uri="{BB962C8B-B14F-4D97-AF65-F5344CB8AC3E}">
        <p14:creationId xmlns:p14="http://schemas.microsoft.com/office/powerpoint/2010/main" val="2378944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C8062-686E-4AF8-809E-0F92AFA59293}"/>
              </a:ext>
            </a:extLst>
          </p:cNvPr>
          <p:cNvSpPr>
            <a:spLocks noGrp="1"/>
          </p:cNvSpPr>
          <p:nvPr>
            <p:ph type="title"/>
          </p:nvPr>
        </p:nvSpPr>
        <p:spPr/>
        <p:txBody>
          <a:bodyPr/>
          <a:lstStyle/>
          <a:p>
            <a:r>
              <a:rPr lang="en-US" dirty="0"/>
              <a:t>Rationale for Negotiation</a:t>
            </a:r>
          </a:p>
        </p:txBody>
      </p:sp>
      <p:sp>
        <p:nvSpPr>
          <p:cNvPr id="3" name="Content Placeholder 2">
            <a:extLst>
              <a:ext uri="{FF2B5EF4-FFF2-40B4-BE49-F238E27FC236}">
                <a16:creationId xmlns:a16="http://schemas.microsoft.com/office/drawing/2014/main" id="{EDA5A002-E3CB-4211-8E9F-32917CF43CB1}"/>
              </a:ext>
            </a:extLst>
          </p:cNvPr>
          <p:cNvSpPr>
            <a:spLocks noGrp="1"/>
          </p:cNvSpPr>
          <p:nvPr>
            <p:ph idx="1"/>
          </p:nvPr>
        </p:nvSpPr>
        <p:spPr>
          <a:xfrm>
            <a:off x="685800" y="1628800"/>
            <a:ext cx="7772400" cy="4467200"/>
          </a:xfrm>
        </p:spPr>
        <p:txBody>
          <a:bodyPr/>
          <a:lstStyle/>
          <a:p>
            <a:r>
              <a:rPr lang="en-US" dirty="0"/>
              <a:t>If UL Rep and DL Rep are not negotiated, the transmitter of Trigger frame (Ranging Variant) or Ranging NDP Announcement frame uses UL Rep and DL Rep values that are chosen by the transmitter (of the Ranging NDP Announcement or the Trigger Frame (Ranging Variant))</a:t>
            </a:r>
          </a:p>
          <a:p>
            <a:pPr lvl="1"/>
            <a:r>
              <a:rPr lang="en-US" dirty="0"/>
              <a:t>The other end is mandated to implement support for the worst case (8 repetitions)</a:t>
            </a:r>
          </a:p>
          <a:p>
            <a:pPr lvl="1"/>
            <a:r>
              <a:rPr lang="en-US" dirty="0"/>
              <a:t>Support for worst case may not be needed in all cases</a:t>
            </a:r>
          </a:p>
          <a:p>
            <a:r>
              <a:rPr lang="en-US" dirty="0"/>
              <a:t>Negotiating UL Rep and DL Rep allows for the two ends to participate in the determination of the values that both ends support</a:t>
            </a:r>
          </a:p>
        </p:txBody>
      </p:sp>
      <p:sp>
        <p:nvSpPr>
          <p:cNvPr id="6" name="Footer Placeholder 5">
            <a:extLst>
              <a:ext uri="{FF2B5EF4-FFF2-40B4-BE49-F238E27FC236}">
                <a16:creationId xmlns:a16="http://schemas.microsoft.com/office/drawing/2014/main" id="{C9E7A202-3C7D-4E8F-94C6-8A88893FD907}"/>
              </a:ext>
            </a:extLst>
          </p:cNvPr>
          <p:cNvSpPr>
            <a:spLocks noGrp="1"/>
          </p:cNvSpPr>
          <p:nvPr>
            <p:ph type="ftr" sz="quarter" idx="11"/>
          </p:nvPr>
        </p:nvSpPr>
        <p:spPr/>
        <p:txBody>
          <a:bodyPr/>
          <a:lstStyle/>
          <a:p>
            <a:r>
              <a:rPr lang="en-CA"/>
              <a:t>Ganesh Venkatesan, et al, Intel Corporation </a:t>
            </a:r>
          </a:p>
        </p:txBody>
      </p:sp>
      <p:sp>
        <p:nvSpPr>
          <p:cNvPr id="7" name="Slide Number Placeholder 6">
            <a:extLst>
              <a:ext uri="{FF2B5EF4-FFF2-40B4-BE49-F238E27FC236}">
                <a16:creationId xmlns:a16="http://schemas.microsoft.com/office/drawing/2014/main" id="{E4BC9F09-D850-4109-9AD4-E21AF372C324}"/>
              </a:ext>
            </a:extLst>
          </p:cNvPr>
          <p:cNvSpPr>
            <a:spLocks noGrp="1"/>
          </p:cNvSpPr>
          <p:nvPr>
            <p:ph type="sldNum" sz="quarter" idx="12"/>
          </p:nvPr>
        </p:nvSpPr>
        <p:spPr/>
        <p:txBody>
          <a:bodyPr/>
          <a:lstStyle/>
          <a:p>
            <a:r>
              <a:rPr lang="en-CA"/>
              <a:t>Slide </a:t>
            </a:r>
            <a:fld id="{02FDE5AF-557C-4D9E-9BE3-8A50977121B0}" type="slidenum">
              <a:rPr lang="en-CA" smtClean="0"/>
              <a:pPr/>
              <a:t>3</a:t>
            </a:fld>
            <a:endParaRPr lang="en-CA"/>
          </a:p>
        </p:txBody>
      </p:sp>
      <p:sp>
        <p:nvSpPr>
          <p:cNvPr id="8" name="Rectangle 4">
            <a:extLst>
              <a:ext uri="{FF2B5EF4-FFF2-40B4-BE49-F238E27FC236}">
                <a16:creationId xmlns:a16="http://schemas.microsoft.com/office/drawing/2014/main" id="{0BA9C394-6A66-4BE8-BB64-C534C2733BA0}"/>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extLst>
      <p:ext uri="{BB962C8B-B14F-4D97-AF65-F5344CB8AC3E}">
        <p14:creationId xmlns:p14="http://schemas.microsoft.com/office/powerpoint/2010/main" val="328936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C5CE6-D30E-4269-A036-376590AA55F6}"/>
              </a:ext>
            </a:extLst>
          </p:cNvPr>
          <p:cNvSpPr>
            <a:spLocks noGrp="1"/>
          </p:cNvSpPr>
          <p:nvPr>
            <p:ph type="title"/>
          </p:nvPr>
        </p:nvSpPr>
        <p:spPr/>
        <p:txBody>
          <a:bodyPr/>
          <a:lstStyle/>
          <a:p>
            <a:r>
              <a:rPr lang="en-US" dirty="0"/>
              <a:t>Updated Ranging Parameters element</a:t>
            </a:r>
          </a:p>
        </p:txBody>
      </p:sp>
      <p:graphicFrame>
        <p:nvGraphicFramePr>
          <p:cNvPr id="6" name="Table 5">
            <a:extLst>
              <a:ext uri="{FF2B5EF4-FFF2-40B4-BE49-F238E27FC236}">
                <a16:creationId xmlns:a16="http://schemas.microsoft.com/office/drawing/2014/main" id="{FA18E2A2-9E5F-43DF-811C-E2494EE0E5B5}"/>
              </a:ext>
            </a:extLst>
          </p:cNvPr>
          <p:cNvGraphicFramePr>
            <a:graphicFrameLocks noGrp="1"/>
          </p:cNvGraphicFramePr>
          <p:nvPr/>
        </p:nvGraphicFramePr>
        <p:xfrm>
          <a:off x="539552" y="1967240"/>
          <a:ext cx="7488832" cy="1010920"/>
        </p:xfrm>
        <a:graphic>
          <a:graphicData uri="http://schemas.openxmlformats.org/drawingml/2006/table">
            <a:tbl>
              <a:tblPr firstRow="1" bandRow="1">
                <a:tableStyleId>{0505E3EF-67EA-436B-97B2-0124C06EBD24}</a:tableStyleId>
              </a:tblPr>
              <a:tblGrid>
                <a:gridCol w="817194">
                  <a:extLst>
                    <a:ext uri="{9D8B030D-6E8A-4147-A177-3AD203B41FA5}">
                      <a16:colId xmlns:a16="http://schemas.microsoft.com/office/drawing/2014/main" val="2262128919"/>
                    </a:ext>
                  </a:extLst>
                </a:gridCol>
                <a:gridCol w="1225790">
                  <a:extLst>
                    <a:ext uri="{9D8B030D-6E8A-4147-A177-3AD203B41FA5}">
                      <a16:colId xmlns:a16="http://schemas.microsoft.com/office/drawing/2014/main" val="1498831537"/>
                    </a:ext>
                  </a:extLst>
                </a:gridCol>
                <a:gridCol w="953392">
                  <a:extLst>
                    <a:ext uri="{9D8B030D-6E8A-4147-A177-3AD203B41FA5}">
                      <a16:colId xmlns:a16="http://schemas.microsoft.com/office/drawing/2014/main" val="1780146624"/>
                    </a:ext>
                  </a:extLst>
                </a:gridCol>
                <a:gridCol w="1430089">
                  <a:extLst>
                    <a:ext uri="{9D8B030D-6E8A-4147-A177-3AD203B41FA5}">
                      <a16:colId xmlns:a16="http://schemas.microsoft.com/office/drawing/2014/main" val="3948296895"/>
                    </a:ext>
                  </a:extLst>
                </a:gridCol>
                <a:gridCol w="1406183">
                  <a:extLst>
                    <a:ext uri="{9D8B030D-6E8A-4147-A177-3AD203B41FA5}">
                      <a16:colId xmlns:a16="http://schemas.microsoft.com/office/drawing/2014/main" val="2583555174"/>
                    </a:ext>
                  </a:extLst>
                </a:gridCol>
                <a:gridCol w="1656184">
                  <a:extLst>
                    <a:ext uri="{9D8B030D-6E8A-4147-A177-3AD203B41FA5}">
                      <a16:colId xmlns:a16="http://schemas.microsoft.com/office/drawing/2014/main" val="3165575291"/>
                    </a:ext>
                  </a:extLst>
                </a:gridCol>
              </a:tblGrid>
              <a:tr h="37084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Element ID (255)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Element ID Extension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Ranging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Ranging </a:t>
                      </a:r>
                      <a:r>
                        <a:rPr lang="en-US" dirty="0" err="1"/>
                        <a:t>subelements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1994036"/>
                  </a:ext>
                </a:extLst>
              </a:tr>
              <a:tr h="370840">
                <a:tc>
                  <a:txBody>
                    <a:bodyPr/>
                    <a:lstStyle/>
                    <a:p>
                      <a:pPr algn="r"/>
                      <a:r>
                        <a:rPr lang="en-US" dirty="0"/>
                        <a:t>Octets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trike="sngStrike" baseline="0" dirty="0">
                          <a:solidFill>
                            <a:srgbClr val="FF0000"/>
                          </a:solidFill>
                        </a:rPr>
                        <a:t>3</a:t>
                      </a:r>
                      <a:r>
                        <a:rPr lang="en-US" dirty="0">
                          <a:solidFill>
                            <a:srgbClr val="0070C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variable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01499533"/>
                  </a:ext>
                </a:extLst>
              </a:tr>
            </a:tbl>
          </a:graphicData>
        </a:graphic>
      </p:graphicFrame>
      <p:graphicFrame>
        <p:nvGraphicFramePr>
          <p:cNvPr id="7" name="Table 6">
            <a:extLst>
              <a:ext uri="{FF2B5EF4-FFF2-40B4-BE49-F238E27FC236}">
                <a16:creationId xmlns:a16="http://schemas.microsoft.com/office/drawing/2014/main" id="{7B08815D-841D-44BC-AAAB-055922ACBE1D}"/>
              </a:ext>
            </a:extLst>
          </p:cNvPr>
          <p:cNvGraphicFramePr>
            <a:graphicFrameLocks noGrp="1"/>
          </p:cNvGraphicFramePr>
          <p:nvPr>
            <p:extLst/>
          </p:nvPr>
        </p:nvGraphicFramePr>
        <p:xfrm>
          <a:off x="251520" y="3839448"/>
          <a:ext cx="8292406" cy="1437640"/>
        </p:xfrm>
        <a:graphic>
          <a:graphicData uri="http://schemas.openxmlformats.org/drawingml/2006/table">
            <a:tbl>
              <a:tblPr firstRow="1" bandRow="1">
                <a:tableStyleId>{F5AB1C69-6EDB-4FF4-983F-18BD219EF322}</a:tableStyleId>
              </a:tblPr>
              <a:tblGrid>
                <a:gridCol w="574173">
                  <a:extLst>
                    <a:ext uri="{9D8B030D-6E8A-4147-A177-3AD203B41FA5}">
                      <a16:colId xmlns:a16="http://schemas.microsoft.com/office/drawing/2014/main" val="4072841781"/>
                    </a:ext>
                  </a:extLst>
                </a:gridCol>
                <a:gridCol w="747948">
                  <a:extLst>
                    <a:ext uri="{9D8B030D-6E8A-4147-A177-3AD203B41FA5}">
                      <a16:colId xmlns:a16="http://schemas.microsoft.com/office/drawing/2014/main" val="3640332999"/>
                    </a:ext>
                  </a:extLst>
                </a:gridCol>
                <a:gridCol w="645623">
                  <a:extLst>
                    <a:ext uri="{9D8B030D-6E8A-4147-A177-3AD203B41FA5}">
                      <a16:colId xmlns:a16="http://schemas.microsoft.com/office/drawing/2014/main" val="1780219164"/>
                    </a:ext>
                  </a:extLst>
                </a:gridCol>
                <a:gridCol w="803982">
                  <a:extLst>
                    <a:ext uri="{9D8B030D-6E8A-4147-A177-3AD203B41FA5}">
                      <a16:colId xmlns:a16="http://schemas.microsoft.com/office/drawing/2014/main" val="4109406360"/>
                    </a:ext>
                  </a:extLst>
                </a:gridCol>
                <a:gridCol w="803982">
                  <a:extLst>
                    <a:ext uri="{9D8B030D-6E8A-4147-A177-3AD203B41FA5}">
                      <a16:colId xmlns:a16="http://schemas.microsoft.com/office/drawing/2014/main" val="2505451686"/>
                    </a:ext>
                  </a:extLst>
                </a:gridCol>
                <a:gridCol w="803982">
                  <a:extLst>
                    <a:ext uri="{9D8B030D-6E8A-4147-A177-3AD203B41FA5}">
                      <a16:colId xmlns:a16="http://schemas.microsoft.com/office/drawing/2014/main" val="954751743"/>
                    </a:ext>
                  </a:extLst>
                </a:gridCol>
                <a:gridCol w="803982">
                  <a:extLst>
                    <a:ext uri="{9D8B030D-6E8A-4147-A177-3AD203B41FA5}">
                      <a16:colId xmlns:a16="http://schemas.microsoft.com/office/drawing/2014/main" val="2567846104"/>
                    </a:ext>
                  </a:extLst>
                </a:gridCol>
                <a:gridCol w="803982">
                  <a:extLst>
                    <a:ext uri="{9D8B030D-6E8A-4147-A177-3AD203B41FA5}">
                      <a16:colId xmlns:a16="http://schemas.microsoft.com/office/drawing/2014/main" val="2591810837"/>
                    </a:ext>
                  </a:extLst>
                </a:gridCol>
                <a:gridCol w="858412">
                  <a:extLst>
                    <a:ext uri="{9D8B030D-6E8A-4147-A177-3AD203B41FA5}">
                      <a16:colId xmlns:a16="http://schemas.microsoft.com/office/drawing/2014/main" val="3228788044"/>
                    </a:ext>
                  </a:extLst>
                </a:gridCol>
                <a:gridCol w="723170">
                  <a:extLst>
                    <a:ext uri="{9D8B030D-6E8A-4147-A177-3AD203B41FA5}">
                      <a16:colId xmlns:a16="http://schemas.microsoft.com/office/drawing/2014/main" val="2484781181"/>
                    </a:ext>
                  </a:extLst>
                </a:gridCol>
                <a:gridCol w="723170">
                  <a:extLst>
                    <a:ext uri="{9D8B030D-6E8A-4147-A177-3AD203B41FA5}">
                      <a16:colId xmlns:a16="http://schemas.microsoft.com/office/drawing/2014/main" val="4169031812"/>
                    </a:ext>
                  </a:extLst>
                </a:gridCol>
              </a:tblGrid>
              <a:tr h="466328">
                <a:tc>
                  <a:txBody>
                    <a:bodyPr/>
                    <a:lstStyle/>
                    <a:p>
                      <a:endParaRPr 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b="0" dirty="0">
                          <a:solidFill>
                            <a:schemeClr val="tx1"/>
                          </a:solidFill>
                        </a:rPr>
                        <a:t>Status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solidFill>
                            <a:schemeClr val="tx1"/>
                          </a:solidFill>
                        </a:rPr>
                        <a:t>Secure LTF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solidFill>
                            <a:schemeClr val="tx1"/>
                          </a:solidFill>
                        </a:rPr>
                        <a:t>Secure LTF Support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rgbClr val="FF0000"/>
                          </a:solidFill>
                        </a:rPr>
                        <a:t>Max UL Rep</a:t>
                      </a:r>
                    </a:p>
                    <a:p>
                      <a:endParaRPr lang="en-US" sz="16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solidFill>
                            <a:srgbClr val="FF0000"/>
                          </a:solidFill>
                        </a:rPr>
                        <a:t>Max DL Rep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solidFill>
                            <a:srgbClr val="FF0000"/>
                          </a:solidFill>
                        </a:rPr>
                        <a:t>RSVD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solidFill>
                            <a:schemeClr val="tx1"/>
                          </a:solidFill>
                        </a:rPr>
                        <a:t>ISTA2RSTA </a:t>
                      </a:r>
                      <a:r>
                        <a:rPr lang="en-US" sz="1600" b="0" dirty="0" err="1">
                          <a:solidFill>
                            <a:schemeClr val="tx1"/>
                          </a:solidFill>
                        </a:rPr>
                        <a:t>LMRFeedback</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solidFill>
                            <a:schemeClr val="tx1"/>
                          </a:solidFill>
                        </a:rPr>
                        <a:t>Format and Bandwidth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solidFill>
                            <a:schemeClr val="tx1"/>
                          </a:solidFill>
                        </a:rPr>
                        <a:t>Number of Antennas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3365250"/>
                  </a:ext>
                </a:extLst>
              </a:tr>
              <a:tr h="370840">
                <a:tc>
                  <a:txBody>
                    <a:bodyPr/>
                    <a:lstStyle/>
                    <a:p>
                      <a:pPr algn="r"/>
                      <a:r>
                        <a:rPr lang="en-US" sz="1600" dirty="0"/>
                        <a:t>bits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rgbClr val="FF0000"/>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rgbClr val="FF0000"/>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rgbClr val="FF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6758985"/>
                  </a:ext>
                </a:extLst>
              </a:tr>
            </a:tbl>
          </a:graphicData>
        </a:graphic>
      </p:graphicFrame>
      <p:sp>
        <p:nvSpPr>
          <p:cNvPr id="3" name="Footer Placeholder 2">
            <a:extLst>
              <a:ext uri="{FF2B5EF4-FFF2-40B4-BE49-F238E27FC236}">
                <a16:creationId xmlns:a16="http://schemas.microsoft.com/office/drawing/2014/main" id="{4744184C-9FAA-4A90-840F-2EA48BE31BC7}"/>
              </a:ext>
            </a:extLst>
          </p:cNvPr>
          <p:cNvSpPr>
            <a:spLocks noGrp="1"/>
          </p:cNvSpPr>
          <p:nvPr>
            <p:ph type="ftr" sz="quarter" idx="11"/>
          </p:nvPr>
        </p:nvSpPr>
        <p:spPr/>
        <p:txBody>
          <a:bodyPr/>
          <a:lstStyle/>
          <a:p>
            <a:r>
              <a:rPr lang="en-CA"/>
              <a:t>Ganesh Venkatesan, et al, Intel Corporation </a:t>
            </a:r>
          </a:p>
        </p:txBody>
      </p:sp>
      <p:sp>
        <p:nvSpPr>
          <p:cNvPr id="8" name="Slide Number Placeholder 7">
            <a:extLst>
              <a:ext uri="{FF2B5EF4-FFF2-40B4-BE49-F238E27FC236}">
                <a16:creationId xmlns:a16="http://schemas.microsoft.com/office/drawing/2014/main" id="{BAE23B7F-7B2F-4A5D-88C6-8DE3DBE4310D}"/>
              </a:ext>
            </a:extLst>
          </p:cNvPr>
          <p:cNvSpPr>
            <a:spLocks noGrp="1"/>
          </p:cNvSpPr>
          <p:nvPr>
            <p:ph type="sldNum" sz="quarter" idx="12"/>
          </p:nvPr>
        </p:nvSpPr>
        <p:spPr/>
        <p:txBody>
          <a:bodyPr/>
          <a:lstStyle/>
          <a:p>
            <a:r>
              <a:rPr lang="en-CA"/>
              <a:t>Slide </a:t>
            </a:r>
            <a:fld id="{02FDE5AF-557C-4D9E-9BE3-8A50977121B0}" type="slidenum">
              <a:rPr lang="en-CA" smtClean="0"/>
              <a:pPr/>
              <a:t>4</a:t>
            </a:fld>
            <a:endParaRPr lang="en-CA"/>
          </a:p>
        </p:txBody>
      </p:sp>
      <p:sp>
        <p:nvSpPr>
          <p:cNvPr id="9" name="Rectangle 4">
            <a:extLst>
              <a:ext uri="{FF2B5EF4-FFF2-40B4-BE49-F238E27FC236}">
                <a16:creationId xmlns:a16="http://schemas.microsoft.com/office/drawing/2014/main" id="{5210EB56-FE41-46E3-A772-0EF9119CDB46}"/>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extLst>
      <p:ext uri="{BB962C8B-B14F-4D97-AF65-F5344CB8AC3E}">
        <p14:creationId xmlns:p14="http://schemas.microsoft.com/office/powerpoint/2010/main" val="3658483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FE18E-0D7B-4440-8198-A3404651A52E}"/>
              </a:ext>
            </a:extLst>
          </p:cNvPr>
          <p:cNvSpPr>
            <a:spLocks noGrp="1"/>
          </p:cNvSpPr>
          <p:nvPr>
            <p:ph type="title"/>
          </p:nvPr>
        </p:nvSpPr>
        <p:spPr/>
        <p:txBody>
          <a:bodyPr/>
          <a:lstStyle/>
          <a:p>
            <a:r>
              <a:rPr lang="en-US" dirty="0"/>
              <a:t>What is signaled in these subfields</a:t>
            </a:r>
          </a:p>
        </p:txBody>
      </p:sp>
      <p:sp>
        <p:nvSpPr>
          <p:cNvPr id="3" name="Content Placeholder 2">
            <a:extLst>
              <a:ext uri="{FF2B5EF4-FFF2-40B4-BE49-F238E27FC236}">
                <a16:creationId xmlns:a16="http://schemas.microsoft.com/office/drawing/2014/main" id="{D76BFD35-D02D-4B0F-85FE-EDD01CC3209A}"/>
              </a:ext>
            </a:extLst>
          </p:cNvPr>
          <p:cNvSpPr>
            <a:spLocks noGrp="1"/>
          </p:cNvSpPr>
          <p:nvPr>
            <p:ph idx="1"/>
          </p:nvPr>
        </p:nvSpPr>
        <p:spPr>
          <a:xfrm>
            <a:off x="467544" y="1412776"/>
            <a:ext cx="8208912" cy="5062637"/>
          </a:xfrm>
        </p:spPr>
        <p:txBody>
          <a:bodyPr/>
          <a:lstStyle/>
          <a:p>
            <a:r>
              <a:rPr lang="en-US" sz="2800" b="0" dirty="0">
                <a:solidFill>
                  <a:srgbClr val="FF0000"/>
                </a:solidFill>
              </a:rPr>
              <a:t>Max DL Rep (per antenna, per spatial stream)</a:t>
            </a:r>
          </a:p>
          <a:p>
            <a:pPr lvl="1"/>
            <a:r>
              <a:rPr lang="en-US" sz="2400" dirty="0">
                <a:solidFill>
                  <a:srgbClr val="FF0000"/>
                </a:solidFill>
              </a:rPr>
              <a:t>In IFTMR: The </a:t>
            </a:r>
            <a:r>
              <a:rPr lang="en-US" sz="2400" b="1" i="1" dirty="0">
                <a:solidFill>
                  <a:srgbClr val="FF0000"/>
                </a:solidFill>
              </a:rPr>
              <a:t>MAXIMUM</a:t>
            </a:r>
            <a:r>
              <a:rPr lang="en-US" sz="2400" dirty="0">
                <a:solidFill>
                  <a:srgbClr val="FF0000"/>
                </a:solidFill>
              </a:rPr>
              <a:t> number of LTF Repetitions in the DL NDP frames (that the ISTA supports)</a:t>
            </a:r>
          </a:p>
          <a:p>
            <a:pPr lvl="1"/>
            <a:r>
              <a:rPr lang="en-US" sz="2400" b="0" dirty="0">
                <a:solidFill>
                  <a:srgbClr val="FF0000"/>
                </a:solidFill>
              </a:rPr>
              <a:t>In IFTM: </a:t>
            </a:r>
            <a:r>
              <a:rPr lang="en-US" sz="2400" dirty="0">
                <a:solidFill>
                  <a:srgbClr val="FF0000"/>
                </a:solidFill>
              </a:rPr>
              <a:t>this is the </a:t>
            </a:r>
            <a:r>
              <a:rPr lang="en-US" sz="2400" b="1" i="1" dirty="0">
                <a:solidFill>
                  <a:srgbClr val="FF0000"/>
                </a:solidFill>
              </a:rPr>
              <a:t>MAXIMUM</a:t>
            </a:r>
            <a:r>
              <a:rPr lang="en-US" sz="2400" dirty="0">
                <a:solidFill>
                  <a:srgbClr val="FF0000"/>
                </a:solidFill>
              </a:rPr>
              <a:t> number of LTF repetitions that the RSTA may include in DL NDP frames</a:t>
            </a:r>
            <a:endParaRPr lang="en-US" sz="2400" b="0" dirty="0">
              <a:solidFill>
                <a:srgbClr val="FF0000"/>
              </a:solidFill>
            </a:endParaRPr>
          </a:p>
          <a:p>
            <a:pPr lvl="2"/>
            <a:r>
              <a:rPr lang="en-US" sz="2000" b="1" i="1" dirty="0">
                <a:solidFill>
                  <a:srgbClr val="FF0000"/>
                </a:solidFill>
              </a:rPr>
              <a:t>0 &lt;= Number of DL LTF Repetitions &lt;= Max DL Rep </a:t>
            </a:r>
            <a:r>
              <a:rPr lang="en-US" sz="2000" i="1" dirty="0">
                <a:solidFill>
                  <a:srgbClr val="FF0000"/>
                </a:solidFill>
              </a:rPr>
              <a:t>value in the corresponding IFTMR (non Secure </a:t>
            </a:r>
            <a:r>
              <a:rPr lang="en-US" sz="2000" i="1" dirty="0" err="1">
                <a:solidFill>
                  <a:srgbClr val="FF0000"/>
                </a:solidFill>
              </a:rPr>
              <a:t>nTB</a:t>
            </a:r>
            <a:r>
              <a:rPr lang="en-US" sz="2000" i="1" dirty="0">
                <a:solidFill>
                  <a:srgbClr val="FF0000"/>
                </a:solidFill>
              </a:rPr>
              <a:t> or non Secure TB)</a:t>
            </a:r>
          </a:p>
          <a:p>
            <a:pPr lvl="2"/>
            <a:r>
              <a:rPr lang="en-US" sz="2000" b="1" i="1" dirty="0">
                <a:solidFill>
                  <a:srgbClr val="FF0000"/>
                </a:solidFill>
              </a:rPr>
              <a:t>1 &lt;= Number of DL LTF Repetitions &lt;= Max DL Rep </a:t>
            </a:r>
            <a:r>
              <a:rPr lang="en-US" sz="2000" i="1" dirty="0">
                <a:solidFill>
                  <a:srgbClr val="FF0000"/>
                </a:solidFill>
              </a:rPr>
              <a:t>value in the corresponding IFTMR (Secure </a:t>
            </a:r>
            <a:r>
              <a:rPr lang="en-US" sz="2000" i="1" dirty="0" err="1">
                <a:solidFill>
                  <a:srgbClr val="FF0000"/>
                </a:solidFill>
              </a:rPr>
              <a:t>nTB</a:t>
            </a:r>
            <a:r>
              <a:rPr lang="en-US" sz="2000" i="1" dirty="0">
                <a:solidFill>
                  <a:srgbClr val="FF0000"/>
                </a:solidFill>
              </a:rPr>
              <a:t> or non Secure TB)</a:t>
            </a:r>
          </a:p>
          <a:p>
            <a:pPr lvl="2"/>
            <a:r>
              <a:rPr lang="en-US" sz="2000" i="1" dirty="0">
                <a:solidFill>
                  <a:srgbClr val="FF0000"/>
                </a:solidFill>
              </a:rPr>
              <a:t>This value is referred to as </a:t>
            </a:r>
            <a:r>
              <a:rPr lang="en-US" sz="2000" b="1" i="1" dirty="0">
                <a:solidFill>
                  <a:srgbClr val="FF0000"/>
                </a:solidFill>
              </a:rPr>
              <a:t>RSTA Assigned DL Rep</a:t>
            </a:r>
          </a:p>
          <a:p>
            <a:pPr marL="0" indent="0">
              <a:buNone/>
            </a:pPr>
            <a:r>
              <a:rPr lang="en-US" sz="1100" i="1" dirty="0">
                <a:solidFill>
                  <a:srgbClr val="FF0000"/>
                </a:solidFill>
              </a:rPr>
              <a:t>Note: </a:t>
            </a:r>
            <a:r>
              <a:rPr lang="en-US" sz="1100" b="0" i="1" dirty="0">
                <a:solidFill>
                  <a:srgbClr val="FF0000"/>
                </a:solidFill>
              </a:rPr>
              <a:t>the value for </a:t>
            </a:r>
            <a:r>
              <a:rPr lang="en-US" sz="1100" i="1" dirty="0">
                <a:solidFill>
                  <a:srgbClr val="FF0000"/>
                </a:solidFill>
              </a:rPr>
              <a:t>DL Rep subfield </a:t>
            </a:r>
            <a:r>
              <a:rPr lang="en-US" sz="1100" b="0" i="1" dirty="0">
                <a:solidFill>
                  <a:srgbClr val="FF0000"/>
                </a:solidFill>
              </a:rPr>
              <a:t>in the </a:t>
            </a:r>
            <a:r>
              <a:rPr lang="en-US" sz="1100" i="1" dirty="0">
                <a:solidFill>
                  <a:srgbClr val="FF0000"/>
                </a:solidFill>
              </a:rPr>
              <a:t>STA Info field </a:t>
            </a:r>
            <a:r>
              <a:rPr lang="en-US" sz="1100" b="0" i="1" dirty="0">
                <a:solidFill>
                  <a:srgbClr val="FF0000"/>
                </a:solidFill>
              </a:rPr>
              <a:t>of the </a:t>
            </a:r>
            <a:r>
              <a:rPr lang="en-US" sz="1100" i="1" dirty="0">
                <a:solidFill>
                  <a:srgbClr val="FF0000"/>
                </a:solidFill>
              </a:rPr>
              <a:t>Ranging NDP Announcement frame</a:t>
            </a:r>
            <a:r>
              <a:rPr lang="en-US" sz="1100" b="0" i="1" dirty="0">
                <a:solidFill>
                  <a:srgbClr val="FF0000"/>
                </a:solidFill>
              </a:rPr>
              <a:t> shall be in the range 0 &lt;= DL Rep &lt;= RSTA Assigned DL Rep; defining the number of HE-LTF field repetitions in the DL NDP frames exchanged in non-Secure </a:t>
            </a:r>
            <a:r>
              <a:rPr lang="en-US" sz="1100" b="0" i="1" dirty="0" err="1">
                <a:solidFill>
                  <a:srgbClr val="FF0000"/>
                </a:solidFill>
              </a:rPr>
              <a:t>nTB</a:t>
            </a:r>
            <a:r>
              <a:rPr lang="en-US" sz="1100" b="0" i="1" dirty="0">
                <a:solidFill>
                  <a:srgbClr val="FF0000"/>
                </a:solidFill>
              </a:rPr>
              <a:t> or TB Ranging exchange.</a:t>
            </a:r>
          </a:p>
          <a:p>
            <a:pPr marL="0" indent="0">
              <a:buNone/>
            </a:pPr>
            <a:r>
              <a:rPr lang="en-US" sz="1100" i="1" dirty="0">
                <a:solidFill>
                  <a:srgbClr val="FF0000"/>
                </a:solidFill>
              </a:rPr>
              <a:t>Note: </a:t>
            </a:r>
            <a:r>
              <a:rPr lang="en-US" sz="1100" b="0" i="1" dirty="0">
                <a:solidFill>
                  <a:srgbClr val="FF0000"/>
                </a:solidFill>
              </a:rPr>
              <a:t>the value for </a:t>
            </a:r>
            <a:r>
              <a:rPr lang="en-US" sz="1100" i="1" dirty="0">
                <a:solidFill>
                  <a:srgbClr val="FF0000"/>
                </a:solidFill>
              </a:rPr>
              <a:t>DL Rep subfield </a:t>
            </a:r>
            <a:r>
              <a:rPr lang="en-US" sz="1100" b="0" i="1" dirty="0">
                <a:solidFill>
                  <a:srgbClr val="FF0000"/>
                </a:solidFill>
              </a:rPr>
              <a:t>in the </a:t>
            </a:r>
            <a:r>
              <a:rPr lang="en-US" sz="1100" i="1" dirty="0">
                <a:solidFill>
                  <a:srgbClr val="FF0000"/>
                </a:solidFill>
              </a:rPr>
              <a:t>STA Info field </a:t>
            </a:r>
            <a:r>
              <a:rPr lang="en-US" sz="1100" b="0" i="1" dirty="0">
                <a:solidFill>
                  <a:srgbClr val="FF0000"/>
                </a:solidFill>
              </a:rPr>
              <a:t>of the </a:t>
            </a:r>
            <a:r>
              <a:rPr lang="en-US" sz="1100" i="1" dirty="0">
                <a:solidFill>
                  <a:srgbClr val="FF0000"/>
                </a:solidFill>
              </a:rPr>
              <a:t>Ranging NDP Announcement frame</a:t>
            </a:r>
            <a:r>
              <a:rPr lang="en-US" sz="1100" b="0" i="1" dirty="0">
                <a:solidFill>
                  <a:srgbClr val="FF0000"/>
                </a:solidFill>
              </a:rPr>
              <a:t> shall be set to RSTA Assigned DL Rep; defining the number of HE-LTF field repetitions in the DL NDP frames exchanged in Secure </a:t>
            </a:r>
            <a:r>
              <a:rPr lang="en-US" sz="1100" b="0" i="1" dirty="0" err="1">
                <a:solidFill>
                  <a:srgbClr val="FF0000"/>
                </a:solidFill>
              </a:rPr>
              <a:t>nTB</a:t>
            </a:r>
            <a:r>
              <a:rPr lang="en-US" sz="1100" b="0" i="1" dirty="0">
                <a:solidFill>
                  <a:srgbClr val="FF0000"/>
                </a:solidFill>
              </a:rPr>
              <a:t> or TB Ranging exchange.</a:t>
            </a:r>
            <a:endParaRPr lang="en-US" sz="1100" b="0" dirty="0">
              <a:solidFill>
                <a:srgbClr val="FF0000"/>
              </a:solidFill>
            </a:endParaRPr>
          </a:p>
          <a:p>
            <a:pPr marL="0" indent="0">
              <a:buNone/>
            </a:pPr>
            <a:endParaRPr lang="en-US" sz="2800" b="0" dirty="0">
              <a:solidFill>
                <a:srgbClr val="FF0000"/>
              </a:solidFill>
            </a:endParaRPr>
          </a:p>
          <a:p>
            <a:pPr marL="0" indent="0">
              <a:buNone/>
            </a:pPr>
            <a:endParaRPr lang="en-US" dirty="0"/>
          </a:p>
        </p:txBody>
      </p:sp>
      <p:sp>
        <p:nvSpPr>
          <p:cNvPr id="6" name="Footer Placeholder 5">
            <a:extLst>
              <a:ext uri="{FF2B5EF4-FFF2-40B4-BE49-F238E27FC236}">
                <a16:creationId xmlns:a16="http://schemas.microsoft.com/office/drawing/2014/main" id="{73FF638B-57B0-480D-B8D8-CF5A1B254506}"/>
              </a:ext>
            </a:extLst>
          </p:cNvPr>
          <p:cNvSpPr>
            <a:spLocks noGrp="1"/>
          </p:cNvSpPr>
          <p:nvPr>
            <p:ph type="ftr" sz="quarter" idx="11"/>
          </p:nvPr>
        </p:nvSpPr>
        <p:spPr/>
        <p:txBody>
          <a:bodyPr/>
          <a:lstStyle/>
          <a:p>
            <a:r>
              <a:rPr lang="en-CA"/>
              <a:t>Ganesh Venkatesan, et al, Intel Corporation </a:t>
            </a:r>
          </a:p>
        </p:txBody>
      </p:sp>
      <p:sp>
        <p:nvSpPr>
          <p:cNvPr id="7" name="Slide Number Placeholder 6">
            <a:extLst>
              <a:ext uri="{FF2B5EF4-FFF2-40B4-BE49-F238E27FC236}">
                <a16:creationId xmlns:a16="http://schemas.microsoft.com/office/drawing/2014/main" id="{26CAE370-D2A7-4F75-BDA7-54E673EF8791}"/>
              </a:ext>
            </a:extLst>
          </p:cNvPr>
          <p:cNvSpPr>
            <a:spLocks noGrp="1"/>
          </p:cNvSpPr>
          <p:nvPr>
            <p:ph type="sldNum" sz="quarter" idx="12"/>
          </p:nvPr>
        </p:nvSpPr>
        <p:spPr/>
        <p:txBody>
          <a:bodyPr/>
          <a:lstStyle/>
          <a:p>
            <a:r>
              <a:rPr lang="en-CA"/>
              <a:t>Slide </a:t>
            </a:r>
            <a:fld id="{02FDE5AF-557C-4D9E-9BE3-8A50977121B0}" type="slidenum">
              <a:rPr lang="en-CA" smtClean="0"/>
              <a:pPr/>
              <a:t>5</a:t>
            </a:fld>
            <a:endParaRPr lang="en-CA"/>
          </a:p>
        </p:txBody>
      </p:sp>
      <p:sp>
        <p:nvSpPr>
          <p:cNvPr id="8" name="Rectangle 4">
            <a:extLst>
              <a:ext uri="{FF2B5EF4-FFF2-40B4-BE49-F238E27FC236}">
                <a16:creationId xmlns:a16="http://schemas.microsoft.com/office/drawing/2014/main" id="{1D4DD637-AC1A-4EFC-BD97-4B38C50E52C7}"/>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extLst>
      <p:ext uri="{BB962C8B-B14F-4D97-AF65-F5344CB8AC3E}">
        <p14:creationId xmlns:p14="http://schemas.microsoft.com/office/powerpoint/2010/main" val="239098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FE18E-0D7B-4440-8198-A3404651A52E}"/>
              </a:ext>
            </a:extLst>
          </p:cNvPr>
          <p:cNvSpPr>
            <a:spLocks noGrp="1"/>
          </p:cNvSpPr>
          <p:nvPr>
            <p:ph type="title"/>
          </p:nvPr>
        </p:nvSpPr>
        <p:spPr/>
        <p:txBody>
          <a:bodyPr/>
          <a:lstStyle/>
          <a:p>
            <a:r>
              <a:rPr lang="en-US" dirty="0"/>
              <a:t>What is signaled in these subfields</a:t>
            </a:r>
          </a:p>
        </p:txBody>
      </p:sp>
      <p:sp>
        <p:nvSpPr>
          <p:cNvPr id="3" name="Content Placeholder 2">
            <a:extLst>
              <a:ext uri="{FF2B5EF4-FFF2-40B4-BE49-F238E27FC236}">
                <a16:creationId xmlns:a16="http://schemas.microsoft.com/office/drawing/2014/main" id="{D76BFD35-D02D-4B0F-85FE-EDD01CC3209A}"/>
              </a:ext>
            </a:extLst>
          </p:cNvPr>
          <p:cNvSpPr>
            <a:spLocks noGrp="1"/>
          </p:cNvSpPr>
          <p:nvPr>
            <p:ph idx="1"/>
          </p:nvPr>
        </p:nvSpPr>
        <p:spPr>
          <a:xfrm>
            <a:off x="467544" y="1412776"/>
            <a:ext cx="8208912" cy="5062637"/>
          </a:xfrm>
        </p:spPr>
        <p:txBody>
          <a:bodyPr/>
          <a:lstStyle/>
          <a:p>
            <a:r>
              <a:rPr lang="en-US" b="0" dirty="0">
                <a:solidFill>
                  <a:srgbClr val="FF0000"/>
                </a:solidFill>
              </a:rPr>
              <a:t>Max UL Rep (per antenna, per spatial stream)</a:t>
            </a:r>
          </a:p>
          <a:p>
            <a:pPr lvl="1"/>
            <a:r>
              <a:rPr lang="en-US" dirty="0">
                <a:solidFill>
                  <a:srgbClr val="FF0000"/>
                </a:solidFill>
              </a:rPr>
              <a:t>In IFTMR: The </a:t>
            </a:r>
            <a:r>
              <a:rPr lang="en-US" b="1" i="1" dirty="0">
                <a:solidFill>
                  <a:srgbClr val="FF0000"/>
                </a:solidFill>
              </a:rPr>
              <a:t>MAXIMUM</a:t>
            </a:r>
            <a:r>
              <a:rPr lang="en-US" dirty="0">
                <a:solidFill>
                  <a:srgbClr val="FF0000"/>
                </a:solidFill>
              </a:rPr>
              <a:t> number of LTF Repetitions in the UL NDP frames (that the ISTA supports)</a:t>
            </a:r>
          </a:p>
          <a:p>
            <a:pPr lvl="1"/>
            <a:r>
              <a:rPr lang="en-US" b="0" dirty="0">
                <a:solidFill>
                  <a:srgbClr val="FF0000"/>
                </a:solidFill>
              </a:rPr>
              <a:t>In IFTM: </a:t>
            </a:r>
            <a:r>
              <a:rPr lang="en-US" dirty="0">
                <a:solidFill>
                  <a:srgbClr val="FF0000"/>
                </a:solidFill>
              </a:rPr>
              <a:t>this is the </a:t>
            </a:r>
            <a:r>
              <a:rPr lang="en-US" b="1" i="1" dirty="0">
                <a:solidFill>
                  <a:srgbClr val="FF0000"/>
                </a:solidFill>
              </a:rPr>
              <a:t>MAXIMUM</a:t>
            </a:r>
            <a:r>
              <a:rPr lang="en-US" dirty="0">
                <a:solidFill>
                  <a:srgbClr val="FF0000"/>
                </a:solidFill>
              </a:rPr>
              <a:t> number of LTF repetitions that the ISTA may include in UL NDP frames</a:t>
            </a:r>
            <a:endParaRPr lang="en-US" b="0" dirty="0">
              <a:solidFill>
                <a:srgbClr val="FF0000"/>
              </a:solidFill>
            </a:endParaRPr>
          </a:p>
          <a:p>
            <a:pPr lvl="2"/>
            <a:r>
              <a:rPr lang="en-US" b="1" i="1" dirty="0">
                <a:solidFill>
                  <a:srgbClr val="FF0000"/>
                </a:solidFill>
              </a:rPr>
              <a:t>0 &lt;= Number of UL LTF Repetitions &lt;= Max UL Rep </a:t>
            </a:r>
            <a:r>
              <a:rPr lang="en-US" i="1" dirty="0">
                <a:solidFill>
                  <a:srgbClr val="FF0000"/>
                </a:solidFill>
              </a:rPr>
              <a:t>value in the corresponding IFTMR (non Secure </a:t>
            </a:r>
            <a:r>
              <a:rPr lang="en-US" i="1" dirty="0" err="1">
                <a:solidFill>
                  <a:srgbClr val="FF0000"/>
                </a:solidFill>
              </a:rPr>
              <a:t>nTB</a:t>
            </a:r>
            <a:r>
              <a:rPr lang="en-US" i="1" dirty="0">
                <a:solidFill>
                  <a:srgbClr val="FF0000"/>
                </a:solidFill>
              </a:rPr>
              <a:t> or non Secure  TB ranging)</a:t>
            </a:r>
          </a:p>
          <a:p>
            <a:pPr lvl="2"/>
            <a:r>
              <a:rPr lang="en-US" b="1" i="1" dirty="0">
                <a:solidFill>
                  <a:srgbClr val="FF0000"/>
                </a:solidFill>
              </a:rPr>
              <a:t>1 &lt;= Number of UL LTF Repetitions &lt;= Max UL Rep </a:t>
            </a:r>
            <a:r>
              <a:rPr lang="en-US" i="1" dirty="0">
                <a:solidFill>
                  <a:srgbClr val="FF0000"/>
                </a:solidFill>
              </a:rPr>
              <a:t>value in the corresponding IFTMR (Secure </a:t>
            </a:r>
            <a:r>
              <a:rPr lang="en-US" i="1" dirty="0" err="1">
                <a:solidFill>
                  <a:srgbClr val="FF0000"/>
                </a:solidFill>
              </a:rPr>
              <a:t>nTB</a:t>
            </a:r>
            <a:r>
              <a:rPr lang="en-US" i="1" dirty="0">
                <a:solidFill>
                  <a:srgbClr val="FF0000"/>
                </a:solidFill>
              </a:rPr>
              <a:t> or Secure TB ranging)</a:t>
            </a:r>
          </a:p>
          <a:p>
            <a:pPr lvl="2"/>
            <a:r>
              <a:rPr lang="en-US" i="1" dirty="0">
                <a:solidFill>
                  <a:srgbClr val="FF0000"/>
                </a:solidFill>
              </a:rPr>
              <a:t>This value is referred to as </a:t>
            </a:r>
            <a:r>
              <a:rPr lang="en-US" b="1" i="1" dirty="0">
                <a:solidFill>
                  <a:srgbClr val="FF0000"/>
                </a:solidFill>
              </a:rPr>
              <a:t>RSTA Assigned UL Rep</a:t>
            </a:r>
          </a:p>
          <a:p>
            <a:pPr marL="0" indent="0">
              <a:buNone/>
            </a:pPr>
            <a:r>
              <a:rPr lang="en-US" sz="1050" i="1" dirty="0">
                <a:solidFill>
                  <a:srgbClr val="FF0000"/>
                </a:solidFill>
              </a:rPr>
              <a:t>Note: </a:t>
            </a:r>
            <a:r>
              <a:rPr lang="en-US" sz="1050" b="0" i="1" dirty="0">
                <a:solidFill>
                  <a:srgbClr val="FF0000"/>
                </a:solidFill>
              </a:rPr>
              <a:t>the value for </a:t>
            </a:r>
            <a:r>
              <a:rPr lang="en-US" sz="1050" i="1" dirty="0">
                <a:solidFill>
                  <a:srgbClr val="FF0000"/>
                </a:solidFill>
              </a:rPr>
              <a:t>UL Rep subfield </a:t>
            </a:r>
            <a:r>
              <a:rPr lang="en-US" sz="1050" b="0" i="1" dirty="0">
                <a:solidFill>
                  <a:srgbClr val="FF0000"/>
                </a:solidFill>
              </a:rPr>
              <a:t>in the </a:t>
            </a:r>
            <a:r>
              <a:rPr lang="en-US" sz="1050" i="1" dirty="0">
                <a:solidFill>
                  <a:srgbClr val="FF0000"/>
                </a:solidFill>
              </a:rPr>
              <a:t>STA Info field </a:t>
            </a:r>
            <a:r>
              <a:rPr lang="en-US" sz="1050" b="0" i="1" dirty="0">
                <a:solidFill>
                  <a:srgbClr val="FF0000"/>
                </a:solidFill>
              </a:rPr>
              <a:t>of the </a:t>
            </a:r>
            <a:r>
              <a:rPr lang="en-US" sz="1050" i="1" dirty="0">
                <a:solidFill>
                  <a:srgbClr val="FF0000"/>
                </a:solidFill>
              </a:rPr>
              <a:t>Ranging NDP Announcement frame</a:t>
            </a:r>
            <a:r>
              <a:rPr lang="en-US" sz="1050" b="0" i="1" dirty="0">
                <a:solidFill>
                  <a:srgbClr val="FF0000"/>
                </a:solidFill>
              </a:rPr>
              <a:t> and in the </a:t>
            </a:r>
            <a:r>
              <a:rPr lang="en-US" sz="1050" i="1" dirty="0">
                <a:solidFill>
                  <a:srgbClr val="FF0000"/>
                </a:solidFill>
              </a:rPr>
              <a:t>User Info field</a:t>
            </a:r>
            <a:r>
              <a:rPr lang="en-US" sz="1050" b="0" i="1" dirty="0">
                <a:solidFill>
                  <a:srgbClr val="FF0000"/>
                </a:solidFill>
              </a:rPr>
              <a:t> of the </a:t>
            </a:r>
            <a:r>
              <a:rPr lang="en-US" sz="1050" i="1" dirty="0">
                <a:solidFill>
                  <a:srgbClr val="FF0000"/>
                </a:solidFill>
              </a:rPr>
              <a:t>Trigger frame (Ranging Variant Sounding sub-variant)</a:t>
            </a:r>
            <a:r>
              <a:rPr lang="en-US" sz="1050" b="0" i="1" dirty="0">
                <a:solidFill>
                  <a:srgbClr val="FF0000"/>
                </a:solidFill>
              </a:rPr>
              <a:t> shall be in the range 0 &lt;= UL Rep &lt;= RSTA Assigned  UL Rep; defining the number of HE-LTF field repetitions in the UL NDP frames exchanged in non-Secure </a:t>
            </a:r>
            <a:r>
              <a:rPr lang="en-US" sz="1050" b="0" i="1" dirty="0" err="1">
                <a:solidFill>
                  <a:srgbClr val="FF0000"/>
                </a:solidFill>
              </a:rPr>
              <a:t>nTB</a:t>
            </a:r>
            <a:r>
              <a:rPr lang="en-US" sz="1050" b="0" i="1" dirty="0">
                <a:solidFill>
                  <a:srgbClr val="FF0000"/>
                </a:solidFill>
              </a:rPr>
              <a:t> or non-Secure TB ranging exchanges.</a:t>
            </a:r>
          </a:p>
          <a:p>
            <a:pPr marL="0" indent="0">
              <a:buNone/>
            </a:pPr>
            <a:r>
              <a:rPr lang="en-US" sz="1050" i="1" dirty="0">
                <a:solidFill>
                  <a:srgbClr val="FF0000"/>
                </a:solidFill>
              </a:rPr>
              <a:t>Note: </a:t>
            </a:r>
            <a:r>
              <a:rPr lang="en-US" sz="1050" b="0" i="1" dirty="0">
                <a:solidFill>
                  <a:srgbClr val="FF0000"/>
                </a:solidFill>
              </a:rPr>
              <a:t>the value for </a:t>
            </a:r>
            <a:r>
              <a:rPr lang="en-US" sz="1050" i="1" dirty="0">
                <a:solidFill>
                  <a:srgbClr val="FF0000"/>
                </a:solidFill>
              </a:rPr>
              <a:t>UL Rep subfield </a:t>
            </a:r>
            <a:r>
              <a:rPr lang="en-US" sz="1050" b="0" i="1" dirty="0">
                <a:solidFill>
                  <a:srgbClr val="FF0000"/>
                </a:solidFill>
              </a:rPr>
              <a:t>in the </a:t>
            </a:r>
            <a:r>
              <a:rPr lang="en-US" sz="1050" i="1" dirty="0">
                <a:solidFill>
                  <a:srgbClr val="FF0000"/>
                </a:solidFill>
              </a:rPr>
              <a:t>STA Info field </a:t>
            </a:r>
            <a:r>
              <a:rPr lang="en-US" sz="1050" b="0" i="1" dirty="0">
                <a:solidFill>
                  <a:srgbClr val="FF0000"/>
                </a:solidFill>
              </a:rPr>
              <a:t>of the </a:t>
            </a:r>
            <a:r>
              <a:rPr lang="en-US" sz="1050" i="1" dirty="0">
                <a:solidFill>
                  <a:srgbClr val="FF0000"/>
                </a:solidFill>
              </a:rPr>
              <a:t>Ranging NDP Announcement frame</a:t>
            </a:r>
            <a:r>
              <a:rPr lang="en-US" sz="1050" b="0" i="1" dirty="0">
                <a:solidFill>
                  <a:srgbClr val="FF0000"/>
                </a:solidFill>
              </a:rPr>
              <a:t>  and  in the </a:t>
            </a:r>
            <a:r>
              <a:rPr lang="en-US" sz="1050" i="1" dirty="0">
                <a:solidFill>
                  <a:srgbClr val="FF0000"/>
                </a:solidFill>
              </a:rPr>
              <a:t>User Info field</a:t>
            </a:r>
            <a:r>
              <a:rPr lang="en-US" sz="1050" b="0" i="1" dirty="0">
                <a:solidFill>
                  <a:srgbClr val="FF0000"/>
                </a:solidFill>
              </a:rPr>
              <a:t> of the </a:t>
            </a:r>
            <a:r>
              <a:rPr lang="en-US" sz="1050" i="1" dirty="0">
                <a:solidFill>
                  <a:srgbClr val="FF0000"/>
                </a:solidFill>
              </a:rPr>
              <a:t>Trigger frame (Ranging Variant, Secure Sounding sub-variant)</a:t>
            </a:r>
            <a:r>
              <a:rPr lang="en-US" sz="1050" b="0" i="1" dirty="0">
                <a:solidFill>
                  <a:srgbClr val="FF0000"/>
                </a:solidFill>
              </a:rPr>
              <a:t> shall be set to RSTA Assigned Max UL Rep; defining the number of HE-LTF field repetitions in the UL NDP frames exchanged in Secure TB and </a:t>
            </a:r>
            <a:r>
              <a:rPr lang="en-US" sz="1050" b="0" i="1" dirty="0" err="1">
                <a:solidFill>
                  <a:srgbClr val="FF0000"/>
                </a:solidFill>
              </a:rPr>
              <a:t>nTB</a:t>
            </a:r>
            <a:r>
              <a:rPr lang="en-US" sz="1050" b="0" i="1" dirty="0">
                <a:solidFill>
                  <a:srgbClr val="FF0000"/>
                </a:solidFill>
              </a:rPr>
              <a:t> Ranging exchanges.</a:t>
            </a:r>
            <a:endParaRPr lang="en-US" sz="1050" b="0" dirty="0">
              <a:solidFill>
                <a:srgbClr val="FF0000"/>
              </a:solidFill>
            </a:endParaRPr>
          </a:p>
          <a:p>
            <a:pPr marL="0" indent="0">
              <a:buNone/>
            </a:pPr>
            <a:endParaRPr lang="en-US" sz="2800" b="0" dirty="0">
              <a:solidFill>
                <a:srgbClr val="FF0000"/>
              </a:solidFill>
            </a:endParaRPr>
          </a:p>
          <a:p>
            <a:pPr marL="0" indent="0">
              <a:buNone/>
            </a:pPr>
            <a:endParaRPr lang="en-US" dirty="0"/>
          </a:p>
        </p:txBody>
      </p:sp>
      <p:sp>
        <p:nvSpPr>
          <p:cNvPr id="6" name="Footer Placeholder 5">
            <a:extLst>
              <a:ext uri="{FF2B5EF4-FFF2-40B4-BE49-F238E27FC236}">
                <a16:creationId xmlns:a16="http://schemas.microsoft.com/office/drawing/2014/main" id="{60982D77-5901-445C-96ED-B51679062DFA}"/>
              </a:ext>
            </a:extLst>
          </p:cNvPr>
          <p:cNvSpPr>
            <a:spLocks noGrp="1"/>
          </p:cNvSpPr>
          <p:nvPr>
            <p:ph type="ftr" sz="quarter" idx="11"/>
          </p:nvPr>
        </p:nvSpPr>
        <p:spPr/>
        <p:txBody>
          <a:bodyPr/>
          <a:lstStyle/>
          <a:p>
            <a:r>
              <a:rPr lang="en-CA"/>
              <a:t>Ganesh Venkatesan, et al, Intel Corporation </a:t>
            </a:r>
          </a:p>
        </p:txBody>
      </p:sp>
      <p:sp>
        <p:nvSpPr>
          <p:cNvPr id="7" name="Slide Number Placeholder 6">
            <a:extLst>
              <a:ext uri="{FF2B5EF4-FFF2-40B4-BE49-F238E27FC236}">
                <a16:creationId xmlns:a16="http://schemas.microsoft.com/office/drawing/2014/main" id="{E68560BF-4477-45CF-B5AD-C409BDE9AAD1}"/>
              </a:ext>
            </a:extLst>
          </p:cNvPr>
          <p:cNvSpPr>
            <a:spLocks noGrp="1"/>
          </p:cNvSpPr>
          <p:nvPr>
            <p:ph type="sldNum" sz="quarter" idx="12"/>
          </p:nvPr>
        </p:nvSpPr>
        <p:spPr/>
        <p:txBody>
          <a:bodyPr/>
          <a:lstStyle/>
          <a:p>
            <a:r>
              <a:rPr lang="en-CA"/>
              <a:t>Slide </a:t>
            </a:r>
            <a:fld id="{02FDE5AF-557C-4D9E-9BE3-8A50977121B0}" type="slidenum">
              <a:rPr lang="en-CA" smtClean="0"/>
              <a:pPr/>
              <a:t>6</a:t>
            </a:fld>
            <a:endParaRPr lang="en-CA"/>
          </a:p>
        </p:txBody>
      </p:sp>
      <p:sp>
        <p:nvSpPr>
          <p:cNvPr id="8" name="Rectangle 4">
            <a:extLst>
              <a:ext uri="{FF2B5EF4-FFF2-40B4-BE49-F238E27FC236}">
                <a16:creationId xmlns:a16="http://schemas.microsoft.com/office/drawing/2014/main" id="{CE80E556-CF1D-4EBC-A156-B7FDE4A86BC7}"/>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extLst>
      <p:ext uri="{BB962C8B-B14F-4D97-AF65-F5344CB8AC3E}">
        <p14:creationId xmlns:p14="http://schemas.microsoft.com/office/powerpoint/2010/main" val="3265319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17933-E236-445A-912D-BAB2C880162C}"/>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50DDDBDC-0945-48E2-AF1A-34C4B41DA05B}"/>
              </a:ext>
            </a:extLst>
          </p:cNvPr>
          <p:cNvSpPr>
            <a:spLocks noGrp="1"/>
          </p:cNvSpPr>
          <p:nvPr>
            <p:ph idx="1"/>
          </p:nvPr>
        </p:nvSpPr>
        <p:spPr>
          <a:xfrm>
            <a:off x="685800" y="1484783"/>
            <a:ext cx="7772400" cy="4990629"/>
          </a:xfrm>
        </p:spPr>
        <p:txBody>
          <a:bodyPr/>
          <a:lstStyle/>
          <a:p>
            <a:r>
              <a:rPr lang="en-US" sz="2000" dirty="0"/>
              <a:t>We support negotiation of the maximum number of HE-LTF Repetitions (</a:t>
            </a:r>
            <a:r>
              <a:rPr lang="en-US" sz="2000" i="1" dirty="0"/>
              <a:t>RSTA assigned {UL|DL} Rep</a:t>
            </a:r>
            <a:r>
              <a:rPr lang="en-US" sz="2000" dirty="0"/>
              <a:t>) to be used in the uplink and downlink directions as part of the IFTMR/IFTM exchange; and use the negotiated values to determine the corresponding </a:t>
            </a:r>
          </a:p>
          <a:p>
            <a:pPr lvl="1"/>
            <a:r>
              <a:rPr lang="en-US" sz="1800" dirty="0"/>
              <a:t>values of the UL Rep and DL Rep subfields in the STA Info field of Ranging NDP Announcement frame for non Trigger based ranging and </a:t>
            </a:r>
          </a:p>
          <a:p>
            <a:pPr lvl="1"/>
            <a:r>
              <a:rPr lang="en-US" sz="1800" dirty="0"/>
              <a:t>the values of the UL Rep User Info field of Trigger Frame (Ranging Variant – sounding and secure-sounding sub-variants) for Trigger based ranging </a:t>
            </a:r>
          </a:p>
          <a:p>
            <a:pPr marL="457200" lvl="1" indent="0">
              <a:buNone/>
            </a:pPr>
            <a:r>
              <a:rPr lang="en-US" sz="1800" dirty="0"/>
              <a:t>where</a:t>
            </a:r>
          </a:p>
          <a:p>
            <a:pPr lvl="1"/>
            <a:r>
              <a:rPr lang="en-US" sz="1800" dirty="0"/>
              <a:t>0 &lt;= {UL|DL} Rep &lt;= </a:t>
            </a:r>
            <a:r>
              <a:rPr lang="en-US" sz="1800" i="1" dirty="0"/>
              <a:t>RSTA assigned {UL|DL} Rep</a:t>
            </a:r>
            <a:r>
              <a:rPr lang="en-US" sz="1800" dirty="0"/>
              <a:t> (in non Secure mode TB and </a:t>
            </a:r>
            <a:r>
              <a:rPr lang="en-US" sz="1800" dirty="0" err="1"/>
              <a:t>nTB</a:t>
            </a:r>
            <a:r>
              <a:rPr lang="en-US" sz="1800" dirty="0"/>
              <a:t> modes)</a:t>
            </a:r>
          </a:p>
          <a:p>
            <a:pPr lvl="1"/>
            <a:r>
              <a:rPr lang="en-US" sz="1800" i="1" dirty="0"/>
              <a:t>RSTA assigned {UL|DL} Rep</a:t>
            </a:r>
            <a:r>
              <a:rPr lang="en-US" sz="1800" dirty="0"/>
              <a:t> (in Secure TB and </a:t>
            </a:r>
            <a:r>
              <a:rPr lang="en-US" sz="1800" dirty="0" err="1"/>
              <a:t>nTB</a:t>
            </a:r>
            <a:r>
              <a:rPr lang="en-US" sz="1800" dirty="0"/>
              <a:t> modes), where </a:t>
            </a:r>
            <a:r>
              <a:rPr lang="en-US" sz="1800" i="1" dirty="0"/>
              <a:t>RSTA assigned {UL|DL} Rep</a:t>
            </a:r>
            <a:r>
              <a:rPr lang="en-US" sz="1800" dirty="0"/>
              <a:t> &gt;= 1</a:t>
            </a:r>
            <a:endParaRPr lang="en-US" dirty="0"/>
          </a:p>
          <a:p>
            <a:r>
              <a:rPr lang="en-US" dirty="0"/>
              <a:t>Y:	N: 	Abstain:</a:t>
            </a:r>
          </a:p>
        </p:txBody>
      </p:sp>
      <p:sp>
        <p:nvSpPr>
          <p:cNvPr id="6" name="Footer Placeholder 5">
            <a:extLst>
              <a:ext uri="{FF2B5EF4-FFF2-40B4-BE49-F238E27FC236}">
                <a16:creationId xmlns:a16="http://schemas.microsoft.com/office/drawing/2014/main" id="{299B9CD7-CD6B-45ED-B26B-818B4260A44E}"/>
              </a:ext>
            </a:extLst>
          </p:cNvPr>
          <p:cNvSpPr>
            <a:spLocks noGrp="1"/>
          </p:cNvSpPr>
          <p:nvPr>
            <p:ph type="ftr" sz="quarter" idx="11"/>
          </p:nvPr>
        </p:nvSpPr>
        <p:spPr/>
        <p:txBody>
          <a:bodyPr/>
          <a:lstStyle/>
          <a:p>
            <a:r>
              <a:rPr lang="en-CA"/>
              <a:t>Ganesh Venkatesan, et al, Intel Corporation </a:t>
            </a:r>
          </a:p>
        </p:txBody>
      </p:sp>
      <p:sp>
        <p:nvSpPr>
          <p:cNvPr id="7" name="Slide Number Placeholder 6">
            <a:extLst>
              <a:ext uri="{FF2B5EF4-FFF2-40B4-BE49-F238E27FC236}">
                <a16:creationId xmlns:a16="http://schemas.microsoft.com/office/drawing/2014/main" id="{1A34D1B7-5CEB-4BE8-A8F5-BBEF98987BDD}"/>
              </a:ext>
            </a:extLst>
          </p:cNvPr>
          <p:cNvSpPr>
            <a:spLocks noGrp="1"/>
          </p:cNvSpPr>
          <p:nvPr>
            <p:ph type="sldNum" sz="quarter" idx="12"/>
          </p:nvPr>
        </p:nvSpPr>
        <p:spPr/>
        <p:txBody>
          <a:bodyPr/>
          <a:lstStyle/>
          <a:p>
            <a:r>
              <a:rPr lang="en-CA"/>
              <a:t>Slide </a:t>
            </a:r>
            <a:fld id="{02FDE5AF-557C-4D9E-9BE3-8A50977121B0}" type="slidenum">
              <a:rPr lang="en-CA" smtClean="0"/>
              <a:pPr/>
              <a:t>7</a:t>
            </a:fld>
            <a:endParaRPr lang="en-CA"/>
          </a:p>
        </p:txBody>
      </p:sp>
      <p:sp>
        <p:nvSpPr>
          <p:cNvPr id="8" name="Rectangle 4">
            <a:extLst>
              <a:ext uri="{FF2B5EF4-FFF2-40B4-BE49-F238E27FC236}">
                <a16:creationId xmlns:a16="http://schemas.microsoft.com/office/drawing/2014/main" id="{3F5FB095-23BA-4CCB-967B-F83B8B46AAF2}"/>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extLst>
      <p:ext uri="{BB962C8B-B14F-4D97-AF65-F5344CB8AC3E}">
        <p14:creationId xmlns:p14="http://schemas.microsoft.com/office/powerpoint/2010/main" val="3841315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4A6D5-6274-4B12-B489-6538768E0E81}"/>
              </a:ext>
            </a:extLst>
          </p:cNvPr>
          <p:cNvSpPr>
            <a:spLocks noGrp="1"/>
          </p:cNvSpPr>
          <p:nvPr>
            <p:ph type="title"/>
          </p:nvPr>
        </p:nvSpPr>
        <p:spPr>
          <a:xfrm>
            <a:off x="685800" y="404664"/>
            <a:ext cx="7772400" cy="1066800"/>
          </a:xfrm>
        </p:spPr>
        <p:txBody>
          <a:bodyPr/>
          <a:lstStyle/>
          <a:p>
            <a:r>
              <a:rPr lang="en-US" dirty="0"/>
              <a:t>How does this all work?</a:t>
            </a:r>
          </a:p>
        </p:txBody>
      </p:sp>
      <p:sp>
        <p:nvSpPr>
          <p:cNvPr id="3" name="Content Placeholder 2">
            <a:extLst>
              <a:ext uri="{FF2B5EF4-FFF2-40B4-BE49-F238E27FC236}">
                <a16:creationId xmlns:a16="http://schemas.microsoft.com/office/drawing/2014/main" id="{C5B035FC-AA5B-43CB-9015-782ACC4F2B55}"/>
              </a:ext>
            </a:extLst>
          </p:cNvPr>
          <p:cNvSpPr>
            <a:spLocks noGrp="1"/>
          </p:cNvSpPr>
          <p:nvPr>
            <p:ph idx="1"/>
          </p:nvPr>
        </p:nvSpPr>
        <p:spPr>
          <a:xfrm>
            <a:off x="395536" y="1338064"/>
            <a:ext cx="8352928" cy="4683224"/>
          </a:xfrm>
        </p:spPr>
        <p:txBody>
          <a:bodyPr/>
          <a:lstStyle/>
          <a:p>
            <a:r>
              <a:rPr lang="en-US" sz="2000" dirty="0"/>
              <a:t>At the end of a successful negotiation, the </a:t>
            </a:r>
            <a:r>
              <a:rPr lang="en-US" sz="2000" b="0" dirty="0">
                <a:solidFill>
                  <a:srgbClr val="FF0000"/>
                </a:solidFill>
              </a:rPr>
              <a:t>RSTA Assigned UL Rep</a:t>
            </a:r>
            <a:r>
              <a:rPr lang="en-US" sz="2000" dirty="0"/>
              <a:t> and </a:t>
            </a:r>
            <a:r>
              <a:rPr lang="en-US" sz="2000" b="0" dirty="0">
                <a:solidFill>
                  <a:srgbClr val="FF0000"/>
                </a:solidFill>
              </a:rPr>
              <a:t>RSTA Assigned DL Rep </a:t>
            </a:r>
            <a:r>
              <a:rPr lang="en-US" sz="2000" dirty="0"/>
              <a:t>are defined. </a:t>
            </a:r>
          </a:p>
          <a:p>
            <a:r>
              <a:rPr lang="en-US" sz="2000" b="0" dirty="0">
                <a:solidFill>
                  <a:srgbClr val="FF0000"/>
                </a:solidFill>
              </a:rPr>
              <a:t>RSTA Assigned {UL|DL} Rep</a:t>
            </a:r>
            <a:r>
              <a:rPr lang="en-US" sz="2000" b="0" dirty="0"/>
              <a:t> </a:t>
            </a:r>
            <a:r>
              <a:rPr lang="en-US" sz="2000" dirty="0"/>
              <a:t>value shall be &gt;= 1 for Secure </a:t>
            </a:r>
            <a:r>
              <a:rPr lang="en-US" sz="2000" dirty="0" err="1"/>
              <a:t>nTB</a:t>
            </a:r>
            <a:r>
              <a:rPr lang="en-US" sz="2000" dirty="0"/>
              <a:t> and TB sessions</a:t>
            </a:r>
          </a:p>
          <a:p>
            <a:r>
              <a:rPr lang="en-US" sz="2000" dirty="0"/>
              <a:t>In the STA Info field in the Ranging NDP Announcement frame at the start of the non-Trigger based ranging phase or the User Info field in the Trigger frame (Ranging variant – sounding and secure-sounding sub-variants) at the start of the Trigger based ranging phase, shall set the values of the </a:t>
            </a:r>
          </a:p>
          <a:p>
            <a:pPr lvl="1"/>
            <a:r>
              <a:rPr lang="en-US" sz="1800" dirty="0"/>
              <a:t>UL Rep subfield to 0 &lt; UL Rep &lt;= </a:t>
            </a:r>
            <a:r>
              <a:rPr lang="en-US" sz="1800" dirty="0">
                <a:solidFill>
                  <a:srgbClr val="FF0000"/>
                </a:solidFill>
              </a:rPr>
              <a:t>RSTA Assigned UL Rep</a:t>
            </a:r>
            <a:r>
              <a:rPr lang="en-US" sz="1800" dirty="0"/>
              <a:t>, in Non Secure TB and </a:t>
            </a:r>
            <a:r>
              <a:rPr lang="en-US" sz="1800" dirty="0" err="1"/>
              <a:t>nTB</a:t>
            </a:r>
            <a:r>
              <a:rPr lang="en-US" sz="1800" dirty="0"/>
              <a:t> ranging mode or to UL Rep = </a:t>
            </a:r>
            <a:r>
              <a:rPr lang="en-US" sz="1800" dirty="0">
                <a:solidFill>
                  <a:srgbClr val="FF0000"/>
                </a:solidFill>
              </a:rPr>
              <a:t>RSTA Assigned UL Rep</a:t>
            </a:r>
            <a:r>
              <a:rPr lang="en-US" sz="1800" dirty="0"/>
              <a:t> in Secure TB and </a:t>
            </a:r>
            <a:r>
              <a:rPr lang="en-US" sz="1800" dirty="0" err="1"/>
              <a:t>nTB</a:t>
            </a:r>
            <a:r>
              <a:rPr lang="en-US" sz="1800" dirty="0"/>
              <a:t> ranging modes</a:t>
            </a:r>
          </a:p>
          <a:p>
            <a:pPr lvl="1"/>
            <a:r>
              <a:rPr lang="en-US" sz="1800" dirty="0"/>
              <a:t>DL Rep subfield to 0 &lt; DL Rep &lt;= </a:t>
            </a:r>
            <a:r>
              <a:rPr lang="en-US" sz="1800" dirty="0">
                <a:solidFill>
                  <a:srgbClr val="FF0000"/>
                </a:solidFill>
              </a:rPr>
              <a:t>RSTA Assigned DL Rep</a:t>
            </a:r>
            <a:r>
              <a:rPr lang="en-US" sz="1800" dirty="0"/>
              <a:t>, in Non Secure TB and </a:t>
            </a:r>
            <a:r>
              <a:rPr lang="en-US" sz="1800" dirty="0" err="1"/>
              <a:t>nTB</a:t>
            </a:r>
            <a:r>
              <a:rPr lang="en-US" sz="1800" dirty="0"/>
              <a:t> ranging mode or to DL Rep = </a:t>
            </a:r>
            <a:r>
              <a:rPr lang="en-US" sz="1800" dirty="0">
                <a:solidFill>
                  <a:srgbClr val="FF0000"/>
                </a:solidFill>
              </a:rPr>
              <a:t>RSTA Assigned DL Rep</a:t>
            </a:r>
            <a:r>
              <a:rPr lang="en-US" sz="1800" dirty="0"/>
              <a:t> in Secure TB and </a:t>
            </a:r>
            <a:r>
              <a:rPr lang="en-US" sz="1800" dirty="0" err="1"/>
              <a:t>nTB</a:t>
            </a:r>
            <a:r>
              <a:rPr lang="en-US" sz="1800" dirty="0"/>
              <a:t> ranging modes</a:t>
            </a:r>
          </a:p>
        </p:txBody>
      </p:sp>
      <p:sp>
        <p:nvSpPr>
          <p:cNvPr id="6" name="Footer Placeholder 5">
            <a:extLst>
              <a:ext uri="{FF2B5EF4-FFF2-40B4-BE49-F238E27FC236}">
                <a16:creationId xmlns:a16="http://schemas.microsoft.com/office/drawing/2014/main" id="{2F0622FA-655B-422C-BF75-003766440334}"/>
              </a:ext>
            </a:extLst>
          </p:cNvPr>
          <p:cNvSpPr>
            <a:spLocks noGrp="1"/>
          </p:cNvSpPr>
          <p:nvPr>
            <p:ph type="ftr" sz="quarter" idx="11"/>
          </p:nvPr>
        </p:nvSpPr>
        <p:spPr/>
        <p:txBody>
          <a:bodyPr/>
          <a:lstStyle/>
          <a:p>
            <a:r>
              <a:rPr lang="en-CA"/>
              <a:t>Ganesh Venkatesan, et al, Intel Corporation </a:t>
            </a:r>
          </a:p>
        </p:txBody>
      </p:sp>
      <p:sp>
        <p:nvSpPr>
          <p:cNvPr id="7" name="Slide Number Placeholder 6">
            <a:extLst>
              <a:ext uri="{FF2B5EF4-FFF2-40B4-BE49-F238E27FC236}">
                <a16:creationId xmlns:a16="http://schemas.microsoft.com/office/drawing/2014/main" id="{9EF926A5-736E-400E-851B-3C2E46CD1FD7}"/>
              </a:ext>
            </a:extLst>
          </p:cNvPr>
          <p:cNvSpPr>
            <a:spLocks noGrp="1"/>
          </p:cNvSpPr>
          <p:nvPr>
            <p:ph type="sldNum" sz="quarter" idx="12"/>
          </p:nvPr>
        </p:nvSpPr>
        <p:spPr/>
        <p:txBody>
          <a:bodyPr/>
          <a:lstStyle/>
          <a:p>
            <a:r>
              <a:rPr lang="en-CA"/>
              <a:t>Slide </a:t>
            </a:r>
            <a:fld id="{02FDE5AF-557C-4D9E-9BE3-8A50977121B0}" type="slidenum">
              <a:rPr lang="en-CA" smtClean="0"/>
              <a:pPr/>
              <a:t>8</a:t>
            </a:fld>
            <a:endParaRPr lang="en-CA"/>
          </a:p>
        </p:txBody>
      </p:sp>
      <p:sp>
        <p:nvSpPr>
          <p:cNvPr id="8" name="Rectangle 4">
            <a:extLst>
              <a:ext uri="{FF2B5EF4-FFF2-40B4-BE49-F238E27FC236}">
                <a16:creationId xmlns:a16="http://schemas.microsoft.com/office/drawing/2014/main" id="{F0E19E36-0288-4C8C-87CB-99FA20FF9397}"/>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 2019</a:t>
            </a:r>
            <a:endParaRPr lang="en-CA" dirty="0"/>
          </a:p>
        </p:txBody>
      </p:sp>
    </p:spTree>
    <p:extLst>
      <p:ext uri="{BB962C8B-B14F-4D97-AF65-F5344CB8AC3E}">
        <p14:creationId xmlns:p14="http://schemas.microsoft.com/office/powerpoint/2010/main" val="377154938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Props1.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D99E1A7-8408-4725-844F-1FA60413669E}">
  <ds:schemaRefs>
    <ds:schemaRef ds:uri="http://schemas.microsoft.com/sharepoint/v3/contenttype/forms"/>
  </ds:schemaRefs>
</ds:datastoreItem>
</file>

<file path=customXml/itemProps3.xml><?xml version="1.0" encoding="utf-8"?>
<ds:datastoreItem xmlns:ds="http://schemas.openxmlformats.org/officeDocument/2006/customXml" ds:itemID="{659AC9DA-9D82-48CF-B50F-54B18938746C}">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elements/1.1/"/>
    <ds:schemaRef ds:uri="http://purl.org/dc/dcmitype/"/>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84963</TotalTime>
  <Words>1240</Words>
  <Application>Microsoft Office PowerPoint</Application>
  <PresentationFormat>On-screen Show (4:3)</PresentationFormat>
  <Paragraphs>113</Paragraphs>
  <Slides>8</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1" baseType="lpstr">
      <vt:lpstr>Times New Roman</vt:lpstr>
      <vt:lpstr>802-11-Submission</vt:lpstr>
      <vt:lpstr>Document</vt:lpstr>
      <vt:lpstr>11az Negotiation of LTF Repetitions in IFTMR/IFTM Exchange (overview)</vt:lpstr>
      <vt:lpstr>Motivation/Background</vt:lpstr>
      <vt:lpstr>Rationale for Negotiation</vt:lpstr>
      <vt:lpstr>Updated Ranging Parameters element</vt:lpstr>
      <vt:lpstr>What is signaled in these subfields</vt:lpstr>
      <vt:lpstr>What is signaled in these subfields</vt:lpstr>
      <vt:lpstr>Strawpoll</vt:lpstr>
      <vt:lpstr>How does this all work?</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What Comes Next?</dc:title>
  <dc:creator>Osama Aboul-Magd</dc:creator>
  <cp:keywords>CTPClassification=CTP_PUBLIC:VisualMarkings=, CTPClassification=CTP_NT</cp:keywords>
  <cp:lastModifiedBy>Venkatesan, Ganesh</cp:lastModifiedBy>
  <cp:revision>398</cp:revision>
  <cp:lastPrinted>1998-02-10T13:28:06Z</cp:lastPrinted>
  <dcterms:created xsi:type="dcterms:W3CDTF">2013-01-06T12:40:29Z</dcterms:created>
  <dcterms:modified xsi:type="dcterms:W3CDTF">2019-01-14T18:20:15Z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_AdHocReviewCycleID">
    <vt:i4>-1474561345</vt:i4>
  </property>
  <property fmtid="{D5CDD505-2E9C-101B-9397-08002B2CF9AE}" pid="7" name="_EmailSubject">
    <vt:lpwstr>(2nd) Huawei+MediaTek HEW SG discussion</vt:lpwstr>
  </property>
  <property fmtid="{D5CDD505-2E9C-101B-9397-08002B2CF9AE}" pid="8" name="_AuthorEmail">
    <vt:lpwstr>james.yee@mediatek.com</vt:lpwstr>
  </property>
  <property fmtid="{D5CDD505-2E9C-101B-9397-08002B2CF9AE}" pid="9" name="_AuthorEmailDisplayName">
    <vt:lpwstr>James Yee (易志熹)</vt:lpwstr>
  </property>
  <property fmtid="{D5CDD505-2E9C-101B-9397-08002B2CF9AE}" pid="10" name="sflag">
    <vt:lpwstr>1368405942</vt:lpwstr>
  </property>
  <property fmtid="{D5CDD505-2E9C-101B-9397-08002B2CF9AE}" pid="11" name="TitusGUID">
    <vt:lpwstr>c03b5ae3-a92c-4e29-a972-95f36222ed7b</vt:lpwstr>
  </property>
  <property fmtid="{D5CDD505-2E9C-101B-9397-08002B2CF9AE}" pid="12" name="CTP_TimeStamp">
    <vt:lpwstr>2019-01-14 18:20:15Z</vt:lpwstr>
  </property>
  <property fmtid="{D5CDD505-2E9C-101B-9397-08002B2CF9AE}" pid="13" name="CTP_BU">
    <vt:lpwstr>NA</vt:lpwstr>
  </property>
  <property fmtid="{D5CDD505-2E9C-101B-9397-08002B2CF9AE}" pid="14" name="CTP_IDSID">
    <vt:lpwstr>NA</vt:lpwstr>
  </property>
  <property fmtid="{D5CDD505-2E9C-101B-9397-08002B2CF9AE}" pid="15" name="CTP_WWID">
    <vt:lpwstr>NA</vt:lpwstr>
  </property>
  <property fmtid="{D5CDD505-2E9C-101B-9397-08002B2CF9AE}" pid="16" name="CTPClassification">
    <vt:lpwstr>CTP_NT</vt:lpwstr>
  </property>
</Properties>
</file>