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48" r:id="rId3"/>
    <p:sldId id="556" r:id="rId4"/>
    <p:sldId id="565" r:id="rId5"/>
    <p:sldId id="585" r:id="rId6"/>
    <p:sldId id="588" r:id="rId7"/>
    <p:sldId id="593" r:id="rId8"/>
    <p:sldId id="594" r:id="rId9"/>
    <p:sldId id="557" r:id="rId10"/>
    <p:sldId id="56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0BE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86" d="100"/>
          <a:sy n="86" d="100"/>
        </p:scale>
        <p:origin x="936" y="84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191250" y="8982075"/>
            <a:ext cx="127000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  <a:endParaRPr lang="en-US" dirty="0">
              <a:cs typeface="+mn-cs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 smtClean="0"/>
              <a:t>Click to edit Master text styles</a:t>
            </a:r>
            <a:endParaRPr lang="en-US" noProof="0" dirty="0" smtClean="0"/>
          </a:p>
          <a:p>
            <a:pPr lvl="1"/>
            <a:r>
              <a:rPr lang="en-US" noProof="0" dirty="0" smtClean="0"/>
              <a:t>Second level</a:t>
            </a:r>
            <a:endParaRPr lang="en-US" noProof="0" dirty="0" smtClean="0"/>
          </a:p>
          <a:p>
            <a:pPr lvl="2"/>
            <a:r>
              <a:rPr lang="en-US" noProof="0" dirty="0" smtClean="0"/>
              <a:t>Third level</a:t>
            </a:r>
            <a:endParaRPr lang="en-US" noProof="0" dirty="0" smtClean="0"/>
          </a:p>
          <a:p>
            <a:pPr lvl="3"/>
            <a:r>
              <a:rPr lang="en-US" noProof="0" dirty="0" smtClean="0"/>
              <a:t>Fourth level</a:t>
            </a:r>
            <a:endParaRPr lang="en-US" noProof="0" dirty="0" smtClean="0"/>
          </a:p>
          <a:p>
            <a:pPr lvl="4"/>
            <a:r>
              <a:rPr lang="en-US" noProof="0" dirty="0" smtClean="0"/>
              <a:t>Fifth level</a:t>
            </a:r>
            <a:endParaRPr lang="en-US" noProof="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824538" y="8985250"/>
            <a:ext cx="457200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  <a:endParaRPr lang="en-US" dirty="0">
              <a:cs typeface="+mn-cs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9110" y="6520180"/>
            <a:ext cx="746760" cy="368935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</a:t>
            </a:r>
            <a:fld id="{C1789BC7-C074-42CC-ADF8-5107DF6BD1C1}" type="slidenum">
              <a:rPr lang="en-US"/>
            </a:fld>
            <a:endParaRPr lang="en-US"/>
          </a:p>
          <a:p>
            <a:pPr>
              <a:defRPr/>
            </a:pP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89330" cy="276860"/>
          </a:xfrm>
        </p:spPr>
        <p:txBody>
          <a:bodyPr wrap="square"/>
          <a:lstStyle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103370" y="6475730"/>
            <a:ext cx="772160" cy="184150"/>
          </a:xfrm>
        </p:spPr>
        <p:txBody>
          <a:bodyPr wrap="square"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740"/>
            <a:ext cx="9271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08600" y="332740"/>
            <a:ext cx="3136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802.11-19/108r0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9723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  <a:endParaRPr lang="en-US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600593" y="6477000"/>
            <a:ext cx="8576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Nan Li (ZTE)</a:t>
            </a:r>
            <a:endParaRPr lang="en-US" altLang="ko-KR" sz="1200" dirty="0" smtClean="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Discussion on Multi-Band for EHT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dirty="0" smtClean="0"/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9659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2019-01-11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10515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913130" y="2938780"/>
          <a:ext cx="7924800" cy="328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  <a:endParaRPr lang="en-US" altLang="en-US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li.nan25@zte.com.cn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Lv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Kaiying</a:t>
                      </a:r>
                      <a:endParaRPr lang="en-US" altLang="en-US" sz="1400" dirty="0" err="1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lv.kaiying@zte.com.cn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JiaQichen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Jia.qichen@zte.com.cn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SunBo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ym typeface="+mn-ea"/>
              </a:rPr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2000" dirty="0">
              <a:sym typeface="+mn-ea"/>
            </a:endParaRPr>
          </a:p>
          <a:p>
            <a:pPr lvl="0"/>
            <a:r>
              <a:rPr lang="en-US" sz="2000" dirty="0">
                <a:sym typeface="+mn-ea"/>
              </a:rPr>
              <a:t>Multi-band was initially introduced in </a:t>
            </a:r>
            <a:r>
              <a:rPr lang="en-US" dirty="0">
                <a:sym typeface="+mn-ea"/>
              </a:rPr>
              <a:t>IEEE 802.11ad</a:t>
            </a:r>
            <a:r>
              <a:rPr lang="en-US" sz="2000" dirty="0">
                <a:sym typeface="+mn-ea"/>
              </a:rPr>
              <a:t>. A multi-band capable device can manage operation over more than one frequency band/channel. The operation across the different frequency bands/channels can be simultaneous or nonsimultaneous</a:t>
            </a:r>
            <a:r>
              <a:rPr lang="en-US" dirty="0">
                <a:sym typeface="+mn-ea"/>
              </a:rPr>
              <a:t>[1]</a:t>
            </a:r>
            <a:r>
              <a:rPr lang="en-US" sz="2000" dirty="0">
                <a:sym typeface="+mn-ea"/>
              </a:rPr>
              <a:t>.  </a:t>
            </a:r>
            <a:endParaRPr lang="en-US" sz="2000" dirty="0">
              <a:sym typeface="+mn-ea"/>
            </a:endParaRPr>
          </a:p>
          <a:p>
            <a:pPr lvl="1" algn="just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endParaRPr lang="en-US" sz="2000" b="1" dirty="0" smtClean="0">
              <a:sym typeface="+mn-ea"/>
            </a:endParaRPr>
          </a:p>
          <a:p>
            <a:pPr lvl="0"/>
            <a:r>
              <a:rPr lang="en-US" dirty="0">
                <a:sym typeface="+mn-ea"/>
              </a:rPr>
              <a:t>Fast Session Transfer (FST) is a significant feature for Multi-band operation in IEEE 802.11ad . C</a:t>
            </a:r>
            <a:r>
              <a:rPr lang="en-US" dirty="0"/>
              <a:t>urrent FST feature is reviewed and investigated for EHT appplication in this presentation.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10515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Multi-band Overview 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FST provides a mechanism for transfering sessions from one band/channel to another band/channel seamlessly.For example, streams on 2.4/5GHz could be transferred to 60GHz for high throughput,or load balancing.Streams on 60GHz could also be transferred back to 2.4/5GHz for extended range and reliabilty.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FST mechanisms are supported :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Transparent FST:different bands are identified by the same MAC address.</a:t>
            </a:r>
            <a:endParaRPr lang="en-US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Nontransparent FST: different bands are identified by different MAC addresses.</a:t>
            </a:r>
            <a:endParaRPr lang="en-US" sz="225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89330" cy="276860"/>
          </a:xfrm>
        </p:spPr>
        <p:txBody>
          <a:bodyPr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85800" y="854710"/>
            <a:ext cx="7772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/>
              <a:t>Multi-band Overview</a:t>
            </a:r>
            <a:endParaRPr lang="en-US" altLang="zh-CN">
              <a:solidFill>
                <a:schemeClr val="accent2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1645" y="1531620"/>
            <a:ext cx="4659630" cy="22726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85" y="3871595"/>
            <a:ext cx="4781550" cy="2484755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2438400" y="2133600"/>
            <a:ext cx="685800" cy="228600"/>
          </a:xfrm>
          <a:prstGeom prst="ellipse">
            <a:avLst/>
          </a:prstGeom>
          <a:solidFill>
            <a:schemeClr val="lt1">
              <a:alpha val="6000"/>
            </a:schemeClr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61645" y="4624705"/>
            <a:ext cx="685800" cy="228600"/>
          </a:xfrm>
          <a:prstGeom prst="ellipse">
            <a:avLst/>
          </a:prstGeom>
          <a:solidFill>
            <a:schemeClr val="lt1">
              <a:alpha val="6000"/>
            </a:schemeClr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969260" y="4624705"/>
            <a:ext cx="685800" cy="228600"/>
          </a:xfrm>
          <a:prstGeom prst="ellipse">
            <a:avLst/>
          </a:prstGeom>
          <a:solidFill>
            <a:schemeClr val="lt1">
              <a:alpha val="6000"/>
            </a:schemeClr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左箭头 10"/>
          <p:cNvSpPr/>
          <p:nvPr/>
        </p:nvSpPr>
        <p:spPr>
          <a:xfrm>
            <a:off x="5182235" y="2362200"/>
            <a:ext cx="715645" cy="22860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左箭头 11"/>
          <p:cNvSpPr/>
          <p:nvPr/>
        </p:nvSpPr>
        <p:spPr>
          <a:xfrm>
            <a:off x="5255895" y="4999990"/>
            <a:ext cx="715645" cy="22860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00750" y="1888490"/>
            <a:ext cx="245681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dirty="0">
                <a:sym typeface="+mn-ea"/>
              </a:rPr>
              <a:t>Transparent FST: </a:t>
            </a:r>
            <a:endParaRPr lang="en-US" dirty="0"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One MAC-SAP to highlayer</a:t>
            </a:r>
            <a:endParaRPr lang="en-US" dirty="0"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State information(BA agreements, association state, SNs,etc. )are shared between bands</a:t>
            </a:r>
            <a:endParaRPr lang="en-US" dirty="0"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A Transparent FST Entity manages MSDUs forwarding to related bands.</a:t>
            </a:r>
            <a:endParaRPr lang="en-US" dirty="0">
              <a:sym typeface="+mn-ea"/>
            </a:endParaRPr>
          </a:p>
          <a:p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6074410" y="4853305"/>
            <a:ext cx="207645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dirty="0">
                <a:sym typeface="+mn-ea"/>
              </a:rPr>
              <a:t>Nontransparent FST: </a:t>
            </a:r>
            <a:endParaRPr lang="en-US" dirty="0">
              <a:sym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Separate MAC-SAPs to highlayer</a:t>
            </a:r>
            <a:endParaRPr lang="en-US" dirty="0">
              <a:sym typeface="+mn-ea"/>
            </a:endParaRPr>
          </a:p>
          <a:p>
            <a:pPr marL="0" lvl="1" indent="-17145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State information are local</a:t>
            </a:r>
            <a:endParaRPr lang="en-US" dirty="0">
              <a:sym typeface="+mn-ea"/>
            </a:endParaRPr>
          </a:p>
          <a:p>
            <a:pPr marL="0" lvl="1" indent="0">
              <a:buFont typeface="Arial" panose="020B0604020202020204" pitchFamily="34" charset="0"/>
              <a:buNone/>
            </a:pPr>
            <a:r>
              <a:rPr lang="en-US" dirty="0">
                <a:sym typeface="+mn-ea"/>
              </a:rPr>
              <a:t>    for each band.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1290955" cy="276860"/>
          </a:xfrm>
        </p:spPr>
        <p:txBody>
          <a:bodyPr wrap="square"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85800" y="854710"/>
            <a:ext cx="7772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/>
              <a:t>Multi-band Overview </a:t>
            </a:r>
            <a:endParaRPr lang="en-US" altLang="zh-CN">
              <a:solidFill>
                <a:schemeClr val="accent2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FST is used for stream steering in co-located APs.</a:t>
            </a: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Two modes are defined:</a:t>
            </a:r>
            <a:endParaRPr lang="en-US" dirty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ym typeface="+mn-ea"/>
              </a:rPr>
              <a:t>Nontransparent FST is a basic mode for multiband devices. </a:t>
            </a:r>
            <a:endParaRPr lang="en-US" dirty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ym typeface="+mn-ea"/>
              </a:rPr>
              <a:t>Transparent FST needs to virtualize a unique MAC address for multiple bands and present to higher layers, which makes the higher layers unaware of the stream transfer between bands compared with Nontransparent FST.</a:t>
            </a: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25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89330" cy="276860"/>
          </a:xfrm>
        </p:spPr>
        <p:txBody>
          <a:bodyPr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85800" y="854710"/>
            <a:ext cx="7772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/>
              <a:t>Multi-band for EHT </a:t>
            </a:r>
            <a:endParaRPr lang="en-US" altLang="zh-CN">
              <a:solidFill>
                <a:schemeClr val="accent2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Dual-band or tri-band APs and terminals have been a trend for Wi-Fi equipments nowadays. Multi-band operation is a </a:t>
            </a:r>
            <a:r>
              <a:rPr lang="en-US" altLang="ja-JP">
                <a:ea typeface="MS PGothic" panose="020B0600070205080204" pitchFamily="34" charset="-128"/>
                <a:sym typeface="+mn-ea"/>
              </a:rPr>
              <a:t>promising technology for EHT, which could achieve high </a:t>
            </a:r>
            <a:r>
              <a:rPr lang="en-US" dirty="0">
                <a:sym typeface="+mn-ea"/>
              </a:rPr>
              <a:t>throughput and flexibility with two or more radios working on different bands.</a:t>
            </a:r>
            <a:endParaRPr lang="en-US" sz="2000" dirty="0">
              <a:sym typeface="+mn-ea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en-US" sz="2000" dirty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Both non-transparent and transparent FST prcedure could be reused for EHT in the following scenarios:</a:t>
            </a:r>
            <a:endParaRPr lang="en-US" sz="1800" dirty="0">
              <a:solidFill>
                <a:schemeClr val="tx1"/>
              </a:solidFill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Seemless session transfer between bands.This can be supported by the current FST without any change.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Steering data on different bands according to the availability/priority of each band. Prior information about the channel state and pre-defined channel priority are needed.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25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89330" cy="276860"/>
          </a:xfrm>
        </p:spPr>
        <p:txBody>
          <a:bodyPr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85800" y="854710"/>
            <a:ext cx="7772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/>
              <a:t>Multi-band for EHT </a:t>
            </a:r>
            <a:endParaRPr lang="en-US" altLang="zh-CN">
              <a:solidFill>
                <a:schemeClr val="accent2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endParaRPr lang="en-US" dirty="0">
              <a:sym typeface="+mn-ea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sym typeface="+mn-ea"/>
              </a:rPr>
              <a:t>Further enhancements could be considered on multi-band operation for EHT, eg:</a:t>
            </a:r>
            <a:endParaRPr lang="en-US" sz="1775" dirty="0">
              <a:solidFill>
                <a:schemeClr val="tx1"/>
              </a:solidFill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  <a:sym typeface="+mn-ea"/>
              </a:rPr>
              <a:t>to enable finer traffic steering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separating MSDUs of different ACs, TIDs, user groups, etc. for better user experience. 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  <a:sym typeface="+mn-ea"/>
              </a:rPr>
              <a:t>to provide more efficient management or </a:t>
            </a:r>
            <a:r>
              <a:rPr lang="en-US" altLang="zh-CN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control frame</a:t>
            </a:r>
            <a:r>
              <a:rPr lang="en-US" dirty="0">
                <a:solidFill>
                  <a:schemeClr val="tx1"/>
                </a:solidFill>
                <a:sym typeface="+mn-ea"/>
              </a:rPr>
              <a:t> transmission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 separating mangement and control frames from data frames on different bands.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  <a:sym typeface="+mn-ea"/>
              </a:rPr>
              <a:t>to facilitate more reliable and lower latency transmission 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+mn-ea"/>
              </a:rPr>
              <a:t> duplication of an MPDU on different bands.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sym typeface="+mn-ea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25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sz="2000" dirty="0" smtClean="0">
              <a:sym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20" dirty="0">
                <a:sym typeface="+mn-ea"/>
              </a:rPr>
              <a:t>Fast Session Transfer for multiband operation in current IEEE 802.11-2016 and Wi-Fi certification programs is reviewed.</a:t>
            </a:r>
            <a:endParaRPr lang="en-US" sz="2220" dirty="0">
              <a:sym typeface="+mn-ea"/>
            </a:endParaRPr>
          </a:p>
          <a:p>
            <a:endParaRPr lang="en-US" sz="2220" dirty="0">
              <a:sym typeface="+mn-ea"/>
            </a:endParaRPr>
          </a:p>
          <a:p>
            <a:r>
              <a:rPr lang="en-US" sz="2220" dirty="0">
                <a:sym typeface="+mn-ea"/>
              </a:rPr>
              <a:t>Two modes of </a:t>
            </a:r>
            <a:r>
              <a:rPr lang="en-US" sz="2220" dirty="0">
                <a:sym typeface="+mn-ea"/>
              </a:rPr>
              <a:t>Fast Session Transfer</a:t>
            </a:r>
            <a:r>
              <a:rPr lang="en-US" sz="2220" dirty="0">
                <a:sym typeface="+mn-ea"/>
              </a:rPr>
              <a:t> should be considered in EHT multiband operation to help efficient use of all bands that the APs/STAs support and optimize the performance of Wi-Fi network in many scenarios.</a:t>
            </a:r>
            <a:endParaRPr lang="en-US" sz="2220" dirty="0">
              <a:sym typeface="+mn-ea"/>
            </a:endParaRPr>
          </a:p>
          <a:p>
            <a:endParaRPr lang="en-US" sz="2220" dirty="0">
              <a:sym typeface="+mn-ea"/>
            </a:endParaRPr>
          </a:p>
          <a:p>
            <a:r>
              <a:rPr lang="en-US" sz="2220" dirty="0">
                <a:sym typeface="+mn-ea"/>
              </a:rPr>
              <a:t>Further enhancements could be considered.</a:t>
            </a:r>
            <a:r>
              <a:rPr lang="en-US" sz="2220" dirty="0" smtClean="0">
                <a:solidFill>
                  <a:schemeClr val="tx1"/>
                </a:solidFill>
              </a:rPr>
              <a:t> </a:t>
            </a:r>
            <a:endParaRPr lang="en-US" sz="222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740"/>
            <a:ext cx="1051560" cy="27686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Reference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ym typeface="+mn-ea"/>
              </a:rPr>
              <a:t>[1]IEEE Std 802.11™-2016</a:t>
            </a:r>
            <a:endParaRPr lang="en-US" sz="1600" dirty="0">
              <a:sym typeface="+mn-ea"/>
            </a:endParaRPr>
          </a:p>
          <a:p>
            <a:endParaRPr lang="en-US" dirty="0">
              <a:sym typeface="+mn-ea"/>
            </a:endParaRPr>
          </a:p>
          <a:p>
            <a:endParaRPr lang="en-US" altLang="en-US">
              <a:solidFill>
                <a:prstClr val="black"/>
              </a:solidFill>
              <a:sym typeface="+mn-ea"/>
            </a:endParaRPr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7230" y="332740"/>
            <a:ext cx="962660" cy="27686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3776</Words>
  <Application>WPS 演示</Application>
  <PresentationFormat>全屏显示(4:3)</PresentationFormat>
  <Paragraphs>182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Wingdings</vt:lpstr>
      <vt:lpstr>MS PGothic</vt:lpstr>
      <vt:lpstr>微软雅黑</vt:lpstr>
      <vt:lpstr>Arial Unicode MS</vt:lpstr>
      <vt:lpstr>Calibri</vt:lpstr>
      <vt:lpstr>802-11-Submission</vt:lpstr>
      <vt:lpstr>Discussion on Multi-Band for EHT</vt:lpstr>
      <vt:lpstr>Introduction</vt:lpstr>
      <vt:lpstr>Multi-band Overview </vt:lpstr>
      <vt:lpstr>PowerPoint 演示文稿</vt:lpstr>
      <vt:lpstr>PowerPoint 演示文稿</vt:lpstr>
      <vt:lpstr>PowerPoint 演示文稿</vt:lpstr>
      <vt:lpstr>PowerPoint 演示文稿</vt:lpstr>
      <vt:lpstr>Summary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Administrator</cp:lastModifiedBy>
  <cp:revision>341</cp:revision>
  <cp:lastPrinted>1998-02-10T13:28:00Z</cp:lastPrinted>
  <dcterms:created xsi:type="dcterms:W3CDTF">2007-05-21T21:00:00Z</dcterms:created>
  <dcterms:modified xsi:type="dcterms:W3CDTF">2019-01-17T22:12:05Z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