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p:sldMasterIdLst>
    <p:sldMasterId id="2147483648" r:id="rId1"/>
  </p:sldMasterIdLst>
  <p:notesMasterIdLst>
    <p:notesMasterId r:id="rId17"/>
  </p:notesMasterIdLst>
  <p:handoutMasterIdLst>
    <p:handoutMasterId r:id="rId18"/>
  </p:handoutMasterIdLst>
  <p:sldIdLst>
    <p:sldId id="289" r:id="rId2"/>
    <p:sldId id="327" r:id="rId3"/>
    <p:sldId id="333" r:id="rId4"/>
    <p:sldId id="371" r:id="rId5"/>
    <p:sldId id="368" r:id="rId6"/>
    <p:sldId id="375" r:id="rId7"/>
    <p:sldId id="332" r:id="rId8"/>
    <p:sldId id="376" r:id="rId9"/>
    <p:sldId id="369" r:id="rId10"/>
    <p:sldId id="372" r:id="rId11"/>
    <p:sldId id="370" r:id="rId12"/>
    <p:sldId id="373" r:id="rId13"/>
    <p:sldId id="374" r:id="rId14"/>
    <p:sldId id="366" r:id="rId15"/>
    <p:sldId id="2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5294" autoAdjust="0"/>
  </p:normalViewPr>
  <p:slideViewPr>
    <p:cSldViewPr>
      <p:cViewPr varScale="1">
        <p:scale>
          <a:sx n="59" d="100"/>
          <a:sy n="59" d="100"/>
        </p:scale>
        <p:origin x="1502" y="58"/>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893" y="-1114"/>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15</a:t>
            </a:fld>
            <a:endParaRPr lang="en-US" altLang="zh-CN"/>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53105" y="6475413"/>
            <a:ext cx="1590820" cy="184666"/>
          </a:xfrm>
        </p:spPr>
        <p:txBody>
          <a:bodyPr/>
          <a:lstStyle>
            <a:lvl1pPr>
              <a:defRPr/>
            </a:lvl1pPr>
          </a:lstStyle>
          <a:p>
            <a:pPr>
              <a:defRPr/>
            </a:pPr>
            <a:r>
              <a:rPr lang="en-US" altLang="zh-CN"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53105" y="6484694"/>
            <a:ext cx="1590820" cy="184666"/>
          </a:xfrm>
        </p:spPr>
        <p:txBody>
          <a:bodyPr/>
          <a:lstStyle>
            <a:lvl1pPr>
              <a:defRPr/>
            </a:lvl1pPr>
          </a:lstStyle>
          <a:p>
            <a:pPr>
              <a:defRPr/>
            </a:pPr>
            <a:r>
              <a:rPr lang="en-US" altLang="zh-CN" dirty="0" smtClean="0"/>
              <a:t>Yonggang Fang,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53105" y="6475413"/>
            <a:ext cx="159082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149661" y="332601"/>
            <a:ext cx="3295839"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802.11-2019/0105</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2019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Functional Requirements for </a:t>
            </a:r>
            <a:r>
              <a:rPr lang="en-US" altLang="zh-CN" sz="3200" b="1" smtClean="0">
                <a:ea typeface="宋体" panose="02010600030101010101" pitchFamily="2" charset="-122"/>
              </a:rPr>
              <a:t>EHT Specification </a:t>
            </a:r>
            <a:r>
              <a:rPr lang="en-US" altLang="zh-CN" sz="3200" b="1" dirty="0" smtClean="0">
                <a:ea typeface="宋体" panose="02010600030101010101" pitchFamily="2" charset="-122"/>
              </a:rPr>
              <a:t>Framework</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2019-01-14</a:t>
            </a:r>
            <a:endParaRPr lang="en-US" altLang="zh-CN" sz="2000" dirty="0">
              <a:ea typeface="宋体" panose="02010600030101010101" pitchFamily="2" charset="-122"/>
            </a:endParaRPr>
          </a:p>
        </p:txBody>
      </p:sp>
      <p:graphicFrame>
        <p:nvGraphicFramePr>
          <p:cNvPr id="2" name="Table 1"/>
          <p:cNvGraphicFramePr>
            <a:graphicFrameLocks noGrp="1"/>
          </p:cNvGraphicFramePr>
          <p:nvPr>
            <p:extLst>
              <p:ext uri="{D42A27DB-BD31-4B8C-83A1-F6EECF244321}">
                <p14:modId xmlns:p14="http://schemas.microsoft.com/office/powerpoint/2010/main" val="29068560"/>
              </p:ext>
            </p:extLst>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520280"/>
                <a:gridCol w="864096"/>
                <a:gridCol w="1728191"/>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Yonggang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Kaiying</a:t>
                      </a:r>
                      <a:r>
                        <a:rPr lang="en-US" sz="1200" dirty="0" smtClean="0">
                          <a:solidFill>
                            <a:schemeClr val="tx1"/>
                          </a:solidFill>
                        </a:rPr>
                        <a:t> </a:t>
                      </a:r>
                      <a:r>
                        <a:rPr lang="en-US" sz="1200" dirty="0" err="1" smtClean="0">
                          <a:solidFill>
                            <a:schemeClr val="tx1"/>
                          </a:solidFill>
                        </a:rPr>
                        <a:t>Lv</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r>
                        <a:rPr lang="en-US" sz="1200" dirty="0" err="1" smtClean="0">
                          <a:solidFill>
                            <a:schemeClr val="tx1"/>
                          </a:solidFill>
                        </a:rPr>
                        <a:t>Zhiqiang</a:t>
                      </a:r>
                      <a:r>
                        <a:rPr lang="en-US" sz="1200" dirty="0" smtClean="0">
                          <a:solidFill>
                            <a:schemeClr val="tx1"/>
                          </a:solidFill>
                        </a:rPr>
                        <a:t> Han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Multi-AP Operation (</a:t>
            </a:r>
            <a:r>
              <a:rPr lang="en-US" altLang="ko-KR" dirty="0" err="1" smtClean="0">
                <a:ea typeface="Gulim" panose="020B0600000101010101" charset="-127"/>
              </a:rPr>
              <a:t>cont</a:t>
            </a:r>
            <a:r>
              <a:rPr lang="en-US" altLang="ko-KR" dirty="0" smtClean="0">
                <a:ea typeface="Gulim" panose="020B0600000101010101" charset="-127"/>
              </a:rPr>
              <a:t>)</a:t>
            </a:r>
          </a:p>
          <a:p>
            <a:pPr marL="457200" lvl="1" indent="0">
              <a:buNone/>
            </a:pPr>
            <a:r>
              <a:rPr lang="en-US" altLang="ko-KR" sz="1600" dirty="0" smtClean="0">
                <a:solidFill>
                  <a:srgbClr val="0070C0"/>
                </a:solidFill>
                <a:ea typeface="Gulim" panose="020B0600000101010101" charset="-127"/>
              </a:rPr>
              <a:t>[REQ-MAP-5] </a:t>
            </a:r>
            <a:r>
              <a:rPr lang="en-US" altLang="ko-KR" sz="1600" dirty="0">
                <a:solidFill>
                  <a:srgbClr val="0070C0"/>
                </a:solidFill>
                <a:ea typeface="Gulim" panose="020B0600000101010101" charset="-127"/>
              </a:rPr>
              <a:t>EHT should support Multi-AP joint transmission to a given user [5</a:t>
            </a:r>
            <a:r>
              <a:rPr lang="en-US" altLang="ko-KR" sz="1600" dirty="0" smtClean="0">
                <a:solidFill>
                  <a:srgbClr val="0070C0"/>
                </a:solidFill>
                <a:ea typeface="Gulim" panose="020B0600000101010101" charset="-127"/>
              </a:rPr>
              <a:t>][10].</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REQ-MAP-5.1] EHT should support joint transmit DL </a:t>
            </a:r>
            <a:r>
              <a:rPr lang="en-US" altLang="ko-KR" sz="1600" dirty="0">
                <a:solidFill>
                  <a:srgbClr val="0070C0"/>
                </a:solidFill>
                <a:ea typeface="Gulim" panose="020B0600000101010101" charset="-127"/>
              </a:rPr>
              <a:t>data from Multi-AP simultaneously to a given </a:t>
            </a:r>
            <a:r>
              <a:rPr lang="en-US" altLang="ko-KR" sz="1600" dirty="0" smtClean="0">
                <a:solidFill>
                  <a:srgbClr val="0070C0"/>
                </a:solidFill>
                <a:ea typeface="Gulim" panose="020B0600000101010101" charset="-127"/>
              </a:rPr>
              <a:t>user [5].</a:t>
            </a:r>
          </a:p>
          <a:p>
            <a:pPr marL="457200" lvl="1" indent="0">
              <a:buNone/>
            </a:pPr>
            <a:r>
              <a:rPr lang="en-US" altLang="ko-KR" sz="1600" dirty="0" smtClean="0">
                <a:solidFill>
                  <a:srgbClr val="0070C0"/>
                </a:solidFill>
                <a:ea typeface="Gulim" panose="020B0600000101010101" charset="-127"/>
              </a:rPr>
              <a:t>[REQ-MAP-5.2] </a:t>
            </a:r>
            <a:r>
              <a:rPr lang="en-US" altLang="ko-KR" sz="1600" dirty="0">
                <a:solidFill>
                  <a:srgbClr val="0070C0"/>
                </a:solidFill>
                <a:ea typeface="Gulim" panose="020B0600000101010101" charset="-127"/>
              </a:rPr>
              <a:t>EHT may support Multi-AP </a:t>
            </a:r>
            <a:r>
              <a:rPr lang="en-US" altLang="ko-KR" sz="1600" dirty="0" smtClean="0">
                <a:solidFill>
                  <a:srgbClr val="0070C0"/>
                </a:solidFill>
                <a:ea typeface="Gulim" panose="020B0600000101010101" charset="-127"/>
              </a:rPr>
              <a:t>joint sounding for </a:t>
            </a:r>
            <a:r>
              <a:rPr lang="en-US" altLang="ko-KR" sz="1600" dirty="0">
                <a:solidFill>
                  <a:srgbClr val="0070C0"/>
                </a:solidFill>
                <a:ea typeface="Gulim" panose="020B0600000101010101" charset="-127"/>
              </a:rPr>
              <a:t>the joint transmission [</a:t>
            </a:r>
            <a:r>
              <a:rPr lang="en-US" altLang="ko-KR" sz="1600" dirty="0" smtClean="0">
                <a:solidFill>
                  <a:srgbClr val="0070C0"/>
                </a:solidFill>
                <a:ea typeface="Gulim" panose="020B0600000101010101" charset="-127"/>
              </a:rPr>
              <a:t>10] </a:t>
            </a:r>
            <a:endParaRPr lang="en-US" altLang="zh-CN" sz="1600" dirty="0">
              <a:solidFill>
                <a:srgbClr val="0070C0"/>
              </a:solidFill>
              <a:ea typeface="Gulim" panose="020B0600000101010101" charset="-127"/>
            </a:endParaRPr>
          </a:p>
          <a:p>
            <a:pPr marL="457200" lvl="1" indent="0">
              <a:buNone/>
            </a:pPr>
            <a:endParaRPr lang="en-US" altLang="zh-CN" sz="1800" dirty="0" smtClean="0">
              <a:solidFill>
                <a:srgbClr val="0070C0"/>
              </a:solidFill>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REQ-MAP-6]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may support timing synchronization in Multi-AP operation [4]</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REQ-MAP-6.1]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may support timing synchronization between multiple APs. </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REQ-MAP-6.2]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may support </a:t>
            </a:r>
            <a:r>
              <a:rPr lang="en-US" altLang="ko-KR" sz="1600" dirty="0">
                <a:solidFill>
                  <a:srgbClr val="0070C0"/>
                </a:solidFill>
                <a:ea typeface="Gulim" panose="020B0600000101010101" charset="-127"/>
              </a:rPr>
              <a:t>timing synchronization between </a:t>
            </a:r>
            <a:r>
              <a:rPr lang="en-US" altLang="ko-KR" sz="1600" dirty="0" smtClean="0">
                <a:solidFill>
                  <a:srgbClr val="0070C0"/>
                </a:solidFill>
                <a:ea typeface="Gulim" panose="020B0600000101010101" charset="-127"/>
              </a:rPr>
              <a:t>the APs and the non-AP STA. </a:t>
            </a:r>
            <a:endParaRPr lang="en-US" altLang="ko-KR" sz="1600" dirty="0">
              <a:solidFill>
                <a:srgbClr val="0070C0"/>
              </a:solidFill>
              <a:ea typeface="Gulim" panose="020B0600000101010101" charset="-127"/>
            </a:endParaRPr>
          </a:p>
          <a:p>
            <a:pPr marL="857250" lvl="2" indent="0">
              <a:buNone/>
            </a:pPr>
            <a:endParaRPr lang="en-US" altLang="zh-CN" dirty="0"/>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721500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Link Adaption and Retransmission  </a:t>
            </a:r>
          </a:p>
          <a:p>
            <a:pPr marL="457200" lvl="1" indent="0">
              <a:buNone/>
            </a:pPr>
            <a:r>
              <a:rPr lang="en-US" altLang="ko-KR" sz="1600" dirty="0">
                <a:ea typeface="Gulim" panose="020B0600000101010101" charset="-127"/>
              </a:rPr>
              <a:t>HARQ is a mature and proved technology. It is widely used for retransmission in different wireless communication for improving the radio link reliability</a:t>
            </a:r>
            <a:r>
              <a:rPr lang="en-US" altLang="ko-KR" sz="1600" dirty="0" smtClean="0">
                <a:ea typeface="Gulim" panose="020B0600000101010101" charset="-127"/>
              </a:rPr>
              <a:t>.</a:t>
            </a:r>
            <a:endParaRPr lang="en-US" altLang="ko-KR" sz="1600" dirty="0">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REQ-LAR-1</a:t>
            </a:r>
            <a:r>
              <a:rPr lang="en-US" altLang="ko-KR" sz="1600" dirty="0">
                <a:solidFill>
                  <a:srgbClr val="0070C0"/>
                </a:solidFill>
                <a:ea typeface="Gulim" panose="020B0600000101010101" charset="-127"/>
              </a:rPr>
              <a:t>] EHT should support HARQ operation for DL or UL data transmission to improve the transmission reliability in the managed un-licensed network [7][8</a:t>
            </a:r>
            <a:r>
              <a:rPr lang="en-US" altLang="ko-KR" sz="1600" dirty="0" smtClean="0">
                <a:solidFill>
                  <a:srgbClr val="0070C0"/>
                </a:solidFill>
                <a:ea typeface="Gulim" panose="020B0600000101010101" charset="-127"/>
              </a:rPr>
              <a:t>].</a:t>
            </a:r>
            <a:endParaRPr lang="en-US" altLang="zh-CN" dirty="0"/>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11</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4004278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sz="1800" dirty="0" smtClean="0">
                <a:ea typeface="Gulim" panose="020B0600000101010101" charset="-127"/>
              </a:rPr>
              <a:t>SP-1: </a:t>
            </a:r>
            <a:r>
              <a:rPr lang="en-US" sz="1800" dirty="0" smtClean="0"/>
              <a:t>Do </a:t>
            </a:r>
            <a:r>
              <a:rPr lang="en-US" sz="1800" dirty="0"/>
              <a:t>you support </a:t>
            </a:r>
            <a:r>
              <a:rPr lang="en-US" sz="1800" dirty="0" smtClean="0"/>
              <a:t>considering following features in the EHT SFD?</a:t>
            </a:r>
          </a:p>
          <a:p>
            <a:pPr lvl="1">
              <a:buFont typeface="Arial" panose="020B0604020202020204" pitchFamily="34" charset="0"/>
              <a:buChar char="•"/>
            </a:pPr>
            <a:r>
              <a:rPr lang="en-US" sz="1800" dirty="0" smtClean="0"/>
              <a:t>Multi-Band/Multi-Channel Operation</a:t>
            </a:r>
          </a:p>
          <a:p>
            <a:pPr lvl="1">
              <a:buFont typeface="Arial" panose="020B0604020202020204" pitchFamily="34" charset="0"/>
              <a:buChar char="•"/>
            </a:pPr>
            <a:r>
              <a:rPr lang="en-US" sz="1800" dirty="0" smtClean="0"/>
              <a:t>Multi-AP Operation</a:t>
            </a:r>
          </a:p>
          <a:p>
            <a:pPr lvl="1">
              <a:buFont typeface="Arial" panose="020B0604020202020204" pitchFamily="34" charset="0"/>
              <a:buChar char="•"/>
            </a:pPr>
            <a:r>
              <a:rPr lang="en-US" sz="1800" dirty="0" smtClean="0"/>
              <a:t>Link Adaptation and Retransmission </a:t>
            </a:r>
          </a:p>
          <a:p>
            <a:pPr marL="457200" lvl="1" indent="0">
              <a:buNone/>
            </a:pPr>
            <a:endParaRPr lang="en-US" sz="1800" dirty="0" smtClean="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12</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2806464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pPr marL="342900" lvl="1" indent="-342900">
              <a:buChar char="•"/>
            </a:pPr>
            <a:r>
              <a:rPr lang="en-US" altLang="ko-KR" sz="1800" b="1" dirty="0" smtClean="0">
                <a:ea typeface="Gulim" panose="020B0600000101010101" charset="-127"/>
                <a:cs typeface="+mn-cs"/>
              </a:rPr>
              <a:t>SP-2</a:t>
            </a:r>
            <a:r>
              <a:rPr lang="en-US" altLang="ko-KR" sz="1800" b="1" dirty="0">
                <a:ea typeface="Gulim" panose="020B0600000101010101" charset="-127"/>
                <a:cs typeface="+mn-cs"/>
              </a:rPr>
              <a:t>: </a:t>
            </a:r>
            <a:r>
              <a:rPr lang="en-US" sz="1800" b="1" dirty="0">
                <a:ea typeface="Gulim" panose="020B0600000101010101" charset="-127"/>
                <a:cs typeface="+mn-cs"/>
              </a:rPr>
              <a:t>Do you support </a:t>
            </a:r>
            <a:r>
              <a:rPr lang="en-US" sz="1800" b="1" dirty="0" smtClean="0">
                <a:ea typeface="Gulim" panose="020B0600000101010101" charset="-127"/>
                <a:cs typeface="+mn-cs"/>
              </a:rPr>
              <a:t>considering the following functional requirements for </a:t>
            </a:r>
            <a:r>
              <a:rPr lang="en-US" sz="1800" b="1" dirty="0">
                <a:ea typeface="Gulim" panose="020B0600000101010101" charset="-127"/>
                <a:cs typeface="+mn-cs"/>
              </a:rPr>
              <a:t>Multi-Band/Multi-Channel Operation in </a:t>
            </a:r>
            <a:r>
              <a:rPr lang="en-US" sz="1800" b="1" dirty="0" smtClean="0">
                <a:ea typeface="Gulim" panose="020B0600000101010101" charset="-127"/>
                <a:cs typeface="+mn-cs"/>
              </a:rPr>
              <a:t>the SFD?</a:t>
            </a:r>
          </a:p>
          <a:p>
            <a:pPr marL="685800" lvl="2" indent="-342900"/>
            <a:r>
              <a:rPr lang="en-US" sz="1600" dirty="0">
                <a:ea typeface="Gulim" panose="020B0600000101010101" charset="-127"/>
              </a:rPr>
              <a:t>[REQ-MB-1</a:t>
            </a:r>
            <a:r>
              <a:rPr lang="en-US" sz="1600" dirty="0" smtClean="0">
                <a:ea typeface="Gulim" panose="020B0600000101010101" charset="-127"/>
              </a:rPr>
              <a:t>], </a:t>
            </a:r>
            <a:r>
              <a:rPr lang="en-US" altLang="ko-KR" sz="1600" dirty="0">
                <a:ea typeface="Gulim" panose="020B0600000101010101" charset="-127"/>
              </a:rPr>
              <a:t>[</a:t>
            </a:r>
            <a:r>
              <a:rPr lang="en-US" altLang="ko-KR" sz="1600" dirty="0" smtClean="0">
                <a:ea typeface="Gulim" panose="020B0600000101010101" charset="-127"/>
              </a:rPr>
              <a:t>REQ-MB-2], </a:t>
            </a:r>
            <a:r>
              <a:rPr lang="en-US" altLang="ko-KR" sz="1600" dirty="0">
                <a:ea typeface="Gulim" panose="020B0600000101010101" charset="-127"/>
              </a:rPr>
              <a:t>[</a:t>
            </a:r>
            <a:r>
              <a:rPr lang="en-US" altLang="ko-KR" sz="1600" dirty="0" smtClean="0">
                <a:ea typeface="Gulim" panose="020B0600000101010101" charset="-127"/>
              </a:rPr>
              <a:t>REQ-MB-3], [REQ-MB-4],</a:t>
            </a:r>
            <a:r>
              <a:rPr lang="en-US" altLang="ko-KR" sz="1600" dirty="0">
                <a:ea typeface="Gulim" panose="020B0600000101010101" charset="-127"/>
              </a:rPr>
              <a:t> [</a:t>
            </a:r>
            <a:r>
              <a:rPr lang="en-US" altLang="ko-KR" sz="1600" dirty="0" smtClean="0">
                <a:ea typeface="Gulim" panose="020B0600000101010101" charset="-127"/>
              </a:rPr>
              <a:t>REQ-MB-5]  </a:t>
            </a:r>
            <a:endParaRPr lang="en-US" altLang="ko-KR" sz="1600" dirty="0">
              <a:ea typeface="Gulim" panose="020B0600000101010101" charset="-127"/>
            </a:endParaRPr>
          </a:p>
          <a:p>
            <a:pPr marL="685800" lvl="2" indent="-342900"/>
            <a:endParaRPr lang="en-US" sz="1600" b="1" dirty="0" smtClean="0">
              <a:ea typeface="Gulim" panose="020B0600000101010101" charset="-127"/>
              <a:cs typeface="+mn-cs"/>
            </a:endParaRPr>
          </a:p>
          <a:p>
            <a:pPr marL="342900" lvl="1" indent="-342900">
              <a:buFontTx/>
              <a:buChar char="•"/>
            </a:pPr>
            <a:r>
              <a:rPr lang="en-US" altLang="ko-KR" sz="1800" b="1" dirty="0" smtClean="0">
                <a:ea typeface="Gulim" panose="020B0600000101010101" charset="-127"/>
              </a:rPr>
              <a:t>SP-3: </a:t>
            </a:r>
            <a:r>
              <a:rPr lang="en-US" sz="1800" b="1" dirty="0" smtClean="0">
                <a:ea typeface="Gulim" panose="020B0600000101010101" charset="-127"/>
              </a:rPr>
              <a:t>Do you support considering the following functional requirements for Multi-AP Operation </a:t>
            </a:r>
            <a:r>
              <a:rPr lang="en-US" sz="1800" b="1" smtClean="0">
                <a:ea typeface="Gulim" panose="020B0600000101010101" charset="-127"/>
              </a:rPr>
              <a:t>in </a:t>
            </a:r>
            <a:r>
              <a:rPr lang="en-US" sz="1800" b="1" smtClean="0">
                <a:ea typeface="Gulim" panose="020B0600000101010101" charset="-127"/>
              </a:rPr>
              <a:t>the SFD</a:t>
            </a:r>
            <a:r>
              <a:rPr lang="en-US" sz="1800" b="1" dirty="0" smtClean="0">
                <a:ea typeface="Gulim" panose="020B0600000101010101" charset="-127"/>
              </a:rPr>
              <a:t>?</a:t>
            </a:r>
          </a:p>
          <a:p>
            <a:pPr marL="685800" lvl="2" indent="-342900"/>
            <a:r>
              <a:rPr lang="en-US" sz="1600" dirty="0">
                <a:ea typeface="Gulim" panose="020B0600000101010101" charset="-127"/>
              </a:rPr>
              <a:t>[REQ-MAP-1</a:t>
            </a:r>
            <a:r>
              <a:rPr lang="en-US" sz="1600" dirty="0" smtClean="0">
                <a:ea typeface="Gulim" panose="020B0600000101010101" charset="-127"/>
              </a:rPr>
              <a:t>], </a:t>
            </a:r>
            <a:r>
              <a:rPr lang="en-US" sz="1600" dirty="0">
                <a:ea typeface="Gulim" panose="020B0600000101010101" charset="-127"/>
              </a:rPr>
              <a:t>[</a:t>
            </a:r>
            <a:r>
              <a:rPr lang="en-US" sz="1600" dirty="0" smtClean="0">
                <a:ea typeface="Gulim" panose="020B0600000101010101" charset="-127"/>
              </a:rPr>
              <a:t>REQ-MAP-2], </a:t>
            </a:r>
            <a:r>
              <a:rPr lang="en-US" sz="1600" dirty="0">
                <a:ea typeface="Gulim" panose="020B0600000101010101" charset="-127"/>
              </a:rPr>
              <a:t>[</a:t>
            </a:r>
            <a:r>
              <a:rPr lang="en-US" sz="1600" dirty="0" smtClean="0">
                <a:ea typeface="Gulim" panose="020B0600000101010101" charset="-127"/>
              </a:rPr>
              <a:t>REQ-MAP-3], </a:t>
            </a:r>
            <a:r>
              <a:rPr lang="en-US" sz="1600" dirty="0">
                <a:ea typeface="Gulim" panose="020B0600000101010101" charset="-127"/>
              </a:rPr>
              <a:t>[</a:t>
            </a:r>
            <a:r>
              <a:rPr lang="en-US" sz="1600" dirty="0" smtClean="0">
                <a:ea typeface="Gulim" panose="020B0600000101010101" charset="-127"/>
              </a:rPr>
              <a:t>REQ-MAP-5]</a:t>
            </a:r>
          </a:p>
          <a:p>
            <a:pPr marL="685800" lvl="2" indent="-342900"/>
            <a:endParaRPr lang="en-US" sz="1600" dirty="0">
              <a:ea typeface="Gulim" panose="020B0600000101010101" charset="-127"/>
            </a:endParaRPr>
          </a:p>
          <a:p>
            <a:pPr marL="342900" lvl="1" indent="-342900">
              <a:buFontTx/>
              <a:buChar char="•"/>
            </a:pPr>
            <a:r>
              <a:rPr lang="en-US" altLang="ko-KR" sz="1800" b="1" dirty="0" smtClean="0">
                <a:ea typeface="Gulim" panose="020B0600000101010101" charset="-127"/>
              </a:rPr>
              <a:t>SP-4: </a:t>
            </a:r>
            <a:r>
              <a:rPr lang="en-US" sz="1800" b="1" dirty="0">
                <a:ea typeface="Gulim" panose="020B0600000101010101" charset="-127"/>
              </a:rPr>
              <a:t>Do you support </a:t>
            </a:r>
            <a:r>
              <a:rPr lang="en-US" sz="1800" b="1" dirty="0" smtClean="0">
                <a:ea typeface="Gulim" panose="020B0600000101010101" charset="-127"/>
              </a:rPr>
              <a:t>considering </a:t>
            </a:r>
            <a:r>
              <a:rPr lang="en-US" sz="1800" b="1" dirty="0">
                <a:ea typeface="Gulim" panose="020B0600000101010101" charset="-127"/>
              </a:rPr>
              <a:t>the </a:t>
            </a:r>
            <a:r>
              <a:rPr lang="en-US" sz="1800" b="1" dirty="0" smtClean="0">
                <a:ea typeface="Gulim" panose="020B0600000101010101" charset="-127"/>
              </a:rPr>
              <a:t>following functional requirements </a:t>
            </a:r>
            <a:r>
              <a:rPr lang="en-US" sz="1800" b="1" dirty="0">
                <a:ea typeface="Gulim" panose="020B0600000101010101" charset="-127"/>
              </a:rPr>
              <a:t>for Link Adaptation and Retransmission </a:t>
            </a:r>
            <a:r>
              <a:rPr lang="en-US" sz="1800" b="1" dirty="0" smtClean="0">
                <a:ea typeface="Gulim" panose="020B0600000101010101" charset="-127"/>
              </a:rPr>
              <a:t>in the SFD</a:t>
            </a:r>
            <a:r>
              <a:rPr lang="en-US" sz="1800" b="1" dirty="0">
                <a:ea typeface="Gulim" panose="020B0600000101010101" charset="-127"/>
              </a:rPr>
              <a:t>?</a:t>
            </a:r>
          </a:p>
          <a:p>
            <a:pPr marL="685800" lvl="2" indent="-342900"/>
            <a:r>
              <a:rPr lang="en-US" altLang="ko-KR" sz="1600" dirty="0">
                <a:ea typeface="Gulim" panose="020B0600000101010101" charset="-127"/>
              </a:rPr>
              <a:t>[</a:t>
            </a:r>
            <a:r>
              <a:rPr lang="en-US" altLang="ko-KR" sz="1600" dirty="0" smtClean="0">
                <a:ea typeface="Gulim" panose="020B0600000101010101" charset="-127"/>
              </a:rPr>
              <a:t>REQ-LAR-1</a:t>
            </a:r>
            <a:r>
              <a:rPr lang="en-US" altLang="ko-KR" sz="1600" dirty="0">
                <a:ea typeface="Gulim" panose="020B0600000101010101" charset="-127"/>
              </a:rPr>
              <a:t>]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3356272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a:buFont typeface="+mj-lt"/>
              <a:buAutoNum type="arabicPeriod"/>
            </a:pPr>
            <a:r>
              <a:rPr lang="en-US" altLang="ko-KR" sz="1800" b="0" dirty="0" smtClean="0">
                <a:ea typeface="Gulim" panose="020B0600000101010101" charset="-127"/>
              </a:rPr>
              <a:t>11-18-1231-01-0eht-eht-draft-proposed-par</a:t>
            </a:r>
          </a:p>
          <a:p>
            <a:pPr>
              <a:buFont typeface="+mj-lt"/>
              <a:buAutoNum type="arabicPeriod"/>
            </a:pPr>
            <a:r>
              <a:rPr lang="en-US" altLang="ko-KR" sz="1800" b="0" dirty="0">
                <a:ea typeface="Gulim" panose="020B0600000101010101" charset="-127"/>
              </a:rPr>
              <a:t>11-18-1233-01-0eht-eht-draft-proposed-csd</a:t>
            </a:r>
          </a:p>
          <a:p>
            <a:pPr>
              <a:buFont typeface="+mj-lt"/>
              <a:buAutoNum type="arabicPeriod"/>
            </a:pPr>
            <a:r>
              <a:rPr lang="en-US" altLang="ko-KR" sz="1800" b="0" dirty="0">
                <a:ea typeface="Gulim" panose="020B0600000101010101" charset="-127"/>
              </a:rPr>
              <a:t>FCC NPRM FCC-CIRC 1810-01, Oct 2018</a:t>
            </a:r>
          </a:p>
          <a:p>
            <a:pPr>
              <a:buFont typeface="+mj-lt"/>
              <a:buAutoNum type="arabicPeriod"/>
            </a:pPr>
            <a:r>
              <a:rPr lang="en-US" altLang="ko-KR" sz="1800" b="0" dirty="0" smtClean="0">
                <a:ea typeface="Gulim" panose="020B0600000101010101" charset="-127"/>
              </a:rPr>
              <a:t>11-18-1904-00-0eht_potential_enhancement_discussion</a:t>
            </a:r>
          </a:p>
          <a:p>
            <a:pPr>
              <a:buFont typeface="+mj-lt"/>
              <a:buAutoNum type="arabicPeriod"/>
            </a:pPr>
            <a:r>
              <a:rPr lang="en-US" altLang="ko-KR" sz="1800" b="0" dirty="0">
                <a:ea typeface="Gulim" panose="020B0600000101010101" charset="-127"/>
              </a:rPr>
              <a:t>11-18-1926-02-0eht-terminology-for-ap-coordination</a:t>
            </a:r>
          </a:p>
          <a:p>
            <a:pPr>
              <a:buFont typeface="+mj-lt"/>
              <a:buAutoNum type="arabicPeriod"/>
            </a:pPr>
            <a:r>
              <a:rPr lang="en-US" altLang="ko-KR" sz="1800" b="0" dirty="0" smtClean="0">
                <a:ea typeface="Gulim" panose="020B0600000101010101" charset="-127"/>
              </a:rPr>
              <a:t>11-18-1509-00-0eht-features-for-multi-ap-coordination</a:t>
            </a:r>
          </a:p>
          <a:p>
            <a:pPr>
              <a:buFont typeface="+mj-lt"/>
              <a:buAutoNum type="arabicPeriod"/>
            </a:pPr>
            <a:r>
              <a:rPr lang="en-US" altLang="ko-KR" sz="1800" b="0" dirty="0" smtClean="0">
                <a:ea typeface="Gulim" panose="020B0600000101010101" charset="-127"/>
              </a:rPr>
              <a:t>11-18-1955-00-0eht-harq-for-eht-further-information</a:t>
            </a:r>
          </a:p>
          <a:p>
            <a:pPr>
              <a:buFont typeface="+mj-lt"/>
              <a:buAutoNum type="arabicPeriod"/>
            </a:pPr>
            <a:r>
              <a:rPr lang="en-US" altLang="ko-KR" sz="1800" b="0" dirty="0" smtClean="0">
                <a:ea typeface="Gulim" panose="020B0600000101010101" charset="-127"/>
              </a:rPr>
              <a:t>11-18-1963-00-0eht-discussion-on-harq-for-eht</a:t>
            </a:r>
          </a:p>
          <a:p>
            <a:pPr>
              <a:buFont typeface="+mj-lt"/>
              <a:buAutoNum type="arabicPeriod"/>
            </a:pPr>
            <a:r>
              <a:rPr lang="en-US" altLang="ko-KR" sz="1800" b="0" dirty="0" smtClean="0">
                <a:ea typeface="Gulim" panose="020B0600000101010101" charset="-127"/>
              </a:rPr>
              <a:t>11-18-1184-01-0eht-eht-discussions-on-throughput-enhancement</a:t>
            </a:r>
          </a:p>
          <a:p>
            <a:pPr>
              <a:buFont typeface="+mj-lt"/>
              <a:buAutoNum type="arabicPeriod"/>
            </a:pPr>
            <a:r>
              <a:rPr lang="en-US" altLang="ko-KR" sz="1800" b="0" dirty="0">
                <a:ea typeface="Gulim" panose="020B0600000101010101" charset="-127"/>
              </a:rPr>
              <a:t>11-18-1982-00-0eht-consideration-on-multi-ap-coordination-for-eht</a:t>
            </a: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15</a:t>
            </a:fld>
            <a:endParaRPr lang="en-US" altLang="zh-CN" dirty="0"/>
          </a:p>
        </p:txBody>
      </p:sp>
      <p:sp>
        <p:nvSpPr>
          <p:cNvPr id="4" name="Footer Placeholder 3"/>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b="0" dirty="0" smtClean="0">
                <a:ea typeface="Gulim" panose="020B0600000101010101" charset="-127"/>
              </a:rPr>
              <a:t>The IEEE802.11 specification framework document is used to provide an outline of functional blocks to be developed in an amendment of the specification, and reflect the working group consensus on new features and their definitions.</a:t>
            </a:r>
          </a:p>
          <a:p>
            <a:r>
              <a:rPr lang="en-US" altLang="ko-KR" b="0" dirty="0" smtClean="0">
                <a:ea typeface="Gulim" panose="020B0600000101010101" charset="-127"/>
              </a:rPr>
              <a:t>This contribution proposes the high level functional requirements of potential features for IEEE 802.11 EHT specification framework.</a:t>
            </a:r>
          </a:p>
          <a:p>
            <a:endParaRPr lang="zh-CN" altLang="en-US"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824536"/>
          </a:xfrm>
        </p:spPr>
        <p:txBody>
          <a:bodyPr/>
          <a:lstStyle/>
          <a:p>
            <a:r>
              <a:rPr lang="en-US" altLang="ko-KR" dirty="0" smtClean="0">
                <a:ea typeface="Gulim" panose="020B0600000101010101" charset="-127"/>
              </a:rPr>
              <a:t>EHT PAR and CSD [1][2] </a:t>
            </a:r>
          </a:p>
          <a:p>
            <a:pPr lvl="1"/>
            <a:r>
              <a:rPr lang="en-GB" sz="1800" dirty="0" smtClean="0"/>
              <a:t>EHT enable </a:t>
            </a:r>
            <a:r>
              <a:rPr lang="en-GB" sz="1800" dirty="0"/>
              <a:t>modes of operation capable of supporting a maximum throughput of at least 18/30 </a:t>
            </a:r>
            <a:r>
              <a:rPr lang="en-GB" sz="1800" dirty="0" err="1" smtClean="0"/>
              <a:t>Gbps</a:t>
            </a:r>
            <a:endParaRPr lang="en-GB" sz="1800" dirty="0" smtClean="0"/>
          </a:p>
          <a:p>
            <a:pPr lvl="1"/>
            <a:r>
              <a:rPr lang="en-GB" sz="1800" dirty="0" smtClean="0"/>
              <a:t>Operating on carrier </a:t>
            </a:r>
            <a:r>
              <a:rPr lang="en-GB" sz="1800" dirty="0"/>
              <a:t>frequency </a:t>
            </a:r>
            <a:r>
              <a:rPr lang="en-GB" sz="1800" dirty="0" smtClean="0"/>
              <a:t>between </a:t>
            </a:r>
            <a:r>
              <a:rPr lang="en-GB" sz="1800" dirty="0"/>
              <a:t>1 and 7.125 </a:t>
            </a:r>
            <a:r>
              <a:rPr lang="en-GB" sz="1800" dirty="0" smtClean="0"/>
              <a:t>GHz</a:t>
            </a:r>
          </a:p>
          <a:p>
            <a:pPr lvl="1"/>
            <a:r>
              <a:rPr lang="en-GB" sz="1800" dirty="0" smtClean="0"/>
              <a:t>Ensuring </a:t>
            </a:r>
            <a:r>
              <a:rPr lang="en-GB" sz="1800" dirty="0"/>
              <a:t>backward compatibility and coexistence with legacy IEEE802.11 devices in the 2.4 and 5 GHz unlicensed bands, and with IEEE802.11ax devices in the 6 GHz </a:t>
            </a:r>
            <a:r>
              <a:rPr lang="en-GB" sz="1800" dirty="0" smtClean="0"/>
              <a:t>band </a:t>
            </a:r>
            <a:endParaRPr lang="en-US" altLang="ko-KR" sz="1800" dirty="0" smtClean="0">
              <a:ea typeface="Gulim" panose="020B0600000101010101" charset="-127"/>
            </a:endParaRPr>
          </a:p>
          <a:p>
            <a:pPr lvl="1"/>
            <a:r>
              <a:rPr lang="en-US" sz="1800" dirty="0" smtClean="0"/>
              <a:t>EHT focuses on </a:t>
            </a:r>
            <a:r>
              <a:rPr lang="en-US" sz="1800" dirty="0"/>
              <a:t>indoor and outdoor operation in the 2.4 GHz, 5 GHz and 6GHz frequency bands. </a:t>
            </a:r>
          </a:p>
          <a:p>
            <a:pPr lvl="2"/>
            <a:r>
              <a:rPr lang="en-US" sz="1600" dirty="0" smtClean="0"/>
              <a:t>320MHz </a:t>
            </a:r>
            <a:r>
              <a:rPr lang="en-US" sz="1600" dirty="0"/>
              <a:t>bandwidth and more efficient utilization of non-contiguous spectrum, </a:t>
            </a:r>
          </a:p>
          <a:p>
            <a:pPr lvl="2"/>
            <a:r>
              <a:rPr lang="en-GB" sz="1600" dirty="0"/>
              <a:t>Multi-band/multi-channel aggregation and operation,</a:t>
            </a:r>
            <a:endParaRPr lang="en-US" sz="1600" dirty="0"/>
          </a:p>
          <a:p>
            <a:pPr lvl="2"/>
            <a:r>
              <a:rPr lang="en-GB" sz="1600" dirty="0"/>
              <a:t>16 spatial streams and MIMO protocols enhancements, </a:t>
            </a:r>
            <a:endParaRPr lang="en-US" sz="1600" dirty="0"/>
          </a:p>
          <a:p>
            <a:pPr lvl="2"/>
            <a:r>
              <a:rPr lang="en-GB" sz="1600" dirty="0"/>
              <a:t>Multi-AP Coordination (e.g. coordinated and joint transmission), </a:t>
            </a:r>
            <a:endParaRPr lang="en-US" sz="1600" dirty="0"/>
          </a:p>
          <a:p>
            <a:pPr lvl="2"/>
            <a:r>
              <a:rPr lang="en-GB" sz="1600" dirty="0"/>
              <a:t>Enhanced link adaptation and retransmission protocol (e.g. HARQ),</a:t>
            </a:r>
            <a:endParaRPr lang="en-US" sz="1600" dirty="0"/>
          </a:p>
          <a:p>
            <a:pPr lvl="2"/>
            <a:r>
              <a:rPr lang="en-GB" sz="1600" dirty="0"/>
              <a:t>If needed, adaptation to regulatory rules specific to 6 GHz spectrum,</a:t>
            </a:r>
            <a:endParaRPr lang="en-US" sz="1600" dirty="0"/>
          </a:p>
          <a:p>
            <a:pPr lvl="2"/>
            <a:r>
              <a:rPr lang="en-GB" sz="1600" dirty="0"/>
              <a:t>Refinements of 802.11ax features.</a:t>
            </a:r>
            <a:endParaRPr lang="en-US" sz="1600" dirty="0"/>
          </a:p>
          <a:p>
            <a:pPr lvl="1"/>
            <a:endParaRPr lang="en-US" altLang="ko-KR" dirty="0" smtClean="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824536"/>
          </a:xfrm>
        </p:spPr>
        <p:txBody>
          <a:bodyPr/>
          <a:lstStyle/>
          <a:p>
            <a:r>
              <a:rPr lang="en-US" altLang="ko-KR" dirty="0" smtClean="0">
                <a:ea typeface="Gulim" panose="020B0600000101010101" charset="-127"/>
              </a:rPr>
              <a:t>Summary </a:t>
            </a:r>
          </a:p>
          <a:p>
            <a:pPr lvl="1"/>
            <a:r>
              <a:rPr lang="en-GB" sz="1800" dirty="0" smtClean="0"/>
              <a:t>This contribution will propose following functional requirements for the SFD </a:t>
            </a:r>
            <a:endParaRPr lang="en-US" sz="1800" dirty="0"/>
          </a:p>
          <a:p>
            <a:pPr lvl="2"/>
            <a:r>
              <a:rPr lang="en-US" sz="1600" dirty="0" smtClean="0"/>
              <a:t>Multi-band/multi-channel operation</a:t>
            </a:r>
          </a:p>
          <a:p>
            <a:pPr lvl="2"/>
            <a:r>
              <a:rPr lang="en-US" sz="1600" dirty="0" smtClean="0"/>
              <a:t>Multi-AP operation</a:t>
            </a:r>
          </a:p>
          <a:p>
            <a:pPr lvl="2"/>
            <a:r>
              <a:rPr lang="en-GB" sz="1600" dirty="0" smtClean="0"/>
              <a:t>Enhanced </a:t>
            </a:r>
            <a:r>
              <a:rPr lang="en-GB" sz="1600" dirty="0"/>
              <a:t>link adaptation and retransmission </a:t>
            </a:r>
            <a:endParaRPr lang="en-US" sz="1600" dirty="0"/>
          </a:p>
          <a:p>
            <a:pPr lvl="1"/>
            <a:endParaRPr lang="en-US" altLang="ko-KR" dirty="0" smtClean="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212280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Functional Requirements  </a:t>
            </a:r>
            <a:endParaRPr lang="zh-CN" altLang="en-US" dirty="0"/>
          </a:p>
        </p:txBody>
      </p:sp>
      <p:sp>
        <p:nvSpPr>
          <p:cNvPr id="3" name="内容占位符 2"/>
          <p:cNvSpPr>
            <a:spLocks noGrp="1"/>
          </p:cNvSpPr>
          <p:nvPr>
            <p:ph idx="1"/>
          </p:nvPr>
        </p:nvSpPr>
        <p:spPr>
          <a:xfrm>
            <a:off x="685800" y="1752601"/>
            <a:ext cx="7772400" cy="4722812"/>
          </a:xfrm>
        </p:spPr>
        <p:txBody>
          <a:bodyPr/>
          <a:lstStyle/>
          <a:p>
            <a:r>
              <a:rPr lang="en-US" altLang="ko-KR" dirty="0" smtClean="0">
                <a:ea typeface="Gulim" panose="020B0600000101010101" charset="-127"/>
              </a:rPr>
              <a:t>Multi-Band/Multi-Channel Operation </a:t>
            </a:r>
          </a:p>
          <a:p>
            <a:pPr marL="457200" lvl="1" indent="0">
              <a:buNone/>
            </a:pPr>
            <a:r>
              <a:rPr lang="en-US" altLang="ko-KR" sz="1600" dirty="0">
                <a:ea typeface="Gulim" panose="020B0600000101010101" charset="-127"/>
              </a:rPr>
              <a:t>Multi-band operation </a:t>
            </a:r>
            <a:r>
              <a:rPr lang="en-US" altLang="ko-KR" sz="1600" dirty="0" smtClean="0">
                <a:ea typeface="Gulim" panose="020B0600000101010101" charset="-127"/>
              </a:rPr>
              <a:t>can provide an EHT station with one or more wide bandwidth channels over different bands to support extreme high throughout. </a:t>
            </a:r>
            <a:endParaRPr lang="en-US" altLang="ko-KR" sz="1600" dirty="0" smtClean="0">
              <a:solidFill>
                <a:srgbClr val="0070C0"/>
              </a:solidFill>
              <a:ea typeface="Gulim" panose="020B0600000101010101" charset="-127"/>
            </a:endParaRPr>
          </a:p>
          <a:p>
            <a:pPr marL="457200" lvl="1" indent="0">
              <a:buNone/>
            </a:pPr>
            <a:r>
              <a:rPr lang="en-US" altLang="ko-KR" sz="1600" dirty="0" smtClean="0">
                <a:solidFill>
                  <a:srgbClr val="0070C0"/>
                </a:solidFill>
                <a:ea typeface="Gulim" panose="020B0600000101010101" charset="-127"/>
              </a:rPr>
              <a:t>[REQ-MB-1] EHT should support the multi-band operation in 2.4 GHz, 5 GHz and/or 6 GHz band simultaneously or individually [1][2].</a:t>
            </a:r>
          </a:p>
          <a:p>
            <a:pPr marL="457200" lvl="1" indent="0">
              <a:buNone/>
            </a:pPr>
            <a:r>
              <a:rPr lang="en-US" altLang="ko-KR" sz="1600" dirty="0">
                <a:solidFill>
                  <a:srgbClr val="0070C0"/>
                </a:solidFill>
                <a:ea typeface="Gulim" panose="020B0600000101010101" charset="-127"/>
              </a:rPr>
              <a:t>[REQ-MB-1.1] EHT </a:t>
            </a:r>
            <a:r>
              <a:rPr lang="en-US" altLang="ko-KR" sz="1600" dirty="0" smtClean="0">
                <a:solidFill>
                  <a:srgbClr val="0070C0"/>
                </a:solidFill>
                <a:ea typeface="Gulim" panose="020B0600000101010101" charset="-127"/>
              </a:rPr>
              <a:t>AP </a:t>
            </a:r>
            <a:r>
              <a:rPr lang="en-US" altLang="ko-KR" sz="1600" dirty="0">
                <a:solidFill>
                  <a:srgbClr val="0070C0"/>
                </a:solidFill>
                <a:ea typeface="Gulim" panose="020B0600000101010101" charset="-127"/>
              </a:rPr>
              <a:t>shall support the multi-band </a:t>
            </a:r>
            <a:r>
              <a:rPr lang="en-US" altLang="ko-KR" sz="1600" dirty="0" smtClean="0">
                <a:solidFill>
                  <a:srgbClr val="0070C0"/>
                </a:solidFill>
                <a:ea typeface="Gulim" panose="020B0600000101010101" charset="-127"/>
              </a:rPr>
              <a:t>operation.</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REQ-MB-1.2] </a:t>
            </a:r>
            <a:r>
              <a:rPr lang="en-US" altLang="ko-KR" sz="1600" dirty="0">
                <a:solidFill>
                  <a:srgbClr val="0070C0"/>
                </a:solidFill>
                <a:ea typeface="Gulim" panose="020B0600000101010101" charset="-127"/>
              </a:rPr>
              <a:t>EHT </a:t>
            </a:r>
            <a:r>
              <a:rPr lang="en-US" altLang="ko-KR" sz="1600" dirty="0" smtClean="0">
                <a:solidFill>
                  <a:srgbClr val="0070C0"/>
                </a:solidFill>
                <a:ea typeface="Gulim" panose="020B0600000101010101" charset="-127"/>
              </a:rPr>
              <a:t>non-AP station may support </a:t>
            </a:r>
            <a:r>
              <a:rPr lang="en-US" altLang="ko-KR" sz="1600" dirty="0">
                <a:solidFill>
                  <a:srgbClr val="0070C0"/>
                </a:solidFill>
                <a:ea typeface="Gulim" panose="020B0600000101010101" charset="-127"/>
              </a:rPr>
              <a:t>the multi-band </a:t>
            </a:r>
            <a:r>
              <a:rPr lang="en-US" altLang="ko-KR" sz="1600" dirty="0" smtClean="0">
                <a:solidFill>
                  <a:srgbClr val="0070C0"/>
                </a:solidFill>
                <a:ea typeface="Gulim" panose="020B0600000101010101" charset="-127"/>
              </a:rPr>
              <a:t>operation optionally. </a:t>
            </a:r>
          </a:p>
          <a:p>
            <a:pPr marL="457200" lvl="1" indent="0">
              <a:buNone/>
            </a:pPr>
            <a:endParaRPr lang="en-US" altLang="ko-KR" sz="1600" dirty="0" smtClean="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REQ-MB-2] EHT shall be backward compatible to existing 802.11 </a:t>
            </a:r>
            <a:r>
              <a:rPr lang="en-US" altLang="ko-KR" sz="1600" dirty="0">
                <a:solidFill>
                  <a:srgbClr val="0070C0"/>
                </a:solidFill>
                <a:ea typeface="Gulim" panose="020B0600000101010101" charset="-127"/>
              </a:rPr>
              <a:t>[1][2].</a:t>
            </a:r>
            <a:endParaRPr lang="en-US" altLang="ko-KR" sz="1600" dirty="0" smtClean="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REQ-MB-2.1] In 2.4 </a:t>
            </a:r>
            <a:r>
              <a:rPr lang="en-US" altLang="ko-KR" sz="1600" dirty="0">
                <a:solidFill>
                  <a:srgbClr val="0070C0"/>
                </a:solidFill>
                <a:ea typeface="Gulim" panose="020B0600000101010101" charset="-127"/>
              </a:rPr>
              <a:t>GHz and 5 GHz band,</a:t>
            </a:r>
            <a:r>
              <a:rPr lang="en-US" altLang="ko-KR" sz="1600" dirty="0" smtClean="0">
                <a:solidFill>
                  <a:srgbClr val="0070C0"/>
                </a:solidFill>
                <a:ea typeface="Gulim" panose="020B0600000101010101" charset="-127"/>
              </a:rPr>
              <a:t> EHT </a:t>
            </a:r>
            <a:r>
              <a:rPr lang="en-US" altLang="ko-KR" sz="1600" dirty="0">
                <a:solidFill>
                  <a:srgbClr val="0070C0"/>
                </a:solidFill>
                <a:ea typeface="Gulim" panose="020B0600000101010101" charset="-127"/>
              </a:rPr>
              <a:t>shall be backward compatible to legacy </a:t>
            </a:r>
            <a:r>
              <a:rPr lang="en-US" altLang="ko-KR" sz="1600" dirty="0" smtClean="0">
                <a:solidFill>
                  <a:srgbClr val="0070C0"/>
                </a:solidFill>
                <a:ea typeface="Gulim" panose="020B0600000101010101" charset="-127"/>
              </a:rPr>
              <a:t>802.11, i.e. 802.11ax, 802.11ac, 802.11n, etc. </a:t>
            </a:r>
            <a:endParaRPr lang="en-US" altLang="ko-KR" sz="1600" dirty="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REQ-MB-2.2] </a:t>
            </a:r>
            <a:r>
              <a:rPr lang="en-US" altLang="ko-KR" sz="1600" dirty="0">
                <a:solidFill>
                  <a:srgbClr val="0070C0"/>
                </a:solidFill>
                <a:ea typeface="Gulim" panose="020B0600000101010101" charset="-127"/>
              </a:rPr>
              <a:t>In </a:t>
            </a:r>
            <a:r>
              <a:rPr lang="en-US" altLang="ko-KR" sz="1600" dirty="0" smtClean="0">
                <a:solidFill>
                  <a:srgbClr val="0070C0"/>
                </a:solidFill>
                <a:ea typeface="Gulim" panose="020B0600000101010101" charset="-127"/>
              </a:rPr>
              <a:t>6 GHz band, EHT shall be backward compatible to 802.11ax.</a:t>
            </a: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3033942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Functional Requirements  </a:t>
            </a:r>
            <a:endParaRPr lang="zh-CN" altLang="en-US" dirty="0"/>
          </a:p>
        </p:txBody>
      </p:sp>
      <p:sp>
        <p:nvSpPr>
          <p:cNvPr id="3" name="内容占位符 2"/>
          <p:cNvSpPr>
            <a:spLocks noGrp="1"/>
          </p:cNvSpPr>
          <p:nvPr>
            <p:ph idx="1"/>
          </p:nvPr>
        </p:nvSpPr>
        <p:spPr>
          <a:xfrm>
            <a:off x="685800" y="1752601"/>
            <a:ext cx="7772400" cy="4484711"/>
          </a:xfrm>
        </p:spPr>
        <p:txBody>
          <a:bodyPr/>
          <a:lstStyle/>
          <a:p>
            <a:r>
              <a:rPr lang="en-US" altLang="ko-KR" dirty="0" smtClean="0">
                <a:ea typeface="Gulim" panose="020B0600000101010101" charset="-127"/>
              </a:rPr>
              <a:t>Multi-Band/Multi-Channel Operation </a:t>
            </a:r>
          </a:p>
          <a:p>
            <a:pPr marL="457200" lvl="1" indent="0">
              <a:buNone/>
            </a:pPr>
            <a:r>
              <a:rPr lang="en-US" altLang="ko-KR" sz="1600" dirty="0" smtClean="0">
                <a:ea typeface="Gulim" panose="020B0600000101010101" charset="-127"/>
              </a:rPr>
              <a:t>6 GHz band is the shared access spectrum with other wireless communication services, such as fixed access or satellite service. Those are the primary services in this band. EHT stations shall follow the regulation of individual country to operate in 6 GHz band. </a:t>
            </a:r>
          </a:p>
          <a:p>
            <a:pPr marL="457200" lvl="1" indent="0">
              <a:buNone/>
            </a:pPr>
            <a:r>
              <a:rPr lang="en-US" altLang="ko-KR" sz="1600" dirty="0" smtClean="0">
                <a:solidFill>
                  <a:srgbClr val="0070C0"/>
                </a:solidFill>
                <a:ea typeface="Gulim" panose="020B0600000101010101" charset="-127"/>
              </a:rPr>
              <a:t>[REQ-MB-3] An EHT as the secondary wireless access service shall support the shared access with the primary wireless communication services in 6 </a:t>
            </a:r>
            <a:r>
              <a:rPr lang="en-US" altLang="ko-KR" sz="1600" dirty="0">
                <a:solidFill>
                  <a:srgbClr val="0070C0"/>
                </a:solidFill>
                <a:ea typeface="Gulim" panose="020B0600000101010101" charset="-127"/>
              </a:rPr>
              <a:t>GHz via dynamic or semi-dynamic spectrum </a:t>
            </a:r>
            <a:r>
              <a:rPr lang="en-US" altLang="ko-KR" sz="1600" dirty="0" smtClean="0">
                <a:solidFill>
                  <a:srgbClr val="0070C0"/>
                </a:solidFill>
                <a:ea typeface="Gulim" panose="020B0600000101010101" charset="-127"/>
              </a:rPr>
              <a:t>management [3]. </a:t>
            </a:r>
            <a:endParaRPr lang="en-US" altLang="ko-KR" sz="1600" dirty="0">
              <a:solidFill>
                <a:srgbClr val="0070C0"/>
              </a:solidFill>
              <a:ea typeface="Gulim" panose="020B0600000101010101" charset="-127"/>
            </a:endParaRPr>
          </a:p>
          <a:p>
            <a:pPr lvl="2"/>
            <a:r>
              <a:rPr lang="en-US" altLang="ko-KR" sz="1600" dirty="0">
                <a:solidFill>
                  <a:srgbClr val="0070C0"/>
                </a:solidFill>
                <a:ea typeface="Gulim" panose="020B0600000101010101" charset="-127"/>
              </a:rPr>
              <a:t>In the 5.925-6.425 GHz and 6.525-6.875 GHz sub-bands, </a:t>
            </a:r>
            <a:r>
              <a:rPr lang="en-US" altLang="ko-KR" sz="1600" dirty="0" smtClean="0">
                <a:solidFill>
                  <a:srgbClr val="0070C0"/>
                </a:solidFill>
                <a:ea typeface="Gulim" panose="020B0600000101010101" charset="-127"/>
              </a:rPr>
              <a:t>EHT STA would </a:t>
            </a:r>
            <a:r>
              <a:rPr lang="en-US" altLang="ko-KR" sz="1600" dirty="0">
                <a:solidFill>
                  <a:srgbClr val="0070C0"/>
                </a:solidFill>
                <a:ea typeface="Gulim" panose="020B0600000101010101" charset="-127"/>
              </a:rPr>
              <a:t>only be allowed to transmit under the control of an automated frequency control (AFC) system.</a:t>
            </a:r>
          </a:p>
          <a:p>
            <a:pPr lvl="2"/>
            <a:r>
              <a:rPr lang="en-US" altLang="ko-KR" sz="1600" dirty="0">
                <a:solidFill>
                  <a:srgbClr val="0070C0"/>
                </a:solidFill>
                <a:ea typeface="Gulim" panose="020B0600000101010101" charset="-127"/>
              </a:rPr>
              <a:t>In the 6.425-6.525 GHz and 6.875-7.125 GHz sub-bands, </a:t>
            </a:r>
            <a:r>
              <a:rPr lang="en-US" altLang="ko-KR" sz="1600" dirty="0" smtClean="0">
                <a:solidFill>
                  <a:srgbClr val="0070C0"/>
                </a:solidFill>
                <a:ea typeface="Gulim" panose="020B0600000101010101" charset="-127"/>
              </a:rPr>
              <a:t>EHT STA would </a:t>
            </a:r>
            <a:r>
              <a:rPr lang="en-US" altLang="ko-KR" sz="1600" dirty="0">
                <a:solidFill>
                  <a:srgbClr val="0070C0"/>
                </a:solidFill>
                <a:ea typeface="Gulim" panose="020B0600000101010101" charset="-127"/>
              </a:rPr>
              <a:t>be restricted to indoor use and would operate at lower power, without an AFC </a:t>
            </a:r>
            <a:r>
              <a:rPr lang="en-US" altLang="ko-KR" sz="1600" dirty="0" smtClean="0">
                <a:solidFill>
                  <a:srgbClr val="0070C0"/>
                </a:solidFill>
                <a:ea typeface="Gulim" panose="020B0600000101010101" charset="-127"/>
              </a:rPr>
              <a:t>system</a:t>
            </a:r>
            <a:endParaRPr lang="en-US" altLang="ko-KR" sz="1600" dirty="0">
              <a:solidFill>
                <a:srgbClr val="0070C0"/>
              </a:solidFill>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544901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a:ea typeface="Gulim" panose="020B0600000101010101" charset="-127"/>
              </a:rPr>
              <a:t>Multi-Band/Multi-Channel Operation </a:t>
            </a:r>
            <a:r>
              <a:rPr lang="en-US" altLang="ko-KR" dirty="0" smtClean="0">
                <a:ea typeface="Gulim" panose="020B0600000101010101" charset="-127"/>
              </a:rPr>
              <a:t>(</a:t>
            </a:r>
            <a:r>
              <a:rPr lang="en-US" altLang="ko-KR" dirty="0" err="1" smtClean="0">
                <a:ea typeface="Gulim" panose="020B0600000101010101" charset="-127"/>
              </a:rPr>
              <a:t>cont</a:t>
            </a:r>
            <a:r>
              <a:rPr lang="en-US" altLang="ko-KR" dirty="0" smtClean="0">
                <a:ea typeface="Gulim" panose="020B0600000101010101" charset="-127"/>
              </a:rPr>
              <a:t>)</a:t>
            </a:r>
            <a:endParaRPr lang="en-US" altLang="ko-KR" dirty="0">
              <a:ea typeface="Gulim" panose="020B0600000101010101" charset="-127"/>
            </a:endParaRPr>
          </a:p>
          <a:p>
            <a:pPr marL="457200" lvl="1" indent="0">
              <a:buNone/>
            </a:pPr>
            <a:r>
              <a:rPr lang="en-US" altLang="ko-KR" sz="1600" dirty="0">
                <a:ea typeface="Gulim" panose="020B0600000101010101" charset="-127"/>
              </a:rPr>
              <a:t>Channel </a:t>
            </a:r>
            <a:r>
              <a:rPr lang="en-US" altLang="ko-KR" sz="1600" dirty="0" smtClean="0">
                <a:ea typeface="Gulim" panose="020B0600000101010101" charset="-127"/>
              </a:rPr>
              <a:t>discovery is important in the multi-band/multi-channel operation. As 6 GHz band is a green field, it is possible to reduce the time of channel discovery, which should be an requirement for 6 </a:t>
            </a:r>
            <a:r>
              <a:rPr lang="en-US" altLang="ko-KR" sz="1600" dirty="0">
                <a:ea typeface="Gulim" panose="020B0600000101010101" charset="-127"/>
              </a:rPr>
              <a:t>GHz b</a:t>
            </a:r>
            <a:r>
              <a:rPr lang="en-US" altLang="ko-KR" sz="1600" dirty="0" smtClean="0">
                <a:ea typeface="Gulim" panose="020B0600000101010101" charset="-127"/>
              </a:rPr>
              <a:t>and operation.</a:t>
            </a:r>
            <a:endParaRPr lang="en-US" altLang="ko-KR" sz="1600" dirty="0">
              <a:ea typeface="Gulim" panose="020B0600000101010101" charset="-127"/>
            </a:endParaRPr>
          </a:p>
          <a:p>
            <a:pPr marL="457200" lvl="1" indent="0">
              <a:buNone/>
            </a:pPr>
            <a:r>
              <a:rPr lang="en-US" altLang="ko-KR" sz="1600" dirty="0">
                <a:solidFill>
                  <a:srgbClr val="0070C0"/>
                </a:solidFill>
                <a:ea typeface="Gulim" panose="020B0600000101010101" charset="-127"/>
              </a:rPr>
              <a:t>[REQ-MB-4] EHT should support </a:t>
            </a:r>
            <a:r>
              <a:rPr lang="en-US" altLang="ko-KR" sz="1600" dirty="0" smtClean="0">
                <a:solidFill>
                  <a:srgbClr val="0070C0"/>
                </a:solidFill>
                <a:ea typeface="Gulim" panose="020B0600000101010101" charset="-127"/>
              </a:rPr>
              <a:t>the fast </a:t>
            </a:r>
            <a:r>
              <a:rPr lang="en-US" altLang="ko-KR" sz="1600" dirty="0">
                <a:solidFill>
                  <a:srgbClr val="0070C0"/>
                </a:solidFill>
                <a:ea typeface="Gulim" panose="020B0600000101010101" charset="-127"/>
              </a:rPr>
              <a:t>channel discovery mechanism </a:t>
            </a:r>
            <a:r>
              <a:rPr lang="en-US" altLang="ko-KR" sz="1600" dirty="0" smtClean="0">
                <a:solidFill>
                  <a:srgbClr val="0070C0"/>
                </a:solidFill>
                <a:ea typeface="Gulim" panose="020B0600000101010101" charset="-127"/>
              </a:rPr>
              <a:t>for 6 GHz band [4</a:t>
            </a:r>
            <a:r>
              <a:rPr lang="en-US" altLang="ko-KR" sz="1600" dirty="0">
                <a:solidFill>
                  <a:srgbClr val="0070C0"/>
                </a:solidFill>
                <a:ea typeface="Gulim" panose="020B0600000101010101" charset="-127"/>
              </a:rPr>
              <a:t>]</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REQ-MB-4.1]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the discovery of channel in 6GHz through the channel information report in </a:t>
            </a:r>
            <a:r>
              <a:rPr lang="en-US" altLang="ko-KR" sz="1600" dirty="0">
                <a:solidFill>
                  <a:srgbClr val="0070C0"/>
                </a:solidFill>
                <a:ea typeface="Gulim" panose="020B0600000101010101" charset="-127"/>
              </a:rPr>
              <a:t>2.4 GHz, 5 GHz, </a:t>
            </a:r>
            <a:r>
              <a:rPr lang="en-US" altLang="ko-KR" sz="1600" dirty="0" smtClean="0">
                <a:solidFill>
                  <a:srgbClr val="0070C0"/>
                </a:solidFill>
                <a:ea typeface="Gulim" panose="020B0600000101010101" charset="-127"/>
              </a:rPr>
              <a:t>and/or </a:t>
            </a:r>
            <a:r>
              <a:rPr lang="en-US" altLang="ko-KR" sz="1600" dirty="0">
                <a:solidFill>
                  <a:srgbClr val="0070C0"/>
                </a:solidFill>
                <a:ea typeface="Gulim" panose="020B0600000101010101" charset="-127"/>
              </a:rPr>
              <a:t>6 GHz band.</a:t>
            </a:r>
          </a:p>
          <a:p>
            <a:pPr marL="857250" lvl="2" indent="0">
              <a:buNone/>
            </a:pPr>
            <a:endParaRPr lang="en-US" altLang="zh-CN" dirty="0"/>
          </a:p>
          <a:p>
            <a:pPr marL="457200" lvl="1" indent="0">
              <a:buNone/>
            </a:pPr>
            <a:r>
              <a:rPr lang="en-US" altLang="ko-KR" sz="1600" dirty="0" smtClean="0">
                <a:ea typeface="Gulim" panose="020B0600000101010101" charset="-127"/>
              </a:rPr>
              <a:t>IEEE802.11 supports contention based channel access. In 802.11ax, a trigger based channel access is used for multiple stations to access to the medium. However the trigger based channel access still faces the efficiency issue and longer access delay due to collision for many stations access to the medium at same time. </a:t>
            </a:r>
          </a:p>
          <a:p>
            <a:pPr marL="457200" lvl="1" indent="0">
              <a:buNone/>
            </a:pPr>
            <a:r>
              <a:rPr lang="en-US" altLang="ko-KR" sz="1600" dirty="0" smtClean="0">
                <a:solidFill>
                  <a:srgbClr val="0070C0"/>
                </a:solidFill>
                <a:ea typeface="Gulim" panose="020B0600000101010101" charset="-127"/>
              </a:rPr>
              <a:t>[REQ-MB-5] </a:t>
            </a:r>
            <a:r>
              <a:rPr lang="en-US" altLang="ko-KR" sz="1600" dirty="0">
                <a:solidFill>
                  <a:srgbClr val="0070C0"/>
                </a:solidFill>
                <a:ea typeface="Gulim" panose="020B0600000101010101" charset="-127"/>
              </a:rPr>
              <a:t>EHT should support fast channel access mechanism to reduce the access collision and improve the access efficiency [4]. </a:t>
            </a:r>
            <a:endParaRPr lang="en-US" altLang="ko-KR" sz="1600" dirty="0" smtClean="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REQ-MB-5.1] A EHT station may not support EDCA mechanism in 6GHz band. </a:t>
            </a:r>
            <a:endParaRPr lang="en-US" altLang="ko-KR" sz="1600" dirty="0">
              <a:solidFill>
                <a:srgbClr val="0070C0"/>
              </a:solidFill>
              <a:ea typeface="Gulim" panose="020B0600000101010101" charset="-127"/>
            </a:endParaRPr>
          </a:p>
          <a:p>
            <a:pPr marL="457200" lvl="1" indent="0">
              <a:buNone/>
            </a:pPr>
            <a:endParaRPr lang="en-US" altLang="ko-KR" sz="1600" dirty="0">
              <a:solidFill>
                <a:srgbClr val="0070C0"/>
              </a:solidFill>
              <a:ea typeface="Gulim" panose="020B0600000101010101" charset="-127"/>
            </a:endParaRPr>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a:ea typeface="Gulim" panose="020B0600000101010101" charset="-127"/>
              </a:rPr>
              <a:t>Multi-Band/Multi-Channel Operation </a:t>
            </a:r>
            <a:r>
              <a:rPr lang="en-US" altLang="ko-KR" dirty="0" smtClean="0">
                <a:ea typeface="Gulim" panose="020B0600000101010101" charset="-127"/>
              </a:rPr>
              <a:t>(</a:t>
            </a:r>
            <a:r>
              <a:rPr lang="en-US" altLang="ko-KR" dirty="0" err="1" smtClean="0">
                <a:ea typeface="Gulim" panose="020B0600000101010101" charset="-127"/>
              </a:rPr>
              <a:t>cont</a:t>
            </a:r>
            <a:r>
              <a:rPr lang="en-US" altLang="ko-KR" dirty="0" smtClean="0">
                <a:ea typeface="Gulim" panose="020B0600000101010101" charset="-127"/>
              </a:rPr>
              <a:t>)</a:t>
            </a:r>
            <a:endParaRPr lang="en-US" altLang="ko-KR" dirty="0">
              <a:ea typeface="Gulim" panose="020B0600000101010101" charset="-127"/>
            </a:endParaRPr>
          </a:p>
          <a:p>
            <a:pPr marL="457200" lvl="1" indent="0">
              <a:buNone/>
            </a:pPr>
            <a:r>
              <a:rPr lang="en-US" altLang="ko-KR" sz="1600" dirty="0" smtClean="0">
                <a:ea typeface="Gulim" panose="020B0600000101010101" charset="-127"/>
              </a:rPr>
              <a:t>When an EHT station operating in multi-channel (in multi-band), its transmissions over those channels could be independent or synchronized. </a:t>
            </a:r>
            <a:r>
              <a:rPr lang="en-US" altLang="ko-KR" sz="1600" dirty="0">
                <a:ea typeface="Gulim" panose="020B0600000101010101" charset="-127"/>
              </a:rPr>
              <a:t>C</a:t>
            </a:r>
            <a:r>
              <a:rPr lang="en-US" altLang="ko-KR" sz="1600" dirty="0" smtClean="0">
                <a:ea typeface="Gulim" panose="020B0600000101010101" charset="-127"/>
              </a:rPr>
              <a:t>hannel aggregation could be required for improving the transmission throughput.</a:t>
            </a:r>
          </a:p>
          <a:p>
            <a:pPr marL="457200" lvl="1" indent="0">
              <a:buNone/>
            </a:pPr>
            <a:r>
              <a:rPr lang="en-US" altLang="ko-KR" sz="1600" dirty="0" smtClean="0">
                <a:solidFill>
                  <a:srgbClr val="0070C0"/>
                </a:solidFill>
                <a:ea typeface="Gulim" panose="020B0600000101010101" charset="-127"/>
              </a:rPr>
              <a:t>[REQ-MB-6]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two transmission modes in Multi-Band operation [9].</a:t>
            </a:r>
          </a:p>
          <a:p>
            <a:pPr marL="457200" lvl="1" indent="0">
              <a:buNone/>
            </a:pPr>
            <a:r>
              <a:rPr lang="en-US" altLang="ko-KR" sz="1600" dirty="0" smtClean="0">
                <a:solidFill>
                  <a:srgbClr val="0070C0"/>
                </a:solidFill>
                <a:ea typeface="Gulim" panose="020B0600000101010101" charset="-127"/>
              </a:rPr>
              <a:t>[REQ-MB-6.1] EHT should support synchronized transmissions in Multi-Band operation in which the transmissions over multiple channels of Multi-Band are aligned up.  </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REQ-MB-6.2]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asynchronous transmissions </a:t>
            </a:r>
            <a:r>
              <a:rPr lang="en-US" altLang="ko-KR" sz="1600" dirty="0">
                <a:solidFill>
                  <a:srgbClr val="0070C0"/>
                </a:solidFill>
                <a:ea typeface="Gulim" panose="020B0600000101010101" charset="-127"/>
              </a:rPr>
              <a:t>in Multi-Band </a:t>
            </a:r>
            <a:r>
              <a:rPr lang="en-US" altLang="ko-KR" sz="1600" dirty="0" smtClean="0">
                <a:solidFill>
                  <a:srgbClr val="0070C0"/>
                </a:solidFill>
                <a:ea typeface="Gulim" panose="020B0600000101010101" charset="-127"/>
              </a:rPr>
              <a:t>operation </a:t>
            </a:r>
            <a:r>
              <a:rPr lang="en-US" altLang="ko-KR" sz="1600" dirty="0">
                <a:solidFill>
                  <a:srgbClr val="0070C0"/>
                </a:solidFill>
                <a:ea typeface="Gulim" panose="020B0600000101010101" charset="-127"/>
              </a:rPr>
              <a:t>which the transmissions over multiple channels of Multi-Band </a:t>
            </a:r>
            <a:r>
              <a:rPr lang="en-US" altLang="ko-KR" sz="1600" dirty="0" smtClean="0">
                <a:solidFill>
                  <a:srgbClr val="0070C0"/>
                </a:solidFill>
                <a:ea typeface="Gulim" panose="020B0600000101010101" charset="-127"/>
              </a:rPr>
              <a:t>are independently.   </a:t>
            </a:r>
          </a:p>
          <a:p>
            <a:pPr marL="457200" lvl="1" indent="0">
              <a:buNone/>
            </a:pPr>
            <a:endParaRPr lang="en-US" altLang="ko-KR" sz="1600" dirty="0">
              <a:solidFill>
                <a:srgbClr val="0070C0"/>
              </a:solidFill>
              <a:ea typeface="Gulim" panose="020B0600000101010101" charset="-127"/>
            </a:endParaRP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REQ-MB-7] </a:t>
            </a:r>
            <a:r>
              <a:rPr lang="en-US" altLang="ko-KR" sz="1600" dirty="0">
                <a:solidFill>
                  <a:srgbClr val="0070C0"/>
                </a:solidFill>
                <a:ea typeface="Gulim" panose="020B0600000101010101" charset="-127"/>
              </a:rPr>
              <a:t>EHT should support </a:t>
            </a:r>
            <a:r>
              <a:rPr lang="en-US" altLang="ko-KR" sz="1600" dirty="0" smtClean="0">
                <a:solidFill>
                  <a:srgbClr val="0070C0"/>
                </a:solidFill>
                <a:ea typeface="Gulim" panose="020B0600000101010101" charset="-127"/>
              </a:rPr>
              <a:t>the channel aggregation over multi-channel in </a:t>
            </a:r>
            <a:r>
              <a:rPr lang="en-US" altLang="ko-KR" sz="1600" dirty="0">
                <a:solidFill>
                  <a:srgbClr val="0070C0"/>
                </a:solidFill>
                <a:ea typeface="Gulim" panose="020B0600000101010101" charset="-127"/>
              </a:rPr>
              <a:t>Multi-Band </a:t>
            </a:r>
            <a:r>
              <a:rPr lang="en-US" altLang="ko-KR" sz="1600" dirty="0" smtClean="0">
                <a:solidFill>
                  <a:srgbClr val="0070C0"/>
                </a:solidFill>
                <a:ea typeface="Gulim" panose="020B0600000101010101" charset="-127"/>
              </a:rPr>
              <a:t>operation [1][2][9].</a:t>
            </a:r>
            <a:endParaRPr lang="en-US" altLang="ko-KR" sz="1600" dirty="0">
              <a:solidFill>
                <a:srgbClr val="0070C0"/>
              </a:solidFill>
              <a:ea typeface="Gulim" panose="020B0600000101010101" charset="-127"/>
            </a:endParaRPr>
          </a:p>
          <a:p>
            <a:pPr marL="457200" lvl="1" indent="0">
              <a:buNone/>
            </a:pPr>
            <a:endParaRPr lang="en-US" altLang="ko-KR" sz="1600" dirty="0">
              <a:solidFill>
                <a:srgbClr val="0070C0"/>
              </a:solidFill>
              <a:ea typeface="Gulim" panose="020B0600000101010101" charset="-127"/>
            </a:endParaRPr>
          </a:p>
          <a:p>
            <a:pPr marL="457200" lvl="1" indent="0">
              <a:buNone/>
            </a:pPr>
            <a:endParaRPr lang="en-US" altLang="ko-KR" sz="1600" dirty="0">
              <a:solidFill>
                <a:srgbClr val="0070C0"/>
              </a:solidFill>
              <a:ea typeface="Gulim" panose="020B0600000101010101" charset="-127"/>
            </a:endParaRPr>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2485249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en-US" altLang="ko-KR" dirty="0">
              <a:ea typeface="Gulim" panose="020B0600000101010101" charset="-127"/>
            </a:endParaRPr>
          </a:p>
        </p:txBody>
      </p:sp>
      <p:sp>
        <p:nvSpPr>
          <p:cNvPr id="3" name="内容占位符 2"/>
          <p:cNvSpPr>
            <a:spLocks noGrp="1"/>
          </p:cNvSpPr>
          <p:nvPr>
            <p:ph idx="1"/>
          </p:nvPr>
        </p:nvSpPr>
        <p:spPr>
          <a:xfrm>
            <a:off x="685800" y="1752600"/>
            <a:ext cx="7772400" cy="4722812"/>
          </a:xfrm>
        </p:spPr>
        <p:txBody>
          <a:bodyPr/>
          <a:lstStyle/>
          <a:p>
            <a:r>
              <a:rPr lang="en-US" altLang="ko-KR" dirty="0" smtClean="0">
                <a:ea typeface="Gulim" panose="020B0600000101010101" charset="-127"/>
              </a:rPr>
              <a:t>Multi-AP Operation </a:t>
            </a:r>
          </a:p>
          <a:p>
            <a:pPr marL="457200" lvl="1" indent="0">
              <a:buNone/>
            </a:pPr>
            <a:r>
              <a:rPr lang="en-US" altLang="ko-KR" sz="1600" dirty="0" smtClean="0">
                <a:ea typeface="Gulim" panose="020B0600000101010101" charset="-127"/>
              </a:rPr>
              <a:t>Multi-AP has been specified in WFA, and is being enhanced now. It can be used to improve the radio coverage via multi AP mesh or relay networking in the home or enterprise environment.</a:t>
            </a:r>
          </a:p>
          <a:p>
            <a:pPr marL="457200" lvl="1" indent="0">
              <a:buNone/>
            </a:pPr>
            <a:r>
              <a:rPr lang="en-US" altLang="ko-KR" sz="1600" dirty="0" smtClean="0">
                <a:solidFill>
                  <a:srgbClr val="0070C0"/>
                </a:solidFill>
                <a:ea typeface="Gulim" panose="020B0600000101010101" charset="-127"/>
              </a:rPr>
              <a:t>[REQ-MAP-1] EHT should support Multi-AP operation to improve the transmission reliability and throughput</a:t>
            </a:r>
            <a:r>
              <a:rPr lang="en-US" altLang="ko-KR" sz="1600" dirty="0">
                <a:solidFill>
                  <a:srgbClr val="0070C0"/>
                </a:solidFill>
                <a:ea typeface="Gulim" panose="020B0600000101010101" charset="-127"/>
              </a:rPr>
              <a:t> </a:t>
            </a:r>
            <a:r>
              <a:rPr lang="en-US" altLang="ko-KR" sz="1600" dirty="0" smtClean="0">
                <a:solidFill>
                  <a:srgbClr val="0070C0"/>
                </a:solidFill>
                <a:ea typeface="Gulim" panose="020B0600000101010101" charset="-127"/>
              </a:rPr>
              <a:t>[4][6].</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REQ-MAP-2] </a:t>
            </a:r>
            <a:r>
              <a:rPr lang="en-US" altLang="ko-KR" sz="1600" dirty="0">
                <a:solidFill>
                  <a:srgbClr val="0070C0"/>
                </a:solidFill>
                <a:ea typeface="Gulim" panose="020B0600000101010101" charset="-127"/>
              </a:rPr>
              <a:t>EHT should support Multi-AP operation </a:t>
            </a:r>
            <a:r>
              <a:rPr lang="en-US" altLang="ko-KR" sz="1600" dirty="0" smtClean="0">
                <a:solidFill>
                  <a:srgbClr val="0070C0"/>
                </a:solidFill>
                <a:ea typeface="Gulim" panose="020B0600000101010101" charset="-127"/>
              </a:rPr>
              <a:t>to reduce </a:t>
            </a:r>
            <a:r>
              <a:rPr lang="en-US" altLang="ko-KR" sz="1600" dirty="0">
                <a:solidFill>
                  <a:srgbClr val="0070C0"/>
                </a:solidFill>
                <a:ea typeface="Gulim" panose="020B0600000101010101" charset="-127"/>
              </a:rPr>
              <a:t>the interference </a:t>
            </a:r>
            <a:r>
              <a:rPr lang="en-US" altLang="ko-KR" sz="1600" dirty="0" smtClean="0">
                <a:solidFill>
                  <a:srgbClr val="0070C0"/>
                </a:solidFill>
                <a:ea typeface="Gulim" panose="020B0600000101010101" charset="-127"/>
              </a:rPr>
              <a:t>[4][6].</a:t>
            </a:r>
          </a:p>
          <a:p>
            <a:pPr marL="457200" lvl="1" indent="0">
              <a:buNone/>
            </a:pPr>
            <a:r>
              <a:rPr lang="en-US" altLang="ko-KR" sz="1600" dirty="0">
                <a:solidFill>
                  <a:srgbClr val="0070C0"/>
                </a:solidFill>
                <a:ea typeface="Gulim" panose="020B0600000101010101" charset="-127"/>
              </a:rPr>
              <a:t>[</a:t>
            </a:r>
            <a:r>
              <a:rPr lang="en-US" altLang="ko-KR" sz="1600" dirty="0" smtClean="0">
                <a:solidFill>
                  <a:srgbClr val="0070C0"/>
                </a:solidFill>
                <a:ea typeface="Gulim" panose="020B0600000101010101" charset="-127"/>
              </a:rPr>
              <a:t>REQ-MAP-3] </a:t>
            </a:r>
            <a:r>
              <a:rPr lang="en-US" altLang="ko-KR" sz="1600" dirty="0">
                <a:solidFill>
                  <a:srgbClr val="0070C0"/>
                </a:solidFill>
                <a:ea typeface="Gulim" panose="020B0600000101010101" charset="-127"/>
              </a:rPr>
              <a:t>EHT should </a:t>
            </a:r>
            <a:r>
              <a:rPr lang="en-US" altLang="ko-KR" sz="1600" dirty="0" smtClean="0">
                <a:solidFill>
                  <a:srgbClr val="0070C0"/>
                </a:solidFill>
                <a:ea typeface="Gulim" panose="020B0600000101010101" charset="-127"/>
              </a:rPr>
              <a:t>support Multi-AP operation via multi-channels to improve </a:t>
            </a:r>
            <a:r>
              <a:rPr lang="en-US" altLang="ko-KR" sz="1600" dirty="0">
                <a:solidFill>
                  <a:srgbClr val="0070C0"/>
                </a:solidFill>
                <a:ea typeface="Gulim" panose="020B0600000101010101" charset="-127"/>
              </a:rPr>
              <a:t>the transmission </a:t>
            </a:r>
            <a:r>
              <a:rPr lang="en-US" altLang="ko-KR" sz="1600" dirty="0" smtClean="0">
                <a:solidFill>
                  <a:srgbClr val="0070C0"/>
                </a:solidFill>
                <a:ea typeface="Gulim" panose="020B0600000101010101" charset="-127"/>
              </a:rPr>
              <a:t>reliability [4].</a:t>
            </a:r>
          </a:p>
          <a:p>
            <a:pPr marL="457200" lvl="1" indent="0">
              <a:buNone/>
            </a:pPr>
            <a:r>
              <a:rPr lang="en-US" altLang="ko-KR" sz="1600" dirty="0" smtClean="0">
                <a:solidFill>
                  <a:srgbClr val="0070C0"/>
                </a:solidFill>
                <a:ea typeface="Gulim" panose="020B0600000101010101" charset="-127"/>
              </a:rPr>
              <a:t>[REQ-MAP-4] EHT </a:t>
            </a:r>
            <a:r>
              <a:rPr lang="en-US" altLang="ko-KR" sz="1600" dirty="0">
                <a:solidFill>
                  <a:srgbClr val="0070C0"/>
                </a:solidFill>
                <a:ea typeface="Gulim" panose="020B0600000101010101" charset="-127"/>
              </a:rPr>
              <a:t>should support Multi-AP </a:t>
            </a:r>
            <a:r>
              <a:rPr lang="en-US" altLang="ko-KR" sz="1600" dirty="0" smtClean="0">
                <a:solidFill>
                  <a:srgbClr val="0070C0"/>
                </a:solidFill>
                <a:ea typeface="Gulim" panose="020B0600000101010101" charset="-127"/>
              </a:rPr>
              <a:t>coordination in the following ways [5]  </a:t>
            </a:r>
            <a:endParaRPr lang="en-US" altLang="ko-KR" sz="1600" dirty="0">
              <a:solidFill>
                <a:srgbClr val="0070C0"/>
              </a:solidFill>
              <a:ea typeface="Gulim" panose="020B0600000101010101" charset="-127"/>
            </a:endParaRPr>
          </a:p>
          <a:p>
            <a:pPr lvl="2">
              <a:buFont typeface="+mj-lt"/>
              <a:buAutoNum type="alphaLcParenR"/>
            </a:pPr>
            <a:r>
              <a:rPr lang="en-US" sz="1600" dirty="0">
                <a:solidFill>
                  <a:srgbClr val="0070C0"/>
                </a:solidFill>
              </a:rPr>
              <a:t>Transmitting on the same frequency resource: </a:t>
            </a:r>
            <a:r>
              <a:rPr lang="en-US" sz="1600" dirty="0" smtClean="0">
                <a:solidFill>
                  <a:srgbClr val="0070C0"/>
                </a:solidFill>
              </a:rPr>
              <a:t>coordinating </a:t>
            </a:r>
            <a:r>
              <a:rPr lang="en-US" sz="1600" dirty="0">
                <a:solidFill>
                  <a:srgbClr val="0070C0"/>
                </a:solidFill>
              </a:rPr>
              <a:t>and forming spatial nulls to allow for simultaneous transmissions from multiple </a:t>
            </a:r>
            <a:r>
              <a:rPr lang="en-US" sz="1600" dirty="0" smtClean="0">
                <a:solidFill>
                  <a:srgbClr val="0070C0"/>
                </a:solidFill>
              </a:rPr>
              <a:t>APs, or</a:t>
            </a:r>
            <a:endParaRPr lang="en-US" sz="1600" dirty="0">
              <a:solidFill>
                <a:srgbClr val="0070C0"/>
              </a:solidFill>
            </a:endParaRPr>
          </a:p>
          <a:p>
            <a:pPr lvl="2">
              <a:buFont typeface="+mj-lt"/>
              <a:buAutoNum type="alphaLcParenR"/>
            </a:pPr>
            <a:r>
              <a:rPr lang="en-US" sz="1600" dirty="0">
                <a:solidFill>
                  <a:srgbClr val="0070C0"/>
                </a:solidFill>
              </a:rPr>
              <a:t>Transmitting on orthogonal frequency resources: </a:t>
            </a:r>
            <a:r>
              <a:rPr lang="en-US" sz="1600" dirty="0" smtClean="0">
                <a:solidFill>
                  <a:srgbClr val="0070C0"/>
                </a:solidFill>
              </a:rPr>
              <a:t>coordinating </a:t>
            </a:r>
            <a:r>
              <a:rPr lang="en-US" sz="1600" dirty="0">
                <a:solidFill>
                  <a:srgbClr val="0070C0"/>
                </a:solidFill>
              </a:rPr>
              <a:t>and splitting the spectrum to utilize it more efficiently </a:t>
            </a:r>
            <a:endParaRPr lang="en-US" altLang="zh-CN" dirty="0">
              <a:solidFill>
                <a:srgbClr val="0070C0"/>
              </a:solidFill>
            </a:endParaRPr>
          </a:p>
          <a:p>
            <a:pPr lvl="1"/>
            <a:endParaRPr lang="en-US" altLang="ko-KR" sz="1800" dirty="0">
              <a:ea typeface="Gulim" panose="020B0600000101010101" charset="-127"/>
            </a:endParaRPr>
          </a:p>
          <a:p>
            <a:pPr lvl="2"/>
            <a:endParaRPr lang="zh-CN" altLang="en-US"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p:txBody>
          <a:bodyPr/>
          <a:lstStyle/>
          <a:p>
            <a:pPr>
              <a:defRPr/>
            </a:pPr>
            <a:r>
              <a:rPr lang="en-US" altLang="zh-CN" smtClean="0"/>
              <a:t>Yonggang Fang, etc, ZTE</a:t>
            </a:r>
            <a:endParaRPr lang="en-US" altLang="zh-CN" dirty="0"/>
          </a:p>
        </p:txBody>
      </p:sp>
    </p:spTree>
    <p:extLst>
      <p:ext uri="{BB962C8B-B14F-4D97-AF65-F5344CB8AC3E}">
        <p14:creationId xmlns:p14="http://schemas.microsoft.com/office/powerpoint/2010/main" val="3833324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1406</Words>
  <Application>Microsoft Office PowerPoint</Application>
  <PresentationFormat>On-screen Show (4:3)</PresentationFormat>
  <Paragraphs>161</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Gulim</vt:lpstr>
      <vt:lpstr>宋体</vt:lpstr>
      <vt:lpstr>Arial</vt:lpstr>
      <vt:lpstr>Times New Roman</vt:lpstr>
      <vt:lpstr>802-11-Submission</vt:lpstr>
      <vt:lpstr>PowerPoint Presentation</vt:lpstr>
      <vt:lpstr>Abstract</vt:lpstr>
      <vt:lpstr>Background  </vt:lpstr>
      <vt:lpstr>Background  </vt:lpstr>
      <vt:lpstr>Functional Requirements  </vt:lpstr>
      <vt:lpstr>Functional Requirements  </vt:lpstr>
      <vt:lpstr>Functional Requirements</vt:lpstr>
      <vt:lpstr>Functional Requirements</vt:lpstr>
      <vt:lpstr>Functional Requirements</vt:lpstr>
      <vt:lpstr>Functional Requirements</vt:lpstr>
      <vt:lpstr>Functional Requirements</vt:lpstr>
      <vt:lpstr>Straw Poll </vt:lpstr>
      <vt:lpstr>Straw Poll </vt:lpstr>
      <vt:lpstr>References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2019-01-14T19:57:03Z</dcterms:modified>
</cp:coreProperties>
</file>