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480" r:id="rId2"/>
    <p:sldId id="476" r:id="rId3"/>
    <p:sldId id="481" r:id="rId4"/>
    <p:sldId id="475" r:id="rId5"/>
    <p:sldId id="482" r:id="rId6"/>
    <p:sldId id="488" r:id="rId7"/>
    <p:sldId id="483" r:id="rId8"/>
    <p:sldId id="489" r:id="rId9"/>
    <p:sldId id="485" r:id="rId10"/>
    <p:sldId id="486" r:id="rId11"/>
    <p:sldId id="479" r:id="rId12"/>
    <p:sldId id="487" r:id="rId13"/>
  </p:sldIdLst>
  <p:sldSz cx="9144000" cy="6858000" type="screen4x3"/>
  <p:notesSz cx="9939338" cy="6807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既定のセクション" id="{9753C549-4C86-4620-861C-FFE47EF1654B}">
          <p14:sldIdLst>
            <p14:sldId id="480"/>
            <p14:sldId id="476"/>
            <p14:sldId id="481"/>
            <p14:sldId id="475"/>
            <p14:sldId id="482"/>
            <p14:sldId id="488"/>
            <p14:sldId id="483"/>
            <p14:sldId id="489"/>
            <p14:sldId id="485"/>
            <p14:sldId id="486"/>
            <p14:sldId id="479"/>
            <p14:sldId id="487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1584" userDrawn="1">
          <p15:clr>
            <a:srgbClr val="A4A3A4"/>
          </p15:clr>
        </p15:guide>
        <p15:guide id="2" pos="4128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arney, William" initials="CW" lastIdx="9" clrIdx="0">
    <p:extLst/>
  </p:cmAuthor>
  <p:cmAuthor id="2" name="Morioka, Yuichi" initials="MY" lastIdx="2" clrIdx="1"/>
  <p:cmAuthor id="3" name="Furuichi, Sho" initials="FS" lastIdx="8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FF"/>
    <a:srgbClr val="FFFFFF"/>
    <a:srgbClr val="FF97DA"/>
    <a:srgbClr val="FF33CC"/>
    <a:srgbClr val="00CC99"/>
    <a:srgbClr val="FFFFCC"/>
    <a:srgbClr val="99FF66"/>
    <a:srgbClr val="99CCFF"/>
    <a:srgbClr val="85FFE0"/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168" autoAdjust="0"/>
    <p:restoredTop sz="94639" autoAdjust="0"/>
  </p:normalViewPr>
  <p:slideViewPr>
    <p:cSldViewPr>
      <p:cViewPr varScale="1">
        <p:scale>
          <a:sx n="104" d="100"/>
          <a:sy n="104" d="100"/>
        </p:scale>
        <p:origin x="1272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244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>
        <p:scale>
          <a:sx n="100" d="100"/>
          <a:sy n="100" d="100"/>
        </p:scale>
        <p:origin x="2304" y="450"/>
      </p:cViewPr>
      <p:guideLst>
        <p:guide orient="horz" pos="1584"/>
        <p:guide pos="412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747246" y="70514"/>
            <a:ext cx="2195859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 dirty="0"/>
              <a:t>doc.: IEEE 802.11-18/</a:t>
            </a:r>
            <a:r>
              <a:rPr lang="en-US" altLang="ja-JP" dirty="0"/>
              <a:t>1533</a:t>
            </a:r>
            <a:r>
              <a:rPr lang="en-US" dirty="0"/>
              <a:t>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996236" y="70514"/>
            <a:ext cx="1227837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 altLang="ja-JP" dirty="0"/>
              <a:t>September 2018</a:t>
            </a:r>
            <a:endParaRPr lang="en-GB" alt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6542461" y="6588663"/>
            <a:ext cx="251338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r>
              <a:rPr lang="fr-FR" altLang="ja-JP" dirty="0" err="1"/>
              <a:t>Yusuke</a:t>
            </a:r>
            <a:r>
              <a:rPr lang="fr-FR" altLang="ja-JP" dirty="0"/>
              <a:t> Tanaka(Sony Corporation), et al.</a:t>
            </a:r>
            <a:endParaRPr lang="en-US" altLang="ja-JP" dirty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599198" y="6588663"/>
            <a:ext cx="51777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8213">
              <a:defRPr sz="1200" b="0"/>
            </a:lvl1pPr>
          </a:lstStyle>
          <a:p>
            <a:pPr>
              <a:defRPr/>
            </a:pPr>
            <a:r>
              <a:rPr lang="en-US" dirty="0"/>
              <a:t>Page </a:t>
            </a:r>
            <a:fld id="{2364F18D-6796-4527-858C-05238C0F4A9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993934" y="283633"/>
            <a:ext cx="795147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35847" name="Rectangle 7"/>
          <p:cNvSpPr>
            <a:spLocks noChangeArrowheads="1"/>
          </p:cNvSpPr>
          <p:nvPr/>
        </p:nvSpPr>
        <p:spPr bwMode="auto">
          <a:xfrm>
            <a:off x="993935" y="6588663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r>
              <a:rPr lang="en-US" sz="1200" b="0" dirty="0"/>
              <a:t>Submission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993934" y="6580527"/>
            <a:ext cx="817234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4797302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809366" y="12393"/>
            <a:ext cx="2195859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 dirty="0"/>
              <a:t>doc.: IEEE 802.11-18/</a:t>
            </a:r>
            <a:r>
              <a:rPr lang="en-US" altLang="ja-JP" dirty="0"/>
              <a:t>1533</a:t>
            </a:r>
            <a:r>
              <a:rPr lang="en-US" dirty="0"/>
              <a:t>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936417" y="12393"/>
            <a:ext cx="1227837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 altLang="ja-JP" dirty="0"/>
              <a:t>September 2018</a:t>
            </a:r>
            <a:endParaRPr lang="en-GB" altLang="en-US" dirty="0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73425" y="514350"/>
            <a:ext cx="3395663" cy="25463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5245" y="3233885"/>
            <a:ext cx="7288848" cy="30641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112" tIns="46259" rIns="94112" bIns="4625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837452" y="6590988"/>
            <a:ext cx="268451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spcBef>
                <a:spcPct val="0"/>
              </a:spcBef>
              <a:buFontTx/>
              <a:buNone/>
              <a:defRPr/>
            </a:lvl1pPr>
            <a:lvl5pPr marL="458788" lvl="4" algn="r" defTabSz="938213">
              <a:defRPr sz="1200" b="0"/>
            </a:lvl5pPr>
          </a:lstStyle>
          <a:p>
            <a:r>
              <a:rPr lang="fr-FR" altLang="ja-JP" sz="1200" dirty="0" err="1"/>
              <a:t>Yusuke</a:t>
            </a:r>
            <a:r>
              <a:rPr lang="fr-FR" altLang="ja-JP" sz="1200" dirty="0"/>
              <a:t> Tanaka(Sony Corporation), et al.</a:t>
            </a:r>
            <a:endParaRPr lang="en-US" altLang="ja-JP" sz="1200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836130" y="6590988"/>
            <a:ext cx="51776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 dirty="0"/>
              <a:t>Page </a:t>
            </a:r>
            <a:fld id="{0FE52186-36B6-4054-BEF3-62B8BA7A57C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5608" name="Rectangle 8"/>
          <p:cNvSpPr>
            <a:spLocks noChangeArrowheads="1"/>
          </p:cNvSpPr>
          <p:nvPr/>
        </p:nvSpPr>
        <p:spPr bwMode="auto">
          <a:xfrm>
            <a:off x="1037649" y="6590988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r>
              <a:rPr lang="en-US" sz="1200" b="0" dirty="0"/>
              <a:t>Submission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1037650" y="6589825"/>
            <a:ext cx="7864041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927214" y="217375"/>
            <a:ext cx="808491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31573755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8" name="タイトル 1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CD923615-D29F-47B6-BBA8-A7C71AC43A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dirty="0"/>
              <a:t>January 2019</a:t>
            </a:r>
            <a:endParaRPr lang="en-GB" altLang="en-US" dirty="0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5E72CB58-07E5-4159-867B-77249821C1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/>
              <a:t>Yusuke Tanaka(Sony Corporation), et al.</a:t>
            </a:r>
            <a:endParaRPr 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07BDABFB-C618-403F-B59C-350283B926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AA0DB6A0-3FAC-4C50-B855-05E2EFEC7C9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20773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11"/>
          <p:cNvCxnSpPr>
            <a:cxnSpLocks noChangeShapeType="1"/>
          </p:cNvCxnSpPr>
          <p:nvPr userDrawn="1"/>
        </p:nvCxn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タイトル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5365183F-7452-48E7-96E8-3F09790461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dirty="0"/>
              <a:t>January 2019</a:t>
            </a:r>
            <a:endParaRPr lang="en-GB" altLang="en-US" dirty="0"/>
          </a:p>
        </p:txBody>
      </p:sp>
      <p:sp>
        <p:nvSpPr>
          <p:cNvPr id="7" name="フッター プレースホルダー 6">
            <a:extLst>
              <a:ext uri="{FF2B5EF4-FFF2-40B4-BE49-F238E27FC236}">
                <a16:creationId xmlns:a16="http://schemas.microsoft.com/office/drawing/2014/main" id="{C08AF3CA-B524-4541-A3A5-C9AA5F837B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/>
              <a:t>Yusuke Tanaka(Sony Corporation), et al.</a:t>
            </a:r>
            <a:endParaRPr lang="en-US" dirty="0"/>
          </a:p>
        </p:txBody>
      </p:sp>
      <p:sp>
        <p:nvSpPr>
          <p:cNvPr id="8" name="スライド番号プレースホルダー 7">
            <a:extLst>
              <a:ext uri="{FF2B5EF4-FFF2-40B4-BE49-F238E27FC236}">
                <a16:creationId xmlns:a16="http://schemas.microsoft.com/office/drawing/2014/main" id="{7823F01D-059B-40B6-A941-378CE7917A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AA0DB6A0-3FAC-4C50-B855-05E2EFEC7C9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01065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867400" y="6475413"/>
            <a:ext cx="267652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b="1"/>
            </a:lvl1pPr>
          </a:lstStyle>
          <a:p>
            <a:pPr>
              <a:defRPr/>
            </a:pPr>
            <a:r>
              <a:rPr lang="fr-FR" dirty="0"/>
              <a:t>Yusuke Tanaka(Sony Corporation), et al.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2400" y="6475413"/>
            <a:ext cx="53540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200" b="0"/>
            </a:lvl1pPr>
          </a:lstStyle>
          <a:p>
            <a:pPr>
              <a:defRPr/>
            </a:pPr>
            <a:r>
              <a:rPr lang="en-US" dirty="0"/>
              <a:t>Slide </a:t>
            </a:r>
            <a:fld id="{AA0DB6A0-3FAC-4C50-B855-05E2EFEC7C9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 sz="2400" dirty="0"/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 sz="2400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47EBAF5-52AC-49CF-A3FD-31E596F2D8C6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5129148" y="331808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GB" altLang="en-US" sz="1800" b="1" dirty="0"/>
              <a:t>doc.: IEEE 802.11-19/0104r1</a:t>
            </a:r>
          </a:p>
        </p:txBody>
      </p:sp>
      <p:sp>
        <p:nvSpPr>
          <p:cNvPr id="9" name="Rectangle 4">
            <a:extLst>
              <a:ext uri="{FF2B5EF4-FFF2-40B4-BE49-F238E27FC236}">
                <a16:creationId xmlns:a16="http://schemas.microsoft.com/office/drawing/2014/main" id="{1346AB4A-F2D2-4CAE-A247-7BBB1DA6E2BC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>
          <a:xfrm>
            <a:off x="685800" y="332195"/>
            <a:ext cx="1828800" cy="276225"/>
          </a:xfrm>
          <a:prstGeom prst="rect">
            <a:avLst/>
          </a:prstGeom>
        </p:spPr>
        <p:txBody>
          <a:bodyPr anchor="ctr"/>
          <a:lstStyle>
            <a:lvl1pPr>
              <a:defRPr sz="1800"/>
            </a:lvl1pPr>
          </a:lstStyle>
          <a:p>
            <a:pPr>
              <a:defRPr/>
            </a:pPr>
            <a:r>
              <a:rPr lang="en-US" altLang="ja-JP" dirty="0"/>
              <a:t>January 2019</a:t>
            </a:r>
            <a:endParaRPr lang="en-GB" alt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031D55B-1F73-4D59-B8F1-227F435EA8F1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685800" y="6475413"/>
            <a:ext cx="75020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 b="1" dirty="0"/>
              <a:t>Submission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525" r:id="rId1"/>
    <p:sldLayoutId id="2147485548" r:id="rId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Kosuke.Aio@sony.com" TargetMode="External"/><Relationship Id="rId7" Type="http://schemas.openxmlformats.org/officeDocument/2006/relationships/hyperlink" Target="mailto:William.Carney@sony.com" TargetMode="External"/><Relationship Id="rId2" Type="http://schemas.openxmlformats.org/officeDocument/2006/relationships/hyperlink" Target="mailto:Yusuke.YT.Tanaka@sony.com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mailto:naotaka.sato@ieee.org" TargetMode="External"/><Relationship Id="rId5" Type="http://schemas.openxmlformats.org/officeDocument/2006/relationships/hyperlink" Target="mailto:Sho.Furuichi@sony.com" TargetMode="External"/><Relationship Id="rId4" Type="http://schemas.openxmlformats.org/officeDocument/2006/relationships/hyperlink" Target="mailto:Ryuichi.Hirata@sony.com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字幕 7">
            <a:extLst>
              <a:ext uri="{FF2B5EF4-FFF2-40B4-BE49-F238E27FC236}">
                <a16:creationId xmlns:a16="http://schemas.microsoft.com/office/drawing/2014/main" id="{760D6E4E-40BE-4378-BD90-D9AC3BD128C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71600" y="1981200"/>
            <a:ext cx="6400800" cy="1752600"/>
          </a:xfrm>
        </p:spPr>
        <p:txBody>
          <a:bodyPr/>
          <a:lstStyle/>
          <a:p>
            <a:r>
              <a:rPr lang="en-US" altLang="ja-JP" sz="2000" dirty="0"/>
              <a:t>Date:</a:t>
            </a:r>
            <a:r>
              <a:rPr lang="en-US" altLang="ja-JP" sz="2000" b="0" dirty="0"/>
              <a:t> 2019-1-14</a:t>
            </a:r>
          </a:p>
        </p:txBody>
      </p:sp>
      <p:sp>
        <p:nvSpPr>
          <p:cNvPr id="7" name="タイトル 6">
            <a:extLst>
              <a:ext uri="{FF2B5EF4-FFF2-40B4-BE49-F238E27FC236}">
                <a16:creationId xmlns:a16="http://schemas.microsoft.com/office/drawing/2014/main" id="{70B7E2C2-2394-49DD-901C-D5019DD0C9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Discussion on Multi-AP Coordination Type</a:t>
            </a:r>
            <a:endParaRPr kumimoji="1" lang="ja-JP" altLang="en-US" dirty="0"/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9C2D32F-DBCE-44AE-AE73-5EFF54DA8F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January 2019</a:t>
            </a:r>
            <a:endParaRPr lang="en-GB" alt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24DE4CF-8333-4FE1-A76F-AAE7CC829D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/>
              <a:t>Yusuke Tanaka(Sony Corporation), et al.</a:t>
            </a:r>
            <a:endParaRPr 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63FEE47-7780-4FE1-833C-DFA8FA1C02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AA0DB6A0-3FAC-4C50-B855-05E2EFEC7C93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9" name="Rectangle 12">
            <a:extLst>
              <a:ext uri="{FF2B5EF4-FFF2-40B4-BE49-F238E27FC236}">
                <a16:creationId xmlns:a16="http://schemas.microsoft.com/office/drawing/2014/main" id="{BAADEF9E-0057-41A4-AA16-52E5D53FE0A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272796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US" sz="2000" dirty="0"/>
              <a:t>Authors:</a:t>
            </a:r>
            <a:endParaRPr lang="en-US" sz="2000" b="0" dirty="0"/>
          </a:p>
        </p:txBody>
      </p:sp>
      <p:graphicFrame>
        <p:nvGraphicFramePr>
          <p:cNvPr id="10" name="表 9">
            <a:extLst>
              <a:ext uri="{FF2B5EF4-FFF2-40B4-BE49-F238E27FC236}">
                <a16:creationId xmlns:a16="http://schemas.microsoft.com/office/drawing/2014/main" id="{459D567A-3CFE-4E96-9032-E804B93279E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0999333"/>
              </p:ext>
            </p:extLst>
          </p:nvPr>
        </p:nvGraphicFramePr>
        <p:xfrm>
          <a:off x="384463" y="3108960"/>
          <a:ext cx="8458200" cy="22402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57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8194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79400">
                <a:tc>
                  <a:txBody>
                    <a:bodyPr/>
                    <a:lstStyle/>
                    <a:p>
                      <a:r>
                        <a:rPr kumimoji="1" lang="en-US" altLang="ja-JP" sz="1500" b="1" dirty="0"/>
                        <a:t>Name</a:t>
                      </a:r>
                      <a:endParaRPr kumimoji="1" lang="ja-JP" altLang="en-US" sz="15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500" b="1" dirty="0"/>
                        <a:t>Company</a:t>
                      </a:r>
                      <a:endParaRPr kumimoji="1" lang="ja-JP" altLang="en-US" sz="15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500" b="1" dirty="0"/>
                        <a:t>Address</a:t>
                      </a:r>
                      <a:endParaRPr kumimoji="1" lang="ja-JP" altLang="en-US" sz="15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500" b="1" dirty="0"/>
                        <a:t>Phone</a:t>
                      </a:r>
                      <a:endParaRPr kumimoji="1" lang="ja-JP" altLang="en-US" sz="15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500" b="1" dirty="0"/>
                        <a:t>Email</a:t>
                      </a:r>
                      <a:endParaRPr kumimoji="1" lang="ja-JP" altLang="en-US" sz="15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r>
                        <a:rPr kumimoji="1" lang="en-US" altLang="ja-JP" sz="1500" dirty="0"/>
                        <a:t>Yusuke</a:t>
                      </a:r>
                      <a:r>
                        <a:rPr kumimoji="1" lang="en-US" altLang="ja-JP" sz="1500" baseline="0" dirty="0"/>
                        <a:t> Tanaka</a:t>
                      </a:r>
                      <a:endParaRPr kumimoji="1" lang="ja-JP" altLang="en-US" sz="1500" dirty="0"/>
                    </a:p>
                  </a:txBody>
                  <a:tcPr anchor="ctr"/>
                </a:tc>
                <a:tc rowSpan="5">
                  <a:txBody>
                    <a:bodyPr/>
                    <a:lstStyle/>
                    <a:p>
                      <a:r>
                        <a:rPr kumimoji="1" lang="en-US" altLang="ja-JP" sz="1500" dirty="0"/>
                        <a:t>Sony Corporation</a:t>
                      </a:r>
                      <a:endParaRPr kumimoji="1" lang="ja-JP" altLang="en-US" sz="1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sz="1500" dirty="0">
                          <a:hlinkClick r:id="rId2"/>
                        </a:rPr>
                        <a:t>Yusuke.YT.Tanaka@sony.com</a:t>
                      </a:r>
                      <a:endParaRPr kumimoji="1" lang="ja-JP" altLang="en-US" sz="15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r>
                        <a:rPr kumimoji="1" lang="en-US" altLang="ja-JP" sz="1500" dirty="0" err="1"/>
                        <a:t>Kosuke</a:t>
                      </a:r>
                      <a:r>
                        <a:rPr kumimoji="1" lang="en-US" altLang="ja-JP" sz="1500" dirty="0"/>
                        <a:t> </a:t>
                      </a:r>
                      <a:r>
                        <a:rPr kumimoji="1" lang="en-US" altLang="ja-JP" sz="1500" dirty="0" err="1"/>
                        <a:t>Aio</a:t>
                      </a:r>
                      <a:endParaRPr kumimoji="1" lang="ja-JP" altLang="en-US" sz="150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sz="1500" dirty="0">
                          <a:hlinkClick r:id="rId3"/>
                        </a:rPr>
                        <a:t>Kosuke.Aio@sony.com</a:t>
                      </a:r>
                      <a:endParaRPr kumimoji="1" lang="ja-JP" altLang="en-US" sz="15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57296503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r>
                        <a:rPr kumimoji="1" lang="en-US" altLang="ja-JP" sz="1500" dirty="0" err="1"/>
                        <a:t>Ryuichi</a:t>
                      </a:r>
                      <a:r>
                        <a:rPr kumimoji="1" lang="en-US" altLang="ja-JP" sz="1500" dirty="0"/>
                        <a:t> </a:t>
                      </a:r>
                      <a:r>
                        <a:rPr kumimoji="1" lang="en-US" altLang="ja-JP" sz="1500" dirty="0" err="1"/>
                        <a:t>Hiarat</a:t>
                      </a:r>
                      <a:endParaRPr kumimoji="1" lang="ja-JP" altLang="en-US" sz="150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sz="1500" dirty="0">
                          <a:hlinkClick r:id="rId4"/>
                        </a:rPr>
                        <a:t>Ryuichi.Hirata@sony.com</a:t>
                      </a:r>
                      <a:endParaRPr kumimoji="1" lang="ja-JP" altLang="en-US" sz="15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58109936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r>
                        <a:rPr kumimoji="1" lang="en-US" altLang="ja-JP" sz="1500" dirty="0" err="1"/>
                        <a:t>Sho</a:t>
                      </a:r>
                      <a:r>
                        <a:rPr kumimoji="1" lang="en-US" altLang="ja-JP" sz="1500" dirty="0"/>
                        <a:t> </a:t>
                      </a:r>
                      <a:r>
                        <a:rPr kumimoji="1" lang="en-US" altLang="ja-JP" sz="1500" dirty="0" err="1"/>
                        <a:t>Furuichi</a:t>
                      </a:r>
                      <a:endParaRPr kumimoji="1" lang="ja-JP" altLang="en-US" sz="150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sz="1500" dirty="0">
                          <a:hlinkClick r:id="rId5"/>
                        </a:rPr>
                        <a:t>Sho.Furuichi@sony.com</a:t>
                      </a:r>
                      <a:endParaRPr kumimoji="1" lang="ja-JP" altLang="en-US" sz="15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r>
                        <a:rPr kumimoji="1" lang="en-US" altLang="ja-JP" sz="1500" dirty="0" err="1"/>
                        <a:t>Naotaka</a:t>
                      </a:r>
                      <a:r>
                        <a:rPr kumimoji="1" lang="en-US" altLang="ja-JP" sz="1500" dirty="0"/>
                        <a:t> Sato</a:t>
                      </a:r>
                      <a:endParaRPr kumimoji="1" lang="ja-JP" altLang="en-US" sz="150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sz="1500" dirty="0">
                          <a:hlinkClick r:id="rId6"/>
                        </a:rPr>
                        <a:t>naotaka.sato@ieee.org</a:t>
                      </a:r>
                      <a:endParaRPr kumimoji="1" lang="ja-JP" altLang="en-US" sz="15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500" dirty="0"/>
                        <a:t>William Carney</a:t>
                      </a:r>
                      <a:endParaRPr kumimoji="1" lang="ja-JP" altLang="en-US" sz="1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sz="15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Sony Electronics </a:t>
                      </a:r>
                      <a:endParaRPr kumimoji="1" lang="ja-JP" altLang="en-US" sz="15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500" dirty="0">
                          <a:hlinkClick r:id="rId7"/>
                        </a:rPr>
                        <a:t>William.Carney@sony.com</a:t>
                      </a:r>
                      <a:endParaRPr kumimoji="1" lang="ja-JP" altLang="en-US" sz="15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92807809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7008017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>
            <a:extLst>
              <a:ext uri="{FF2B5EF4-FFF2-40B4-BE49-F238E27FC236}">
                <a16:creationId xmlns:a16="http://schemas.microsoft.com/office/drawing/2014/main" id="{E602598E-A3FA-4063-979E-34A3737D8B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sz="2000" dirty="0"/>
              <a:t>The current baseline PAR[1] </a:t>
            </a:r>
            <a:r>
              <a:rPr kumimoji="1" lang="en-GB" altLang="ja-JP" sz="2000" dirty="0"/>
              <a:t>includes Multi-AP Coordination.</a:t>
            </a:r>
          </a:p>
          <a:p>
            <a:pPr lvl="1"/>
            <a:r>
              <a:rPr kumimoji="1" lang="en-GB" altLang="ja-JP" sz="1800" dirty="0"/>
              <a:t>It reflects the situation that this technology have been actively discussed</a:t>
            </a:r>
            <a:r>
              <a:rPr kumimoji="1" lang="en-US" altLang="ja-JP" sz="1800" dirty="0"/>
              <a:t>.</a:t>
            </a:r>
          </a:p>
          <a:p>
            <a:pPr lvl="1"/>
            <a:r>
              <a:rPr kumimoji="1" lang="en-US" altLang="ja-JP" sz="1800" dirty="0"/>
              <a:t>There is description of an example of Multi-AP coordination types </a:t>
            </a:r>
            <a:r>
              <a:rPr kumimoji="1" lang="en-GB" altLang="ja-JP" sz="1800" dirty="0"/>
              <a:t>(e.g. coordinated and joint transmission)</a:t>
            </a:r>
            <a:r>
              <a:rPr kumimoji="1" lang="en-US" altLang="ja-JP" sz="1800" dirty="0"/>
              <a:t>.</a:t>
            </a:r>
          </a:p>
          <a:p>
            <a:pPr lvl="1"/>
            <a:r>
              <a:rPr kumimoji="1" lang="en-US" altLang="ja-JP" sz="1800" dirty="0"/>
              <a:t>As discussed in this contribution, various types of Multi-AP coordination have been proposed and discussed (e.g. Coordinated OFDMA, coordinated association/handover, coordinated timing scheduling.)</a:t>
            </a:r>
          </a:p>
          <a:p>
            <a:pPr lvl="1"/>
            <a:endParaRPr kumimoji="1" lang="en-US" altLang="ja-JP" sz="1800" dirty="0"/>
          </a:p>
          <a:p>
            <a:r>
              <a:rPr kumimoji="1" lang="en-US" altLang="ja-JP" sz="2000" dirty="0"/>
              <a:t>This contribution reconfirms that the description is just one example and any types of Multi-AP Coordination can be considered to </a:t>
            </a:r>
            <a:r>
              <a:rPr kumimoji="1" lang="en-GB" altLang="ja-JP" sz="2000" dirty="0"/>
              <a:t>achieve the primary objectives of EHT</a:t>
            </a:r>
            <a:r>
              <a:rPr kumimoji="1" lang="en-US" altLang="ja-JP" sz="2000" dirty="0"/>
              <a:t>. </a:t>
            </a:r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FE0A5FB7-C676-47CC-A63A-76F0C5CB68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Considerations on the baseline PAR</a:t>
            </a:r>
            <a:endParaRPr kumimoji="1" lang="ja-JP" altLang="en-US" dirty="0"/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E141D56-6F99-4C68-96BF-A4D1708AF2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January 2019</a:t>
            </a:r>
            <a:endParaRPr lang="en-GB" alt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512D85B-5D89-4737-BE44-D6A911245B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/>
              <a:t>Yusuke Tanaka(Sony Corporation), et al.</a:t>
            </a:r>
            <a:endParaRPr 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DB69208-CFC9-4975-B771-216C9D4193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AA0DB6A0-3FAC-4C50-B855-05E2EFEC7C93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97008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>
            <a:extLst>
              <a:ext uri="{FF2B5EF4-FFF2-40B4-BE49-F238E27FC236}">
                <a16:creationId xmlns:a16="http://schemas.microsoft.com/office/drawing/2014/main" id="{DB3A9653-43BB-4364-A44D-9A85C3ADCE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/>
              <a:t>This contribution reviewed Multi-AP coordination types which have been proposed in EHT.</a:t>
            </a:r>
          </a:p>
          <a:p>
            <a:pPr lvl="1"/>
            <a:endParaRPr kumimoji="1" lang="en-US" altLang="ja-JP" dirty="0"/>
          </a:p>
          <a:p>
            <a:r>
              <a:rPr kumimoji="1" lang="en-US" altLang="ja-JP" dirty="0"/>
              <a:t>This contribution clarified following types of Multi-AP coordination.</a:t>
            </a:r>
          </a:p>
          <a:p>
            <a:pPr lvl="1"/>
            <a:r>
              <a:rPr kumimoji="1" lang="en-US" altLang="ja-JP" dirty="0"/>
              <a:t>Coordinated association/handover</a:t>
            </a:r>
          </a:p>
          <a:p>
            <a:pPr lvl="1"/>
            <a:r>
              <a:rPr kumimoji="1" lang="en-US" altLang="ja-JP" dirty="0"/>
              <a:t>Coordinated timing scheduling</a:t>
            </a:r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017F7102-7558-466E-9C30-6A54484BE4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Summary</a:t>
            </a:r>
            <a:endParaRPr kumimoji="1" lang="ja-JP" altLang="en-US" dirty="0"/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2AEA73A-17D6-4D85-AF6D-26921E4267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January 2019</a:t>
            </a:r>
            <a:endParaRPr lang="en-GB" alt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058455B-BF93-497C-9D00-4DE82BB6D4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/>
              <a:t>Yusuke Tanaka(Sony Corporation), et al.</a:t>
            </a:r>
            <a:endParaRPr 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5B1CF2A-4FC3-4CAA-8560-EFB2D00B96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AA0DB6A0-3FAC-4C50-B855-05E2EFEC7C93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592542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>
            <a:extLst>
              <a:ext uri="{FF2B5EF4-FFF2-40B4-BE49-F238E27FC236}">
                <a16:creationId xmlns:a16="http://schemas.microsoft.com/office/drawing/2014/main" id="{E45C0532-B979-4A67-85B7-C113D01D8E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kumimoji="1" lang="en-US" altLang="ja-JP" sz="1400" dirty="0"/>
              <a:t>[1] 11-18-1231-01-0eht-eht-draft-proposed-par</a:t>
            </a:r>
          </a:p>
          <a:p>
            <a:pPr marL="0" indent="0">
              <a:buNone/>
            </a:pPr>
            <a:r>
              <a:rPr kumimoji="1" lang="en-US" altLang="ja-JP" sz="1400" dirty="0"/>
              <a:t>[2] 11-18-1233-01-0eht-eht-draft-proposed-csd</a:t>
            </a:r>
          </a:p>
          <a:p>
            <a:pPr marL="0" indent="0">
              <a:buNone/>
            </a:pPr>
            <a:r>
              <a:rPr kumimoji="1" lang="en-US" altLang="ja-JP" sz="1400" dirty="0"/>
              <a:t>[3] 11-18-1116-00-0eht-multi-ap-harq-for-eht</a:t>
            </a:r>
          </a:p>
          <a:p>
            <a:pPr marL="0" indent="0">
              <a:buNone/>
            </a:pPr>
            <a:r>
              <a:rPr kumimoji="1" lang="en-US" altLang="ja-JP" sz="1400" dirty="0"/>
              <a:t>[4] 11-18-1155-01-0eht-multi-ap-enhancement-and-multi-band-operations</a:t>
            </a:r>
          </a:p>
          <a:p>
            <a:pPr marL="0" indent="0">
              <a:buNone/>
            </a:pPr>
            <a:r>
              <a:rPr kumimoji="1" lang="en-US" altLang="ja-JP" sz="1400" dirty="0"/>
              <a:t>[5] 11-18-1161-00-0eht-eht-technology-candidate-discussions</a:t>
            </a:r>
          </a:p>
          <a:p>
            <a:pPr marL="0" indent="0">
              <a:buNone/>
            </a:pPr>
            <a:r>
              <a:rPr kumimoji="1" lang="en-US" altLang="ja-JP" sz="1400" dirty="0"/>
              <a:t>[6] 11-18-1215-01-0eht-discussion-on-par</a:t>
            </a:r>
          </a:p>
          <a:p>
            <a:pPr marL="0" indent="0">
              <a:buNone/>
            </a:pPr>
            <a:r>
              <a:rPr kumimoji="1" lang="en-US" altLang="ja-JP" sz="1400" dirty="0"/>
              <a:t>[7] 11-18-1439-00-0eht-distributed-mu-mimo</a:t>
            </a:r>
          </a:p>
          <a:p>
            <a:pPr marL="0" indent="0">
              <a:buNone/>
            </a:pPr>
            <a:r>
              <a:rPr kumimoji="1" lang="en-US" altLang="ja-JP" sz="1400" dirty="0"/>
              <a:t>[8] 11-18-1461-01-0eht-discussions-on-the-phy-features-for-eht</a:t>
            </a:r>
          </a:p>
          <a:p>
            <a:pPr marL="0" indent="0">
              <a:buNone/>
            </a:pPr>
            <a:r>
              <a:rPr kumimoji="1" lang="en-US" altLang="ja-JP" sz="1400" dirty="0"/>
              <a:t>[9] 11-18-1509-00-0eht-features-for-multi-ap-coordination</a:t>
            </a:r>
          </a:p>
          <a:p>
            <a:pPr marL="0" indent="0">
              <a:buNone/>
            </a:pPr>
            <a:r>
              <a:rPr kumimoji="1" lang="en-US" altLang="ja-JP" sz="1400" dirty="0"/>
              <a:t>[10] 11-18-1510-01-0eht-ap-coordinated-beamforming-for-eht</a:t>
            </a:r>
          </a:p>
          <a:p>
            <a:pPr marL="0" indent="0">
              <a:buNone/>
            </a:pPr>
            <a:r>
              <a:rPr kumimoji="1" lang="en-US" altLang="ja-JP" sz="1400" dirty="0"/>
              <a:t>[11] 11-18-1533-00-0eht-view-on-eht-candidate-features</a:t>
            </a:r>
          </a:p>
          <a:p>
            <a:pPr marL="0" indent="0">
              <a:buNone/>
            </a:pPr>
            <a:r>
              <a:rPr kumimoji="1" lang="en-US" altLang="ja-JP" sz="1400" dirty="0"/>
              <a:t>[12] 11-18-1547-00-0eht-technology-features-for-802-11-eht</a:t>
            </a:r>
          </a:p>
          <a:p>
            <a:pPr marL="0" indent="0">
              <a:buNone/>
            </a:pPr>
            <a:r>
              <a:rPr kumimoji="1" lang="en-US" altLang="ja-JP" sz="1400" dirty="0"/>
              <a:t>[13] 11-18-1575-00-0eht-further-study-on-potential-features</a:t>
            </a:r>
          </a:p>
          <a:p>
            <a:pPr marL="0" indent="0">
              <a:buNone/>
            </a:pPr>
            <a:r>
              <a:rPr kumimoji="1" lang="en-US" altLang="ja-JP" sz="1400" dirty="0"/>
              <a:t>[14] 11-18-1576-01-0eht-considerations-on-ap-coordination</a:t>
            </a:r>
          </a:p>
          <a:p>
            <a:pPr marL="0" indent="0">
              <a:buNone/>
            </a:pPr>
            <a:r>
              <a:rPr kumimoji="1" lang="en-US" altLang="ja-JP" sz="1400" dirty="0"/>
              <a:t>[15] 11-18-1926-02-0eht-terminology-for-ap-coordination</a:t>
            </a:r>
          </a:p>
          <a:p>
            <a:pPr marL="0" indent="0">
              <a:buNone/>
            </a:pPr>
            <a:r>
              <a:rPr kumimoji="1" lang="en-US" altLang="ja-JP" sz="1400" dirty="0"/>
              <a:t>[16] 11-19-0103-00-0eht-ap-coordination-in-eht</a:t>
            </a:r>
          </a:p>
          <a:p>
            <a:pPr marL="0" indent="0">
              <a:buNone/>
            </a:pPr>
            <a:endParaRPr kumimoji="1" lang="ja-JP" altLang="en-US" sz="1400" dirty="0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AA4ED44D-45C1-4872-9DAD-205F7AFF68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Reference</a:t>
            </a:r>
            <a:endParaRPr kumimoji="1" lang="ja-JP" altLang="en-US" dirty="0"/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8AE700F-08DF-4CE7-942B-951834A110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January 2019</a:t>
            </a:r>
            <a:endParaRPr lang="en-GB" alt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4740CC6-490B-43B9-8594-204A274B4A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/>
              <a:t>Yusuke Tanaka(Sony Corporation), et al.</a:t>
            </a:r>
            <a:endParaRPr 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94911DB-6FA6-49A4-AA9E-0E865E34E2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AA0DB6A0-3FAC-4C50-B855-05E2EFEC7C93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85256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>
            <a:extLst>
              <a:ext uri="{FF2B5EF4-FFF2-40B4-BE49-F238E27FC236}">
                <a16:creationId xmlns:a16="http://schemas.microsoft.com/office/drawing/2014/main" id="{87C5B7F4-A039-4BD1-9424-D8E327B191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sz="2000" dirty="0"/>
              <a:t>Baseline PAR[1] and CSD[2] for EHT were created during the November IEEE 802.11 meeting.</a:t>
            </a:r>
          </a:p>
          <a:p>
            <a:pPr lvl="1"/>
            <a:endParaRPr kumimoji="1" lang="en-US" altLang="ja-JP" sz="1600" dirty="0"/>
          </a:p>
          <a:p>
            <a:r>
              <a:rPr kumimoji="1" lang="en-US" altLang="ja-JP" sz="2000" dirty="0"/>
              <a:t>The baseline PAR includes a list of candidate features that have been discussed</a:t>
            </a:r>
            <a:r>
              <a:rPr kumimoji="1" lang="en-GB" altLang="ja-JP" sz="2000" dirty="0"/>
              <a:t>. The list includes Multi-AP Coordination that is </a:t>
            </a:r>
            <a:r>
              <a:rPr kumimoji="1" lang="en-US" altLang="ja-JP" sz="2000" dirty="0"/>
              <a:t>one of well accepted technologies in EHT.</a:t>
            </a:r>
          </a:p>
          <a:p>
            <a:endParaRPr kumimoji="1" lang="en-US" altLang="ja-JP" sz="2000" dirty="0"/>
          </a:p>
          <a:p>
            <a:r>
              <a:rPr kumimoji="1" lang="en-US" altLang="ja-JP" sz="2000" dirty="0"/>
              <a:t>Various types of Multi-AP coordination have been proposed and discussed in a lot of contributions. [3-16]</a:t>
            </a:r>
            <a:endParaRPr kumimoji="1" lang="en-GB" altLang="ja-JP" sz="2000" dirty="0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149FD461-5B1E-4884-8CE5-3535683E21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Introduction</a:t>
            </a:r>
            <a:endParaRPr kumimoji="1" lang="ja-JP" altLang="en-US" dirty="0"/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07AA147-1624-4AA1-9893-2C62536861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January 2019</a:t>
            </a:r>
            <a:endParaRPr lang="en-GB" alt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15671E9-D057-4006-8F19-CEC7697B7D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/>
              <a:t>Yusuke Tanaka(Sony Corporation), et al.</a:t>
            </a:r>
            <a:endParaRPr 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EBA31D6-967F-45E6-BA9E-51FE21F4C0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AA0DB6A0-3FAC-4C50-B855-05E2EFEC7C93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01922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>
            <a:extLst>
              <a:ext uri="{FF2B5EF4-FFF2-40B4-BE49-F238E27FC236}">
                <a16:creationId xmlns:a16="http://schemas.microsoft.com/office/drawing/2014/main" id="{EA94FF18-6DFA-4D42-8818-4AAC32CB55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>
              <a:buChar char="•"/>
            </a:pPr>
            <a:r>
              <a:rPr kumimoji="1" lang="en-US" altLang="ja-JP" b="1" dirty="0">
                <a:ea typeface="+mn-ea"/>
                <a:cs typeface="+mn-cs"/>
              </a:rPr>
              <a:t>Multi-AP coordination types have been categorized based on some aspects.</a:t>
            </a:r>
          </a:p>
          <a:p>
            <a:pPr lvl="1"/>
            <a:r>
              <a:rPr kumimoji="1" lang="en-US" altLang="ja-JP" sz="1800" dirty="0"/>
              <a:t>E.g. Implementation complexity, MAC/PHY-level coordination.</a:t>
            </a:r>
          </a:p>
          <a:p>
            <a:pPr lvl="1"/>
            <a:endParaRPr kumimoji="1" lang="en-US" altLang="ja-JP" sz="1800" dirty="0"/>
          </a:p>
          <a:p>
            <a:pPr marL="342900" lvl="1" indent="-342900">
              <a:buChar char="•"/>
            </a:pPr>
            <a:r>
              <a:rPr kumimoji="1" lang="en-US" altLang="ja-JP" b="1" dirty="0">
                <a:ea typeface="+mn-ea"/>
                <a:cs typeface="+mn-cs"/>
              </a:rPr>
              <a:t>Contribution [15] clarifies Multi-AP coordination types with an appropriate terminology list.</a:t>
            </a:r>
          </a:p>
          <a:p>
            <a:pPr lvl="1"/>
            <a:r>
              <a:rPr kumimoji="1" lang="en-US" altLang="ja-JP" sz="1800" dirty="0"/>
              <a:t>The list of terminologies would be a good baseline to discuss Multi-AP coordination technologies with avoiding confusion.</a:t>
            </a:r>
          </a:p>
          <a:p>
            <a:pPr lvl="1"/>
            <a:r>
              <a:rPr kumimoji="1" lang="en-US" altLang="ja-JP" sz="1800" dirty="0"/>
              <a:t>The terminologies are as follows;</a:t>
            </a:r>
          </a:p>
          <a:p>
            <a:pPr marL="1143000" lvl="2" indent="-342900"/>
            <a:r>
              <a:rPr kumimoji="1" lang="en-US" altLang="ja-JP" sz="1600" dirty="0"/>
              <a:t>Coordinated Beamforming</a:t>
            </a:r>
          </a:p>
          <a:p>
            <a:pPr marL="1143000" lvl="2" indent="-342900"/>
            <a:r>
              <a:rPr kumimoji="1" lang="en-US" altLang="ja-JP" sz="1600" dirty="0"/>
              <a:t>Coordinated OFDMA</a:t>
            </a:r>
          </a:p>
          <a:p>
            <a:pPr marL="1143000" lvl="2" indent="-342900"/>
            <a:r>
              <a:rPr kumimoji="1" lang="en-US" altLang="ja-JP" sz="1600" dirty="0"/>
              <a:t>Joint Processing Transmission</a:t>
            </a:r>
          </a:p>
          <a:p>
            <a:pPr lvl="1"/>
            <a:endParaRPr kumimoji="1" lang="en-US" altLang="ja-JP" sz="1600" dirty="0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7EB044D5-B714-430E-B72E-A5744901F5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Multi-AP Coordination Types</a:t>
            </a:r>
            <a:endParaRPr kumimoji="1" lang="ja-JP" altLang="en-US" dirty="0"/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98FB27A-5619-469E-B5E9-9EFC644B61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January 2019</a:t>
            </a:r>
            <a:endParaRPr lang="en-GB" alt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D111466-1B36-43AB-8934-A022F69E3B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/>
              <a:t>Yusuke Tanaka(Sony Corporation), et al.</a:t>
            </a:r>
            <a:endParaRPr 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DD7E00B-4A91-427A-8162-18816661F5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AA0DB6A0-3FAC-4C50-B855-05E2EFEC7C93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07752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>
            <a:extLst>
              <a:ext uri="{FF2B5EF4-FFF2-40B4-BE49-F238E27FC236}">
                <a16:creationId xmlns:a16="http://schemas.microsoft.com/office/drawing/2014/main" id="{54132B01-0B2E-4B37-8703-4F485C6DAE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sz="2000" dirty="0"/>
              <a:t>As mentioned in [15], the list of terminologies is not </a:t>
            </a:r>
            <a:r>
              <a:rPr lang="en-US" altLang="ja-JP" sz="2000" dirty="0"/>
              <a:t>exhaustive and here are some types that are not captured in the list yet.</a:t>
            </a:r>
          </a:p>
          <a:p>
            <a:pPr marL="800100" lvl="1" indent="-342900">
              <a:buFont typeface="+mj-lt"/>
              <a:buAutoNum type="arabicPeriod"/>
            </a:pPr>
            <a:r>
              <a:rPr kumimoji="1" lang="en-US" altLang="ja-JP" sz="1800" dirty="0"/>
              <a:t>Enhancement of Handover and AP selection by Multi-AP coordination [13, 14]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altLang="ja-JP" sz="1800" dirty="0"/>
              <a:t>Transmission scheduling by Multi-AP coordination </a:t>
            </a:r>
            <a:r>
              <a:rPr kumimoji="1" lang="en-US" altLang="ja-JP" sz="1800" dirty="0"/>
              <a:t>[6, 8, 11, 14, 16]</a:t>
            </a:r>
          </a:p>
          <a:p>
            <a:pPr lvl="2"/>
            <a:r>
              <a:rPr kumimoji="1" lang="en-US" altLang="ja-JP" sz="1600" dirty="0"/>
              <a:t>Some of contributions use terminology “time/frequency coordination”, but  the concept of frequency coordination is captured in OFDMA coordination. Therefore here time domain scheduling is focused.</a:t>
            </a:r>
          </a:p>
          <a:p>
            <a:pPr lvl="1"/>
            <a:endParaRPr kumimoji="1" lang="en-US" altLang="ja-JP" sz="1800" dirty="0"/>
          </a:p>
          <a:p>
            <a:r>
              <a:rPr kumimoji="1" lang="en-US" altLang="ja-JP" sz="2000" dirty="0"/>
              <a:t>The purpose of this contribution is to clarify concepts of these types of Multi-AP coordination.</a:t>
            </a:r>
          </a:p>
          <a:p>
            <a:pPr lvl="1"/>
            <a:r>
              <a:rPr lang="en-US" altLang="ja-JP" sz="1800" dirty="0"/>
              <a:t>This contribution can be complementary with other contributions [9, 15] which have discussed Multi-AP coordination types.</a:t>
            </a:r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8CEDF971-CDB0-4A82-9D10-221E17E1D9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Purpose of this contribution</a:t>
            </a:r>
            <a:endParaRPr kumimoji="1" lang="ja-JP" altLang="en-US" dirty="0"/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CFEE77E-01E0-4D85-B6E4-4CBE98C0F3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dirty="0"/>
              <a:t>January 2019</a:t>
            </a:r>
            <a:endParaRPr lang="en-GB" alt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923FAF0-C82B-4AC9-A99C-9CDE7EDCD1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/>
              <a:t>Yusuke Tanaka(Sony Corporation), et al.</a:t>
            </a:r>
            <a:endParaRPr 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161E895-090E-454E-840F-09F916E151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AA0DB6A0-3FAC-4C50-B855-05E2EFEC7C93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78651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>
            <a:extLst>
              <a:ext uri="{FF2B5EF4-FFF2-40B4-BE49-F238E27FC236}">
                <a16:creationId xmlns:a16="http://schemas.microsoft.com/office/drawing/2014/main" id="{C88BF502-24D9-4991-A83B-7B3DB10CB4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sz="1800" dirty="0"/>
              <a:t>This type of Multi-AP Coordination includes; </a:t>
            </a:r>
          </a:p>
          <a:p>
            <a:pPr lvl="1"/>
            <a:r>
              <a:rPr kumimoji="1" lang="en-US" altLang="ja-JP" sz="1600" b="1" dirty="0"/>
              <a:t>Seamless Handover</a:t>
            </a:r>
          </a:p>
          <a:p>
            <a:pPr lvl="2"/>
            <a:r>
              <a:rPr kumimoji="1" lang="en-US" altLang="ja-JP" sz="1400" dirty="0"/>
              <a:t>This technology improve re-connection speed where users</a:t>
            </a:r>
            <a:br>
              <a:rPr kumimoji="1" lang="en-US" altLang="ja-JP" sz="1400" dirty="0"/>
            </a:br>
            <a:r>
              <a:rPr kumimoji="1" lang="en-US" altLang="ja-JP" sz="1400" dirty="0"/>
              <a:t>move around. (e.g. office, hotspot, home scenario)</a:t>
            </a:r>
          </a:p>
          <a:p>
            <a:pPr lvl="2"/>
            <a:r>
              <a:rPr kumimoji="1" lang="en-US" altLang="ja-JP" sz="1400" dirty="0"/>
              <a:t>APs exchange STA info (e.g. address, capability), AP info</a:t>
            </a:r>
            <a:br>
              <a:rPr kumimoji="1" lang="en-US" altLang="ja-JP" sz="1400" dirty="0"/>
            </a:br>
            <a:r>
              <a:rPr kumimoji="1" lang="en-US" altLang="ja-JP" sz="1400" dirty="0"/>
              <a:t>(e.g. BSSID, BSS color) and RSSI between APs and a STA.</a:t>
            </a:r>
          </a:p>
          <a:p>
            <a:pPr lvl="2"/>
            <a:r>
              <a:rPr kumimoji="1" lang="en-US" altLang="ja-JP" sz="1400" dirty="0"/>
              <a:t>APs make decision on which AP re-establishes connection.</a:t>
            </a:r>
          </a:p>
          <a:p>
            <a:pPr lvl="2"/>
            <a:r>
              <a:rPr kumimoji="1" lang="en-US" altLang="ja-JP" sz="1400" dirty="0"/>
              <a:t>The AP and STA exchange fewer frames to re-establish connection.</a:t>
            </a:r>
          </a:p>
          <a:p>
            <a:pPr lvl="2"/>
            <a:endParaRPr kumimoji="1" lang="en-US" altLang="ja-JP" sz="1400" dirty="0"/>
          </a:p>
          <a:p>
            <a:pPr lvl="1"/>
            <a:r>
              <a:rPr kumimoji="1" lang="en-US" altLang="ja-JP" sz="1600" b="1" dirty="0"/>
              <a:t>Optimal AP selection for association.</a:t>
            </a:r>
          </a:p>
          <a:p>
            <a:pPr lvl="2"/>
            <a:r>
              <a:rPr kumimoji="1" lang="en-US" altLang="ja-JP" sz="1400" dirty="0"/>
              <a:t>“AP selection” here means that unassociated STAs select</a:t>
            </a:r>
            <a:br>
              <a:rPr kumimoji="1" lang="en-US" altLang="ja-JP" sz="1400" dirty="0"/>
            </a:br>
            <a:r>
              <a:rPr kumimoji="1" lang="en-US" altLang="ja-JP" sz="1400" dirty="0"/>
              <a:t>an AP for association.</a:t>
            </a:r>
          </a:p>
          <a:p>
            <a:pPr lvl="2"/>
            <a:r>
              <a:rPr kumimoji="1" lang="en-US" altLang="ja-JP" sz="1400" dirty="0"/>
              <a:t>This technology enables fast association with an optimal AP.</a:t>
            </a:r>
          </a:p>
          <a:p>
            <a:pPr lvl="2"/>
            <a:r>
              <a:rPr kumimoji="1" lang="en-US" altLang="ja-JP" sz="1400" dirty="0"/>
              <a:t>APs exchange AP info (e.g. BSSID, BSS color, BSS load,</a:t>
            </a:r>
            <a:br>
              <a:rPr kumimoji="1" lang="en-US" altLang="ja-JP" sz="1400" dirty="0"/>
            </a:br>
            <a:r>
              <a:rPr kumimoji="1" lang="en-US" altLang="ja-JP" sz="1400" dirty="0"/>
              <a:t>capability) and RSSI between APs and the STA.</a:t>
            </a:r>
          </a:p>
          <a:p>
            <a:pPr lvl="2"/>
            <a:r>
              <a:rPr kumimoji="1" lang="en-US" altLang="ja-JP" sz="1400" dirty="0"/>
              <a:t>APs announce it in a frame (e.g. beacon) to unassociated STAs.</a:t>
            </a:r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3E2D2BF8-5303-4227-951A-3E8950E762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685800"/>
            <a:ext cx="7924800" cy="1066800"/>
          </a:xfrm>
        </p:spPr>
        <p:txBody>
          <a:bodyPr/>
          <a:lstStyle/>
          <a:p>
            <a:r>
              <a:rPr kumimoji="1" lang="en-US" altLang="ja-JP" dirty="0"/>
              <a:t>Enhancement of Handover and AP selection</a:t>
            </a:r>
            <a:endParaRPr kumimoji="1" lang="ja-JP" altLang="en-US" dirty="0"/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C484B2A-AD7C-49D9-84CD-CF50C1E2C7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January 2019</a:t>
            </a:r>
            <a:endParaRPr lang="en-GB" alt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FE5DB42-8BEE-4069-ABB1-6FA67857D7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/>
              <a:t>Yusuke Tanaka(Sony Corporation), et al.</a:t>
            </a:r>
            <a:endParaRPr 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7FCCD04-940B-4AEB-AE11-8AD2BA3889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AA0DB6A0-3FAC-4C50-B855-05E2EFEC7C93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grpSp>
        <p:nvGrpSpPr>
          <p:cNvPr id="51" name="グループ化 50">
            <a:extLst>
              <a:ext uri="{FF2B5EF4-FFF2-40B4-BE49-F238E27FC236}">
                <a16:creationId xmlns:a16="http://schemas.microsoft.com/office/drawing/2014/main" id="{E2600424-51EA-485C-A89B-21959B31315D}"/>
              </a:ext>
            </a:extLst>
          </p:cNvPr>
          <p:cNvGrpSpPr/>
          <p:nvPr/>
        </p:nvGrpSpPr>
        <p:grpSpPr>
          <a:xfrm>
            <a:off x="6553200" y="4242201"/>
            <a:ext cx="2411815" cy="2055672"/>
            <a:chOff x="6619806" y="4242201"/>
            <a:chExt cx="2411815" cy="2055672"/>
          </a:xfrm>
        </p:grpSpPr>
        <p:pic>
          <p:nvPicPr>
            <p:cNvPr id="28" name="図 27">
              <a:extLst>
                <a:ext uri="{FF2B5EF4-FFF2-40B4-BE49-F238E27FC236}">
                  <a16:creationId xmlns:a16="http://schemas.microsoft.com/office/drawing/2014/main" id="{E0B937F7-88E4-4DDE-AEA2-34AD19BF1D9D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494404" y="4444177"/>
              <a:ext cx="393998" cy="295004"/>
            </a:xfrm>
            <a:prstGeom prst="rect">
              <a:avLst/>
            </a:prstGeom>
          </p:spPr>
        </p:pic>
        <p:pic>
          <p:nvPicPr>
            <p:cNvPr id="29" name="図 28">
              <a:extLst>
                <a:ext uri="{FF2B5EF4-FFF2-40B4-BE49-F238E27FC236}">
                  <a16:creationId xmlns:a16="http://schemas.microsoft.com/office/drawing/2014/main" id="{6AFF34C0-5356-4D8D-AB2E-E43D64687DDC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656204" y="5030377"/>
              <a:ext cx="393998" cy="295004"/>
            </a:xfrm>
            <a:prstGeom prst="rect">
              <a:avLst/>
            </a:prstGeom>
          </p:spPr>
        </p:pic>
        <p:sp>
          <p:nvSpPr>
            <p:cNvPr id="30" name="テキスト ボックス 29">
              <a:extLst>
                <a:ext uri="{FF2B5EF4-FFF2-40B4-BE49-F238E27FC236}">
                  <a16:creationId xmlns:a16="http://schemas.microsoft.com/office/drawing/2014/main" id="{4C735883-452C-4BCC-A953-7EE00F677A8C}"/>
                </a:ext>
              </a:extLst>
            </p:cNvPr>
            <p:cNvSpPr txBox="1"/>
            <p:nvPr/>
          </p:nvSpPr>
          <p:spPr>
            <a:xfrm>
              <a:off x="7458006" y="4242201"/>
              <a:ext cx="46679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200" dirty="0"/>
                <a:t>AP1</a:t>
              </a:r>
              <a:endParaRPr kumimoji="1" lang="ja-JP" altLang="en-US" sz="1200" dirty="0"/>
            </a:p>
          </p:txBody>
        </p:sp>
        <p:sp>
          <p:nvSpPr>
            <p:cNvPr id="31" name="テキスト ボックス 30">
              <a:extLst>
                <a:ext uri="{FF2B5EF4-FFF2-40B4-BE49-F238E27FC236}">
                  <a16:creationId xmlns:a16="http://schemas.microsoft.com/office/drawing/2014/main" id="{977EF000-1312-4001-89B5-358EB0B5DAF4}"/>
                </a:ext>
              </a:extLst>
            </p:cNvPr>
            <p:cNvSpPr txBox="1"/>
            <p:nvPr/>
          </p:nvSpPr>
          <p:spPr>
            <a:xfrm>
              <a:off x="6619806" y="4828401"/>
              <a:ext cx="46679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200" dirty="0"/>
                <a:t>AP2</a:t>
              </a:r>
              <a:endParaRPr kumimoji="1" lang="ja-JP" altLang="en-US" sz="1200" dirty="0"/>
            </a:p>
          </p:txBody>
        </p:sp>
        <p:sp>
          <p:nvSpPr>
            <p:cNvPr id="32" name="テキスト ボックス 31">
              <a:extLst>
                <a:ext uri="{FF2B5EF4-FFF2-40B4-BE49-F238E27FC236}">
                  <a16:creationId xmlns:a16="http://schemas.microsoft.com/office/drawing/2014/main" id="{17E22262-ED05-4D52-9C91-30F2227E1911}"/>
                </a:ext>
              </a:extLst>
            </p:cNvPr>
            <p:cNvSpPr txBox="1"/>
            <p:nvPr/>
          </p:nvSpPr>
          <p:spPr>
            <a:xfrm>
              <a:off x="6934200" y="6020874"/>
              <a:ext cx="141077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200" dirty="0"/>
                <a:t>STA(unassociated)</a:t>
              </a:r>
              <a:endParaRPr kumimoji="1" lang="ja-JP" altLang="en-US" sz="1200" dirty="0"/>
            </a:p>
          </p:txBody>
        </p:sp>
        <p:pic>
          <p:nvPicPr>
            <p:cNvPr id="36" name="図 35">
              <a:extLst>
                <a:ext uri="{FF2B5EF4-FFF2-40B4-BE49-F238E27FC236}">
                  <a16:creationId xmlns:a16="http://schemas.microsoft.com/office/drawing/2014/main" id="{3A38F4EF-6F06-4779-9FAC-5376A68A57D8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546147" y="5610080"/>
              <a:ext cx="290512" cy="410940"/>
            </a:xfrm>
            <a:prstGeom prst="rect">
              <a:avLst/>
            </a:prstGeom>
          </p:spPr>
        </p:pic>
        <p:pic>
          <p:nvPicPr>
            <p:cNvPr id="40" name="図 39">
              <a:extLst>
                <a:ext uri="{FF2B5EF4-FFF2-40B4-BE49-F238E27FC236}">
                  <a16:creationId xmlns:a16="http://schemas.microsoft.com/office/drawing/2014/main" id="{B31DC3FB-379D-4CA3-AF89-29D6D811696C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332604" y="5030377"/>
              <a:ext cx="393998" cy="295004"/>
            </a:xfrm>
            <a:prstGeom prst="rect">
              <a:avLst/>
            </a:prstGeom>
          </p:spPr>
        </p:pic>
        <p:sp>
          <p:nvSpPr>
            <p:cNvPr id="41" name="テキスト ボックス 40">
              <a:extLst>
                <a:ext uri="{FF2B5EF4-FFF2-40B4-BE49-F238E27FC236}">
                  <a16:creationId xmlns:a16="http://schemas.microsoft.com/office/drawing/2014/main" id="{C47BE7FF-2F87-43F4-BB73-0A8FFF7944AB}"/>
                </a:ext>
              </a:extLst>
            </p:cNvPr>
            <p:cNvSpPr txBox="1"/>
            <p:nvPr/>
          </p:nvSpPr>
          <p:spPr>
            <a:xfrm>
              <a:off x="8296206" y="4828401"/>
              <a:ext cx="46679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200" dirty="0"/>
                <a:t>AP3</a:t>
              </a:r>
              <a:endParaRPr kumimoji="1" lang="ja-JP" altLang="en-US" sz="1200" dirty="0"/>
            </a:p>
          </p:txBody>
        </p:sp>
        <p:cxnSp>
          <p:nvCxnSpPr>
            <p:cNvPr id="42" name="直線矢印コネクタ 41">
              <a:extLst>
                <a:ext uri="{FF2B5EF4-FFF2-40B4-BE49-F238E27FC236}">
                  <a16:creationId xmlns:a16="http://schemas.microsoft.com/office/drawing/2014/main" id="{0BD5B33E-01CD-4095-B60D-BFA6D715BCDF}"/>
                </a:ext>
              </a:extLst>
            </p:cNvPr>
            <p:cNvCxnSpPr>
              <a:cxnSpLocks/>
              <a:stCxn id="29" idx="3"/>
              <a:endCxn id="28" idx="2"/>
            </p:cNvCxnSpPr>
            <p:nvPr/>
          </p:nvCxnSpPr>
          <p:spPr bwMode="auto">
            <a:xfrm flipV="1">
              <a:off x="7050202" y="4739181"/>
              <a:ext cx="641201" cy="438698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arrow" w="sm" len="sm"/>
              <a:tailEnd type="arrow"/>
            </a:ln>
            <a:effectLst/>
          </p:spPr>
        </p:cxnSp>
        <p:cxnSp>
          <p:nvCxnSpPr>
            <p:cNvPr id="45" name="直線矢印コネクタ 44">
              <a:extLst>
                <a:ext uri="{FF2B5EF4-FFF2-40B4-BE49-F238E27FC236}">
                  <a16:creationId xmlns:a16="http://schemas.microsoft.com/office/drawing/2014/main" id="{285B5B6C-A158-42E6-9785-B43D437D477F}"/>
                </a:ext>
              </a:extLst>
            </p:cNvPr>
            <p:cNvCxnSpPr>
              <a:cxnSpLocks/>
              <a:stCxn id="40" idx="1"/>
              <a:endCxn id="28" idx="2"/>
            </p:cNvCxnSpPr>
            <p:nvPr/>
          </p:nvCxnSpPr>
          <p:spPr bwMode="auto">
            <a:xfrm flipH="1" flipV="1">
              <a:off x="7691403" y="4739181"/>
              <a:ext cx="641201" cy="438698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arrow" w="sm" len="sm"/>
              <a:tailEnd type="arrow"/>
            </a:ln>
            <a:effectLst/>
          </p:spPr>
        </p:cxnSp>
        <p:sp>
          <p:nvSpPr>
            <p:cNvPr id="52" name="テキスト ボックス 51">
              <a:extLst>
                <a:ext uri="{FF2B5EF4-FFF2-40B4-BE49-F238E27FC236}">
                  <a16:creationId xmlns:a16="http://schemas.microsoft.com/office/drawing/2014/main" id="{3A0A8AA5-666E-4515-A7EE-DD3FD362474B}"/>
                </a:ext>
              </a:extLst>
            </p:cNvPr>
            <p:cNvSpPr txBox="1"/>
            <p:nvPr/>
          </p:nvSpPr>
          <p:spPr>
            <a:xfrm>
              <a:off x="7962953" y="4295559"/>
              <a:ext cx="922047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kumimoji="1" lang="en-US" altLang="ja-JP" sz="1200" b="0" dirty="0"/>
                <a:t>Information</a:t>
              </a:r>
            </a:p>
            <a:p>
              <a:pPr algn="ctr"/>
              <a:r>
                <a:rPr kumimoji="1" lang="en-US" altLang="ja-JP" sz="1200" b="0" dirty="0"/>
                <a:t>exchange</a:t>
              </a:r>
              <a:endParaRPr kumimoji="1" lang="ja-JP" altLang="en-US" sz="1200" b="0" dirty="0"/>
            </a:p>
          </p:txBody>
        </p:sp>
        <p:sp>
          <p:nvSpPr>
            <p:cNvPr id="57" name="テキスト ボックス 56">
              <a:extLst>
                <a:ext uri="{FF2B5EF4-FFF2-40B4-BE49-F238E27FC236}">
                  <a16:creationId xmlns:a16="http://schemas.microsoft.com/office/drawing/2014/main" id="{55A6F3F7-F99B-446C-BA03-4E71D1E30878}"/>
                </a:ext>
              </a:extLst>
            </p:cNvPr>
            <p:cNvSpPr txBox="1"/>
            <p:nvPr/>
          </p:nvSpPr>
          <p:spPr>
            <a:xfrm>
              <a:off x="7942861" y="5486400"/>
              <a:ext cx="108876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kumimoji="1" lang="en-US" altLang="ja-JP" sz="1200" b="0" dirty="0"/>
                <a:t>Information of</a:t>
              </a:r>
            </a:p>
            <a:p>
              <a:pPr algn="ctr"/>
              <a:r>
                <a:rPr kumimoji="1" lang="en-US" altLang="ja-JP" sz="1200" b="0" dirty="0"/>
                <a:t>multiple APs</a:t>
              </a:r>
              <a:endParaRPr kumimoji="1" lang="ja-JP" altLang="en-US" sz="1200" b="0" dirty="0"/>
            </a:p>
          </p:txBody>
        </p:sp>
        <p:cxnSp>
          <p:nvCxnSpPr>
            <p:cNvPr id="44" name="直線コネクタ 43">
              <a:extLst>
                <a:ext uri="{FF2B5EF4-FFF2-40B4-BE49-F238E27FC236}">
                  <a16:creationId xmlns:a16="http://schemas.microsoft.com/office/drawing/2014/main" id="{C4261ADA-C57D-4149-9526-C18C4ED3C359}"/>
                </a:ext>
              </a:extLst>
            </p:cNvPr>
            <p:cNvCxnSpPr>
              <a:cxnSpLocks/>
              <a:stCxn id="36" idx="0"/>
              <a:endCxn id="28" idx="2"/>
            </p:cNvCxnSpPr>
            <p:nvPr/>
          </p:nvCxnSpPr>
          <p:spPr bwMode="auto">
            <a:xfrm flipV="1">
              <a:off x="7691403" y="4739181"/>
              <a:ext cx="0" cy="870899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47" name="直線コネクタ 46">
              <a:extLst>
                <a:ext uri="{FF2B5EF4-FFF2-40B4-BE49-F238E27FC236}">
                  <a16:creationId xmlns:a16="http://schemas.microsoft.com/office/drawing/2014/main" id="{C7FC21EE-4F29-411D-8A7B-231F35191B24}"/>
                </a:ext>
              </a:extLst>
            </p:cNvPr>
            <p:cNvCxnSpPr>
              <a:cxnSpLocks/>
              <a:stCxn id="36" idx="0"/>
              <a:endCxn id="40" idx="2"/>
            </p:cNvCxnSpPr>
            <p:nvPr/>
          </p:nvCxnSpPr>
          <p:spPr bwMode="auto">
            <a:xfrm flipV="1">
              <a:off x="7691403" y="5325381"/>
              <a:ext cx="838200" cy="284699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50" name="直線コネクタ 49">
              <a:extLst>
                <a:ext uri="{FF2B5EF4-FFF2-40B4-BE49-F238E27FC236}">
                  <a16:creationId xmlns:a16="http://schemas.microsoft.com/office/drawing/2014/main" id="{669F4AF5-1A51-4488-A04F-C783EB83D4DB}"/>
                </a:ext>
              </a:extLst>
            </p:cNvPr>
            <p:cNvCxnSpPr>
              <a:cxnSpLocks/>
              <a:stCxn id="36" idx="0"/>
              <a:endCxn id="29" idx="2"/>
            </p:cNvCxnSpPr>
            <p:nvPr/>
          </p:nvCxnSpPr>
          <p:spPr bwMode="auto">
            <a:xfrm flipH="1" flipV="1">
              <a:off x="6853203" y="5325381"/>
              <a:ext cx="838200" cy="284699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</p:grpSp>
      <p:grpSp>
        <p:nvGrpSpPr>
          <p:cNvPr id="69" name="グループ化 68">
            <a:extLst>
              <a:ext uri="{FF2B5EF4-FFF2-40B4-BE49-F238E27FC236}">
                <a16:creationId xmlns:a16="http://schemas.microsoft.com/office/drawing/2014/main" id="{29F4107C-5280-4683-99E6-514F7BC49F65}"/>
              </a:ext>
            </a:extLst>
          </p:cNvPr>
          <p:cNvGrpSpPr/>
          <p:nvPr/>
        </p:nvGrpSpPr>
        <p:grpSpPr>
          <a:xfrm>
            <a:off x="6477000" y="2016052"/>
            <a:ext cx="2514600" cy="1793948"/>
            <a:chOff x="6477000" y="2016052"/>
            <a:chExt cx="2514600" cy="1793948"/>
          </a:xfrm>
        </p:grpSpPr>
        <p:pic>
          <p:nvPicPr>
            <p:cNvPr id="7" name="図 6">
              <a:extLst>
                <a:ext uri="{FF2B5EF4-FFF2-40B4-BE49-F238E27FC236}">
                  <a16:creationId xmlns:a16="http://schemas.microsoft.com/office/drawing/2014/main" id="{2D08695D-37CA-4C8A-B4BE-F2BF490C66EA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698376" y="2421629"/>
              <a:ext cx="393998" cy="295004"/>
            </a:xfrm>
            <a:prstGeom prst="rect">
              <a:avLst/>
            </a:prstGeom>
          </p:spPr>
        </p:pic>
        <p:pic>
          <p:nvPicPr>
            <p:cNvPr id="8" name="図 7">
              <a:extLst>
                <a:ext uri="{FF2B5EF4-FFF2-40B4-BE49-F238E27FC236}">
                  <a16:creationId xmlns:a16="http://schemas.microsoft.com/office/drawing/2014/main" id="{1A91B5FC-6466-4D3E-8B1F-A845BA3DBB9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105275" y="2421629"/>
              <a:ext cx="393998" cy="295004"/>
            </a:xfrm>
            <a:prstGeom prst="rect">
              <a:avLst/>
            </a:prstGeom>
          </p:spPr>
        </p:pic>
        <p:sp>
          <p:nvSpPr>
            <p:cNvPr id="12" name="テキスト ボックス 11">
              <a:extLst>
                <a:ext uri="{FF2B5EF4-FFF2-40B4-BE49-F238E27FC236}">
                  <a16:creationId xmlns:a16="http://schemas.microsoft.com/office/drawing/2014/main" id="{17DE2097-71DA-493C-BADC-16DDEA75706A}"/>
                </a:ext>
              </a:extLst>
            </p:cNvPr>
            <p:cNvSpPr txBox="1"/>
            <p:nvPr/>
          </p:nvSpPr>
          <p:spPr>
            <a:xfrm>
              <a:off x="6661978" y="2196253"/>
              <a:ext cx="46679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200" dirty="0"/>
                <a:t>AP1</a:t>
              </a:r>
              <a:endParaRPr kumimoji="1" lang="ja-JP" altLang="en-US" sz="1200" dirty="0"/>
            </a:p>
          </p:txBody>
        </p:sp>
        <p:sp>
          <p:nvSpPr>
            <p:cNvPr id="13" name="テキスト ボックス 12">
              <a:extLst>
                <a:ext uri="{FF2B5EF4-FFF2-40B4-BE49-F238E27FC236}">
                  <a16:creationId xmlns:a16="http://schemas.microsoft.com/office/drawing/2014/main" id="{AC2380FF-4B95-4019-9987-9D5F57AA7E4D}"/>
                </a:ext>
              </a:extLst>
            </p:cNvPr>
            <p:cNvSpPr txBox="1"/>
            <p:nvPr/>
          </p:nvSpPr>
          <p:spPr>
            <a:xfrm>
              <a:off x="8068877" y="2196253"/>
              <a:ext cx="46679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200" dirty="0"/>
                <a:t>AP2</a:t>
              </a:r>
              <a:endParaRPr kumimoji="1" lang="ja-JP" altLang="en-US" sz="1200" dirty="0"/>
            </a:p>
          </p:txBody>
        </p:sp>
        <p:sp>
          <p:nvSpPr>
            <p:cNvPr id="14" name="テキスト ボックス 13">
              <a:extLst>
                <a:ext uri="{FF2B5EF4-FFF2-40B4-BE49-F238E27FC236}">
                  <a16:creationId xmlns:a16="http://schemas.microsoft.com/office/drawing/2014/main" id="{02742B06-4A1B-4CF5-8116-2A489E9E25EB}"/>
                </a:ext>
              </a:extLst>
            </p:cNvPr>
            <p:cNvSpPr txBox="1"/>
            <p:nvPr/>
          </p:nvSpPr>
          <p:spPr>
            <a:xfrm>
              <a:off x="6477000" y="3311452"/>
              <a:ext cx="106131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200" dirty="0"/>
                <a:t>STA(moving)</a:t>
              </a:r>
              <a:endParaRPr kumimoji="1" lang="ja-JP" altLang="en-US" sz="1200" dirty="0"/>
            </a:p>
          </p:txBody>
        </p:sp>
        <p:cxnSp>
          <p:nvCxnSpPr>
            <p:cNvPr id="16" name="直線矢印コネクタ 15">
              <a:extLst>
                <a:ext uri="{FF2B5EF4-FFF2-40B4-BE49-F238E27FC236}">
                  <a16:creationId xmlns:a16="http://schemas.microsoft.com/office/drawing/2014/main" id="{9ABFBDB9-5A6E-408E-8EF3-942F164040D5}"/>
                </a:ext>
              </a:extLst>
            </p:cNvPr>
            <p:cNvCxnSpPr>
              <a:cxnSpLocks/>
              <a:stCxn id="7" idx="3"/>
              <a:endCxn id="8" idx="1"/>
            </p:cNvCxnSpPr>
            <p:nvPr/>
          </p:nvCxnSpPr>
          <p:spPr bwMode="auto">
            <a:xfrm>
              <a:off x="7092374" y="2569131"/>
              <a:ext cx="1012901" cy="0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arrow" w="sm" len="sm"/>
              <a:tailEnd type="arrow"/>
            </a:ln>
            <a:effectLst/>
          </p:spPr>
        </p:cxnSp>
        <p:cxnSp>
          <p:nvCxnSpPr>
            <p:cNvPr id="18" name="直線コネクタ 17">
              <a:extLst>
                <a:ext uri="{FF2B5EF4-FFF2-40B4-BE49-F238E27FC236}">
                  <a16:creationId xmlns:a16="http://schemas.microsoft.com/office/drawing/2014/main" id="{227CADDF-8A56-413D-A632-3AF0057A60E1}"/>
                </a:ext>
              </a:extLst>
            </p:cNvPr>
            <p:cNvCxnSpPr>
              <a:cxnSpLocks/>
              <a:stCxn id="7" idx="2"/>
              <a:endCxn id="11" idx="0"/>
            </p:cNvCxnSpPr>
            <p:nvPr/>
          </p:nvCxnSpPr>
          <p:spPr bwMode="auto">
            <a:xfrm>
              <a:off x="6895375" y="2716633"/>
              <a:ext cx="703449" cy="594819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19" name="矢印: 右 18">
              <a:extLst>
                <a:ext uri="{FF2B5EF4-FFF2-40B4-BE49-F238E27FC236}">
                  <a16:creationId xmlns:a16="http://schemas.microsoft.com/office/drawing/2014/main" id="{C2449E42-07BD-4E9A-8A70-7C4468E39F30}"/>
                </a:ext>
              </a:extLst>
            </p:cNvPr>
            <p:cNvSpPr/>
            <p:nvPr/>
          </p:nvSpPr>
          <p:spPr bwMode="auto">
            <a:xfrm>
              <a:off x="6945154" y="3559102"/>
              <a:ext cx="1307341" cy="250898"/>
            </a:xfrm>
            <a:prstGeom prst="rightArrow">
              <a:avLst/>
            </a:prstGeom>
            <a:solidFill>
              <a:schemeClr val="bg1">
                <a:lumMod val="75000"/>
              </a:schemeClr>
            </a:soli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ja-JP" altLang="en-US" sz="24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pic>
          <p:nvPicPr>
            <p:cNvPr id="11" name="図 10">
              <a:extLst>
                <a:ext uri="{FF2B5EF4-FFF2-40B4-BE49-F238E27FC236}">
                  <a16:creationId xmlns:a16="http://schemas.microsoft.com/office/drawing/2014/main" id="{D0019C28-9C7F-49D2-98A5-2707BD847397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453568" y="3311452"/>
              <a:ext cx="290512" cy="410940"/>
            </a:xfrm>
            <a:prstGeom prst="rect">
              <a:avLst/>
            </a:prstGeom>
          </p:spPr>
        </p:pic>
        <p:sp>
          <p:nvSpPr>
            <p:cNvPr id="21" name="テキスト ボックス 20">
              <a:extLst>
                <a:ext uri="{FF2B5EF4-FFF2-40B4-BE49-F238E27FC236}">
                  <a16:creationId xmlns:a16="http://schemas.microsoft.com/office/drawing/2014/main" id="{9D430AF3-45E4-4CBE-A707-167A947110D3}"/>
                </a:ext>
              </a:extLst>
            </p:cNvPr>
            <p:cNvSpPr txBox="1"/>
            <p:nvPr/>
          </p:nvSpPr>
          <p:spPr>
            <a:xfrm>
              <a:off x="6937321" y="2016052"/>
              <a:ext cx="134203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kumimoji="1" lang="en-US" altLang="ja-JP" sz="1200" b="0" dirty="0"/>
                <a:t>Exchange info and</a:t>
              </a:r>
            </a:p>
            <a:p>
              <a:pPr algn="ctr"/>
              <a:r>
                <a:rPr kumimoji="1" lang="en-US" altLang="ja-JP" sz="1200" b="0" dirty="0"/>
                <a:t>make decision</a:t>
              </a:r>
              <a:endParaRPr kumimoji="1" lang="ja-JP" altLang="en-US" sz="1200" b="0" dirty="0"/>
            </a:p>
          </p:txBody>
        </p:sp>
        <p:sp>
          <p:nvSpPr>
            <p:cNvPr id="22" name="テキスト ボックス 21">
              <a:extLst>
                <a:ext uri="{FF2B5EF4-FFF2-40B4-BE49-F238E27FC236}">
                  <a16:creationId xmlns:a16="http://schemas.microsoft.com/office/drawing/2014/main" id="{F9BAF828-0BD2-48F7-B171-854B92474F2B}"/>
                </a:ext>
              </a:extLst>
            </p:cNvPr>
            <p:cNvSpPr txBox="1"/>
            <p:nvPr/>
          </p:nvSpPr>
          <p:spPr>
            <a:xfrm>
              <a:off x="6477000" y="3064133"/>
              <a:ext cx="936475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kumimoji="1" lang="en-US" altLang="ja-JP" sz="1200" b="0" dirty="0"/>
                <a:t>Association</a:t>
              </a:r>
              <a:endParaRPr kumimoji="1" lang="ja-JP" altLang="en-US" sz="1200" b="0" dirty="0"/>
            </a:p>
          </p:txBody>
        </p:sp>
        <p:cxnSp>
          <p:nvCxnSpPr>
            <p:cNvPr id="23" name="直線コネクタ 22">
              <a:extLst>
                <a:ext uri="{FF2B5EF4-FFF2-40B4-BE49-F238E27FC236}">
                  <a16:creationId xmlns:a16="http://schemas.microsoft.com/office/drawing/2014/main" id="{1332BA0F-B525-4AFE-802A-2A0A672297E1}"/>
                </a:ext>
              </a:extLst>
            </p:cNvPr>
            <p:cNvCxnSpPr>
              <a:cxnSpLocks/>
              <a:stCxn id="8" idx="2"/>
              <a:endCxn id="11" idx="0"/>
            </p:cNvCxnSpPr>
            <p:nvPr/>
          </p:nvCxnSpPr>
          <p:spPr bwMode="auto">
            <a:xfrm flipH="1">
              <a:off x="7598824" y="2716633"/>
              <a:ext cx="703450" cy="594819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60" name="テキスト ボックス 59">
              <a:extLst>
                <a:ext uri="{FF2B5EF4-FFF2-40B4-BE49-F238E27FC236}">
                  <a16:creationId xmlns:a16="http://schemas.microsoft.com/office/drawing/2014/main" id="{80D0D62F-A843-4166-ADAF-F44C3E6CD073}"/>
                </a:ext>
              </a:extLst>
            </p:cNvPr>
            <p:cNvSpPr txBox="1"/>
            <p:nvPr/>
          </p:nvSpPr>
          <p:spPr>
            <a:xfrm>
              <a:off x="7846736" y="2971800"/>
              <a:ext cx="114486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kumimoji="1" lang="en-US" altLang="ja-JP" sz="1200" b="0" dirty="0"/>
                <a:t>Re-establishing</a:t>
              </a:r>
            </a:p>
            <a:p>
              <a:pPr algn="ctr"/>
              <a:r>
                <a:rPr kumimoji="1" lang="en-US" altLang="ja-JP" sz="1200" b="0" dirty="0"/>
                <a:t>connection</a:t>
              </a:r>
              <a:endParaRPr kumimoji="1" lang="ja-JP" altLang="en-US" sz="1200" b="0" dirty="0"/>
            </a:p>
          </p:txBody>
        </p:sp>
      </p:grpSp>
    </p:spTree>
    <p:extLst>
      <p:ext uri="{BB962C8B-B14F-4D97-AF65-F5344CB8AC3E}">
        <p14:creationId xmlns:p14="http://schemas.microsoft.com/office/powerpoint/2010/main" val="23855712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>
            <a:extLst>
              <a:ext uri="{FF2B5EF4-FFF2-40B4-BE49-F238E27FC236}">
                <a16:creationId xmlns:a16="http://schemas.microsoft.com/office/drawing/2014/main" id="{9CF1C921-6F83-4C34-B8B3-9E4605F0CF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sz="2000" dirty="0"/>
              <a:t>Aspects of this type are;</a:t>
            </a:r>
          </a:p>
          <a:p>
            <a:pPr lvl="1"/>
            <a:r>
              <a:rPr kumimoji="1" lang="en-US" altLang="ja-JP" sz="1800" dirty="0"/>
              <a:t>Both technologies are related to Association and Re-association. These are realized by MAC enhancement. </a:t>
            </a:r>
            <a:r>
              <a:rPr kumimoji="1" lang="en-US" altLang="ja-JP" sz="1800" dirty="0" err="1"/>
              <a:t>Phy</a:t>
            </a:r>
            <a:r>
              <a:rPr kumimoji="1" lang="en-US" altLang="ja-JP" sz="1800" dirty="0"/>
              <a:t>-level synchronization is not required.</a:t>
            </a:r>
          </a:p>
          <a:p>
            <a:pPr lvl="1"/>
            <a:r>
              <a:rPr kumimoji="1" lang="en-US" altLang="ja-JP" sz="1800" dirty="0"/>
              <a:t>Multiple APs exchange information, e.g. STA address, BSSID, BSS color, capability, BSS Load, RSSI between APs and a STA.</a:t>
            </a:r>
          </a:p>
          <a:p>
            <a:pPr lvl="1"/>
            <a:r>
              <a:rPr kumimoji="1" lang="en-US" altLang="ja-JP" sz="1800" dirty="0"/>
              <a:t>These are not data transmission, therefore these should be separately treated from technologies related to data transmission.</a:t>
            </a:r>
          </a:p>
          <a:p>
            <a:pPr lvl="1"/>
            <a:r>
              <a:rPr kumimoji="1" lang="en-US" altLang="ja-JP" sz="1800" dirty="0"/>
              <a:t>These are similar with coordinated technique[15] from the aspects of frame exchange. Frames are transmitted between one user and one AP.</a:t>
            </a:r>
          </a:p>
          <a:p>
            <a:pPr lvl="1"/>
            <a:endParaRPr kumimoji="1" lang="en-US" altLang="ja-JP" sz="1800" dirty="0"/>
          </a:p>
          <a:p>
            <a:r>
              <a:rPr kumimoji="1" lang="en-US" altLang="ja-JP" sz="2200" dirty="0"/>
              <a:t>This type of Multi-AP coordination can be called;</a:t>
            </a:r>
          </a:p>
          <a:p>
            <a:pPr lvl="1">
              <a:buFont typeface="+mj-lt"/>
              <a:buChar char="–"/>
            </a:pPr>
            <a:r>
              <a:rPr kumimoji="1" lang="en-US" altLang="ja-JP" sz="1800" u="sng" dirty="0"/>
              <a:t>Coordinated association/handover</a:t>
            </a:r>
            <a:endParaRPr kumimoji="1" lang="ja-JP" altLang="en-US" sz="1800" u="sng" dirty="0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EA34E1A1-6D25-4DC2-9008-D27B9614E4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685800"/>
            <a:ext cx="7924800" cy="1066800"/>
          </a:xfrm>
        </p:spPr>
        <p:txBody>
          <a:bodyPr/>
          <a:lstStyle/>
          <a:p>
            <a:r>
              <a:rPr kumimoji="1" lang="en-US" altLang="ja-JP" dirty="0"/>
              <a:t>Enhancement of Handover and AP selection</a:t>
            </a:r>
            <a:endParaRPr kumimoji="1" lang="ja-JP" altLang="en-US" dirty="0"/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D063A22-BB43-4192-8680-BEE72B896A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January 2019</a:t>
            </a:r>
            <a:endParaRPr lang="en-GB" alt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B0C7F03-2857-4F33-AB36-42420C261F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/>
              <a:t>Yusuke Tanaka(Sony Corporation), et al.</a:t>
            </a:r>
            <a:endParaRPr 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56E6217-9127-4D81-B584-6E6246D437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AA0DB6A0-3FAC-4C50-B855-05E2EFEC7C93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15687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>
            <a:extLst>
              <a:ext uri="{FF2B5EF4-FFF2-40B4-BE49-F238E27FC236}">
                <a16:creationId xmlns:a16="http://schemas.microsoft.com/office/drawing/2014/main" id="{7FD90102-C405-4431-8451-6739FDB750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sz="1800" dirty="0"/>
              <a:t>This type of Multi-AP Coordination includes; </a:t>
            </a:r>
          </a:p>
          <a:p>
            <a:pPr lvl="1"/>
            <a:r>
              <a:rPr kumimoji="1" lang="en-US" altLang="ja-JP" sz="1600" b="1" dirty="0"/>
              <a:t>Transmission timing scheduling</a:t>
            </a:r>
          </a:p>
          <a:p>
            <a:pPr lvl="2"/>
            <a:r>
              <a:rPr kumimoji="1" lang="en-US" altLang="ja-JP" sz="1400" dirty="0"/>
              <a:t>This technology can mitigate mutual interference among multiple</a:t>
            </a:r>
            <a:br>
              <a:rPr kumimoji="1" lang="en-US" altLang="ja-JP" sz="1400" dirty="0"/>
            </a:br>
            <a:r>
              <a:rPr kumimoji="1" lang="en-US" altLang="ja-JP" sz="1400" dirty="0"/>
              <a:t>APs due to autonomous behavior of conventional WLANs.</a:t>
            </a:r>
          </a:p>
          <a:p>
            <a:pPr lvl="2"/>
            <a:r>
              <a:rPr kumimoji="1" lang="en-US" altLang="ja-JP" sz="1400" dirty="0"/>
              <a:t>APs exchange traffic info (e.g. data rate, direction, latency</a:t>
            </a:r>
            <a:br>
              <a:rPr kumimoji="1" lang="en-US" altLang="ja-JP" sz="1400" dirty="0"/>
            </a:br>
            <a:r>
              <a:rPr kumimoji="1" lang="en-US" altLang="ja-JP" sz="1400" dirty="0"/>
              <a:t>requirement) and AP info (e.g. capability, schedule request).</a:t>
            </a:r>
          </a:p>
          <a:p>
            <a:pPr lvl="2"/>
            <a:r>
              <a:rPr kumimoji="1" lang="en-US" altLang="ja-JP" sz="1400" dirty="0"/>
              <a:t>APs make decision on transmission timing.</a:t>
            </a:r>
          </a:p>
          <a:p>
            <a:pPr lvl="2"/>
            <a:r>
              <a:rPr kumimoji="1" lang="en-US" altLang="ja-JP" sz="1400" dirty="0"/>
              <a:t>APs control downlink transmission by themselves and</a:t>
            </a:r>
            <a:br>
              <a:rPr kumimoji="1" lang="en-US" altLang="ja-JP" sz="1400" dirty="0"/>
            </a:br>
            <a:r>
              <a:rPr kumimoji="1" lang="en-US" altLang="ja-JP" sz="1400" dirty="0"/>
              <a:t>uplink transmission by trigger-based transmission.</a:t>
            </a:r>
          </a:p>
          <a:p>
            <a:pPr lvl="2"/>
            <a:endParaRPr kumimoji="1" lang="en-US" altLang="ja-JP" sz="1400" dirty="0"/>
          </a:p>
          <a:p>
            <a:pPr lvl="1"/>
            <a:r>
              <a:rPr kumimoji="1" lang="en-US" altLang="ja-JP" sz="1600" b="1" dirty="0"/>
              <a:t>Transmission timing scheduling with spatial reuse</a:t>
            </a:r>
          </a:p>
          <a:p>
            <a:pPr lvl="2"/>
            <a:r>
              <a:rPr kumimoji="1" lang="en-US" altLang="ja-JP" sz="1400" dirty="0"/>
              <a:t>This technology can mitigate mutual interference among multiple</a:t>
            </a:r>
            <a:br>
              <a:rPr kumimoji="1" lang="en-US" altLang="ja-JP" sz="1400" dirty="0"/>
            </a:br>
            <a:r>
              <a:rPr kumimoji="1" lang="en-US" altLang="ja-JP" sz="1400" dirty="0"/>
              <a:t>APs and improve spectrum utilization efficiency.</a:t>
            </a:r>
          </a:p>
          <a:p>
            <a:pPr lvl="2"/>
            <a:r>
              <a:rPr kumimoji="1" lang="en-US" altLang="ja-JP" sz="1400" dirty="0"/>
              <a:t>Multiple APs exchange spatial reuse info (e.g. parameters for</a:t>
            </a:r>
            <a:br>
              <a:rPr kumimoji="1" lang="en-US" altLang="ja-JP" sz="1400" dirty="0"/>
            </a:br>
            <a:r>
              <a:rPr kumimoji="1" lang="en-US" altLang="ja-JP" sz="1400" dirty="0"/>
              <a:t>transmission power control) in addition to traffic info and AP info.</a:t>
            </a:r>
          </a:p>
          <a:p>
            <a:pPr lvl="2"/>
            <a:r>
              <a:rPr kumimoji="1" lang="en-US" altLang="ja-JP" sz="1400" dirty="0"/>
              <a:t>APs make decision on transmission timing and transmission power.</a:t>
            </a:r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D369710D-B309-45D2-8377-AE8B7E995D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Transmission scheduling</a:t>
            </a:r>
            <a:endParaRPr kumimoji="1" lang="ja-JP" altLang="en-US" dirty="0"/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307C198-4EF4-4182-944D-5A14FAA3FB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January 2019</a:t>
            </a:r>
            <a:endParaRPr lang="en-GB" alt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D40647C-EE63-4798-8A74-116C440F31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/>
              <a:t>Yusuke Tanaka(Sony Corporation), et al.</a:t>
            </a:r>
            <a:endParaRPr 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9C3811B-B466-4ACF-AA64-66351BA31E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AA0DB6A0-3FAC-4C50-B855-05E2EFEC7C93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grpSp>
        <p:nvGrpSpPr>
          <p:cNvPr id="10" name="グループ化 9">
            <a:extLst>
              <a:ext uri="{FF2B5EF4-FFF2-40B4-BE49-F238E27FC236}">
                <a16:creationId xmlns:a16="http://schemas.microsoft.com/office/drawing/2014/main" id="{FCAE58C2-A516-40DD-914B-4613E2CA87D7}"/>
              </a:ext>
            </a:extLst>
          </p:cNvPr>
          <p:cNvGrpSpPr/>
          <p:nvPr/>
        </p:nvGrpSpPr>
        <p:grpSpPr>
          <a:xfrm>
            <a:off x="6516595" y="2060602"/>
            <a:ext cx="2486912" cy="2130398"/>
            <a:chOff x="6483343" y="2060602"/>
            <a:chExt cx="2486912" cy="2130398"/>
          </a:xfrm>
        </p:grpSpPr>
        <p:pic>
          <p:nvPicPr>
            <p:cNvPr id="8" name="図 7">
              <a:extLst>
                <a:ext uri="{FF2B5EF4-FFF2-40B4-BE49-F238E27FC236}">
                  <a16:creationId xmlns:a16="http://schemas.microsoft.com/office/drawing/2014/main" id="{03239C20-955E-42CC-8041-F8E13C1D669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703779" y="2528411"/>
              <a:ext cx="283122" cy="211988"/>
            </a:xfrm>
            <a:prstGeom prst="rect">
              <a:avLst/>
            </a:prstGeom>
          </p:spPr>
        </p:pic>
        <p:pic>
          <p:nvPicPr>
            <p:cNvPr id="9" name="図 8">
              <a:extLst>
                <a:ext uri="{FF2B5EF4-FFF2-40B4-BE49-F238E27FC236}">
                  <a16:creationId xmlns:a16="http://schemas.microsoft.com/office/drawing/2014/main" id="{BC26D10B-2E42-4FCA-BC92-30E29DA79B4A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931483" y="2528411"/>
              <a:ext cx="283122" cy="211988"/>
            </a:xfrm>
            <a:prstGeom prst="rect">
              <a:avLst/>
            </a:prstGeom>
          </p:spPr>
        </p:pic>
        <p:sp>
          <p:nvSpPr>
            <p:cNvPr id="11" name="テキスト ボックス 10">
              <a:extLst>
                <a:ext uri="{FF2B5EF4-FFF2-40B4-BE49-F238E27FC236}">
                  <a16:creationId xmlns:a16="http://schemas.microsoft.com/office/drawing/2014/main" id="{8A361994-E676-43EA-BA54-8D603636A974}"/>
                </a:ext>
              </a:extLst>
            </p:cNvPr>
            <p:cNvSpPr txBox="1"/>
            <p:nvPr/>
          </p:nvSpPr>
          <p:spPr>
            <a:xfrm>
              <a:off x="6754687" y="2060602"/>
              <a:ext cx="63671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kumimoji="1" lang="en-US" altLang="ja-JP" sz="1200" dirty="0"/>
                <a:t>AP1</a:t>
              </a:r>
            </a:p>
            <a:p>
              <a:pPr algn="ctr"/>
              <a:r>
                <a:rPr kumimoji="1" lang="en-US" altLang="ja-JP" sz="1200" b="0" dirty="0"/>
                <a:t>(BSS1)</a:t>
              </a:r>
              <a:endParaRPr kumimoji="1" lang="ja-JP" altLang="en-US" sz="1200" b="0" dirty="0"/>
            </a:p>
          </p:txBody>
        </p:sp>
        <p:pic>
          <p:nvPicPr>
            <p:cNvPr id="14" name="図 13">
              <a:extLst>
                <a:ext uri="{FF2B5EF4-FFF2-40B4-BE49-F238E27FC236}">
                  <a16:creationId xmlns:a16="http://schemas.microsoft.com/office/drawing/2014/main" id="{5D183EDB-F031-4575-830F-7E3701C7E41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476074" y="2528411"/>
              <a:ext cx="283122" cy="211988"/>
            </a:xfrm>
            <a:prstGeom prst="rect">
              <a:avLst/>
            </a:prstGeom>
          </p:spPr>
        </p:pic>
        <p:cxnSp>
          <p:nvCxnSpPr>
            <p:cNvPr id="22" name="直線矢印コネクタ 21">
              <a:extLst>
                <a:ext uri="{FF2B5EF4-FFF2-40B4-BE49-F238E27FC236}">
                  <a16:creationId xmlns:a16="http://schemas.microsoft.com/office/drawing/2014/main" id="{E9224774-54D8-447F-8D71-58FAC3680256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6705600" y="2833211"/>
              <a:ext cx="0" cy="114300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25" name="直線コネクタ 24">
              <a:extLst>
                <a:ext uri="{FF2B5EF4-FFF2-40B4-BE49-F238E27FC236}">
                  <a16:creationId xmlns:a16="http://schemas.microsoft.com/office/drawing/2014/main" id="{DEC98DF7-EC1B-4A76-9F51-7AD7C9C17F1C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6705600" y="2833211"/>
              <a:ext cx="2264655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27" name="テキスト ボックス 26">
              <a:extLst>
                <a:ext uri="{FF2B5EF4-FFF2-40B4-BE49-F238E27FC236}">
                  <a16:creationId xmlns:a16="http://schemas.microsoft.com/office/drawing/2014/main" id="{98335113-7944-4FB8-8C49-2FCADA90AEB7}"/>
                </a:ext>
              </a:extLst>
            </p:cNvPr>
            <p:cNvSpPr txBox="1"/>
            <p:nvPr/>
          </p:nvSpPr>
          <p:spPr>
            <a:xfrm>
              <a:off x="7526983" y="2068978"/>
              <a:ext cx="63671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kumimoji="1" lang="en-US" altLang="ja-JP" sz="1200" dirty="0"/>
                <a:t>AP2</a:t>
              </a:r>
            </a:p>
            <a:p>
              <a:pPr algn="ctr"/>
              <a:r>
                <a:rPr kumimoji="1" lang="en-US" altLang="ja-JP" sz="1200" b="0" dirty="0"/>
                <a:t>(BSS2)</a:t>
              </a:r>
              <a:endParaRPr kumimoji="1" lang="ja-JP" altLang="en-US" sz="1200" b="0" dirty="0"/>
            </a:p>
          </p:txBody>
        </p:sp>
        <p:sp>
          <p:nvSpPr>
            <p:cNvPr id="28" name="テキスト ボックス 27">
              <a:extLst>
                <a:ext uri="{FF2B5EF4-FFF2-40B4-BE49-F238E27FC236}">
                  <a16:creationId xmlns:a16="http://schemas.microsoft.com/office/drawing/2014/main" id="{4AAC6AAF-4151-4508-9F33-ED6005B3E377}"/>
                </a:ext>
              </a:extLst>
            </p:cNvPr>
            <p:cNvSpPr txBox="1"/>
            <p:nvPr/>
          </p:nvSpPr>
          <p:spPr>
            <a:xfrm>
              <a:off x="8299278" y="2060602"/>
              <a:ext cx="63671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kumimoji="1" lang="en-US" altLang="ja-JP" sz="1200" dirty="0"/>
                <a:t>AP3</a:t>
              </a:r>
            </a:p>
            <a:p>
              <a:pPr algn="ctr"/>
              <a:r>
                <a:rPr kumimoji="1" lang="en-US" altLang="ja-JP" sz="1200" b="0" dirty="0"/>
                <a:t>(BSS3)</a:t>
              </a:r>
              <a:endParaRPr kumimoji="1" lang="ja-JP" altLang="en-US" sz="1200" b="0" dirty="0"/>
            </a:p>
          </p:txBody>
        </p:sp>
        <p:sp>
          <p:nvSpPr>
            <p:cNvPr id="29" name="テキスト ボックス 28">
              <a:extLst>
                <a:ext uri="{FF2B5EF4-FFF2-40B4-BE49-F238E27FC236}">
                  <a16:creationId xmlns:a16="http://schemas.microsoft.com/office/drawing/2014/main" id="{CEC131F2-0820-4E29-A2D2-F8C6BB190532}"/>
                </a:ext>
              </a:extLst>
            </p:cNvPr>
            <p:cNvSpPr txBox="1"/>
            <p:nvPr/>
          </p:nvSpPr>
          <p:spPr>
            <a:xfrm>
              <a:off x="8328131" y="2909411"/>
              <a:ext cx="579005" cy="461665"/>
            </a:xfrm>
            <a:prstGeom prst="rect">
              <a:avLst/>
            </a:prstGeom>
            <a:noFill/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txBody>
            <a:bodyPr wrap="none" rtlCol="0" anchor="ctr">
              <a:noAutofit/>
            </a:bodyPr>
            <a:lstStyle>
              <a:defPPr>
                <a:defRPr lang="en-US"/>
              </a:defPPr>
              <a:lvl1pPr algn="ctr">
                <a:defRPr kumimoji="1" sz="1200" b="0"/>
              </a:lvl1pPr>
            </a:lstStyle>
            <a:p>
              <a:r>
                <a:rPr lang="en-US" altLang="ja-JP" dirty="0"/>
                <a:t>Tx/Rx</a:t>
              </a:r>
              <a:endParaRPr lang="ja-JP" altLang="en-US" dirty="0"/>
            </a:p>
          </p:txBody>
        </p:sp>
        <p:sp>
          <p:nvSpPr>
            <p:cNvPr id="30" name="テキスト ボックス 29">
              <a:extLst>
                <a:ext uri="{FF2B5EF4-FFF2-40B4-BE49-F238E27FC236}">
                  <a16:creationId xmlns:a16="http://schemas.microsoft.com/office/drawing/2014/main" id="{1A11803D-AF01-4806-93F3-07A5CC57C1FF}"/>
                </a:ext>
              </a:extLst>
            </p:cNvPr>
            <p:cNvSpPr txBox="1"/>
            <p:nvPr/>
          </p:nvSpPr>
          <p:spPr>
            <a:xfrm>
              <a:off x="6783540" y="2909411"/>
              <a:ext cx="579005" cy="461664"/>
            </a:xfrm>
            <a:prstGeom prst="rect">
              <a:avLst/>
            </a:prstGeom>
            <a:noFill/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txBody>
            <a:bodyPr wrap="none" rtlCol="0" anchor="ctr">
              <a:noAutofit/>
            </a:bodyPr>
            <a:lstStyle>
              <a:defPPr>
                <a:defRPr lang="en-US"/>
              </a:defPPr>
              <a:lvl1pPr algn="ctr">
                <a:defRPr kumimoji="1" sz="1200" b="0"/>
              </a:lvl1pPr>
            </a:lstStyle>
            <a:p>
              <a:r>
                <a:rPr lang="en-US" altLang="ja-JP" dirty="0"/>
                <a:t>Tx/Rx</a:t>
              </a:r>
              <a:endParaRPr lang="ja-JP" altLang="en-US" dirty="0"/>
            </a:p>
          </p:txBody>
        </p:sp>
        <p:sp>
          <p:nvSpPr>
            <p:cNvPr id="31" name="テキスト ボックス 30">
              <a:extLst>
                <a:ext uri="{FF2B5EF4-FFF2-40B4-BE49-F238E27FC236}">
                  <a16:creationId xmlns:a16="http://schemas.microsoft.com/office/drawing/2014/main" id="{F1D50E44-DA15-4FC5-8143-274AC263281F}"/>
                </a:ext>
              </a:extLst>
            </p:cNvPr>
            <p:cNvSpPr txBox="1"/>
            <p:nvPr/>
          </p:nvSpPr>
          <p:spPr>
            <a:xfrm>
              <a:off x="7555836" y="3442811"/>
              <a:ext cx="579005" cy="461664"/>
            </a:xfrm>
            <a:prstGeom prst="rect">
              <a:avLst/>
            </a:prstGeom>
            <a:noFill/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txBody>
            <a:bodyPr wrap="none" rtlCol="0" anchor="ctr">
              <a:noAutofit/>
            </a:bodyPr>
            <a:lstStyle>
              <a:defPPr>
                <a:defRPr lang="en-US"/>
              </a:defPPr>
              <a:lvl1pPr algn="ctr">
                <a:defRPr kumimoji="1" sz="1200" b="0"/>
              </a:lvl1pPr>
            </a:lstStyle>
            <a:p>
              <a:r>
                <a:rPr lang="en-US" altLang="ja-JP" dirty="0"/>
                <a:t>Tx/Rx</a:t>
              </a:r>
              <a:endParaRPr lang="ja-JP" altLang="en-US" dirty="0"/>
            </a:p>
          </p:txBody>
        </p:sp>
        <p:sp>
          <p:nvSpPr>
            <p:cNvPr id="35" name="正方形/長方形 34">
              <a:extLst>
                <a:ext uri="{FF2B5EF4-FFF2-40B4-BE49-F238E27FC236}">
                  <a16:creationId xmlns:a16="http://schemas.microsoft.com/office/drawing/2014/main" id="{FD710E5F-0BB0-4B45-A50A-A02EBF29B2E4}"/>
                </a:ext>
              </a:extLst>
            </p:cNvPr>
            <p:cNvSpPr/>
            <p:nvPr/>
          </p:nvSpPr>
          <p:spPr>
            <a:xfrm>
              <a:off x="6483343" y="3914001"/>
              <a:ext cx="460382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kumimoji="1" lang="en-US" altLang="ja-JP" sz="1200" b="0" dirty="0"/>
                <a:t>time</a:t>
              </a:r>
              <a:endParaRPr kumimoji="1" lang="ja-JP" altLang="en-US" sz="1200" b="0" dirty="0"/>
            </a:p>
          </p:txBody>
        </p:sp>
      </p:grpSp>
      <p:grpSp>
        <p:nvGrpSpPr>
          <p:cNvPr id="7" name="グループ化 6">
            <a:extLst>
              <a:ext uri="{FF2B5EF4-FFF2-40B4-BE49-F238E27FC236}">
                <a16:creationId xmlns:a16="http://schemas.microsoft.com/office/drawing/2014/main" id="{4FC56425-9D5B-465C-BCB4-D38DE7E96087}"/>
              </a:ext>
            </a:extLst>
          </p:cNvPr>
          <p:cNvGrpSpPr/>
          <p:nvPr/>
        </p:nvGrpSpPr>
        <p:grpSpPr>
          <a:xfrm>
            <a:off x="6516595" y="4188768"/>
            <a:ext cx="2486912" cy="2130398"/>
            <a:chOff x="6483343" y="4188768"/>
            <a:chExt cx="2486912" cy="2130398"/>
          </a:xfrm>
        </p:grpSpPr>
        <p:pic>
          <p:nvPicPr>
            <p:cNvPr id="38" name="図 37">
              <a:extLst>
                <a:ext uri="{FF2B5EF4-FFF2-40B4-BE49-F238E27FC236}">
                  <a16:creationId xmlns:a16="http://schemas.microsoft.com/office/drawing/2014/main" id="{12B3403C-A6EA-4174-AD97-EAB32EC82CD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703779" y="4656577"/>
              <a:ext cx="283122" cy="211988"/>
            </a:xfrm>
            <a:prstGeom prst="rect">
              <a:avLst/>
            </a:prstGeom>
          </p:spPr>
        </p:pic>
        <p:pic>
          <p:nvPicPr>
            <p:cNvPr id="39" name="図 38">
              <a:extLst>
                <a:ext uri="{FF2B5EF4-FFF2-40B4-BE49-F238E27FC236}">
                  <a16:creationId xmlns:a16="http://schemas.microsoft.com/office/drawing/2014/main" id="{B07A5571-D40A-4476-A795-854FED8871C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931483" y="4656577"/>
              <a:ext cx="283122" cy="211988"/>
            </a:xfrm>
            <a:prstGeom prst="rect">
              <a:avLst/>
            </a:prstGeom>
          </p:spPr>
        </p:pic>
        <p:sp>
          <p:nvSpPr>
            <p:cNvPr id="40" name="テキスト ボックス 39">
              <a:extLst>
                <a:ext uri="{FF2B5EF4-FFF2-40B4-BE49-F238E27FC236}">
                  <a16:creationId xmlns:a16="http://schemas.microsoft.com/office/drawing/2014/main" id="{F7E0DDB2-41F5-4418-9D37-276AE2E8E480}"/>
                </a:ext>
              </a:extLst>
            </p:cNvPr>
            <p:cNvSpPr txBox="1"/>
            <p:nvPr/>
          </p:nvSpPr>
          <p:spPr>
            <a:xfrm>
              <a:off x="6754687" y="4188768"/>
              <a:ext cx="63671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kumimoji="1" lang="en-US" altLang="ja-JP" sz="1200" dirty="0"/>
                <a:t>AP1</a:t>
              </a:r>
            </a:p>
            <a:p>
              <a:pPr algn="ctr"/>
              <a:r>
                <a:rPr kumimoji="1" lang="en-US" altLang="ja-JP" sz="1200" b="0" dirty="0"/>
                <a:t>(BSS1)</a:t>
              </a:r>
              <a:endParaRPr kumimoji="1" lang="ja-JP" altLang="en-US" sz="1200" b="0" dirty="0"/>
            </a:p>
          </p:txBody>
        </p:sp>
        <p:pic>
          <p:nvPicPr>
            <p:cNvPr id="41" name="図 40">
              <a:extLst>
                <a:ext uri="{FF2B5EF4-FFF2-40B4-BE49-F238E27FC236}">
                  <a16:creationId xmlns:a16="http://schemas.microsoft.com/office/drawing/2014/main" id="{92204F2B-A0EB-46BE-B063-BD8427E84E7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476074" y="4656577"/>
              <a:ext cx="283122" cy="211988"/>
            </a:xfrm>
            <a:prstGeom prst="rect">
              <a:avLst/>
            </a:prstGeom>
          </p:spPr>
        </p:pic>
        <p:cxnSp>
          <p:nvCxnSpPr>
            <p:cNvPr id="42" name="直線矢印コネクタ 41">
              <a:extLst>
                <a:ext uri="{FF2B5EF4-FFF2-40B4-BE49-F238E27FC236}">
                  <a16:creationId xmlns:a16="http://schemas.microsoft.com/office/drawing/2014/main" id="{CD200FC4-9D8E-4D60-99CC-5A90B75F90BA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6705600" y="4961377"/>
              <a:ext cx="0" cy="114300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43" name="直線コネクタ 42">
              <a:extLst>
                <a:ext uri="{FF2B5EF4-FFF2-40B4-BE49-F238E27FC236}">
                  <a16:creationId xmlns:a16="http://schemas.microsoft.com/office/drawing/2014/main" id="{E1ECC855-B7E0-4A43-8020-3FAE89351E05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6705600" y="4961377"/>
              <a:ext cx="2264655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44" name="テキスト ボックス 43">
              <a:extLst>
                <a:ext uri="{FF2B5EF4-FFF2-40B4-BE49-F238E27FC236}">
                  <a16:creationId xmlns:a16="http://schemas.microsoft.com/office/drawing/2014/main" id="{A84E38D2-64ED-49A9-AFCB-969A0F1F9794}"/>
                </a:ext>
              </a:extLst>
            </p:cNvPr>
            <p:cNvSpPr txBox="1"/>
            <p:nvPr/>
          </p:nvSpPr>
          <p:spPr>
            <a:xfrm>
              <a:off x="7526983" y="4197144"/>
              <a:ext cx="63671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kumimoji="1" lang="en-US" altLang="ja-JP" sz="1200" dirty="0"/>
                <a:t>AP2</a:t>
              </a:r>
            </a:p>
            <a:p>
              <a:pPr algn="ctr"/>
              <a:r>
                <a:rPr kumimoji="1" lang="en-US" altLang="ja-JP" sz="1200" b="0" dirty="0"/>
                <a:t>(BSS2)</a:t>
              </a:r>
              <a:endParaRPr kumimoji="1" lang="ja-JP" altLang="en-US" sz="1200" b="0" dirty="0"/>
            </a:p>
          </p:txBody>
        </p:sp>
        <p:sp>
          <p:nvSpPr>
            <p:cNvPr id="45" name="テキスト ボックス 44">
              <a:extLst>
                <a:ext uri="{FF2B5EF4-FFF2-40B4-BE49-F238E27FC236}">
                  <a16:creationId xmlns:a16="http://schemas.microsoft.com/office/drawing/2014/main" id="{AA382D58-A2E4-43C6-9B21-302A77AB463D}"/>
                </a:ext>
              </a:extLst>
            </p:cNvPr>
            <p:cNvSpPr txBox="1"/>
            <p:nvPr/>
          </p:nvSpPr>
          <p:spPr>
            <a:xfrm>
              <a:off x="8299278" y="4188768"/>
              <a:ext cx="63671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kumimoji="1" lang="en-US" altLang="ja-JP" sz="1200" dirty="0"/>
                <a:t>AP3</a:t>
              </a:r>
            </a:p>
            <a:p>
              <a:pPr algn="ctr"/>
              <a:r>
                <a:rPr kumimoji="1" lang="en-US" altLang="ja-JP" sz="1200" b="0" dirty="0"/>
                <a:t>(BSS3)</a:t>
              </a:r>
              <a:endParaRPr kumimoji="1" lang="ja-JP" altLang="en-US" sz="1200" b="0" dirty="0"/>
            </a:p>
          </p:txBody>
        </p:sp>
        <p:sp>
          <p:nvSpPr>
            <p:cNvPr id="46" name="テキスト ボックス 45">
              <a:extLst>
                <a:ext uri="{FF2B5EF4-FFF2-40B4-BE49-F238E27FC236}">
                  <a16:creationId xmlns:a16="http://schemas.microsoft.com/office/drawing/2014/main" id="{D491CAFE-2F97-40A5-BA26-90AD7E2F9043}"/>
                </a:ext>
              </a:extLst>
            </p:cNvPr>
            <p:cNvSpPr txBox="1"/>
            <p:nvPr/>
          </p:nvSpPr>
          <p:spPr>
            <a:xfrm>
              <a:off x="8328131" y="5037577"/>
              <a:ext cx="579005" cy="461665"/>
            </a:xfrm>
            <a:prstGeom prst="rect">
              <a:avLst/>
            </a:prstGeom>
            <a:noFill/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txBody>
            <a:bodyPr wrap="none" rtlCol="0" anchor="ctr">
              <a:noAutofit/>
            </a:bodyPr>
            <a:lstStyle>
              <a:defPPr>
                <a:defRPr lang="en-US"/>
              </a:defPPr>
              <a:lvl1pPr algn="ctr">
                <a:defRPr kumimoji="1" sz="1200" b="0"/>
              </a:lvl1pPr>
            </a:lstStyle>
            <a:p>
              <a:r>
                <a:rPr lang="en-US" altLang="ja-JP" dirty="0"/>
                <a:t>Tx/Rx</a:t>
              </a:r>
              <a:endParaRPr lang="ja-JP" altLang="en-US" dirty="0"/>
            </a:p>
          </p:txBody>
        </p:sp>
        <p:sp>
          <p:nvSpPr>
            <p:cNvPr id="47" name="テキスト ボックス 46">
              <a:extLst>
                <a:ext uri="{FF2B5EF4-FFF2-40B4-BE49-F238E27FC236}">
                  <a16:creationId xmlns:a16="http://schemas.microsoft.com/office/drawing/2014/main" id="{6E55479C-38A5-4E6D-BE1A-60430F6DBDDD}"/>
                </a:ext>
              </a:extLst>
            </p:cNvPr>
            <p:cNvSpPr txBox="1"/>
            <p:nvPr/>
          </p:nvSpPr>
          <p:spPr>
            <a:xfrm>
              <a:off x="6783540" y="5037577"/>
              <a:ext cx="579005" cy="461665"/>
            </a:xfrm>
            <a:prstGeom prst="rect">
              <a:avLst/>
            </a:prstGeom>
            <a:noFill/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txBody>
            <a:bodyPr wrap="none" rtlCol="0" anchor="ctr">
              <a:noAutofit/>
            </a:bodyPr>
            <a:lstStyle>
              <a:defPPr>
                <a:defRPr lang="en-US"/>
              </a:defPPr>
              <a:lvl1pPr algn="ctr">
                <a:defRPr kumimoji="1" sz="1200" b="0"/>
              </a:lvl1pPr>
            </a:lstStyle>
            <a:p>
              <a:r>
                <a:rPr lang="en-US" altLang="ja-JP" dirty="0"/>
                <a:t>Tx/Rx</a:t>
              </a:r>
              <a:endParaRPr lang="ja-JP" altLang="en-US" dirty="0"/>
            </a:p>
          </p:txBody>
        </p:sp>
        <p:sp>
          <p:nvSpPr>
            <p:cNvPr id="48" name="テキスト ボックス 47">
              <a:extLst>
                <a:ext uri="{FF2B5EF4-FFF2-40B4-BE49-F238E27FC236}">
                  <a16:creationId xmlns:a16="http://schemas.microsoft.com/office/drawing/2014/main" id="{981FB679-3C72-40C7-A149-0E2442E31B6E}"/>
                </a:ext>
              </a:extLst>
            </p:cNvPr>
            <p:cNvSpPr txBox="1"/>
            <p:nvPr/>
          </p:nvSpPr>
          <p:spPr>
            <a:xfrm>
              <a:off x="7555836" y="5037577"/>
              <a:ext cx="579005" cy="461665"/>
            </a:xfrm>
            <a:prstGeom prst="rect">
              <a:avLst/>
            </a:prstGeom>
            <a:noFill/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txBody>
            <a:bodyPr wrap="none" rtlCol="0" anchor="ctr">
              <a:noAutofit/>
            </a:bodyPr>
            <a:lstStyle>
              <a:defPPr>
                <a:defRPr lang="en-US"/>
              </a:defPPr>
              <a:lvl1pPr algn="ctr">
                <a:defRPr kumimoji="1" sz="1200" b="0"/>
              </a:lvl1pPr>
            </a:lstStyle>
            <a:p>
              <a:r>
                <a:rPr lang="en-US" altLang="ja-JP" dirty="0"/>
                <a:t>Tx/Rx</a:t>
              </a:r>
            </a:p>
            <a:p>
              <a:r>
                <a:rPr lang="en-US" altLang="ja-JP" dirty="0"/>
                <a:t>w/ TPC</a:t>
              </a:r>
              <a:endParaRPr lang="ja-JP" altLang="en-US" dirty="0"/>
            </a:p>
          </p:txBody>
        </p:sp>
        <p:sp>
          <p:nvSpPr>
            <p:cNvPr id="49" name="正方形/長方形 48">
              <a:extLst>
                <a:ext uri="{FF2B5EF4-FFF2-40B4-BE49-F238E27FC236}">
                  <a16:creationId xmlns:a16="http://schemas.microsoft.com/office/drawing/2014/main" id="{03585E89-5E4B-49F6-9D2D-17C6E691E791}"/>
                </a:ext>
              </a:extLst>
            </p:cNvPr>
            <p:cNvSpPr/>
            <p:nvPr/>
          </p:nvSpPr>
          <p:spPr>
            <a:xfrm>
              <a:off x="6483343" y="6042167"/>
              <a:ext cx="460382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kumimoji="1" lang="en-US" altLang="ja-JP" sz="1200" b="0" dirty="0"/>
                <a:t>time</a:t>
              </a:r>
              <a:endParaRPr kumimoji="1" lang="ja-JP" altLang="en-US" sz="1200" b="0" dirty="0"/>
            </a:p>
          </p:txBody>
        </p:sp>
        <p:sp>
          <p:nvSpPr>
            <p:cNvPr id="50" name="テキスト ボックス 49">
              <a:extLst>
                <a:ext uri="{FF2B5EF4-FFF2-40B4-BE49-F238E27FC236}">
                  <a16:creationId xmlns:a16="http://schemas.microsoft.com/office/drawing/2014/main" id="{9EA61F29-05C2-4308-9C7A-476F1F347F33}"/>
                </a:ext>
              </a:extLst>
            </p:cNvPr>
            <p:cNvSpPr txBox="1"/>
            <p:nvPr/>
          </p:nvSpPr>
          <p:spPr>
            <a:xfrm>
              <a:off x="8328131" y="5570977"/>
              <a:ext cx="579005" cy="461665"/>
            </a:xfrm>
            <a:prstGeom prst="rect">
              <a:avLst/>
            </a:prstGeom>
            <a:noFill/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txBody>
            <a:bodyPr wrap="none" rtlCol="0" anchor="ctr">
              <a:noAutofit/>
            </a:bodyPr>
            <a:lstStyle>
              <a:defPPr>
                <a:defRPr lang="en-US"/>
              </a:defPPr>
              <a:lvl1pPr algn="ctr">
                <a:defRPr kumimoji="1" sz="1200" b="0"/>
              </a:lvl1pPr>
            </a:lstStyle>
            <a:p>
              <a:r>
                <a:rPr lang="en-US" altLang="ja-JP" dirty="0"/>
                <a:t>Tx/Rx</a:t>
              </a:r>
            </a:p>
            <a:p>
              <a:r>
                <a:rPr lang="en-US" altLang="ja-JP" dirty="0"/>
                <a:t>w/ TPC</a:t>
              </a:r>
              <a:endParaRPr lang="ja-JP" altLang="en-US" dirty="0"/>
            </a:p>
          </p:txBody>
        </p:sp>
        <p:sp>
          <p:nvSpPr>
            <p:cNvPr id="51" name="テキスト ボックス 50">
              <a:extLst>
                <a:ext uri="{FF2B5EF4-FFF2-40B4-BE49-F238E27FC236}">
                  <a16:creationId xmlns:a16="http://schemas.microsoft.com/office/drawing/2014/main" id="{8D0A5A93-2DB8-4E5E-B11A-97EAB69101B3}"/>
                </a:ext>
              </a:extLst>
            </p:cNvPr>
            <p:cNvSpPr txBox="1"/>
            <p:nvPr/>
          </p:nvSpPr>
          <p:spPr>
            <a:xfrm>
              <a:off x="6783540" y="5570977"/>
              <a:ext cx="579005" cy="461665"/>
            </a:xfrm>
            <a:prstGeom prst="rect">
              <a:avLst/>
            </a:prstGeom>
            <a:noFill/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txBody>
            <a:bodyPr wrap="none" rtlCol="0" anchor="ctr">
              <a:noAutofit/>
            </a:bodyPr>
            <a:lstStyle>
              <a:defPPr>
                <a:defRPr lang="en-US"/>
              </a:defPPr>
              <a:lvl1pPr algn="ctr">
                <a:defRPr kumimoji="1" sz="1200" b="0"/>
              </a:lvl1pPr>
            </a:lstStyle>
            <a:p>
              <a:r>
                <a:rPr lang="en-US" altLang="ja-JP" dirty="0"/>
                <a:t>Tx/Rx</a:t>
              </a:r>
            </a:p>
            <a:p>
              <a:r>
                <a:rPr lang="en-US" altLang="ja-JP" dirty="0"/>
                <a:t>w/ TPC</a:t>
              </a:r>
              <a:endParaRPr lang="ja-JP" altLang="en-US" dirty="0"/>
            </a:p>
          </p:txBody>
        </p:sp>
        <p:sp>
          <p:nvSpPr>
            <p:cNvPr id="52" name="テキスト ボックス 51">
              <a:extLst>
                <a:ext uri="{FF2B5EF4-FFF2-40B4-BE49-F238E27FC236}">
                  <a16:creationId xmlns:a16="http://schemas.microsoft.com/office/drawing/2014/main" id="{E1F21EC7-6A3B-4F2A-AC3F-84C4DEB3C33B}"/>
                </a:ext>
              </a:extLst>
            </p:cNvPr>
            <p:cNvSpPr txBox="1"/>
            <p:nvPr/>
          </p:nvSpPr>
          <p:spPr>
            <a:xfrm>
              <a:off x="7555836" y="5570977"/>
              <a:ext cx="579005" cy="461665"/>
            </a:xfrm>
            <a:prstGeom prst="rect">
              <a:avLst/>
            </a:prstGeom>
            <a:noFill/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txBody>
            <a:bodyPr wrap="none" rtlCol="0" anchor="ctr">
              <a:noAutofit/>
            </a:bodyPr>
            <a:lstStyle>
              <a:defPPr>
                <a:defRPr lang="en-US"/>
              </a:defPPr>
              <a:lvl1pPr algn="ctr">
                <a:defRPr kumimoji="1" sz="1200" b="0"/>
              </a:lvl1pPr>
            </a:lstStyle>
            <a:p>
              <a:r>
                <a:rPr lang="en-US" altLang="ja-JP" dirty="0"/>
                <a:t>Tx/Rx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8740999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>
            <a:extLst>
              <a:ext uri="{FF2B5EF4-FFF2-40B4-BE49-F238E27FC236}">
                <a16:creationId xmlns:a16="http://schemas.microsoft.com/office/drawing/2014/main" id="{9CF1C921-6F83-4C34-B8B3-9E4605F0CF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sz="2000" dirty="0"/>
              <a:t>Aspects of this type are;</a:t>
            </a:r>
          </a:p>
          <a:p>
            <a:pPr lvl="1"/>
            <a:r>
              <a:rPr kumimoji="1" lang="en-US" altLang="ja-JP" sz="1800" dirty="0"/>
              <a:t>These are expansion of 11ax trigger-based transmission and spatial reuse to Multi-AP Coordination.</a:t>
            </a:r>
          </a:p>
          <a:p>
            <a:pPr lvl="1"/>
            <a:r>
              <a:rPr kumimoji="1" lang="en-US" altLang="ja-JP" sz="1800" dirty="0"/>
              <a:t>Multiple APs exchange information, e.g. data rate/direction/latency requirement of traffic, capability, schedule request, parameters for transmission power control.</a:t>
            </a:r>
          </a:p>
          <a:p>
            <a:pPr lvl="1"/>
            <a:r>
              <a:rPr kumimoji="1" lang="en-US" altLang="ja-JP" sz="1800" dirty="0"/>
              <a:t>These are data transmission, therefore these should be a part of technologies related to data transmission.</a:t>
            </a:r>
          </a:p>
          <a:p>
            <a:pPr lvl="1"/>
            <a:r>
              <a:rPr kumimoji="1" lang="en-US" altLang="ja-JP" sz="1800" dirty="0"/>
              <a:t>Data is transmitted between one user and one AP, so this is coordinated technique [15].</a:t>
            </a:r>
          </a:p>
          <a:p>
            <a:pPr lvl="1"/>
            <a:endParaRPr kumimoji="1" lang="en-US" altLang="ja-JP" sz="1800" dirty="0"/>
          </a:p>
          <a:p>
            <a:r>
              <a:rPr kumimoji="1" lang="en-US" altLang="ja-JP" sz="2200" dirty="0"/>
              <a:t>This type of Multi-AP coordination can be called;</a:t>
            </a:r>
          </a:p>
          <a:p>
            <a:pPr lvl="1">
              <a:buFont typeface="+mj-lt"/>
              <a:buChar char="–"/>
            </a:pPr>
            <a:r>
              <a:rPr kumimoji="1" lang="en-US" altLang="ja-JP" sz="1800" u="sng" dirty="0"/>
              <a:t>Coordinated timing scheduling</a:t>
            </a:r>
            <a:endParaRPr kumimoji="1" lang="ja-JP" altLang="en-US" sz="1800" u="sng" dirty="0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EA34E1A1-6D25-4DC2-9008-D27B9614E4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Transmission scheduling</a:t>
            </a:r>
            <a:endParaRPr kumimoji="1" lang="ja-JP" altLang="en-US" dirty="0"/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D063A22-BB43-4192-8680-BEE72B896A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January 2019</a:t>
            </a:r>
            <a:endParaRPr lang="en-GB" alt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B0C7F03-2857-4F33-AB36-42420C261F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/>
              <a:t>Yusuke Tanaka(Sony Corporation), et al.</a:t>
            </a:r>
            <a:endParaRPr 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56E6217-9127-4D81-B584-6E6246D437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AA0DB6A0-3FAC-4C50-B855-05E2EFEC7C93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45425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>
            <a:extLst>
              <a:ext uri="{FF2B5EF4-FFF2-40B4-BE49-F238E27FC236}">
                <a16:creationId xmlns:a16="http://schemas.microsoft.com/office/drawing/2014/main" id="{EB557361-E1FF-4EE6-A588-BC9D2BCCB6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8001000" cy="4114800"/>
          </a:xfrm>
        </p:spPr>
        <p:txBody>
          <a:bodyPr/>
          <a:lstStyle/>
          <a:p>
            <a:r>
              <a:rPr kumimoji="1" lang="en-US" altLang="ja-JP" sz="2000" dirty="0"/>
              <a:t>Following Multi-AP coordination types were analyzed.</a:t>
            </a:r>
          </a:p>
          <a:p>
            <a:pPr lvl="1"/>
            <a:r>
              <a:rPr kumimoji="1" lang="en-US" altLang="ja-JP" sz="1800" u="sng" dirty="0"/>
              <a:t>Coordinated association/handover</a:t>
            </a:r>
          </a:p>
          <a:p>
            <a:pPr lvl="2"/>
            <a:r>
              <a:rPr kumimoji="1" lang="en-US" altLang="ja-JP" sz="1600" dirty="0"/>
              <a:t>This is enhancement of Handover and AP selection for association.</a:t>
            </a:r>
          </a:p>
          <a:p>
            <a:pPr lvl="1"/>
            <a:r>
              <a:rPr kumimoji="1" lang="en-US" altLang="ja-JP" sz="1800" u="sng" dirty="0"/>
              <a:t>Coordinated timing scheduling</a:t>
            </a:r>
          </a:p>
          <a:p>
            <a:pPr lvl="2"/>
            <a:r>
              <a:rPr kumimoji="1" lang="en-US" altLang="ja-JP" sz="1600" dirty="0"/>
              <a:t>This is t</a:t>
            </a:r>
            <a:r>
              <a:rPr lang="en-US" altLang="ja-JP" sz="1600" dirty="0"/>
              <a:t>ransmission scheduling and enabling frequency reuse.</a:t>
            </a:r>
            <a:endParaRPr kumimoji="1" lang="en-US" altLang="ja-JP" sz="1600" dirty="0"/>
          </a:p>
          <a:p>
            <a:pPr lvl="1"/>
            <a:endParaRPr kumimoji="1" lang="en-US" altLang="ja-JP" sz="1800" dirty="0"/>
          </a:p>
          <a:p>
            <a:pPr lvl="1"/>
            <a:r>
              <a:rPr lang="en-US" altLang="ja-JP" sz="1800" dirty="0"/>
              <a:t>This contribution can be complementary with other contributions [9, 15] which have discussed Multi-AP coordination types</a:t>
            </a:r>
            <a:endParaRPr kumimoji="1" lang="en-US" altLang="ja-JP" sz="1800" dirty="0"/>
          </a:p>
          <a:p>
            <a:pPr lvl="2"/>
            <a:r>
              <a:rPr kumimoji="1" lang="en-US" altLang="ja-JP" sz="1600" dirty="0"/>
              <a:t>Note that this contribution has no intention to exclude any other types of Multi-AP coordination which is not captured or newly proposed in the future.</a:t>
            </a:r>
          </a:p>
          <a:p>
            <a:pPr lvl="2"/>
            <a:r>
              <a:rPr kumimoji="1" lang="en-US" altLang="ja-JP" sz="1600" dirty="0"/>
              <a:t>Any feedbacks to brush up the analysis or naming are welcome.</a:t>
            </a:r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1C8F2D7A-10B6-4A37-B581-6A207AF0F6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Summary of Multi-AP Coordination Type</a:t>
            </a:r>
            <a:endParaRPr kumimoji="1" lang="ja-JP" altLang="en-US" dirty="0"/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8E77642-1C98-4544-8F4E-7A2C3A35B9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January 2019</a:t>
            </a:r>
            <a:endParaRPr lang="en-GB" alt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A7D05E2-3536-4725-97B4-25664DE8EB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/>
              <a:t>Yusuke Tanaka(Sony Corporation), et al.</a:t>
            </a:r>
            <a:endParaRPr 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80900F7-786A-425D-9F8B-D7E27C9E1C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AA0DB6A0-3FAC-4C50-B855-05E2EFEC7C93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1145291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107147</TotalTime>
  <Words>1152</Words>
  <Application>Microsoft Office PowerPoint</Application>
  <PresentationFormat>画面に合わせる (4:3)</PresentationFormat>
  <Paragraphs>207</Paragraphs>
  <Slides>12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2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12</vt:i4>
      </vt:variant>
    </vt:vector>
  </HeadingPairs>
  <TitlesOfParts>
    <vt:vector size="15" baseType="lpstr">
      <vt:lpstr>ＭＳ Ｐゴシック</vt:lpstr>
      <vt:lpstr>Times New Roman</vt:lpstr>
      <vt:lpstr>Default Design</vt:lpstr>
      <vt:lpstr>Discussion on Multi-AP Coordination Type</vt:lpstr>
      <vt:lpstr>Introduction</vt:lpstr>
      <vt:lpstr>Multi-AP Coordination Types</vt:lpstr>
      <vt:lpstr>Purpose of this contribution</vt:lpstr>
      <vt:lpstr>Enhancement of Handover and AP selection</vt:lpstr>
      <vt:lpstr>Enhancement of Handover and AP selection</vt:lpstr>
      <vt:lpstr>Transmission scheduling</vt:lpstr>
      <vt:lpstr>Transmission scheduling</vt:lpstr>
      <vt:lpstr>Summary of Multi-AP Coordination Type</vt:lpstr>
      <vt:lpstr>Considerations on the baseline PAR</vt:lpstr>
      <vt:lpstr>Summary</vt:lpstr>
      <vt:lpstr>Reference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Use Case and Draft Texts for PAR/CSD</dc:title>
  <dc:creator>Yusuke.YT.Tanaka@sony.com</dc:creator>
  <cp:lastModifiedBy>Tanaka, Yusuke (Sony)</cp:lastModifiedBy>
  <cp:revision>3420</cp:revision>
  <cp:lastPrinted>2018-09-03T08:43:03Z</cp:lastPrinted>
  <dcterms:created xsi:type="dcterms:W3CDTF">1998-02-10T13:07:52Z</dcterms:created>
  <dcterms:modified xsi:type="dcterms:W3CDTF">2019-01-17T22:20:37Z</dcterms:modified>
</cp:coreProperties>
</file>