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80" r:id="rId2"/>
    <p:sldId id="476" r:id="rId3"/>
    <p:sldId id="481" r:id="rId4"/>
    <p:sldId id="475" r:id="rId5"/>
    <p:sldId id="482" r:id="rId6"/>
    <p:sldId id="488" r:id="rId7"/>
    <p:sldId id="483" r:id="rId8"/>
    <p:sldId id="489" r:id="rId9"/>
    <p:sldId id="485" r:id="rId10"/>
    <p:sldId id="486" r:id="rId11"/>
    <p:sldId id="479" r:id="rId12"/>
    <p:sldId id="487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480"/>
            <p14:sldId id="476"/>
            <p14:sldId id="481"/>
            <p14:sldId id="475"/>
            <p14:sldId id="482"/>
            <p14:sldId id="488"/>
            <p14:sldId id="483"/>
            <p14:sldId id="489"/>
            <p14:sldId id="485"/>
            <p14:sldId id="486"/>
            <p14:sldId id="479"/>
            <p14:sldId id="4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8" autoAdjust="0"/>
    <p:restoredTop sz="94639" autoAdjust="0"/>
  </p:normalViewPr>
  <p:slideViewPr>
    <p:cSldViewPr>
      <p:cViewPr varScale="1">
        <p:scale>
          <a:sx n="115" d="100"/>
          <a:sy n="115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January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January 2019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08AF3CA-B524-4541-A3A5-C9AA5F83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Yusuke Tanaka(Sony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802.11-19/0104r0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dirty="0"/>
              <a:t>January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suke.Aio@sony.com" TargetMode="External"/><Relationship Id="rId7" Type="http://schemas.openxmlformats.org/officeDocument/2006/relationships/hyperlink" Target="mailto:William.Carney@sony.com" TargetMode="External"/><Relationship Id="rId2" Type="http://schemas.openxmlformats.org/officeDocument/2006/relationships/hyperlink" Target="mailto:Yusuke.YT.Tanaka@sony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aotaka.sato@ieee.org" TargetMode="External"/><Relationship Id="rId5" Type="http://schemas.openxmlformats.org/officeDocument/2006/relationships/hyperlink" Target="mailto:Sho.Furuichi@sony.com" TargetMode="External"/><Relationship Id="rId4" Type="http://schemas.openxmlformats.org/officeDocument/2006/relationships/hyperlink" Target="mailto:Ryuichi.Hirata@sony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字幕 7">
            <a:extLst>
              <a:ext uri="{FF2B5EF4-FFF2-40B4-BE49-F238E27FC236}">
                <a16:creationId xmlns:a16="http://schemas.microsoft.com/office/drawing/2014/main" id="{760D6E4E-40BE-4378-BD90-D9AC3BD12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r>
              <a:rPr lang="en-US" altLang="ja-JP" sz="2000" dirty="0"/>
              <a:t>Date:</a:t>
            </a:r>
            <a:r>
              <a:rPr lang="en-US" altLang="ja-JP" sz="2000" b="0" dirty="0"/>
              <a:t> 2019-1-14</a:t>
            </a: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70B7E2C2-2394-49DD-901C-D5019DD0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 Multi-AP Coordination Type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C2D32F-DBCE-44AE-AE73-5EFF54DA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DE4CF-8333-4FE1-A76F-AAE7CC82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3FEE47-7780-4FE1-833C-DFA8FA1C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BAADEF9E-0057-41A4-AA16-52E5D53FE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459D567A-3CFE-4E96-9032-E804B9327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9333"/>
              </p:ext>
            </p:extLst>
          </p:nvPr>
        </p:nvGraphicFramePr>
        <p:xfrm>
          <a:off x="384463" y="3108960"/>
          <a:ext cx="8458200" cy="224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2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Kosuke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3"/>
                        </a:rPr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Ryuichi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Hiarat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4"/>
                        </a:rPr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810993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Sho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Furuichi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5"/>
                        </a:rPr>
                        <a:t>Sho.Furuichi@sony.com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Naotaka</a:t>
                      </a:r>
                      <a:r>
                        <a:rPr kumimoji="1" lang="en-US" altLang="ja-JP" sz="1500" dirty="0"/>
                        <a:t> Sato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6"/>
                        </a:rPr>
                        <a:t>naotaka.sato@ieee.org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 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>
                          <a:hlinkClick r:id="rId7"/>
                        </a:rPr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807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80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602598E-A3FA-4063-979E-34A3737D8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The current baseline PAR[1] </a:t>
            </a:r>
            <a:r>
              <a:rPr kumimoji="1" lang="en-GB" altLang="ja-JP" sz="2000" dirty="0"/>
              <a:t>includes Multi-AP Coordination.</a:t>
            </a:r>
          </a:p>
          <a:p>
            <a:pPr lvl="1"/>
            <a:r>
              <a:rPr kumimoji="1" lang="en-GB" altLang="ja-JP" sz="1800" dirty="0"/>
              <a:t>It reflects the situation that this technology have been actively discussed</a:t>
            </a:r>
            <a:r>
              <a:rPr kumimoji="1" lang="en-US" altLang="ja-JP" sz="1800" dirty="0"/>
              <a:t>.</a:t>
            </a:r>
          </a:p>
          <a:p>
            <a:pPr lvl="1"/>
            <a:r>
              <a:rPr kumimoji="1" lang="en-US" altLang="ja-JP" sz="1800" dirty="0"/>
              <a:t>There is description of an example of Multi-AP coordination types </a:t>
            </a:r>
            <a:r>
              <a:rPr kumimoji="1" lang="en-GB" altLang="ja-JP" sz="1800" dirty="0"/>
              <a:t>(e.g. coordinated and joint transmission)</a:t>
            </a:r>
            <a:r>
              <a:rPr kumimoji="1" lang="en-US" altLang="ja-JP" sz="1800" dirty="0"/>
              <a:t>.</a:t>
            </a:r>
          </a:p>
          <a:p>
            <a:pPr lvl="1"/>
            <a:r>
              <a:rPr kumimoji="1" lang="en-US" altLang="ja-JP" sz="1800" dirty="0"/>
              <a:t>As discussed in this contribution, various types of Multi-AP coordination have been proposed and discussed (e.g. Coordinated OFDMA, coordinated association/handover, coordinated transmission timing.)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This contribution reconfirms that the description is just one example and any types of Multi-AP Coordination can be considered to </a:t>
            </a:r>
            <a:r>
              <a:rPr kumimoji="1" lang="en-GB" altLang="ja-JP" sz="2000" dirty="0"/>
              <a:t>achieve the primary objectives of EHT</a:t>
            </a:r>
            <a:r>
              <a:rPr kumimoji="1" lang="en-US" altLang="ja-JP" sz="2000" dirty="0"/>
              <a:t>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FE0A5FB7-C676-47CC-A63A-76F0C5CB6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Considerations on the baseline PAR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141D56-6F99-4C68-96BF-A4D1708A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12D85B-5D89-4737-BE44-D6A911245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B69208-CFC9-4975-B771-216C9D41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0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B3A9653-43BB-4364-A44D-9A85C3ADC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This contribution reviewed Multi-AP coordination types which have been proposed in EHT.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/>
              <a:t>This contribution clarified following types of Multi-AP coordination.</a:t>
            </a:r>
          </a:p>
          <a:p>
            <a:pPr lvl="1"/>
            <a:r>
              <a:rPr kumimoji="1" lang="en-US" altLang="ja-JP" dirty="0"/>
              <a:t>Coordinated association/handover</a:t>
            </a:r>
          </a:p>
          <a:p>
            <a:pPr lvl="1"/>
            <a:r>
              <a:rPr kumimoji="1" lang="en-US" altLang="ja-JP" dirty="0"/>
              <a:t>Coordinated timing scheduling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017F7102-7558-466E-9C30-6A54484B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EA73A-17D6-4D85-AF6D-26921E426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58455B-BF93-497C-9D00-4DE82BB6D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B1CF2A-4FC3-4CAA-8560-EFB2D00B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25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45C0532-B979-4A67-85B7-C113D01D8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sz="1400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ja-JP" sz="1400" dirty="0"/>
              <a:t>[2] 11-18-1233-01-0eht-eht-draft-proposed-csd</a:t>
            </a:r>
          </a:p>
          <a:p>
            <a:pPr marL="0" indent="0">
              <a:buNone/>
            </a:pPr>
            <a:r>
              <a:rPr kumimoji="1" lang="en-US" altLang="ja-JP" sz="1400" dirty="0"/>
              <a:t>[3] 11-18-1116-00-0eht-multi-ap-harq-for-eht</a:t>
            </a:r>
          </a:p>
          <a:p>
            <a:pPr marL="0" indent="0">
              <a:buNone/>
            </a:pPr>
            <a:r>
              <a:rPr kumimoji="1" lang="en-US" altLang="ja-JP" sz="1400" dirty="0"/>
              <a:t>[4] 11-18-1155-01-0eht-multi-ap-enhancement-and-multi-band-operations</a:t>
            </a:r>
          </a:p>
          <a:p>
            <a:pPr marL="0" indent="0">
              <a:buNone/>
            </a:pPr>
            <a:r>
              <a:rPr kumimoji="1" lang="en-US" altLang="ja-JP" sz="1400" dirty="0"/>
              <a:t>[5] 11-18-1161-00-0eht-eht-technology-candidate-discussions</a:t>
            </a:r>
          </a:p>
          <a:p>
            <a:pPr marL="0" indent="0">
              <a:buNone/>
            </a:pPr>
            <a:r>
              <a:rPr kumimoji="1" lang="en-US" altLang="ja-JP" sz="1400" dirty="0"/>
              <a:t>[6] 11-18-1215-01-0eht-discussion-on-par</a:t>
            </a:r>
          </a:p>
          <a:p>
            <a:pPr marL="0" indent="0">
              <a:buNone/>
            </a:pPr>
            <a:r>
              <a:rPr kumimoji="1" lang="en-US" altLang="ja-JP" sz="1400" dirty="0"/>
              <a:t>[7] 11-18-1439-00-0eht-distributed-mu-mimo</a:t>
            </a:r>
          </a:p>
          <a:p>
            <a:pPr marL="0" indent="0">
              <a:buNone/>
            </a:pPr>
            <a:r>
              <a:rPr kumimoji="1" lang="en-US" altLang="ja-JP" sz="1400" dirty="0"/>
              <a:t>[8] 11-18-1461-01-0eht-discussions-on-the-phy-features-for-eht</a:t>
            </a:r>
          </a:p>
          <a:p>
            <a:pPr marL="0" indent="0">
              <a:buNone/>
            </a:pPr>
            <a:r>
              <a:rPr kumimoji="1" lang="en-US" altLang="ja-JP" sz="1400" dirty="0"/>
              <a:t>[9] 11-18-1509-00-0eht-features-for-multi-ap-coordination</a:t>
            </a:r>
          </a:p>
          <a:p>
            <a:pPr marL="0" indent="0">
              <a:buNone/>
            </a:pPr>
            <a:r>
              <a:rPr kumimoji="1" lang="en-US" altLang="ja-JP" sz="1400" dirty="0"/>
              <a:t>[10] 11-18-1510-01-0eht-ap-coordinated-beamforming-for-eht</a:t>
            </a:r>
          </a:p>
          <a:p>
            <a:pPr marL="0" indent="0">
              <a:buNone/>
            </a:pPr>
            <a:r>
              <a:rPr kumimoji="1" lang="en-US" altLang="ja-JP" sz="1400" dirty="0"/>
              <a:t>[11] 11-18-1533-00-0eht-view-on-eht-candidate-features</a:t>
            </a:r>
          </a:p>
          <a:p>
            <a:pPr marL="0" indent="0">
              <a:buNone/>
            </a:pPr>
            <a:r>
              <a:rPr kumimoji="1" lang="en-US" altLang="ja-JP" sz="1400" dirty="0"/>
              <a:t>[12] 11-18-1547-00-0eht-technology-features-for-802-11-eht</a:t>
            </a:r>
          </a:p>
          <a:p>
            <a:pPr marL="0" indent="0">
              <a:buNone/>
            </a:pPr>
            <a:r>
              <a:rPr kumimoji="1" lang="en-US" altLang="ja-JP" sz="1400" dirty="0"/>
              <a:t>[13] 11-18-1575-00-0eht-further-study-on-potential-features</a:t>
            </a:r>
          </a:p>
          <a:p>
            <a:pPr marL="0" indent="0">
              <a:buNone/>
            </a:pPr>
            <a:r>
              <a:rPr kumimoji="1" lang="en-US" altLang="ja-JP" sz="1400" dirty="0"/>
              <a:t>[14] 11-18-1576-01-0eht-considerations-on-ap-coordination</a:t>
            </a:r>
          </a:p>
          <a:p>
            <a:pPr marL="0" indent="0">
              <a:buNone/>
            </a:pPr>
            <a:r>
              <a:rPr kumimoji="1" lang="en-US" altLang="ja-JP" sz="1400" dirty="0"/>
              <a:t>[15] 11-18-1926-02-0eht-terminology-for-ap-coordination</a:t>
            </a:r>
          </a:p>
          <a:p>
            <a:pPr marL="0" indent="0">
              <a:buNone/>
            </a:pPr>
            <a:endParaRPr kumimoji="1" lang="ja-JP" altLang="en-US" sz="14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A4ED44D-45C1-4872-9DAD-205F7AFF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AE700F-08DF-4CE7-942B-951834A1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740CC6-490B-43B9-8594-204A274B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4911DB-6FA6-49A4-AA9E-0E865E34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7C5B7F4-A039-4BD1-9424-D8E327B19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Baseline PAR[1] and CSD[2] for EHT were created during the November IEEE 802.11 meeting.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The baseline PAR includes a list of candidate features that have been discussed</a:t>
            </a:r>
            <a:r>
              <a:rPr kumimoji="1" lang="en-GB" altLang="ja-JP" sz="2000" dirty="0"/>
              <a:t>. The list includes Multi-AP Coordination that is </a:t>
            </a:r>
            <a:r>
              <a:rPr kumimoji="1" lang="en-US" altLang="ja-JP" sz="2000" dirty="0"/>
              <a:t>one of well accepted technologies in EHT.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Various types of Multi-AP coordination have been proposed and discussed in a lot of contributions. [3-15]</a:t>
            </a:r>
            <a:endParaRPr kumimoji="1" lang="en-GB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49FD461-5B1E-4884-8CE5-3535683E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AA147-1624-4AA1-9893-2C625368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5671E9-D057-4006-8F19-CEC7697B7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BA31D6-967F-45E6-BA9E-51FE21F4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9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A94FF18-6DFA-4D42-8818-4AAC32CB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kumimoji="1" lang="en-US" altLang="ja-JP" b="1" dirty="0">
                <a:ea typeface="+mn-ea"/>
                <a:cs typeface="+mn-cs"/>
              </a:rPr>
              <a:t>Multi-AP coordination types have been categorized based on some aspects.</a:t>
            </a:r>
          </a:p>
          <a:p>
            <a:pPr lvl="1"/>
            <a:r>
              <a:rPr kumimoji="1" lang="en-US" altLang="ja-JP" sz="1800" dirty="0"/>
              <a:t>E.g. Implementation complexity, MAC/PHY-level coordination.</a:t>
            </a:r>
          </a:p>
          <a:p>
            <a:pPr lvl="1"/>
            <a:endParaRPr kumimoji="1" lang="en-US" altLang="ja-JP" sz="1800" dirty="0"/>
          </a:p>
          <a:p>
            <a:pPr marL="342900" lvl="1" indent="-342900">
              <a:buChar char="•"/>
            </a:pPr>
            <a:r>
              <a:rPr kumimoji="1" lang="en-US" altLang="ja-JP" b="1" dirty="0">
                <a:ea typeface="+mn-ea"/>
                <a:cs typeface="+mn-cs"/>
              </a:rPr>
              <a:t>Contribution [15] clarifies Multi-AP coordination types with an appropriate terminology list.</a:t>
            </a:r>
          </a:p>
          <a:p>
            <a:pPr lvl="1"/>
            <a:r>
              <a:rPr kumimoji="1" lang="en-US" altLang="ja-JP" sz="1800" dirty="0"/>
              <a:t>The list of terminologies would be a good baseline to discuss Multi-AP coordination technologies with avoiding confusion.</a:t>
            </a:r>
          </a:p>
          <a:p>
            <a:pPr lvl="1"/>
            <a:r>
              <a:rPr kumimoji="1" lang="en-US" altLang="ja-JP" sz="1800" dirty="0"/>
              <a:t>The terminologies are as follows;</a:t>
            </a:r>
          </a:p>
          <a:p>
            <a:pPr marL="1143000" lvl="2" indent="-342900"/>
            <a:r>
              <a:rPr kumimoji="1" lang="en-US" altLang="ja-JP" sz="1600" dirty="0"/>
              <a:t>Coordinated Beamforming</a:t>
            </a:r>
          </a:p>
          <a:p>
            <a:pPr marL="1143000" lvl="2" indent="-342900"/>
            <a:r>
              <a:rPr kumimoji="1" lang="en-US" altLang="ja-JP" sz="1600" dirty="0"/>
              <a:t>Coordinated OFDMA</a:t>
            </a:r>
          </a:p>
          <a:p>
            <a:pPr marL="1143000" lvl="2" indent="-342900"/>
            <a:r>
              <a:rPr kumimoji="1" lang="en-US" altLang="ja-JP" sz="1600" dirty="0"/>
              <a:t>Joint Processing Transmission</a:t>
            </a:r>
          </a:p>
          <a:p>
            <a:pPr lvl="1"/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EB044D5-B714-430E-B72E-A5744901F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Multi-AP Coordination Types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FB27A-5619-469E-B5E9-9EFC644B6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11466-1B36-43AB-8934-A022F69E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D7E00B-4A91-427A-8162-18816661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7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4132B01-0B2E-4B37-8703-4F485C6DA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As mentioned in [15], the list of terminologies is not </a:t>
            </a:r>
            <a:r>
              <a:rPr lang="en-US" altLang="ja-JP" sz="2000" dirty="0"/>
              <a:t>exhaustive and here are some types that are not captured in the list yet.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dirty="0"/>
              <a:t>Enhancement of Handover and AP selection by Multi-AP coordination [13, 14]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sz="1800" dirty="0"/>
              <a:t>Transmission scheduling by Multi-AP coordination </a:t>
            </a:r>
            <a:r>
              <a:rPr kumimoji="1" lang="en-US" altLang="ja-JP" sz="1800" dirty="0"/>
              <a:t>[6, 8, 11, 14]</a:t>
            </a:r>
          </a:p>
          <a:p>
            <a:pPr lvl="2"/>
            <a:r>
              <a:rPr kumimoji="1" lang="en-US" altLang="ja-JP" sz="1600" dirty="0"/>
              <a:t>Some of contributions use terminology “time/frequency coordination”, but  the concept of frequency coordination is captured in OFDMA coordination. Therefore here time domain scheduling is focused.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The purpose of this contribution is to clarify concepts of these types of Multi-AP coordination.</a:t>
            </a:r>
          </a:p>
          <a:p>
            <a:pPr lvl="1"/>
            <a:r>
              <a:rPr lang="en-US" altLang="ja-JP" sz="1800" dirty="0"/>
              <a:t>This contribution can be complementary with other contributions [9, 15] which have discussed Multi-AP coordination types.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CEDF971-CDB0-4A82-9D10-221E17E1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Purpose of this contribution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FEE77E-01E0-4D85-B6E4-4CBE98C0F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23FAF0-C82B-4AC9-A99C-9CDE7EDC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61E895-090E-454E-840F-09F916E1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6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88BF502-24D9-4991-A83B-7B3DB10CB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1800" dirty="0"/>
              <a:t>This type of Multi-AP Coordination includes; </a:t>
            </a:r>
          </a:p>
          <a:p>
            <a:pPr lvl="1"/>
            <a:r>
              <a:rPr kumimoji="1" lang="en-US" altLang="ja-JP" sz="1600" b="1" dirty="0"/>
              <a:t>Seamless Handover</a:t>
            </a:r>
          </a:p>
          <a:p>
            <a:pPr lvl="2"/>
            <a:r>
              <a:rPr kumimoji="1" lang="en-US" altLang="ja-JP" sz="1400" dirty="0"/>
              <a:t>This technology improve re-connection speed where users</a:t>
            </a:r>
            <a:br>
              <a:rPr kumimoji="1" lang="en-US" altLang="ja-JP" sz="1400" dirty="0"/>
            </a:br>
            <a:r>
              <a:rPr kumimoji="1" lang="en-US" altLang="ja-JP" sz="1400" dirty="0"/>
              <a:t>move around. (e.g. office, hotspot, home scenario)</a:t>
            </a:r>
          </a:p>
          <a:p>
            <a:pPr lvl="2"/>
            <a:r>
              <a:rPr kumimoji="1" lang="en-US" altLang="ja-JP" sz="1400" dirty="0"/>
              <a:t>APs exchange STA info (e.g. address, capability), AP info</a:t>
            </a:r>
            <a:br>
              <a:rPr kumimoji="1" lang="en-US" altLang="ja-JP" sz="1400" dirty="0"/>
            </a:br>
            <a:r>
              <a:rPr kumimoji="1" lang="en-US" altLang="ja-JP" sz="1400" dirty="0"/>
              <a:t>(e.g. BSSID, BSS color) and RSSI between APs and a STA.</a:t>
            </a:r>
          </a:p>
          <a:p>
            <a:pPr lvl="2"/>
            <a:r>
              <a:rPr kumimoji="1" lang="en-US" altLang="ja-JP" sz="1400" dirty="0"/>
              <a:t>APs make decision on which AP re-establishes connection.</a:t>
            </a:r>
          </a:p>
          <a:p>
            <a:pPr lvl="2"/>
            <a:r>
              <a:rPr kumimoji="1" lang="en-US" altLang="ja-JP" sz="1400" dirty="0"/>
              <a:t>The AP and STA exchange fewer frames to re-establish connection.</a:t>
            </a:r>
          </a:p>
          <a:p>
            <a:pPr lvl="2"/>
            <a:endParaRPr kumimoji="1" lang="en-US" altLang="ja-JP" sz="1400" dirty="0"/>
          </a:p>
          <a:p>
            <a:pPr lvl="1"/>
            <a:r>
              <a:rPr kumimoji="1" lang="en-US" altLang="ja-JP" sz="1600" b="1" dirty="0"/>
              <a:t>Optimal AP selection for association.</a:t>
            </a:r>
          </a:p>
          <a:p>
            <a:pPr lvl="2"/>
            <a:r>
              <a:rPr kumimoji="1" lang="en-US" altLang="ja-JP" sz="1400" dirty="0"/>
              <a:t>“AP selection” here means that unassociated STAs select</a:t>
            </a:r>
            <a:br>
              <a:rPr kumimoji="1" lang="en-US" altLang="ja-JP" sz="1400" dirty="0"/>
            </a:br>
            <a:r>
              <a:rPr kumimoji="1" lang="en-US" altLang="ja-JP" sz="1400" dirty="0"/>
              <a:t>an AP for association.</a:t>
            </a:r>
          </a:p>
          <a:p>
            <a:pPr lvl="2"/>
            <a:r>
              <a:rPr kumimoji="1" lang="en-US" altLang="ja-JP" sz="1400" dirty="0"/>
              <a:t>This technology enables fast association with an optimal AP.</a:t>
            </a:r>
          </a:p>
          <a:p>
            <a:pPr lvl="2"/>
            <a:r>
              <a:rPr kumimoji="1" lang="en-US" altLang="ja-JP" sz="1400" dirty="0"/>
              <a:t>APs exchange AP info (e.g. BSSID, BSS color, BSS load,</a:t>
            </a:r>
            <a:br>
              <a:rPr kumimoji="1" lang="en-US" altLang="ja-JP" sz="1400" dirty="0"/>
            </a:br>
            <a:r>
              <a:rPr kumimoji="1" lang="en-US" altLang="ja-JP" sz="1400" dirty="0"/>
              <a:t>capability) and RSSI between APs and the STA.</a:t>
            </a:r>
          </a:p>
          <a:p>
            <a:pPr lvl="2"/>
            <a:r>
              <a:rPr kumimoji="1" lang="en-US" altLang="ja-JP" sz="1400" dirty="0"/>
              <a:t>APs announce it in a frame (e.g. beacon) to unassociated STAs.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E2D2BF8-5303-4227-951A-3E8950E76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7924800" cy="1066800"/>
          </a:xfrm>
        </p:spPr>
        <p:txBody>
          <a:bodyPr/>
          <a:lstStyle/>
          <a:p>
            <a:r>
              <a:rPr kumimoji="1" lang="en-US" altLang="ja-JP" dirty="0"/>
              <a:t>Enhancement of Handover and AP selection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484B2A-AD7C-49D9-84CD-CF50C1E2C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E5DB42-8BEE-4069-ABB1-6FA67857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FCCD04-940B-4AEB-AE11-8AD2BA388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E2600424-51EA-485C-A89B-21959B31315D}"/>
              </a:ext>
            </a:extLst>
          </p:cNvPr>
          <p:cNvGrpSpPr/>
          <p:nvPr/>
        </p:nvGrpSpPr>
        <p:grpSpPr>
          <a:xfrm>
            <a:off x="6553200" y="4242201"/>
            <a:ext cx="2411815" cy="2055672"/>
            <a:chOff x="6619806" y="4242201"/>
            <a:chExt cx="2411815" cy="2055672"/>
          </a:xfrm>
        </p:grpSpPr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E0B937F7-88E4-4DDE-AEA2-34AD19BF1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4404" y="4444177"/>
              <a:ext cx="393998" cy="295004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6AFF34C0-5356-4D8D-AB2E-E43D64687D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6204" y="5030377"/>
              <a:ext cx="393998" cy="295004"/>
            </a:xfrm>
            <a:prstGeom prst="rect">
              <a:avLst/>
            </a:prstGeom>
          </p:spPr>
        </p:pic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C735883-452C-4BCC-A953-7EE00F677A8C}"/>
                </a:ext>
              </a:extLst>
            </p:cNvPr>
            <p:cNvSpPr txBox="1"/>
            <p:nvPr/>
          </p:nvSpPr>
          <p:spPr>
            <a:xfrm>
              <a:off x="7458006" y="424220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AP1</a:t>
              </a:r>
              <a:endParaRPr kumimoji="1" lang="ja-JP" altLang="en-US" sz="1200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977EF000-1312-4001-89B5-358EB0B5DAF4}"/>
                </a:ext>
              </a:extLst>
            </p:cNvPr>
            <p:cNvSpPr txBox="1"/>
            <p:nvPr/>
          </p:nvSpPr>
          <p:spPr>
            <a:xfrm>
              <a:off x="6619806" y="482840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AP2</a:t>
              </a:r>
              <a:endParaRPr kumimoji="1" lang="ja-JP" altLang="en-US" sz="1200" dirty="0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17E22262-ED05-4D52-9C91-30F2227E1911}"/>
                </a:ext>
              </a:extLst>
            </p:cNvPr>
            <p:cNvSpPr txBox="1"/>
            <p:nvPr/>
          </p:nvSpPr>
          <p:spPr>
            <a:xfrm>
              <a:off x="6934200" y="6020874"/>
              <a:ext cx="14107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STA(unassociated)</a:t>
              </a:r>
              <a:endParaRPr kumimoji="1" lang="ja-JP" altLang="en-US" sz="1200" dirty="0"/>
            </a:p>
          </p:txBody>
        </p:sp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3A38F4EF-6F06-4779-9FAC-5376A68A5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6147" y="5610080"/>
              <a:ext cx="290512" cy="410940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B31DC3FB-379D-4CA3-AF89-29D6D8116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2604" y="5030377"/>
              <a:ext cx="393998" cy="295004"/>
            </a:xfrm>
            <a:prstGeom prst="rect">
              <a:avLst/>
            </a:prstGeom>
          </p:spPr>
        </p:pic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C47BE7FF-2F87-43F4-BB73-0A8FFF7944AB}"/>
                </a:ext>
              </a:extLst>
            </p:cNvPr>
            <p:cNvSpPr txBox="1"/>
            <p:nvPr/>
          </p:nvSpPr>
          <p:spPr>
            <a:xfrm>
              <a:off x="8296206" y="482840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AP3</a:t>
              </a:r>
              <a:endParaRPr kumimoji="1" lang="ja-JP" altLang="en-US" sz="1200" dirty="0"/>
            </a:p>
          </p:txBody>
        </p: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0BD5B33E-01CD-4095-B60D-BFA6D715BCDF}"/>
                </a:ext>
              </a:extLst>
            </p:cNvPr>
            <p:cNvCxnSpPr>
              <a:cxnSpLocks/>
              <a:stCxn id="29" idx="3"/>
              <a:endCxn id="28" idx="2"/>
            </p:cNvCxnSpPr>
            <p:nvPr/>
          </p:nvCxnSpPr>
          <p:spPr bwMode="auto">
            <a:xfrm flipV="1">
              <a:off x="7050202" y="4739181"/>
              <a:ext cx="641201" cy="4386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id="{285B5B6C-A158-42E6-9785-B43D437D477F}"/>
                </a:ext>
              </a:extLst>
            </p:cNvPr>
            <p:cNvCxnSpPr>
              <a:cxnSpLocks/>
              <a:stCxn id="40" idx="1"/>
              <a:endCxn id="28" idx="2"/>
            </p:cNvCxnSpPr>
            <p:nvPr/>
          </p:nvCxnSpPr>
          <p:spPr bwMode="auto">
            <a:xfrm flipH="1" flipV="1">
              <a:off x="7691403" y="4739181"/>
              <a:ext cx="641201" cy="4386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3A0A8AA5-666E-4515-A7EE-DD3FD362474B}"/>
                </a:ext>
              </a:extLst>
            </p:cNvPr>
            <p:cNvSpPr txBox="1"/>
            <p:nvPr/>
          </p:nvSpPr>
          <p:spPr>
            <a:xfrm>
              <a:off x="7962953" y="4295559"/>
              <a:ext cx="9220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Information</a:t>
              </a:r>
            </a:p>
            <a:p>
              <a:pPr algn="ctr"/>
              <a:r>
                <a:rPr kumimoji="1" lang="en-US" altLang="ja-JP" sz="1200" b="0" dirty="0"/>
                <a:t>exchange</a:t>
              </a:r>
              <a:endParaRPr kumimoji="1" lang="ja-JP" altLang="en-US" sz="1200" b="0" dirty="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55A6F3F7-F99B-446C-BA03-4E71D1E30878}"/>
                </a:ext>
              </a:extLst>
            </p:cNvPr>
            <p:cNvSpPr txBox="1"/>
            <p:nvPr/>
          </p:nvSpPr>
          <p:spPr>
            <a:xfrm>
              <a:off x="7942861" y="5486400"/>
              <a:ext cx="1088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Information of</a:t>
              </a:r>
            </a:p>
            <a:p>
              <a:pPr algn="ctr"/>
              <a:r>
                <a:rPr kumimoji="1" lang="en-US" altLang="ja-JP" sz="1200" b="0" dirty="0"/>
                <a:t>multiple APs</a:t>
              </a:r>
              <a:endParaRPr kumimoji="1" lang="ja-JP" altLang="en-US" sz="1200" b="0" dirty="0"/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C4261ADA-C57D-4149-9526-C18C4ED3C359}"/>
                </a:ext>
              </a:extLst>
            </p:cNvPr>
            <p:cNvCxnSpPr>
              <a:cxnSpLocks/>
              <a:stCxn id="36" idx="0"/>
              <a:endCxn id="28" idx="2"/>
            </p:cNvCxnSpPr>
            <p:nvPr/>
          </p:nvCxnSpPr>
          <p:spPr bwMode="auto">
            <a:xfrm flipV="1">
              <a:off x="7691403" y="4739181"/>
              <a:ext cx="0" cy="8708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C7FC21EE-4F29-411D-8A7B-231F35191B24}"/>
                </a:ext>
              </a:extLst>
            </p:cNvPr>
            <p:cNvCxnSpPr>
              <a:cxnSpLocks/>
              <a:stCxn id="36" idx="0"/>
              <a:endCxn id="40" idx="2"/>
            </p:cNvCxnSpPr>
            <p:nvPr/>
          </p:nvCxnSpPr>
          <p:spPr bwMode="auto">
            <a:xfrm flipV="1">
              <a:off x="7691403" y="5325381"/>
              <a:ext cx="838200" cy="2846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669F4AF5-1A51-4488-A04F-C783EB83D4DB}"/>
                </a:ext>
              </a:extLst>
            </p:cNvPr>
            <p:cNvCxnSpPr>
              <a:cxnSpLocks/>
              <a:stCxn id="36" idx="0"/>
              <a:endCxn id="29" idx="2"/>
            </p:cNvCxnSpPr>
            <p:nvPr/>
          </p:nvCxnSpPr>
          <p:spPr bwMode="auto">
            <a:xfrm flipH="1" flipV="1">
              <a:off x="6853203" y="5325381"/>
              <a:ext cx="838200" cy="2846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29F4107C-5280-4683-99E6-514F7BC49F65}"/>
              </a:ext>
            </a:extLst>
          </p:cNvPr>
          <p:cNvGrpSpPr/>
          <p:nvPr/>
        </p:nvGrpSpPr>
        <p:grpSpPr>
          <a:xfrm>
            <a:off x="6477000" y="2016052"/>
            <a:ext cx="2514600" cy="1793948"/>
            <a:chOff x="6477000" y="2016052"/>
            <a:chExt cx="2514600" cy="1793948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2D08695D-37CA-4C8A-B4BE-F2BF490C6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8376" y="2421629"/>
              <a:ext cx="393998" cy="295004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1A91B5FC-6466-4D3E-8B1F-A845BA3DBB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5275" y="2421629"/>
              <a:ext cx="393998" cy="295004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7DE2097-71DA-493C-BADC-16DDEA75706A}"/>
                </a:ext>
              </a:extLst>
            </p:cNvPr>
            <p:cNvSpPr txBox="1"/>
            <p:nvPr/>
          </p:nvSpPr>
          <p:spPr>
            <a:xfrm>
              <a:off x="6661978" y="2196253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AP1</a:t>
              </a:r>
              <a:endParaRPr kumimoji="1" lang="ja-JP" altLang="en-US" sz="1200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C2380FF-4B95-4019-9987-9D5F57AA7E4D}"/>
                </a:ext>
              </a:extLst>
            </p:cNvPr>
            <p:cNvSpPr txBox="1"/>
            <p:nvPr/>
          </p:nvSpPr>
          <p:spPr>
            <a:xfrm>
              <a:off x="8068877" y="2196253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AP2</a:t>
              </a:r>
              <a:endParaRPr kumimoji="1" lang="ja-JP" altLang="en-US" sz="1200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2742B06-4A1B-4CF5-8116-2A489E9E25EB}"/>
                </a:ext>
              </a:extLst>
            </p:cNvPr>
            <p:cNvSpPr txBox="1"/>
            <p:nvPr/>
          </p:nvSpPr>
          <p:spPr>
            <a:xfrm>
              <a:off x="6477000" y="3311452"/>
              <a:ext cx="10613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STA(moving)</a:t>
              </a:r>
              <a:endParaRPr kumimoji="1" lang="ja-JP" altLang="en-US" sz="1200" dirty="0"/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9ABFBDB9-5A6E-408E-8EF3-942F164040D5}"/>
                </a:ext>
              </a:extLst>
            </p:cNvPr>
            <p:cNvCxnSpPr>
              <a:cxnSpLocks/>
              <a:stCxn id="7" idx="3"/>
              <a:endCxn id="8" idx="1"/>
            </p:cNvCxnSpPr>
            <p:nvPr/>
          </p:nvCxnSpPr>
          <p:spPr bwMode="auto">
            <a:xfrm>
              <a:off x="7092374" y="2569131"/>
              <a:ext cx="1012901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227CADDF-8A56-413D-A632-3AF0057A60E1}"/>
                </a:ext>
              </a:extLst>
            </p:cNvPr>
            <p:cNvCxnSpPr>
              <a:cxnSpLocks/>
              <a:stCxn id="7" idx="2"/>
              <a:endCxn id="11" idx="0"/>
            </p:cNvCxnSpPr>
            <p:nvPr/>
          </p:nvCxnSpPr>
          <p:spPr bwMode="auto">
            <a:xfrm>
              <a:off x="6895375" y="2716633"/>
              <a:ext cx="703449" cy="5948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矢印: 右 18">
              <a:extLst>
                <a:ext uri="{FF2B5EF4-FFF2-40B4-BE49-F238E27FC236}">
                  <a16:creationId xmlns:a16="http://schemas.microsoft.com/office/drawing/2014/main" id="{C2449E42-07BD-4E9A-8A70-7C4468E39F30}"/>
                </a:ext>
              </a:extLst>
            </p:cNvPr>
            <p:cNvSpPr/>
            <p:nvPr/>
          </p:nvSpPr>
          <p:spPr bwMode="auto">
            <a:xfrm>
              <a:off x="6945154" y="3559102"/>
              <a:ext cx="1307341" cy="25089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D0019C28-9C7F-49D2-98A5-2707BD847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3568" y="3311452"/>
              <a:ext cx="290512" cy="410940"/>
            </a:xfrm>
            <a:prstGeom prst="rect">
              <a:avLst/>
            </a:prstGeom>
          </p:spPr>
        </p:pic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D430AF3-45E4-4CBE-A707-167A947110D3}"/>
                </a:ext>
              </a:extLst>
            </p:cNvPr>
            <p:cNvSpPr txBox="1"/>
            <p:nvPr/>
          </p:nvSpPr>
          <p:spPr>
            <a:xfrm>
              <a:off x="6937321" y="2016052"/>
              <a:ext cx="13420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Exchange info and</a:t>
              </a:r>
            </a:p>
            <a:p>
              <a:pPr algn="ctr"/>
              <a:r>
                <a:rPr kumimoji="1" lang="en-US" altLang="ja-JP" sz="1200" b="0" dirty="0"/>
                <a:t>make decision</a:t>
              </a:r>
              <a:endParaRPr kumimoji="1" lang="ja-JP" altLang="en-US" sz="1200" b="0" dirty="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F9BAF828-0BD2-48F7-B171-854B92474F2B}"/>
                </a:ext>
              </a:extLst>
            </p:cNvPr>
            <p:cNvSpPr txBox="1"/>
            <p:nvPr/>
          </p:nvSpPr>
          <p:spPr>
            <a:xfrm>
              <a:off x="6477000" y="3064133"/>
              <a:ext cx="9364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Association</a:t>
              </a:r>
              <a:endParaRPr kumimoji="1" lang="ja-JP" altLang="en-US" sz="1200" b="0" dirty="0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1332BA0F-B525-4AFE-802A-2A0A672297E1}"/>
                </a:ext>
              </a:extLst>
            </p:cNvPr>
            <p:cNvCxnSpPr>
              <a:cxnSpLocks/>
              <a:stCxn id="8" idx="2"/>
              <a:endCxn id="11" idx="0"/>
            </p:cNvCxnSpPr>
            <p:nvPr/>
          </p:nvCxnSpPr>
          <p:spPr bwMode="auto">
            <a:xfrm flipH="1">
              <a:off x="7598824" y="2716633"/>
              <a:ext cx="703450" cy="59481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80D0D62F-A843-4166-ADAF-F44C3E6CD073}"/>
                </a:ext>
              </a:extLst>
            </p:cNvPr>
            <p:cNvSpPr txBox="1"/>
            <p:nvPr/>
          </p:nvSpPr>
          <p:spPr>
            <a:xfrm>
              <a:off x="7846736" y="2971800"/>
              <a:ext cx="11448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0" dirty="0"/>
                <a:t>Re-establishing</a:t>
              </a:r>
            </a:p>
            <a:p>
              <a:pPr algn="ctr"/>
              <a:r>
                <a:rPr kumimoji="1" lang="en-US" altLang="ja-JP" sz="1200" b="0" dirty="0"/>
                <a:t>connection</a:t>
              </a:r>
              <a:endParaRPr kumimoji="1" lang="ja-JP" altLang="en-US" sz="1200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8557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CF1C921-6F83-4C34-B8B3-9E4605F0C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Aspects of this type are;</a:t>
            </a:r>
          </a:p>
          <a:p>
            <a:pPr lvl="1"/>
            <a:r>
              <a:rPr kumimoji="1" lang="en-US" altLang="ja-JP" sz="1800" dirty="0"/>
              <a:t>Both technologies are related to Association and Re-association. These are realized by MAC enhancement. </a:t>
            </a:r>
            <a:r>
              <a:rPr kumimoji="1" lang="en-US" altLang="ja-JP" sz="1800" dirty="0" err="1"/>
              <a:t>Phy</a:t>
            </a:r>
            <a:r>
              <a:rPr kumimoji="1" lang="en-US" altLang="ja-JP" sz="1800" dirty="0"/>
              <a:t>-level synchronization is not required.</a:t>
            </a:r>
          </a:p>
          <a:p>
            <a:pPr lvl="1"/>
            <a:r>
              <a:rPr kumimoji="1" lang="en-US" altLang="ja-JP" sz="1800" dirty="0"/>
              <a:t>Multiple APs exchange information, e.g. STA address, BSSID, BSS color, capability, BSS Load, RSSI between APs and a STA.</a:t>
            </a:r>
          </a:p>
          <a:p>
            <a:pPr lvl="1"/>
            <a:r>
              <a:rPr kumimoji="1" lang="en-US" altLang="ja-JP" sz="1800" dirty="0"/>
              <a:t>These are not data transmission, therefore these should be separately treated from technologies related to data transmission.</a:t>
            </a:r>
          </a:p>
          <a:p>
            <a:pPr lvl="1"/>
            <a:r>
              <a:rPr kumimoji="1" lang="en-US" altLang="ja-JP" sz="1800" dirty="0"/>
              <a:t>These are similar with coordinated technique[15] from the aspects of frame exchange. Frames are transmitted between one user and one AP.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200" dirty="0"/>
              <a:t>This type of Multi-AP coordination can be called;</a:t>
            </a:r>
          </a:p>
          <a:p>
            <a:pPr lvl="1">
              <a:buFont typeface="+mj-lt"/>
              <a:buChar char="–"/>
            </a:pPr>
            <a:r>
              <a:rPr kumimoji="1" lang="en-US" altLang="ja-JP" sz="1800" u="sng" dirty="0"/>
              <a:t>Coordinated association/handover</a:t>
            </a:r>
            <a:endParaRPr kumimoji="1" lang="ja-JP" altLang="en-US" sz="1800" u="sng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A34E1A1-6D25-4DC2-9008-D27B9614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7924800" cy="1066800"/>
          </a:xfrm>
        </p:spPr>
        <p:txBody>
          <a:bodyPr/>
          <a:lstStyle/>
          <a:p>
            <a:r>
              <a:rPr kumimoji="1" lang="en-US" altLang="ja-JP" dirty="0"/>
              <a:t>Enhancement of Handover and AP selection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063A22-BB43-4192-8680-BEE72B89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0C7F03-2857-4F33-AB36-42420C26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6E6217-9127-4D81-B584-6E6246D4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56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FD90102-C405-4431-8451-6739FDB75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1800" dirty="0"/>
              <a:t>This type of Multi-AP Coordination includes; </a:t>
            </a:r>
          </a:p>
          <a:p>
            <a:pPr lvl="1"/>
            <a:r>
              <a:rPr kumimoji="1" lang="en-US" altLang="ja-JP" sz="1600" b="1" dirty="0"/>
              <a:t>Transmission timing scheduling</a:t>
            </a:r>
          </a:p>
          <a:p>
            <a:pPr lvl="2"/>
            <a:r>
              <a:rPr kumimoji="1" lang="en-US" altLang="ja-JP" sz="1400" dirty="0"/>
              <a:t>This technology can mitigate mutual interference among multiple</a:t>
            </a:r>
            <a:br>
              <a:rPr kumimoji="1" lang="en-US" altLang="ja-JP" sz="1400" dirty="0"/>
            </a:br>
            <a:r>
              <a:rPr kumimoji="1" lang="en-US" altLang="ja-JP" sz="1400" dirty="0"/>
              <a:t>APs due to autonomous behavior of conventional WLANs.</a:t>
            </a:r>
          </a:p>
          <a:p>
            <a:pPr lvl="2"/>
            <a:r>
              <a:rPr kumimoji="1" lang="en-US" altLang="ja-JP" sz="1400" dirty="0"/>
              <a:t>APs exchange traffic info (e.g. data rate, direction, latency</a:t>
            </a:r>
            <a:br>
              <a:rPr kumimoji="1" lang="en-US" altLang="ja-JP" sz="1400" dirty="0"/>
            </a:br>
            <a:r>
              <a:rPr kumimoji="1" lang="en-US" altLang="ja-JP" sz="1400" dirty="0"/>
              <a:t>requirement) and AP info (e.g. capability, schedule request).</a:t>
            </a:r>
          </a:p>
          <a:p>
            <a:pPr lvl="2"/>
            <a:r>
              <a:rPr kumimoji="1" lang="en-US" altLang="ja-JP" sz="1400" dirty="0"/>
              <a:t>APs make decision on transmission timing.</a:t>
            </a:r>
          </a:p>
          <a:p>
            <a:pPr lvl="2"/>
            <a:r>
              <a:rPr kumimoji="1" lang="en-US" altLang="ja-JP" sz="1400" dirty="0"/>
              <a:t>APs control downlink transmission by themselves and</a:t>
            </a:r>
            <a:br>
              <a:rPr kumimoji="1" lang="en-US" altLang="ja-JP" sz="1400" dirty="0"/>
            </a:br>
            <a:r>
              <a:rPr kumimoji="1" lang="en-US" altLang="ja-JP" sz="1400" dirty="0"/>
              <a:t>uplink transmission by trigger-based transmission.</a:t>
            </a:r>
          </a:p>
          <a:p>
            <a:pPr lvl="2"/>
            <a:endParaRPr kumimoji="1" lang="en-US" altLang="ja-JP" sz="1400" dirty="0"/>
          </a:p>
          <a:p>
            <a:pPr lvl="1"/>
            <a:r>
              <a:rPr kumimoji="1" lang="en-US" altLang="ja-JP" sz="1600" b="1" dirty="0"/>
              <a:t>Transmission timing scheduling with spatial reuse</a:t>
            </a:r>
          </a:p>
          <a:p>
            <a:pPr lvl="2"/>
            <a:r>
              <a:rPr kumimoji="1" lang="en-US" altLang="ja-JP" sz="1400" dirty="0"/>
              <a:t>This technology can mitigate mutual interference among multiple</a:t>
            </a:r>
            <a:br>
              <a:rPr kumimoji="1" lang="en-US" altLang="ja-JP" sz="1400" dirty="0"/>
            </a:br>
            <a:r>
              <a:rPr kumimoji="1" lang="en-US" altLang="ja-JP" sz="1400" dirty="0"/>
              <a:t>APs and improve spectrum utilization efficiency.</a:t>
            </a:r>
          </a:p>
          <a:p>
            <a:pPr lvl="2"/>
            <a:r>
              <a:rPr kumimoji="1" lang="en-US" altLang="ja-JP" sz="1400" dirty="0"/>
              <a:t>Multiple APs exchange spatial reuse info (e.g. parameters for</a:t>
            </a:r>
            <a:br>
              <a:rPr kumimoji="1" lang="en-US" altLang="ja-JP" sz="1400" dirty="0"/>
            </a:br>
            <a:r>
              <a:rPr kumimoji="1" lang="en-US" altLang="ja-JP" sz="1400" dirty="0"/>
              <a:t>transmission power control) in addition to traffic info and AP info.</a:t>
            </a:r>
          </a:p>
          <a:p>
            <a:pPr lvl="2"/>
            <a:r>
              <a:rPr kumimoji="1" lang="en-US" altLang="ja-JP" sz="1400" dirty="0"/>
              <a:t>APs make decision on transmission timing and transmission power.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369710D-B309-45D2-8377-AE8B7E99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Transmission scheduling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07C198-4EF4-4182-944D-5A14FAA3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40647C-EE63-4798-8A74-116C440F3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C3811B-B466-4ACF-AA64-66351BA3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CAE58C2-A516-40DD-914B-4613E2CA87D7}"/>
              </a:ext>
            </a:extLst>
          </p:cNvPr>
          <p:cNvGrpSpPr/>
          <p:nvPr/>
        </p:nvGrpSpPr>
        <p:grpSpPr>
          <a:xfrm>
            <a:off x="6516595" y="2060602"/>
            <a:ext cx="2486912" cy="2130398"/>
            <a:chOff x="6483343" y="2060602"/>
            <a:chExt cx="2486912" cy="2130398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03239C20-955E-42CC-8041-F8E13C1D6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3779" y="2528411"/>
              <a:ext cx="283122" cy="211988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BC26D10B-2E42-4FCA-BC92-30E29DA79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1483" y="2528411"/>
              <a:ext cx="283122" cy="211988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A361994-E676-43EA-BA54-8D603636A974}"/>
                </a:ext>
              </a:extLst>
            </p:cNvPr>
            <p:cNvSpPr txBox="1"/>
            <p:nvPr/>
          </p:nvSpPr>
          <p:spPr>
            <a:xfrm>
              <a:off x="6754687" y="2060602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AP1</a:t>
              </a:r>
            </a:p>
            <a:p>
              <a:pPr algn="ctr"/>
              <a:r>
                <a:rPr kumimoji="1" lang="en-US" altLang="ja-JP" sz="1200" b="0" dirty="0"/>
                <a:t>(BSS1)</a:t>
              </a:r>
              <a:endParaRPr kumimoji="1" lang="ja-JP" altLang="en-US" sz="1200" b="0" dirty="0"/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5D183EDB-F031-4575-830F-7E3701C7E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6074" y="2528411"/>
              <a:ext cx="283122" cy="211988"/>
            </a:xfrm>
            <a:prstGeom prst="rect">
              <a:avLst/>
            </a:prstGeom>
          </p:spPr>
        </p:pic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E9224774-54D8-447F-8D71-58FAC36802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5600" y="2833211"/>
              <a:ext cx="0" cy="1143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DEC98DF7-EC1B-4A76-9F51-7AD7C9C17F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5600" y="2833211"/>
              <a:ext cx="226465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98335113-7944-4FB8-8C49-2FCADA90AEB7}"/>
                </a:ext>
              </a:extLst>
            </p:cNvPr>
            <p:cNvSpPr txBox="1"/>
            <p:nvPr/>
          </p:nvSpPr>
          <p:spPr>
            <a:xfrm>
              <a:off x="7526983" y="2068978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AP2</a:t>
              </a:r>
            </a:p>
            <a:p>
              <a:pPr algn="ctr"/>
              <a:r>
                <a:rPr kumimoji="1" lang="en-US" altLang="ja-JP" sz="1200" b="0" dirty="0"/>
                <a:t>(BSS2)</a:t>
              </a:r>
              <a:endParaRPr kumimoji="1" lang="ja-JP" altLang="en-US" sz="1200" b="0" dirty="0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4AAC6AAF-4151-4508-9F33-ED6005B3E377}"/>
                </a:ext>
              </a:extLst>
            </p:cNvPr>
            <p:cNvSpPr txBox="1"/>
            <p:nvPr/>
          </p:nvSpPr>
          <p:spPr>
            <a:xfrm>
              <a:off x="8299278" y="2060602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AP3</a:t>
              </a:r>
            </a:p>
            <a:p>
              <a:pPr algn="ctr"/>
              <a:r>
                <a:rPr kumimoji="1" lang="en-US" altLang="ja-JP" sz="1200" b="0" dirty="0"/>
                <a:t>(BSS3)</a:t>
              </a:r>
              <a:endParaRPr kumimoji="1" lang="ja-JP" altLang="en-US" sz="1200" b="0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EC131F2-0820-4E29-A2D2-F8C6BB190532}"/>
                </a:ext>
              </a:extLst>
            </p:cNvPr>
            <p:cNvSpPr txBox="1"/>
            <p:nvPr/>
          </p:nvSpPr>
          <p:spPr>
            <a:xfrm>
              <a:off x="8328131" y="2909411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1A11803D-AF01-4806-93F3-07A5CC57C1FF}"/>
                </a:ext>
              </a:extLst>
            </p:cNvPr>
            <p:cNvSpPr txBox="1"/>
            <p:nvPr/>
          </p:nvSpPr>
          <p:spPr>
            <a:xfrm>
              <a:off x="6783540" y="2909411"/>
              <a:ext cx="579005" cy="461664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1D50E44-DA15-4FC5-8143-274AC263281F}"/>
                </a:ext>
              </a:extLst>
            </p:cNvPr>
            <p:cNvSpPr txBox="1"/>
            <p:nvPr/>
          </p:nvSpPr>
          <p:spPr>
            <a:xfrm>
              <a:off x="7555836" y="3442811"/>
              <a:ext cx="579005" cy="461664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FD710E5F-0BB0-4B45-A50A-A02EBF29B2E4}"/>
                </a:ext>
              </a:extLst>
            </p:cNvPr>
            <p:cNvSpPr/>
            <p:nvPr/>
          </p:nvSpPr>
          <p:spPr>
            <a:xfrm>
              <a:off x="6483343" y="3914001"/>
              <a:ext cx="4603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200" b="0" dirty="0"/>
                <a:t>time</a:t>
              </a:r>
              <a:endParaRPr kumimoji="1" lang="ja-JP" altLang="en-US" sz="1200" b="0" dirty="0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FC56425-9D5B-465C-BCB4-D38DE7E96087}"/>
              </a:ext>
            </a:extLst>
          </p:cNvPr>
          <p:cNvGrpSpPr/>
          <p:nvPr/>
        </p:nvGrpSpPr>
        <p:grpSpPr>
          <a:xfrm>
            <a:off x="6516595" y="4188768"/>
            <a:ext cx="2486912" cy="2130398"/>
            <a:chOff x="6483343" y="4188768"/>
            <a:chExt cx="2486912" cy="2130398"/>
          </a:xfrm>
        </p:grpSpPr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12B3403C-A6EA-4174-AD97-EAB32EC82C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3779" y="4656577"/>
              <a:ext cx="283122" cy="21198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B07A5571-D40A-4476-A795-854FED8871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1483" y="4656577"/>
              <a:ext cx="283122" cy="211988"/>
            </a:xfrm>
            <a:prstGeom prst="rect">
              <a:avLst/>
            </a:prstGeom>
          </p:spPr>
        </p:pic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7E0DDB2-41F5-4418-9D37-276AE2E8E480}"/>
                </a:ext>
              </a:extLst>
            </p:cNvPr>
            <p:cNvSpPr txBox="1"/>
            <p:nvPr/>
          </p:nvSpPr>
          <p:spPr>
            <a:xfrm>
              <a:off x="6754687" y="4188768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AP1</a:t>
              </a:r>
            </a:p>
            <a:p>
              <a:pPr algn="ctr"/>
              <a:r>
                <a:rPr kumimoji="1" lang="en-US" altLang="ja-JP" sz="1200" b="0" dirty="0"/>
                <a:t>(BSS1)</a:t>
              </a:r>
              <a:endParaRPr kumimoji="1" lang="ja-JP" altLang="en-US" sz="1200" b="0" dirty="0"/>
            </a:p>
          </p:txBody>
        </p:sp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92204F2B-A0EB-46BE-B063-BD8427E84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6074" y="4656577"/>
              <a:ext cx="283122" cy="211988"/>
            </a:xfrm>
            <a:prstGeom prst="rect">
              <a:avLst/>
            </a:prstGeom>
          </p:spPr>
        </p:pic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CD200FC4-9D8E-4D60-99CC-5A90B75F90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5600" y="4961377"/>
              <a:ext cx="0" cy="1143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E1ECC855-B7E0-4A43-8020-3FAE89351E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5600" y="4961377"/>
              <a:ext cx="226465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A84E38D2-64ED-49A9-AFCB-969A0F1F9794}"/>
                </a:ext>
              </a:extLst>
            </p:cNvPr>
            <p:cNvSpPr txBox="1"/>
            <p:nvPr/>
          </p:nvSpPr>
          <p:spPr>
            <a:xfrm>
              <a:off x="7526983" y="4197144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AP2</a:t>
              </a:r>
            </a:p>
            <a:p>
              <a:pPr algn="ctr"/>
              <a:r>
                <a:rPr kumimoji="1" lang="en-US" altLang="ja-JP" sz="1200" b="0" dirty="0"/>
                <a:t>(BSS2)</a:t>
              </a:r>
              <a:endParaRPr kumimoji="1" lang="ja-JP" altLang="en-US" sz="1200" b="0" dirty="0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A382D58-A2E4-43C6-9B21-302A77AB463D}"/>
                </a:ext>
              </a:extLst>
            </p:cNvPr>
            <p:cNvSpPr txBox="1"/>
            <p:nvPr/>
          </p:nvSpPr>
          <p:spPr>
            <a:xfrm>
              <a:off x="8299278" y="4188768"/>
              <a:ext cx="6367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AP3</a:t>
              </a:r>
            </a:p>
            <a:p>
              <a:pPr algn="ctr"/>
              <a:r>
                <a:rPr kumimoji="1" lang="en-US" altLang="ja-JP" sz="1200" b="0" dirty="0"/>
                <a:t>(BSS3)</a:t>
              </a:r>
              <a:endParaRPr kumimoji="1" lang="ja-JP" altLang="en-US" sz="1200" b="0" dirty="0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D491CAFE-2F97-40A5-BA26-90AD7E2F9043}"/>
                </a:ext>
              </a:extLst>
            </p:cNvPr>
            <p:cNvSpPr txBox="1"/>
            <p:nvPr/>
          </p:nvSpPr>
          <p:spPr>
            <a:xfrm>
              <a:off x="8328131" y="50375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6E55479C-38A5-4E6D-BE1A-60430F6DBDDD}"/>
                </a:ext>
              </a:extLst>
            </p:cNvPr>
            <p:cNvSpPr txBox="1"/>
            <p:nvPr/>
          </p:nvSpPr>
          <p:spPr>
            <a:xfrm>
              <a:off x="6783540" y="50375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  <a:endParaRPr lang="ja-JP" altLang="en-US" dirty="0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981FB679-3C72-40C7-A149-0E2442E31B6E}"/>
                </a:ext>
              </a:extLst>
            </p:cNvPr>
            <p:cNvSpPr txBox="1"/>
            <p:nvPr/>
          </p:nvSpPr>
          <p:spPr>
            <a:xfrm>
              <a:off x="7555836" y="50375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</a:p>
            <a:p>
              <a:r>
                <a:rPr lang="en-US" altLang="ja-JP" dirty="0"/>
                <a:t>w/ TPC</a:t>
              </a:r>
              <a:endParaRPr lang="ja-JP" altLang="en-US" dirty="0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03585E89-5E4B-49F6-9D2D-17C6E691E791}"/>
                </a:ext>
              </a:extLst>
            </p:cNvPr>
            <p:cNvSpPr/>
            <p:nvPr/>
          </p:nvSpPr>
          <p:spPr>
            <a:xfrm>
              <a:off x="6483343" y="6042167"/>
              <a:ext cx="4603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200" b="0" dirty="0"/>
                <a:t>time</a:t>
              </a:r>
              <a:endParaRPr kumimoji="1" lang="ja-JP" altLang="en-US" sz="1200" b="0" dirty="0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9EA61F29-05C2-4308-9C7A-476F1F347F33}"/>
                </a:ext>
              </a:extLst>
            </p:cNvPr>
            <p:cNvSpPr txBox="1"/>
            <p:nvPr/>
          </p:nvSpPr>
          <p:spPr>
            <a:xfrm>
              <a:off x="8328131" y="55709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</a:p>
            <a:p>
              <a:r>
                <a:rPr lang="en-US" altLang="ja-JP" dirty="0"/>
                <a:t>w/ TPC</a:t>
              </a:r>
              <a:endParaRPr lang="ja-JP" altLang="en-US" dirty="0"/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8D0A5A93-2DB8-4E5E-B11A-97EAB69101B3}"/>
                </a:ext>
              </a:extLst>
            </p:cNvPr>
            <p:cNvSpPr txBox="1"/>
            <p:nvPr/>
          </p:nvSpPr>
          <p:spPr>
            <a:xfrm>
              <a:off x="6783540" y="55709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</a:p>
            <a:p>
              <a:r>
                <a:rPr lang="en-US" altLang="ja-JP" dirty="0"/>
                <a:t>w/ TPC</a:t>
              </a:r>
              <a:endParaRPr lang="ja-JP" altLang="en-US" dirty="0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E1F21EC7-6A3B-4F2A-AC3F-84C4DEB3C33B}"/>
                </a:ext>
              </a:extLst>
            </p:cNvPr>
            <p:cNvSpPr txBox="1"/>
            <p:nvPr/>
          </p:nvSpPr>
          <p:spPr>
            <a:xfrm>
              <a:off x="7555836" y="5570977"/>
              <a:ext cx="579005" cy="461665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en-US"/>
              </a:defPPr>
              <a:lvl1pPr algn="ctr">
                <a:defRPr kumimoji="1" sz="1200" b="0"/>
              </a:lvl1pPr>
            </a:lstStyle>
            <a:p>
              <a:r>
                <a:rPr lang="en-US" altLang="ja-JP" dirty="0"/>
                <a:t>Tx/Rx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4099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CF1C921-6F83-4C34-B8B3-9E4605F0C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Aspects of this type are;</a:t>
            </a:r>
          </a:p>
          <a:p>
            <a:pPr lvl="1"/>
            <a:r>
              <a:rPr kumimoji="1" lang="en-US" altLang="ja-JP" sz="1800" dirty="0"/>
              <a:t>These are expansion of 11ax trigger-based transmission and spatial reuse to Multi-AP Coordination.</a:t>
            </a:r>
          </a:p>
          <a:p>
            <a:pPr lvl="1"/>
            <a:r>
              <a:rPr kumimoji="1" lang="en-US" altLang="ja-JP" sz="1800" dirty="0"/>
              <a:t>Multiple APs exchange information, e.g. data rate/direction/latency requirement of traffic, capability, schedule request, parameters for transmission power control.</a:t>
            </a:r>
          </a:p>
          <a:p>
            <a:pPr lvl="1"/>
            <a:r>
              <a:rPr kumimoji="1" lang="en-US" altLang="ja-JP" sz="1800" dirty="0"/>
              <a:t>These are data transmission, therefore these should be a part of technologies related to data transmission.</a:t>
            </a:r>
          </a:p>
          <a:p>
            <a:pPr lvl="1"/>
            <a:r>
              <a:rPr kumimoji="1" lang="en-US" altLang="ja-JP" sz="1800" dirty="0"/>
              <a:t>Data is transmitted between one user and one AP, so this is coordinated technique [15].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200" dirty="0"/>
              <a:t>This type of Multi-AP coordination can be called;</a:t>
            </a:r>
          </a:p>
          <a:p>
            <a:pPr lvl="1">
              <a:buFont typeface="+mj-lt"/>
              <a:buChar char="–"/>
            </a:pPr>
            <a:r>
              <a:rPr kumimoji="1" lang="en-US" altLang="ja-JP" sz="1800" u="sng" dirty="0"/>
              <a:t>Coordinated timing scheduling</a:t>
            </a:r>
            <a:endParaRPr kumimoji="1" lang="ja-JP" altLang="en-US" sz="1800" u="sng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A34E1A1-6D25-4DC2-9008-D27B9614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Transmission scheduling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063A22-BB43-4192-8680-BEE72B89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0C7F03-2857-4F33-AB36-42420C26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6E6217-9127-4D81-B584-6E6246D4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54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B557361-E1FF-4EE6-A588-BC9D2BCCB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kumimoji="1" lang="en-US" altLang="ja-JP" sz="2000" dirty="0"/>
              <a:t>Following Multi-AP coordination types were analyzed.</a:t>
            </a:r>
          </a:p>
          <a:p>
            <a:pPr lvl="1"/>
            <a:r>
              <a:rPr kumimoji="1" lang="en-US" altLang="ja-JP" sz="1800" u="sng" dirty="0"/>
              <a:t>Coordinated association/handover</a:t>
            </a:r>
          </a:p>
          <a:p>
            <a:pPr lvl="2"/>
            <a:r>
              <a:rPr kumimoji="1" lang="en-US" altLang="ja-JP" sz="1600" dirty="0"/>
              <a:t>This is enhancement of Handover and AP selection for association.</a:t>
            </a:r>
          </a:p>
          <a:p>
            <a:pPr lvl="1"/>
            <a:r>
              <a:rPr kumimoji="1" lang="en-US" altLang="ja-JP" sz="1800" u="sng" dirty="0"/>
              <a:t>Coordinated timing scheduling</a:t>
            </a:r>
          </a:p>
          <a:p>
            <a:pPr lvl="2"/>
            <a:r>
              <a:rPr kumimoji="1" lang="en-US" altLang="ja-JP" sz="1600" dirty="0"/>
              <a:t>This is t</a:t>
            </a:r>
            <a:r>
              <a:rPr lang="en-US" altLang="ja-JP" sz="1600" dirty="0"/>
              <a:t>ransmission scheduling and enabling frequency reuse.</a:t>
            </a:r>
            <a:endParaRPr kumimoji="1" lang="en-US" altLang="ja-JP" sz="1600" dirty="0"/>
          </a:p>
          <a:p>
            <a:pPr lvl="1"/>
            <a:endParaRPr kumimoji="1" lang="en-US" altLang="ja-JP" sz="1800" dirty="0"/>
          </a:p>
          <a:p>
            <a:pPr lvl="1"/>
            <a:r>
              <a:rPr lang="en-US" altLang="ja-JP" sz="1800" dirty="0"/>
              <a:t>This contribution can be complementary with other contributions [9, 15] which have discussed Multi-AP coordination types</a:t>
            </a:r>
            <a:endParaRPr kumimoji="1" lang="en-US" altLang="ja-JP" sz="1800" dirty="0"/>
          </a:p>
          <a:p>
            <a:pPr lvl="2"/>
            <a:r>
              <a:rPr kumimoji="1" lang="en-US" altLang="ja-JP" sz="1600" dirty="0"/>
              <a:t>Note that this contribution has no intention to exclude any other types of Multi-AP coordination which is not captured or newly proposed in the future.</a:t>
            </a:r>
          </a:p>
          <a:p>
            <a:pPr lvl="2"/>
            <a:r>
              <a:rPr kumimoji="1" lang="en-US" altLang="ja-JP" sz="1600" dirty="0"/>
              <a:t>Any feedbacks to brush up the analysis or naming are welcome.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C8F2D7A-10B6-4A37-B581-6A207AF0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 of Multi-AP Coordination Type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E77642-1C98-4544-8F4E-7A2C3A35B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January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D05E2-3536-4725-97B4-25664DE8E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0900F7-786A-425D-9F8B-D7E27C9E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452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107125</TotalTime>
  <Words>1146</Words>
  <Application>Microsoft Office PowerPoint</Application>
  <PresentationFormat>画面に合わせる (4:3)</PresentationFormat>
  <Paragraphs>206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ＭＳ Ｐゴシック</vt:lpstr>
      <vt:lpstr>Times New Roman</vt:lpstr>
      <vt:lpstr>Default Design</vt:lpstr>
      <vt:lpstr>Discussion on Multi-AP Coordination Type</vt:lpstr>
      <vt:lpstr>Introduction</vt:lpstr>
      <vt:lpstr>Multi-AP Coordination Types</vt:lpstr>
      <vt:lpstr>Purpose of this contribution</vt:lpstr>
      <vt:lpstr>Enhancement of Handover and AP selection</vt:lpstr>
      <vt:lpstr>Enhancement of Handover and AP selection</vt:lpstr>
      <vt:lpstr>Transmission scheduling</vt:lpstr>
      <vt:lpstr>Transmission scheduling</vt:lpstr>
      <vt:lpstr>Summary of Multi-AP Coordination Type</vt:lpstr>
      <vt:lpstr>Considerations on the baseline PAR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Tanaka, Yusuke (Sony)</cp:lastModifiedBy>
  <cp:revision>3416</cp:revision>
  <cp:lastPrinted>2018-09-03T08:43:03Z</cp:lastPrinted>
  <dcterms:created xsi:type="dcterms:W3CDTF">1998-02-10T13:07:52Z</dcterms:created>
  <dcterms:modified xsi:type="dcterms:W3CDTF">2019-01-15T18:09:08Z</dcterms:modified>
</cp:coreProperties>
</file>