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81" r:id="rId4"/>
    <p:sldId id="276" r:id="rId5"/>
    <p:sldId id="277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6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6" d="100"/>
          <a:sy n="116" d="100"/>
        </p:scale>
        <p:origin x="102" y="43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7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73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4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1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0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802.11-19/0100r0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Hiroyuki Motozuka, Panasonic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Hiroyuki Motozuka, Panasonic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802.11-19/0100r0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	</a:t>
            </a:r>
            <a:r>
              <a:rPr lang="en-US" dirty="0" smtClean="0"/>
              <a:t>Preliminary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of 11ad-based 60GHz mmW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V2I use cases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008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834"/>
              </p:ext>
            </p:extLst>
          </p:nvPr>
        </p:nvGraphicFramePr>
        <p:xfrm>
          <a:off x="996950" y="2277021"/>
          <a:ext cx="10206038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4" imgW="10457133" imgH="3101743" progId="Word.Document.8">
                  <p:embed/>
                </p:oleObj>
              </mc:Choice>
              <mc:Fallback>
                <p:oleObj name="Document" r:id="rId4" imgW="10457133" imgH="310174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277021"/>
                        <a:ext cx="10206038" cy="3024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83336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343472" y="5373216"/>
            <a:ext cx="10118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GB" altLang="ja-JP" sz="2000" dirty="0" smtClean="0">
                <a:solidFill>
                  <a:schemeClr val="tx1"/>
                </a:solidFill>
              </a:rPr>
              <a:t>Acknowledgement: </a:t>
            </a:r>
            <a:r>
              <a:rPr lang="en-US" altLang="ja-JP" sz="2000" dirty="0">
                <a:solidFill>
                  <a:schemeClr val="tx1"/>
                </a:solidFill>
              </a:rPr>
              <a:t>This work was partly supported by “Study and investigation on technical conditions for new ITS wireless systems utilizing </a:t>
            </a:r>
            <a:r>
              <a:rPr lang="en-US" altLang="ja-JP" sz="2000" dirty="0" err="1">
                <a:solidFill>
                  <a:schemeClr val="tx1"/>
                </a:solidFill>
              </a:rPr>
              <a:t>mmWave</a:t>
            </a:r>
            <a:r>
              <a:rPr lang="en-US" altLang="ja-JP" sz="2000" dirty="0">
                <a:solidFill>
                  <a:schemeClr val="tx1"/>
                </a:solidFill>
              </a:rPr>
              <a:t> toward realizing Connected Car society” of The Ministry of Internal Affairs and Communications, Japan.</a:t>
            </a:r>
            <a:r>
              <a:rPr lang="en-GB" altLang="ja-JP" sz="2000" dirty="0" smtClean="0">
                <a:solidFill>
                  <a:schemeClr val="tx1"/>
                </a:solidFill>
              </a:rPr>
              <a:t> </a:t>
            </a:r>
            <a:endParaRPr lang="en-GB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52636"/>
            <a:ext cx="6400800" cy="4000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0’12’’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0’15’’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0’18’’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4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0’21’’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1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0’24’’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0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0’27’’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4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0’30’’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5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0’33’’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/>
          <a:stretch/>
        </p:blipFill>
        <p:spPr>
          <a:xfrm>
            <a:off x="3442361" y="2015087"/>
            <a:ext cx="4781550" cy="306362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8195161" y="3471391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transferred 1.26Gbytes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95161" y="2492896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achieved &gt;1Gbps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195161" y="4182179"/>
            <a:ext cx="154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maintained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 &gt;60km/h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86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results summary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1 RSU on a straight road; the vehicle go through under the RSU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An 11ad </a:t>
            </a:r>
            <a:r>
              <a:rPr lang="en-GB" dirty="0" smtClean="0"/>
              <a:t>AP </a:t>
            </a:r>
            <a:r>
              <a:rPr lang="en-GB" dirty="0" smtClean="0"/>
              <a:t>for</a:t>
            </a:r>
            <a:r>
              <a:rPr lang="en-GB" dirty="0" smtClean="0"/>
              <a:t> </a:t>
            </a:r>
            <a:r>
              <a:rPr lang="en-GB" dirty="0" smtClean="0"/>
              <a:t>RSU and non-AP STA for OBU were used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 smtClean="0"/>
              <a:t>transfer from vehicle to infrastructure was tested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 smtClean="0"/>
              <a:t>using </a:t>
            </a:r>
            <a:r>
              <a:rPr lang="en-GB" altLang="ja-JP" dirty="0" err="1" smtClean="0"/>
              <a:t>iperf</a:t>
            </a:r>
            <a:r>
              <a:rPr lang="en-GB" altLang="ja-JP" dirty="0" smtClean="0"/>
              <a:t> </a:t>
            </a:r>
            <a:r>
              <a:rPr lang="en-GB" altLang="ja-JP" dirty="0"/>
              <a:t>(TCP)</a:t>
            </a:r>
            <a:r>
              <a:rPr lang="en-GB" altLang="ja-JP" dirty="0" smtClean="0"/>
              <a:t> or </a:t>
            </a:r>
            <a:r>
              <a:rPr lang="en-GB" altLang="ja-JP" dirty="0"/>
              <a:t>file transfer over </a:t>
            </a:r>
            <a:r>
              <a:rPr lang="en-GB" altLang="ja-JP" dirty="0" err="1" smtClean="0"/>
              <a:t>netcat</a:t>
            </a:r>
            <a:r>
              <a:rPr lang="en-GB" altLang="ja-JP" dirty="0" smtClean="0"/>
              <a:t> </a:t>
            </a:r>
            <a:r>
              <a:rPr lang="en-GB" altLang="ja-JP" dirty="0"/>
              <a:t>(TCP)</a:t>
            </a:r>
            <a:r>
              <a:rPr lang="en-GB" altLang="ja-JP" dirty="0" smtClean="0"/>
              <a:t> for each of test iterations</a:t>
            </a:r>
            <a:endParaRPr lang="en-GB" dirty="0" smtClean="0"/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&gt;1 </a:t>
            </a:r>
            <a:r>
              <a:rPr lang="en-GB" dirty="0" err="1" smtClean="0"/>
              <a:t>GBytes</a:t>
            </a:r>
            <a:r>
              <a:rPr lang="en-GB" dirty="0" smtClean="0"/>
              <a:t> data transfer at 60km/h vehicle speed was demonstrated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dirty="0" smtClean="0"/>
              <a:t>&gt;1 </a:t>
            </a:r>
            <a:r>
              <a:rPr lang="en-GB" altLang="ja-JP" dirty="0" err="1" smtClean="0"/>
              <a:t>Gbps</a:t>
            </a:r>
            <a:r>
              <a:rPr lang="en-GB" altLang="ja-JP" dirty="0" smtClean="0"/>
              <a:t> was achieved (and maintained for several seconds) </a:t>
            </a:r>
            <a:r>
              <a:rPr lang="en-GB" altLang="ja-JP" dirty="0"/>
              <a:t>at 60km/h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11ad </a:t>
            </a:r>
            <a:r>
              <a:rPr lang="en-GB" dirty="0" smtClean="0"/>
              <a:t>beamforming kept the link without beam lost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359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Study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Revisit use case </a:t>
            </a:r>
            <a:r>
              <a:rPr lang="en-GB" dirty="0" smtClean="0"/>
              <a:t>discussion of V2V and V2I</a:t>
            </a: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US" altLang="ja-JP" dirty="0" smtClean="0"/>
              <a:t>Channel</a:t>
            </a:r>
            <a:r>
              <a:rPr lang="en-GB" altLang="ja-JP" dirty="0" smtClean="0"/>
              <a:t> measurement/modelling as well as testing with more complicated scenarios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dirty="0" smtClean="0"/>
              <a:t>To study and </a:t>
            </a:r>
            <a:r>
              <a:rPr lang="en-GB" altLang="ja-JP" dirty="0" smtClean="0"/>
              <a:t>test</a:t>
            </a:r>
            <a:r>
              <a:rPr lang="en-GB" altLang="ja-JP" dirty="0" smtClean="0"/>
              <a:t> </a:t>
            </a:r>
            <a:r>
              <a:rPr lang="en-GB" altLang="ja-JP" dirty="0" smtClean="0"/>
              <a:t>on initial link performance</a:t>
            </a:r>
          </a:p>
          <a:p>
            <a:pPr>
              <a:buFont typeface="Times New Roman" pitchFamily="16" charset="0"/>
              <a:buChar char="•"/>
            </a:pPr>
            <a:endParaRPr lang="en-GB" altLang="ja-JP" dirty="0"/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5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Several use cases using </a:t>
            </a:r>
            <a:r>
              <a:rPr lang="en-GB" dirty="0" err="1" smtClean="0"/>
              <a:t>mmWave</a:t>
            </a:r>
            <a:r>
              <a:rPr lang="en-GB" dirty="0" smtClean="0"/>
              <a:t> V2X were proposed to NGV [1], </a:t>
            </a:r>
            <a:r>
              <a:rPr lang="en-GB" dirty="0" smtClean="0"/>
              <a:t>though </a:t>
            </a:r>
            <a:r>
              <a:rPr lang="en-GB" dirty="0" smtClean="0"/>
              <a:t>consensus has not </a:t>
            </a:r>
            <a:r>
              <a:rPr lang="en-GB" dirty="0" smtClean="0"/>
              <a:t>reached, and the use cases included V2I and V2V scenarios.</a:t>
            </a: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This </a:t>
            </a:r>
            <a:r>
              <a:rPr lang="en-GB" dirty="0" smtClean="0"/>
              <a:t>informative submission </a:t>
            </a:r>
            <a:r>
              <a:rPr lang="en-GB" dirty="0" smtClean="0"/>
              <a:t>demonstrates a test result of V2I </a:t>
            </a:r>
            <a:r>
              <a:rPr lang="en-GB" dirty="0" err="1" smtClean="0"/>
              <a:t>mmWave</a:t>
            </a:r>
            <a:r>
              <a:rPr lang="en-GB" dirty="0" smtClean="0"/>
              <a:t> communication using 11ad-based devices. The result shows that </a:t>
            </a:r>
            <a:r>
              <a:rPr lang="en-GB" dirty="0" smtClean="0"/>
              <a:t>the 11ad </a:t>
            </a:r>
            <a:r>
              <a:rPr lang="en-GB" dirty="0" smtClean="0"/>
              <a:t>PHY as well as beamforming mechanism works for mid-level vehicle speed – assuming 60 km/h – scenarios.</a:t>
            </a:r>
          </a:p>
          <a:p>
            <a:pPr marL="0" indent="0"/>
            <a:endParaRPr lang="en-GB" dirty="0" smtClean="0"/>
          </a:p>
          <a:p>
            <a:pPr marL="0" indent="0"/>
            <a:endParaRPr lang="en-GB" dirty="0"/>
          </a:p>
          <a:p>
            <a:pPr marL="0" indent="0"/>
            <a:r>
              <a:rPr lang="en-GB" altLang="ja-JP" dirty="0"/>
              <a:t>[1] 11-18/1977r5 Use Cases for NGV using High Data Rate</a:t>
            </a:r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V2I communication with 11ad-based OBU to RSU at 60 km/h vehicle speed are demonstrated.</a:t>
            </a:r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7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[1] 11-18/1977r5 Use </a:t>
            </a:r>
            <a:r>
              <a:rPr lang="en-GB" dirty="0"/>
              <a:t>Cases for NGV using High Data </a:t>
            </a:r>
            <a:r>
              <a:rPr lang="en-GB" dirty="0" smtClean="0"/>
              <a:t>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use cases[1] recap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7" name="テキスト ボックス 9"/>
          <p:cNvSpPr txBox="1"/>
          <p:nvPr/>
        </p:nvSpPr>
        <p:spPr>
          <a:xfrm>
            <a:off x="1238842" y="4088797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Downloading 3D maps</a:t>
            </a:r>
            <a:endParaRPr kumimoji="1" lang="ja-JP" altLang="en-US" sz="1600" dirty="0">
              <a:solidFill>
                <a:schemeClr val="accent6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2"/>
          <p:cNvSpPr txBox="1"/>
          <p:nvPr/>
        </p:nvSpPr>
        <p:spPr>
          <a:xfrm>
            <a:off x="1271703" y="6148794"/>
            <a:ext cx="2023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Uploading sensor data</a:t>
            </a:r>
            <a:endParaRPr kumimoji="1" lang="ja-JP" altLang="en-US" sz="1600" dirty="0">
              <a:solidFill>
                <a:schemeClr val="accent6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6" y="2302286"/>
            <a:ext cx="3184504" cy="17773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" y="4506431"/>
            <a:ext cx="3165376" cy="160277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818" y="2352216"/>
            <a:ext cx="3173096" cy="1777397"/>
          </a:xfrm>
          <a:prstGeom prst="rect">
            <a:avLst/>
          </a:prstGeom>
        </p:spPr>
      </p:pic>
      <p:sp>
        <p:nvSpPr>
          <p:cNvPr id="12" name="テキスト ボックス 8"/>
          <p:cNvSpPr txBox="1"/>
          <p:nvPr/>
        </p:nvSpPr>
        <p:spPr>
          <a:xfrm>
            <a:off x="4522753" y="4088797"/>
            <a:ext cx="3113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Platoon (V2V)</a:t>
            </a:r>
            <a:endParaRPr kumimoji="1" lang="ja-JP" altLang="en-US" sz="1600" dirty="0">
              <a:solidFill>
                <a:schemeClr val="accent6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818" y="4415034"/>
            <a:ext cx="3166613" cy="180288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223792" y="6148794"/>
            <a:ext cx="383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Intersection (V2I/V2X)</a:t>
            </a:r>
            <a:endParaRPr kumimoji="1" lang="ja-JP" altLang="en-US" sz="1600" dirty="0">
              <a:solidFill>
                <a:schemeClr val="accent6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4715098" y="1877779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dirty="0" smtClean="0"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Rich Sensor Sharing</a:t>
            </a:r>
            <a:endParaRPr kumimoji="1" lang="ja-JP" altLang="en-US" sz="2400" dirty="0"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328" y="1887215"/>
            <a:ext cx="447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+mj-lt"/>
              </a:rPr>
              <a:t>Traffic </a:t>
            </a:r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Offloading</a:t>
            </a:r>
            <a:r>
              <a:rPr lang="ja-JP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ja-JP" dirty="0">
                <a:solidFill>
                  <a:schemeClr val="tx1"/>
                </a:solidFill>
                <a:latin typeface="+mj-lt"/>
              </a:rPr>
              <a:t>60 GHz band</a:t>
            </a:r>
            <a:endParaRPr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248128" y="263691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Proposed target performance: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 - &gt;</a:t>
            </a:r>
            <a:r>
              <a:rPr lang="en-US" altLang="ja-JP" dirty="0">
                <a:solidFill>
                  <a:schemeClr val="tx1"/>
                </a:solidFill>
              </a:rPr>
              <a:t>1 </a:t>
            </a:r>
            <a:r>
              <a:rPr lang="en-US" altLang="ja-JP" dirty="0" err="1">
                <a:solidFill>
                  <a:schemeClr val="tx1"/>
                </a:solidFill>
              </a:rPr>
              <a:t>Gbps</a:t>
            </a:r>
            <a:r>
              <a:rPr lang="en-US" altLang="ja-JP" dirty="0">
                <a:solidFill>
                  <a:schemeClr val="tx1"/>
                </a:solidFill>
              </a:rPr>
              <a:t> max data rate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 - Vehicle </a:t>
            </a:r>
            <a:r>
              <a:rPr lang="en-US" altLang="ja-JP" dirty="0">
                <a:solidFill>
                  <a:schemeClr val="tx1"/>
                </a:solidFill>
              </a:rPr>
              <a:t>mobility in a city 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(~</a:t>
            </a:r>
            <a:r>
              <a:rPr lang="en-US" altLang="ja-JP" dirty="0">
                <a:solidFill>
                  <a:schemeClr val="tx1"/>
                </a:solidFill>
              </a:rPr>
              <a:t>60km/h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for both use cases;</a:t>
            </a:r>
          </a:p>
          <a:p>
            <a:pPr lvl="1"/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Additionally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- &lt;10 </a:t>
            </a:r>
            <a:r>
              <a:rPr lang="en-US" altLang="ja-JP" dirty="0" err="1" smtClean="0">
                <a:solidFill>
                  <a:schemeClr val="tx1"/>
                </a:solidFill>
              </a:rPr>
              <a:t>ms</a:t>
            </a:r>
            <a:r>
              <a:rPr lang="en-US" altLang="ja-JP" dirty="0" smtClean="0">
                <a:solidFill>
                  <a:schemeClr val="tx1"/>
                </a:solidFill>
              </a:rPr>
              <a:t> latency for data packets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for Rich Sensor Sharing use case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13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est setup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73" y="1629297"/>
            <a:ext cx="2919984" cy="19872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85" y="1624421"/>
            <a:ext cx="2931970" cy="19970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24" y="3918232"/>
            <a:ext cx="4480560" cy="24810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5" y="1624420"/>
            <a:ext cx="3181310" cy="477488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054791" y="2924944"/>
            <a:ext cx="504705" cy="361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559496" y="1652588"/>
            <a:ext cx="2688654" cy="1246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82903" y="3286523"/>
            <a:ext cx="2677153" cy="304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336833" y="3154680"/>
            <a:ext cx="6639" cy="19618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76539" y="3887188"/>
            <a:ext cx="9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6m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7824192" y="3590925"/>
            <a:ext cx="1410277" cy="519963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9234469" y="4110888"/>
            <a:ext cx="504705" cy="361579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9739174" y="3593306"/>
            <a:ext cx="957401" cy="517582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323051" y="1196752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Road Side Unit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259924" y="1196752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On Board Unit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3792" y="3606115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11ad AP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ch2: 60.48 GHz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28667" y="1632279"/>
            <a:ext cx="1143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11ad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non-AP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STA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9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test result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sp>
        <p:nvSpPr>
          <p:cNvPr id="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dirty="0" smtClean="0"/>
              <a:t>An</a:t>
            </a:r>
            <a:r>
              <a:rPr lang="ja-JP" altLang="en-US" dirty="0" smtClean="0"/>
              <a:t> </a:t>
            </a:r>
            <a:r>
              <a:rPr lang="en-US" altLang="ja-JP" dirty="0" smtClean="0"/>
              <a:t>example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Vehicle speed: 60 km/h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Application: </a:t>
            </a:r>
            <a:r>
              <a:rPr lang="en-US" dirty="0" err="1" smtClean="0"/>
              <a:t>iperf</a:t>
            </a:r>
            <a:r>
              <a:rPr lang="en-US" dirty="0" smtClean="0"/>
              <a:t> over TCP (Direction: OBU to RSU)</a:t>
            </a: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The following slides show pictures every 3 seconds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96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52636"/>
            <a:ext cx="6400800" cy="40005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0’00’’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0’03’’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6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" y="652636"/>
            <a:ext cx="6400800" cy="4000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0’06’’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1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Hiroyuki Motozuka, Panasonic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2019</a:t>
            </a:r>
            <a:endParaRPr lang="en-GB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" y="652636"/>
            <a:ext cx="6400800" cy="4000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20888"/>
            <a:ext cx="6400800" cy="4000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72464" y="764704"/>
            <a:ext cx="93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0’09’’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6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307</TotalTime>
  <Words>826</Words>
  <Application>Microsoft Office PowerPoint</Application>
  <PresentationFormat>ワイド画面</PresentationFormat>
  <Paragraphs>220</Paragraphs>
  <Slides>21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Arial Unicode MS</vt:lpstr>
      <vt:lpstr>Meiryo UI</vt:lpstr>
      <vt:lpstr>MS Gothic</vt:lpstr>
      <vt:lpstr>Times New Roman</vt:lpstr>
      <vt:lpstr>Office テーマ</vt:lpstr>
      <vt:lpstr>Document</vt:lpstr>
      <vt:lpstr> Preliminary test results of 11ad-based 60GHz mmW  for V2I use cases</vt:lpstr>
      <vt:lpstr>Background</vt:lpstr>
      <vt:lpstr>Proposed use cases[1] recap</vt:lpstr>
      <vt:lpstr>Test setup</vt:lpstr>
      <vt:lpstr>An example test result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Test results summary</vt:lpstr>
      <vt:lpstr>For Further Study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test results of 11ad-based 60GHz mmW</dc:title>
  <dc:creator>Motozuka Hiroyuki (本塚 裕幸)</dc:creator>
  <cp:lastModifiedBy>Motozuka Hiroyuki (本塚 裕幸)</cp:lastModifiedBy>
  <cp:revision>38</cp:revision>
  <cp:lastPrinted>1601-01-01T00:00:00Z</cp:lastPrinted>
  <dcterms:created xsi:type="dcterms:W3CDTF">2019-01-15T16:28:33Z</dcterms:created>
  <dcterms:modified xsi:type="dcterms:W3CDTF">2019-01-16T13:03:05Z</dcterms:modified>
</cp:coreProperties>
</file>