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384" r:id="rId3"/>
    <p:sldId id="419" r:id="rId4"/>
    <p:sldId id="414" r:id="rId5"/>
    <p:sldId id="420" r:id="rId6"/>
    <p:sldId id="418" r:id="rId7"/>
    <p:sldId id="413" r:id="rId8"/>
    <p:sldId id="421" r:id="rId9"/>
    <p:sldId id="422" r:id="rId10"/>
    <p:sldId id="423" r:id="rId11"/>
    <p:sldId id="411" r:id="rId12"/>
    <p:sldId id="426" r:id="rId1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9548" autoAdjust="0"/>
  </p:normalViewPr>
  <p:slideViewPr>
    <p:cSldViewPr>
      <p:cViewPr>
        <p:scale>
          <a:sx n="80" d="100"/>
          <a:sy n="80" d="100"/>
        </p:scale>
        <p:origin x="-924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 smtClean="0"/>
              <a:t>Bullet Title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2019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2019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2019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2019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2019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2019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January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9694" y="6475413"/>
            <a:ext cx="140423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802.11-19/</a:t>
            </a:r>
            <a:r>
              <a:rPr lang="en-US" sz="1800" b="1" dirty="0" err="1" smtClean="0">
                <a:cs typeface="+mn-cs"/>
              </a:rPr>
              <a:t>0094r0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sz="2400" dirty="0" smtClean="0"/>
              <a:t>Joint Processing MU-</a:t>
            </a:r>
            <a:r>
              <a:rPr lang="en-GB" sz="2400" dirty="0" err="1" smtClean="0"/>
              <a:t>MIMO</a:t>
            </a:r>
            <a:r>
              <a:rPr lang="en-GB" sz="2400" dirty="0" smtClean="0"/>
              <a:t> </a:t>
            </a:r>
            <a:endParaRPr lang="en-US" sz="2400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2019-01-14</a:t>
            </a:r>
            <a:endParaRPr lang="en-US" sz="2000" b="0" dirty="0" smtClean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2019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85800" y="2824688"/>
          <a:ext cx="7772401" cy="2427824"/>
        </p:xfrm>
        <a:graphic>
          <a:graphicData uri="http://schemas.openxmlformats.org/drawingml/2006/table">
            <a:tbl>
              <a:tblPr/>
              <a:tblGrid>
                <a:gridCol w="1801416"/>
                <a:gridCol w="1265039"/>
                <a:gridCol w="1720453"/>
                <a:gridCol w="961430"/>
                <a:gridCol w="2024063"/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Ron Porat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Broadcom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nl-NL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  <a:latin typeface="Times New Roman"/>
                          <a:ea typeface="Times New Roman"/>
                        </a:rPr>
                        <a:t>ron.porat@broadcom.com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Srinath Puducheri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Broadcom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2019</a:t>
            </a:r>
            <a:endParaRPr lang="en-US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1905000" y="1905000"/>
            <a:ext cx="2133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2" indent="0">
              <a:buNone/>
            </a:pPr>
            <a:r>
              <a:rPr lang="en-US" sz="1000" b="1" kern="0" dirty="0" smtClean="0"/>
              <a:t>Two AP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6629400" y="19050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2" indent="0">
              <a:buNone/>
            </a:pPr>
            <a:r>
              <a:rPr lang="en-US" b="1" dirty="0" smtClean="0"/>
              <a:t>Four AP</a:t>
            </a:r>
            <a:endParaRPr lang="en-US" b="1" kern="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2362200" y="5867400"/>
            <a:ext cx="510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8 degrees of phase offset still provide substantial gains</a:t>
            </a:r>
            <a:endParaRPr lang="en-US" sz="1400" dirty="0"/>
          </a:p>
        </p:txBody>
      </p:sp>
      <p:pic>
        <p:nvPicPr>
          <p:cNvPr id="13" name="Picture 3" descr="image00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283" y="2227521"/>
            <a:ext cx="4282073" cy="348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3" descr="image0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2028" y="2230711"/>
            <a:ext cx="4363889" cy="34808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798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CFO Estimation 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sz="1600" b="0" dirty="0"/>
              <a:t>Accurate CFO </a:t>
            </a:r>
            <a:r>
              <a:rPr lang="en-US" sz="1600" b="0" dirty="0" smtClean="0"/>
              <a:t>estimation at the slave AP </a:t>
            </a:r>
            <a:r>
              <a:rPr lang="en-US" sz="1600" b="0" dirty="0"/>
              <a:t>is </a:t>
            </a:r>
            <a:r>
              <a:rPr lang="en-US" sz="1600" b="0" dirty="0" smtClean="0"/>
              <a:t>important </a:t>
            </a:r>
            <a:r>
              <a:rPr lang="en-US" sz="1600" b="0" dirty="0"/>
              <a:t>to minimizing the </a:t>
            </a:r>
            <a:r>
              <a:rPr lang="en-US" sz="1600" b="0" dirty="0" smtClean="0"/>
              <a:t>phase drift </a:t>
            </a:r>
            <a:r>
              <a:rPr lang="en-US" sz="1600" b="0" dirty="0"/>
              <a:t>between </a:t>
            </a:r>
            <a:r>
              <a:rPr lang="en-US" sz="1600" b="0" dirty="0" smtClean="0"/>
              <a:t>slave and master AP </a:t>
            </a:r>
            <a:r>
              <a:rPr lang="en-US" sz="1600" b="0" dirty="0"/>
              <a:t>during the joint data transmission.  </a:t>
            </a:r>
            <a:endParaRPr lang="en-US" sz="1600" b="0" dirty="0" smtClean="0"/>
          </a:p>
          <a:p>
            <a:endParaRPr lang="en-US" sz="1600" b="0" dirty="0" smtClean="0"/>
          </a:p>
          <a:p>
            <a:r>
              <a:rPr lang="en-US" sz="1600" b="0" dirty="0" smtClean="0"/>
              <a:t>For an example here, we have leveraged the 4x LTF in </a:t>
            </a:r>
            <a:r>
              <a:rPr lang="en-US" sz="1600" b="0" dirty="0" err="1" smtClean="0"/>
              <a:t>11ax</a:t>
            </a:r>
            <a:r>
              <a:rPr lang="en-US" sz="1600" b="0" dirty="0" smtClean="0"/>
              <a:t> to improve CFO estimation beyond the performance available from the L-LTF by assuming in exactly the same manner that we have two identical and adjacent 4x LTF (in the HE-LTF part) and estimated the phase drift between them.  </a:t>
            </a:r>
          </a:p>
          <a:p>
            <a:endParaRPr lang="en-US" sz="1600" b="0" dirty="0" smtClean="0"/>
          </a:p>
          <a:p>
            <a:r>
              <a:rPr lang="en-US" sz="1600" b="0" dirty="0" smtClean="0"/>
              <a:t>For the AP configuration assumed throughout (4-ant AP for master and slave) we got </a:t>
            </a:r>
            <a:r>
              <a:rPr lang="en-US" sz="1600" b="0" dirty="0" err="1" smtClean="0"/>
              <a:t>30Hz</a:t>
            </a:r>
            <a:r>
              <a:rPr lang="en-US" sz="1600" b="0" dirty="0" smtClean="0"/>
              <a:t> residual CFO error in moderate SNR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223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0" dirty="0"/>
              <a:t>Our investigation demonstrates the feasibility of this scheme by proving that </a:t>
            </a:r>
            <a:r>
              <a:rPr lang="en-US" sz="1800" b="0" dirty="0" smtClean="0"/>
              <a:t> </a:t>
            </a:r>
            <a:r>
              <a:rPr lang="en-US" sz="1800" b="0" dirty="0"/>
              <a:t>estimation techniques </a:t>
            </a:r>
            <a:r>
              <a:rPr lang="en-US" sz="1800" b="0" dirty="0" smtClean="0"/>
              <a:t>can compensate for the drift between slave and master </a:t>
            </a:r>
            <a:r>
              <a:rPr lang="en-US" sz="1800" b="0" dirty="0" err="1" smtClean="0"/>
              <a:t>APs</a:t>
            </a:r>
            <a:r>
              <a:rPr lang="en-US" sz="1800" b="0" dirty="0" smtClean="0"/>
              <a:t>.  This is achieved using the following two components:</a:t>
            </a:r>
            <a:endParaRPr lang="en-US" sz="1800" b="0" dirty="0"/>
          </a:p>
          <a:p>
            <a:pPr lvl="1"/>
            <a:r>
              <a:rPr lang="en-US" sz="1600" dirty="0" smtClean="0"/>
              <a:t>First, estimating </a:t>
            </a:r>
            <a:r>
              <a:rPr lang="en-US" sz="1600" dirty="0"/>
              <a:t>and compensating the </a:t>
            </a:r>
            <a:r>
              <a:rPr lang="en-US" sz="1600" dirty="0" smtClean="0"/>
              <a:t>total phase </a:t>
            </a:r>
            <a:r>
              <a:rPr lang="en-US" sz="1600" dirty="0"/>
              <a:t>drift between the </a:t>
            </a:r>
            <a:r>
              <a:rPr lang="en-US" sz="1600" dirty="0" err="1"/>
              <a:t>NDP</a:t>
            </a:r>
            <a:r>
              <a:rPr lang="en-US" sz="1600" dirty="0"/>
              <a:t> and the joint data transmission</a:t>
            </a:r>
          </a:p>
          <a:p>
            <a:pPr lvl="1"/>
            <a:r>
              <a:rPr lang="en-US" sz="1600" dirty="0" smtClean="0"/>
              <a:t>Second, estimating </a:t>
            </a:r>
            <a:r>
              <a:rPr lang="en-US" sz="1600" dirty="0"/>
              <a:t>CFO </a:t>
            </a:r>
            <a:r>
              <a:rPr lang="en-US" sz="1600" dirty="0" smtClean="0"/>
              <a:t>accurately </a:t>
            </a:r>
            <a:r>
              <a:rPr lang="en-US" sz="1600" dirty="0"/>
              <a:t>to minimize phase drift during the joint data </a:t>
            </a:r>
            <a:r>
              <a:rPr lang="en-US" sz="1600" dirty="0" smtClean="0"/>
              <a:t>transmission</a:t>
            </a:r>
            <a:endParaRPr lang="en-US" sz="16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318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sz="1600" b="0" dirty="0"/>
              <a:t>In the September meeting contribution number 1439 we introduced a framework for </a:t>
            </a:r>
            <a:r>
              <a:rPr lang="en-US" sz="1600" b="0" dirty="0" smtClean="0"/>
              <a:t>joint processing  (previously called distributed) </a:t>
            </a:r>
            <a:r>
              <a:rPr lang="en-US" sz="1600" b="0" dirty="0"/>
              <a:t>MU-MIMO operation using wireless synchronization </a:t>
            </a:r>
            <a:r>
              <a:rPr lang="en-US" sz="1600" b="0" dirty="0" smtClean="0"/>
              <a:t>techniques, </a:t>
            </a:r>
            <a:r>
              <a:rPr lang="en-US" sz="1600" b="0" dirty="0"/>
              <a:t>building on mechanisms that exist in 11ax.</a:t>
            </a:r>
          </a:p>
          <a:p>
            <a:r>
              <a:rPr lang="en-US" sz="1600" b="0" dirty="0"/>
              <a:t>In this contribution we provide simulation results for the proposed framework</a:t>
            </a:r>
          </a:p>
          <a:p>
            <a:endParaRPr lang="en-US" sz="1600" b="0" dirty="0"/>
          </a:p>
          <a:p>
            <a:pPr marL="342900" lvl="2" indent="-342900"/>
            <a:r>
              <a:rPr lang="en-US" sz="1600" dirty="0"/>
              <a:t>Problems reminder – </a:t>
            </a:r>
          </a:p>
          <a:p>
            <a:pPr marL="685800" lvl="3" indent="-342900"/>
            <a:r>
              <a:rPr lang="en-US" sz="1400" dirty="0"/>
              <a:t>Problem A - from the time of </a:t>
            </a:r>
            <a:r>
              <a:rPr lang="en-US" sz="1400" dirty="0" err="1"/>
              <a:t>NDP</a:t>
            </a:r>
            <a:r>
              <a:rPr lang="en-US" sz="1400" dirty="0"/>
              <a:t> (when channel feedback is collected) to the time of joint data transmission, each AP drifts based on its own (e.g. </a:t>
            </a:r>
            <a:r>
              <a:rPr lang="en-US" sz="1400" dirty="0" err="1"/>
              <a:t>20ppm</a:t>
            </a:r>
            <a:r>
              <a:rPr lang="en-US" sz="1400" dirty="0"/>
              <a:t>) clock. In </a:t>
            </a:r>
            <a:r>
              <a:rPr lang="en-US" sz="1400" dirty="0" smtClean="0"/>
              <a:t>addition, AP </a:t>
            </a:r>
            <a:r>
              <a:rPr lang="en-US" sz="1400" dirty="0"/>
              <a:t>acquisition </a:t>
            </a:r>
            <a:r>
              <a:rPr lang="en-US" sz="1400" dirty="0" smtClean="0"/>
              <a:t>timings vary each packet.</a:t>
            </a:r>
            <a:endParaRPr lang="en-US" sz="1400" dirty="0"/>
          </a:p>
          <a:p>
            <a:pPr marL="685800" lvl="3" indent="-342900"/>
            <a:r>
              <a:rPr lang="en-US" sz="1400" dirty="0"/>
              <a:t>Problem B – during joint data </a:t>
            </a:r>
            <a:r>
              <a:rPr lang="en-US" sz="1400" dirty="0" smtClean="0"/>
              <a:t>transmission, APs </a:t>
            </a:r>
            <a:r>
              <a:rPr lang="en-US" sz="1400" dirty="0"/>
              <a:t>start drifting </a:t>
            </a:r>
            <a:r>
              <a:rPr lang="en-US" sz="1400" dirty="0" smtClean="0"/>
              <a:t>again due to residual CFO error</a:t>
            </a:r>
            <a:endParaRPr lang="en-US" sz="1400" dirty="0"/>
          </a:p>
          <a:p>
            <a:pPr marL="342900" lvl="2" indent="-342900"/>
            <a:r>
              <a:rPr lang="en-US" sz="1600" dirty="0"/>
              <a:t>Proposed solutions reminder – </a:t>
            </a:r>
          </a:p>
          <a:p>
            <a:pPr marL="685800" lvl="3" indent="-342900"/>
            <a:r>
              <a:rPr lang="en-US" sz="1400" dirty="0"/>
              <a:t>Problem A - slave triggers are sent before the </a:t>
            </a:r>
            <a:r>
              <a:rPr lang="en-US" sz="1400" dirty="0" err="1"/>
              <a:t>NDP</a:t>
            </a:r>
            <a:r>
              <a:rPr lang="en-US" sz="1400" dirty="0"/>
              <a:t> and before joint data transmissions to enable drift estimation. The slave trigger enables capturing the exact phase drift which will include the impact of CFO and phase noise. </a:t>
            </a:r>
            <a:endParaRPr lang="en-US" sz="1400" dirty="0" smtClean="0"/>
          </a:p>
          <a:p>
            <a:pPr marL="685800" lvl="3" indent="-342900"/>
            <a:r>
              <a:rPr lang="en-US" sz="1400" dirty="0" smtClean="0"/>
              <a:t>Problem </a:t>
            </a:r>
            <a:r>
              <a:rPr lang="en-US" sz="1400" dirty="0"/>
              <a:t>B – we propose </a:t>
            </a:r>
            <a:r>
              <a:rPr lang="en-US" sz="1400" dirty="0" smtClean="0"/>
              <a:t>accurate  </a:t>
            </a:r>
            <a:r>
              <a:rPr lang="en-US" sz="1400" dirty="0"/>
              <a:t>CFO </a:t>
            </a:r>
            <a:r>
              <a:rPr lang="en-US" sz="1400" dirty="0" smtClean="0"/>
              <a:t>estimation</a:t>
            </a:r>
            <a:endParaRPr lang="en-US" sz="16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36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endParaRPr lang="en-US" sz="1600" b="0" dirty="0" smtClean="0"/>
          </a:p>
          <a:p>
            <a:endParaRPr lang="en-US" sz="1600" b="0" dirty="0"/>
          </a:p>
          <a:p>
            <a:endParaRPr lang="en-US" sz="1600" b="0" dirty="0" smtClean="0"/>
          </a:p>
          <a:p>
            <a:endParaRPr lang="en-US" sz="1600" b="0" dirty="0"/>
          </a:p>
          <a:p>
            <a:endParaRPr lang="en-US" sz="1600" b="0" dirty="0" smtClean="0"/>
          </a:p>
          <a:p>
            <a:endParaRPr lang="en-US" sz="1600" b="0" dirty="0"/>
          </a:p>
          <a:p>
            <a:pPr marL="0" indent="0">
              <a:buNone/>
            </a:pPr>
            <a:r>
              <a:rPr lang="en-US" sz="2000" b="0" dirty="0" smtClean="0"/>
              <a:t>Problem </a:t>
            </a:r>
            <a:r>
              <a:rPr lang="en-US" sz="2000" b="0" dirty="0"/>
              <a:t>A  - Phase alignment before the joint data transmission  </a:t>
            </a:r>
            <a:endParaRPr lang="en-US" sz="2000" dirty="0"/>
          </a:p>
          <a:p>
            <a:pPr marL="0" lvl="2" indent="0">
              <a:buNone/>
            </a:pPr>
            <a:endParaRPr lang="en-US" sz="2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018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Estimation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pPr marL="171450" lvl="2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Each slave </a:t>
            </a:r>
            <a:r>
              <a:rPr lang="en-US" sz="1600" dirty="0"/>
              <a:t>AP </a:t>
            </a:r>
            <a:r>
              <a:rPr lang="en-US" sz="1600" dirty="0" smtClean="0"/>
              <a:t>uses </a:t>
            </a:r>
            <a:r>
              <a:rPr lang="en-US" sz="1600" dirty="0"/>
              <a:t>the channel </a:t>
            </a:r>
            <a:r>
              <a:rPr lang="en-US" sz="1600" dirty="0" smtClean="0"/>
              <a:t>estimates from the slave triggers, </a:t>
            </a:r>
            <a:r>
              <a:rPr lang="en-US" sz="1600" dirty="0"/>
              <a:t>denoted here by the vectors </a:t>
            </a:r>
            <a:r>
              <a:rPr lang="en-US" sz="1600" dirty="0" err="1"/>
              <a:t>h_ndp</a:t>
            </a:r>
            <a:r>
              <a:rPr lang="en-US" sz="1600" dirty="0"/>
              <a:t> (</a:t>
            </a:r>
            <a:r>
              <a:rPr lang="en-US" sz="1600" dirty="0" smtClean="0"/>
              <a:t>from the trigger </a:t>
            </a:r>
            <a:r>
              <a:rPr lang="en-US" sz="1600" dirty="0"/>
              <a:t>before the NDP) and </a:t>
            </a:r>
            <a:r>
              <a:rPr lang="en-US" sz="1600" dirty="0" err="1"/>
              <a:t>h_data</a:t>
            </a:r>
            <a:r>
              <a:rPr lang="en-US" sz="1600" dirty="0"/>
              <a:t> (</a:t>
            </a:r>
            <a:r>
              <a:rPr lang="en-US" sz="1600" dirty="0" smtClean="0"/>
              <a:t>from the trigger </a:t>
            </a:r>
            <a:r>
              <a:rPr lang="en-US" sz="1600" dirty="0"/>
              <a:t>before the joint data transmission) to calculate two parameters related to the phase drift:</a:t>
            </a:r>
          </a:p>
          <a:p>
            <a:pPr marL="514350" lvl="3" indent="-171450">
              <a:buFont typeface="Arial" panose="020B0604020202020204" pitchFamily="34" charset="0"/>
              <a:buChar char="•"/>
            </a:pPr>
            <a:r>
              <a:rPr lang="en-US" sz="1400" dirty="0"/>
              <a:t>Timing errors (acquisition error) – these are manifested as a linear phase drift across frequency.</a:t>
            </a:r>
          </a:p>
          <a:p>
            <a:pPr marL="514350" lvl="3" indent="-171450">
              <a:buFont typeface="Arial" panose="020B0604020202020204" pitchFamily="34" charset="0"/>
              <a:buChar char="•"/>
            </a:pPr>
            <a:r>
              <a:rPr lang="en-US" sz="1400" dirty="0"/>
              <a:t>Common phase drift due to different </a:t>
            </a:r>
            <a:r>
              <a:rPr lang="en-US" sz="1400" dirty="0" err="1"/>
              <a:t>RF</a:t>
            </a:r>
            <a:r>
              <a:rPr lang="en-US" sz="1400" dirty="0"/>
              <a:t> clocks and phase noise between the Master and each slave AP</a:t>
            </a:r>
          </a:p>
          <a:p>
            <a:pPr marL="171450" lvl="2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We </a:t>
            </a:r>
            <a:r>
              <a:rPr lang="en-US" sz="1600" dirty="0"/>
              <a:t>assume here for tone </a:t>
            </a:r>
            <a:r>
              <a:rPr lang="en-US" sz="1600" dirty="0" err="1"/>
              <a:t>i</a:t>
            </a:r>
            <a:r>
              <a:rPr lang="en-US" sz="1600" dirty="0"/>
              <a:t>                                                                                                 where all other impairments are lumped into the noise </a:t>
            </a:r>
            <a:r>
              <a:rPr lang="en-US" sz="1600" dirty="0" smtClean="0"/>
              <a:t>component (incl. channel aging)</a:t>
            </a:r>
            <a:endParaRPr lang="en-US" sz="1600" dirty="0"/>
          </a:p>
          <a:p>
            <a:pPr marL="171450" lvl="2" indent="-171450">
              <a:buFont typeface="Arial" panose="020B0604020202020204" pitchFamily="34" charset="0"/>
              <a:buChar char="•"/>
            </a:pPr>
            <a:r>
              <a:rPr lang="en-US" sz="1600" dirty="0"/>
              <a:t>And then </a:t>
            </a:r>
            <a:r>
              <a:rPr lang="en-US" sz="1600" dirty="0" smtClean="0"/>
              <a:t>form, as an example, the following metric:</a:t>
            </a:r>
            <a:endParaRPr lang="en-US" sz="1600" dirty="0"/>
          </a:p>
          <a:p>
            <a:pPr marL="171450" lvl="2" indent="-1714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171450" lvl="2" indent="-1714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514350" lvl="3" indent="-171450">
              <a:buFont typeface="Arial" panose="020B0604020202020204" pitchFamily="34" charset="0"/>
              <a:buChar char="•"/>
            </a:pPr>
            <a:r>
              <a:rPr lang="en-US" sz="1400" dirty="0" smtClean="0"/>
              <a:t>With </a:t>
            </a:r>
            <a:r>
              <a:rPr lang="en-US" sz="1400" dirty="0"/>
              <a:t>MIMO </a:t>
            </a:r>
            <a:r>
              <a:rPr lang="en-US" sz="1400" dirty="0" smtClean="0"/>
              <a:t>configuration, </a:t>
            </a:r>
            <a:r>
              <a:rPr lang="en-US" sz="1400" dirty="0"/>
              <a:t>this metric is summed up across the receive </a:t>
            </a:r>
            <a:r>
              <a:rPr lang="en-US" sz="1400" dirty="0" smtClean="0"/>
              <a:t>antennas</a:t>
            </a:r>
          </a:p>
          <a:p>
            <a:pPr marL="514350" lvl="3" indent="-1714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171450" lvl="2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It is straightforward to form metrics to estimate theta and phi from </a:t>
            </a:r>
            <a:r>
              <a:rPr lang="en-US" sz="1600" dirty="0" err="1" smtClean="0"/>
              <a:t>h_diff</a:t>
            </a:r>
            <a:r>
              <a:rPr lang="en-US" sz="1600" dirty="0" smtClean="0"/>
              <a:t>.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2019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1584893"/>
              </p:ext>
            </p:extLst>
          </p:nvPr>
        </p:nvGraphicFramePr>
        <p:xfrm>
          <a:off x="3276600" y="3200400"/>
          <a:ext cx="4038600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2" name="Equation" r:id="rId3" imgW="2577960" imgH="228600" progId="Equation.DSMT4">
                  <p:embed/>
                </p:oleObj>
              </mc:Choice>
              <mc:Fallback>
                <p:oleObj name="Equation" r:id="rId3" imgW="2577960" imgH="2286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3200400"/>
                        <a:ext cx="4038600" cy="35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328211"/>
              </p:ext>
            </p:extLst>
          </p:nvPr>
        </p:nvGraphicFramePr>
        <p:xfrm>
          <a:off x="998538" y="4062413"/>
          <a:ext cx="7053262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3" name="Equation" r:id="rId5" imgW="4762440" imgH="291960" progId="Equation.DSMT4">
                  <p:embed/>
                </p:oleObj>
              </mc:Choice>
              <mc:Fallback>
                <p:oleObj name="Equation" r:id="rId5" imgW="4762440" imgH="29196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8538" y="4062413"/>
                        <a:ext cx="7053262" cy="433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55218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Methodology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pPr marL="171450" lvl="2" indent="-171450">
              <a:buFont typeface="Arial" panose="020B0604020202020204" pitchFamily="34" charset="0"/>
              <a:buChar char="•"/>
            </a:pPr>
            <a:r>
              <a:rPr lang="en-US" sz="1600" dirty="0"/>
              <a:t>We employ two sets of simulations – the first simulation is used to estimate phase and timing error. The second simulation performs joint MU-</a:t>
            </a:r>
            <a:r>
              <a:rPr lang="en-US" sz="1600" dirty="0" err="1"/>
              <a:t>MIMO</a:t>
            </a:r>
            <a:r>
              <a:rPr lang="en-US" sz="1600" dirty="0"/>
              <a:t> transmission whereby each slave AP has an offset in the amount of the residual estimation error relative to the master AP. </a:t>
            </a:r>
          </a:p>
          <a:p>
            <a:pPr marL="171450" lvl="2" indent="-171450">
              <a:buFont typeface="Arial" panose="020B0604020202020204" pitchFamily="34" charset="0"/>
              <a:buChar char="•"/>
            </a:pPr>
            <a:r>
              <a:rPr lang="en-US" sz="1600" dirty="0"/>
              <a:t>Both sets of simulations use the </a:t>
            </a:r>
            <a:r>
              <a:rPr lang="en-US" sz="1600" dirty="0" err="1" smtClean="0"/>
              <a:t>11nD</a:t>
            </a:r>
            <a:r>
              <a:rPr lang="en-US" sz="1600" dirty="0" smtClean="0"/>
              <a:t> </a:t>
            </a:r>
            <a:r>
              <a:rPr lang="en-US" sz="1600" dirty="0"/>
              <a:t>channel model </a:t>
            </a:r>
            <a:r>
              <a:rPr lang="en-US" sz="1600" dirty="0" smtClean="0"/>
              <a:t>with -</a:t>
            </a:r>
            <a:r>
              <a:rPr lang="en-US" sz="1600" dirty="0" err="1" smtClean="0"/>
              <a:t>30dBc</a:t>
            </a:r>
            <a:r>
              <a:rPr lang="en-US" sz="1600" dirty="0" smtClean="0"/>
              <a:t> aging and </a:t>
            </a:r>
            <a:r>
              <a:rPr lang="en-US" sz="1600" dirty="0"/>
              <a:t>BW=</a:t>
            </a:r>
            <a:r>
              <a:rPr lang="en-US" sz="1600" dirty="0" err="1"/>
              <a:t>80MHz</a:t>
            </a:r>
            <a:r>
              <a:rPr lang="en-US" sz="1600" dirty="0"/>
              <a:t>.</a:t>
            </a:r>
          </a:p>
          <a:p>
            <a:pPr marL="0" lvl="2" indent="0">
              <a:buNone/>
            </a:pPr>
            <a:endParaRPr lang="en-US" sz="1600" dirty="0" smtClean="0"/>
          </a:p>
          <a:p>
            <a:pPr marL="171450" lvl="2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Residual common and linear phase errors are simulated </a:t>
            </a:r>
            <a:r>
              <a:rPr lang="en-US" sz="1600" dirty="0"/>
              <a:t>across 1000 </a:t>
            </a:r>
            <a:r>
              <a:rPr lang="en-US" sz="1600" dirty="0" smtClean="0"/>
              <a:t>channel realizations using one beamformed 4x LTF</a:t>
            </a:r>
          </a:p>
          <a:p>
            <a:pPr marL="171450" lvl="2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In the joint MU-</a:t>
            </a:r>
            <a:r>
              <a:rPr lang="en-US" sz="1600" dirty="0" err="1" smtClean="0"/>
              <a:t>MIMO</a:t>
            </a:r>
            <a:r>
              <a:rPr lang="en-US" sz="1600" dirty="0" smtClean="0"/>
              <a:t> simulation each slave AP is assumed to have as input the same 10% worst residual phase error for all channel instantiations.</a:t>
            </a:r>
          </a:p>
          <a:p>
            <a:pPr marL="0" lvl="2" indent="0">
              <a:buNone/>
            </a:pPr>
            <a:endParaRPr lang="en-US" sz="1600" dirty="0" smtClean="0"/>
          </a:p>
          <a:p>
            <a:pPr marL="171450" lvl="2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We calculate average MU </a:t>
            </a:r>
            <a:r>
              <a:rPr lang="en-US" sz="1600" dirty="0" err="1" smtClean="0"/>
              <a:t>SINR</a:t>
            </a:r>
            <a:r>
              <a:rPr lang="en-US" sz="1600" dirty="0" smtClean="0"/>
              <a:t> per </a:t>
            </a:r>
            <a:r>
              <a:rPr lang="en-US" sz="1600" dirty="0" err="1" smtClean="0"/>
              <a:t>STA</a:t>
            </a:r>
            <a:r>
              <a:rPr lang="en-US" sz="1600" dirty="0" smtClean="0"/>
              <a:t> per spatial stream with and without impairments and plot them.</a:t>
            </a:r>
          </a:p>
          <a:p>
            <a:pPr marL="342900" lvl="3" indent="0">
              <a:buNone/>
            </a:pPr>
            <a:endParaRPr lang="en-US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600" b="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058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Configurations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pPr marL="171450" lvl="2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We believe the vast majority of cases for mesh deployments will involve 4-antenna AP. Hence we focus on two configurations: </a:t>
            </a:r>
          </a:p>
          <a:p>
            <a:pPr marL="514350" lvl="3" indent="-171450">
              <a:buFont typeface="Arial" panose="020B0604020202020204" pitchFamily="34" charset="0"/>
              <a:buChar char="•"/>
            </a:pPr>
            <a:r>
              <a:rPr lang="en-US" sz="1400" dirty="0" smtClean="0"/>
              <a:t>Two 4-antenna AP (one master one slave)</a:t>
            </a:r>
          </a:p>
          <a:p>
            <a:pPr marL="514350" lvl="3" indent="-171450">
              <a:buFont typeface="Arial" panose="020B0604020202020204" pitchFamily="34" charset="0"/>
              <a:buChar char="•"/>
            </a:pPr>
            <a:r>
              <a:rPr lang="en-US" sz="1400" dirty="0" smtClean="0"/>
              <a:t>Four 4-antenna AP (one master three slaves)</a:t>
            </a:r>
          </a:p>
          <a:p>
            <a:pPr marL="342900" lvl="3" indent="0">
              <a:buNone/>
            </a:pPr>
            <a:endParaRPr lang="en-US" sz="1600" dirty="0" smtClean="0"/>
          </a:p>
          <a:p>
            <a:pPr marL="171450" lvl="2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Each configuration is 75% loaded  - 2 streams to three or six 2-antenna </a:t>
            </a:r>
            <a:r>
              <a:rPr lang="en-US" sz="1600" dirty="0" err="1" smtClean="0"/>
              <a:t>STA</a:t>
            </a:r>
            <a:r>
              <a:rPr lang="en-US" sz="1600" dirty="0" smtClean="0"/>
              <a:t> for a total of 6 or 12 streams</a:t>
            </a:r>
          </a:p>
          <a:p>
            <a:pPr marL="0" lvl="2" indent="0">
              <a:buNone/>
            </a:pPr>
            <a:endParaRPr lang="en-US" sz="1600" dirty="0" smtClean="0"/>
          </a:p>
          <a:p>
            <a:pPr marL="171450" lvl="2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In terms of SNR we have a </a:t>
            </a:r>
            <a:r>
              <a:rPr lang="en-US" sz="1600" dirty="0" err="1" smtClean="0"/>
              <a:t>2D</a:t>
            </a:r>
            <a:r>
              <a:rPr lang="en-US" sz="1600" dirty="0" smtClean="0"/>
              <a:t> problem – AP-AP SNR and </a:t>
            </a:r>
            <a:r>
              <a:rPr lang="en-US" sz="1600" dirty="0" err="1" smtClean="0"/>
              <a:t>STA</a:t>
            </a:r>
            <a:r>
              <a:rPr lang="en-US" sz="1600" dirty="0" smtClean="0"/>
              <a:t>-AP SNR. For simplicity we ran simulations assuming 2 fixed AP-AP SNR values – 10 and 20 dB and varied the </a:t>
            </a:r>
            <a:r>
              <a:rPr lang="en-US" sz="1600" dirty="0" err="1" smtClean="0"/>
              <a:t>STA</a:t>
            </a:r>
            <a:r>
              <a:rPr lang="en-US" sz="1600" dirty="0" smtClean="0"/>
              <a:t>-AP SNR. We assume all </a:t>
            </a:r>
            <a:r>
              <a:rPr lang="en-US" sz="1600" dirty="0" err="1" smtClean="0"/>
              <a:t>STA</a:t>
            </a:r>
            <a:r>
              <a:rPr lang="en-US" sz="1600" dirty="0" smtClean="0"/>
              <a:t> have the same SNR to all AP.</a:t>
            </a:r>
          </a:p>
          <a:p>
            <a:pPr marL="342900" lvl="3" indent="0">
              <a:buNone/>
            </a:pPr>
            <a:endParaRPr lang="en-US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600" b="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2950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2019</a:t>
            </a:r>
            <a:endParaRPr lang="en-US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1828800" y="1828800"/>
            <a:ext cx="2133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2" indent="0">
              <a:buNone/>
            </a:pPr>
            <a:r>
              <a:rPr lang="en-US" b="1" dirty="0"/>
              <a:t>Two </a:t>
            </a:r>
            <a:r>
              <a:rPr lang="en-US" b="1" dirty="0" smtClean="0"/>
              <a:t>AP  </a:t>
            </a:r>
            <a:endParaRPr lang="en-US" sz="1000" b="1" kern="0" dirty="0" smtClean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6477000" y="18288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2" indent="0">
              <a:buNone/>
            </a:pPr>
            <a:r>
              <a:rPr lang="en-US" b="1" dirty="0"/>
              <a:t>Four </a:t>
            </a:r>
            <a:r>
              <a:rPr lang="en-US" b="1" dirty="0" smtClean="0"/>
              <a:t>AP  </a:t>
            </a:r>
            <a:endParaRPr lang="en-US" b="1" kern="0" dirty="0" smtClean="0"/>
          </a:p>
        </p:txBody>
      </p:sp>
      <p:pic>
        <p:nvPicPr>
          <p:cNvPr id="10" name="Picture 3" descr="image0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2133600"/>
            <a:ext cx="4324350" cy="3461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3" descr="image00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092945"/>
            <a:ext cx="4311305" cy="3469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219200" y="5867400"/>
            <a:ext cx="662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No significant impact on the average per-</a:t>
            </a:r>
            <a:r>
              <a:rPr lang="en-US" sz="1400" dirty="0" err="1" smtClean="0"/>
              <a:t>STA</a:t>
            </a:r>
            <a:r>
              <a:rPr lang="en-US" sz="1400" dirty="0" smtClean="0"/>
              <a:t> MU-</a:t>
            </a:r>
            <a:r>
              <a:rPr lang="en-US" sz="1400" dirty="0" err="1" smtClean="0"/>
              <a:t>SINR</a:t>
            </a:r>
            <a:r>
              <a:rPr lang="en-US" sz="1400" dirty="0" smtClean="0"/>
              <a:t> is seen as the residual timing/phase estimation error are small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062778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endParaRPr lang="en-US" sz="1600" b="0" dirty="0" smtClean="0"/>
          </a:p>
          <a:p>
            <a:endParaRPr lang="en-US" sz="1600" b="0" dirty="0"/>
          </a:p>
          <a:p>
            <a:endParaRPr lang="en-US" sz="1600" b="0" dirty="0" smtClean="0"/>
          </a:p>
          <a:p>
            <a:endParaRPr lang="en-US" sz="1600" b="0" dirty="0"/>
          </a:p>
          <a:p>
            <a:endParaRPr lang="en-US" sz="1600" b="0" dirty="0" smtClean="0"/>
          </a:p>
          <a:p>
            <a:endParaRPr lang="en-US" sz="1600" b="0" dirty="0"/>
          </a:p>
          <a:p>
            <a:r>
              <a:rPr lang="en-US" sz="2000" b="0" dirty="0" smtClean="0"/>
              <a:t>Problem B  </a:t>
            </a:r>
            <a:r>
              <a:rPr lang="en-US" sz="2000" b="0" dirty="0"/>
              <a:t>- Controlling the drift </a:t>
            </a:r>
            <a:r>
              <a:rPr lang="en-US" sz="2000" b="0" dirty="0" smtClean="0"/>
              <a:t>during </a:t>
            </a:r>
            <a:r>
              <a:rPr lang="en-US" sz="2000" b="0" dirty="0"/>
              <a:t>joint data transmission </a:t>
            </a:r>
            <a:endParaRPr lang="en-US" sz="2000" dirty="0"/>
          </a:p>
          <a:p>
            <a:pPr marL="0" lvl="2" indent="0">
              <a:buNone/>
            </a:pPr>
            <a:endParaRPr lang="en-US" sz="2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703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 Level Description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r>
              <a:rPr lang="en-US" sz="1600" b="0" dirty="0"/>
              <a:t>At the beginning of the joint data </a:t>
            </a:r>
            <a:r>
              <a:rPr lang="en-US" sz="1600" b="0" dirty="0" smtClean="0"/>
              <a:t>transmission, all the APs </a:t>
            </a:r>
            <a:r>
              <a:rPr lang="en-US" sz="1600" b="0" dirty="0"/>
              <a:t>are phase/time-synchronized with very small residual error based on the description of problem A.</a:t>
            </a:r>
          </a:p>
          <a:p>
            <a:r>
              <a:rPr lang="en-US" sz="1600" b="0" dirty="0" smtClean="0"/>
              <a:t>However</a:t>
            </a:r>
            <a:r>
              <a:rPr lang="en-US" sz="1600" b="0" dirty="0"/>
              <a:t>, during the joint transmission the </a:t>
            </a:r>
            <a:r>
              <a:rPr lang="en-US" sz="1600" b="0" dirty="0" smtClean="0"/>
              <a:t>APs </a:t>
            </a:r>
            <a:r>
              <a:rPr lang="en-US" sz="1600" b="0" dirty="0"/>
              <a:t>will start drifting again which will cause the phase offset </a:t>
            </a:r>
            <a:r>
              <a:rPr lang="en-US" sz="1600" b="0" dirty="0" smtClean="0"/>
              <a:t>between them to </a:t>
            </a:r>
            <a:r>
              <a:rPr lang="en-US" sz="1600" b="0" dirty="0"/>
              <a:t>increase with time. </a:t>
            </a:r>
            <a:endParaRPr lang="en-US" sz="1600" b="0" dirty="0" smtClean="0"/>
          </a:p>
          <a:p>
            <a:endParaRPr lang="en-US" sz="1600" b="0" dirty="0" smtClean="0"/>
          </a:p>
          <a:p>
            <a:r>
              <a:rPr lang="en-US" sz="1600" b="0" dirty="0" smtClean="0"/>
              <a:t>In </a:t>
            </a:r>
            <a:r>
              <a:rPr lang="en-US" sz="1600" b="0" dirty="0"/>
              <a:t>the following slides </a:t>
            </a:r>
            <a:r>
              <a:rPr lang="en-US" sz="1600" b="0" dirty="0" smtClean="0"/>
              <a:t>we estimate </a:t>
            </a:r>
            <a:r>
              <a:rPr lang="en-US" sz="1600" b="0" dirty="0"/>
              <a:t>the performance degradation with various fixed phase offsets between the </a:t>
            </a:r>
            <a:r>
              <a:rPr lang="en-US" sz="1600" b="0" dirty="0" smtClean="0"/>
              <a:t>APs</a:t>
            </a:r>
            <a:r>
              <a:rPr lang="en-US" sz="1600" b="0" dirty="0"/>
              <a:t> </a:t>
            </a:r>
            <a:r>
              <a:rPr lang="en-US" sz="1600" b="0" dirty="0" smtClean="0"/>
              <a:t>and provide a result for CFO estimation.</a:t>
            </a:r>
            <a:endParaRPr lang="en-US" sz="1600" dirty="0"/>
          </a:p>
          <a:p>
            <a:pPr marL="457200" lvl="1" indent="0">
              <a:buNone/>
            </a:pPr>
            <a:endParaRPr lang="en-US" sz="1600" dirty="0" smtClean="0"/>
          </a:p>
          <a:p>
            <a:r>
              <a:rPr lang="en-US" sz="1600" b="0" dirty="0" smtClean="0"/>
              <a:t>Simulation scenarios – same configuration as problem A. </a:t>
            </a:r>
          </a:p>
          <a:p>
            <a:r>
              <a:rPr lang="en-US" sz="1600" b="0" dirty="0" smtClean="0"/>
              <a:t>Simulation methodology  - we </a:t>
            </a:r>
            <a:r>
              <a:rPr lang="en-US" sz="1600" b="0" dirty="0"/>
              <a:t>compare the joint processing MU-MIMO performance of multiple </a:t>
            </a:r>
            <a:r>
              <a:rPr lang="en-US" sz="1600" b="0" dirty="0" smtClean="0"/>
              <a:t>APs </a:t>
            </a:r>
            <a:r>
              <a:rPr lang="en-US" sz="1600" b="0" dirty="0"/>
              <a:t>relative to a baseline comprising of TDMA between single </a:t>
            </a:r>
            <a:r>
              <a:rPr lang="en-US" sz="1600" b="0" dirty="0" smtClean="0"/>
              <a:t>APs:</a:t>
            </a:r>
          </a:p>
          <a:p>
            <a:pPr lvl="1"/>
            <a:r>
              <a:rPr lang="en-US" sz="1400" dirty="0" smtClean="0"/>
              <a:t>Th</a:t>
            </a:r>
            <a:r>
              <a:rPr lang="en-US" sz="1400" dirty="0" smtClean="0"/>
              <a:t>e baseline also assumes 75% loading MU-</a:t>
            </a:r>
            <a:r>
              <a:rPr lang="en-US" sz="1400" dirty="0" err="1" smtClean="0"/>
              <a:t>MIMO</a:t>
            </a:r>
            <a:r>
              <a:rPr lang="en-US" sz="1400" dirty="0" smtClean="0"/>
              <a:t> </a:t>
            </a:r>
            <a:endParaRPr lang="en-US" sz="1400" dirty="0" smtClean="0"/>
          </a:p>
          <a:p>
            <a:pPr lvl="1"/>
            <a:r>
              <a:rPr lang="en-US" sz="1400" dirty="0" smtClean="0"/>
              <a:t>We </a:t>
            </a:r>
            <a:r>
              <a:rPr lang="en-US" sz="1400" dirty="0" smtClean="0"/>
              <a:t>assume </a:t>
            </a:r>
            <a:r>
              <a:rPr lang="en-US" sz="1400" u="sng" dirty="0" smtClean="0"/>
              <a:t>equal</a:t>
            </a:r>
            <a:r>
              <a:rPr lang="en-US" sz="1400" dirty="0" smtClean="0"/>
              <a:t> sum power for joint processing as for the baseline single AP (in the following slide the X-axis means </a:t>
            </a:r>
            <a:r>
              <a:rPr lang="en-US" sz="1400" u="sng" dirty="0" smtClean="0"/>
              <a:t>total</a:t>
            </a:r>
            <a:r>
              <a:rPr lang="en-US" sz="1400" dirty="0" smtClean="0"/>
              <a:t> power across all AP)</a:t>
            </a:r>
          </a:p>
          <a:p>
            <a:pPr lvl="1"/>
            <a:r>
              <a:rPr lang="en-US" sz="1400" dirty="0" smtClean="0"/>
              <a:t>This is similar to assumptions made for MU-MIMO but in this case alternatively per-AP fixed power can be assumed, yielding higher gains. </a:t>
            </a:r>
            <a:endParaRPr lang="en-US" sz="1400" b="0" dirty="0"/>
          </a:p>
          <a:p>
            <a:pPr marL="342900" lvl="3" indent="0">
              <a:buNone/>
            </a:pPr>
            <a:endParaRPr lang="en-US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600" b="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852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309224</TotalTime>
  <Words>1093</Words>
  <Application>Microsoft Office PowerPoint</Application>
  <PresentationFormat>On-screen Show (4:3)</PresentationFormat>
  <Paragraphs>163</Paragraphs>
  <Slides>12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802-11-Submission</vt:lpstr>
      <vt:lpstr>Equation</vt:lpstr>
      <vt:lpstr>Joint Processing MU-MIMO </vt:lpstr>
      <vt:lpstr>Abstract </vt:lpstr>
      <vt:lpstr>PowerPoint Presentation</vt:lpstr>
      <vt:lpstr>Estimation</vt:lpstr>
      <vt:lpstr>Simulation Methodology </vt:lpstr>
      <vt:lpstr>Simulation Configurations</vt:lpstr>
      <vt:lpstr>Results</vt:lpstr>
      <vt:lpstr>PowerPoint Presentation</vt:lpstr>
      <vt:lpstr>High Level Description </vt:lpstr>
      <vt:lpstr>Results</vt:lpstr>
      <vt:lpstr>CFO Estimation  </vt:lpstr>
      <vt:lpstr>Summary</vt:lpstr>
    </vt:vector>
  </TitlesOfParts>
  <Manager>ron.porat@broadcom.com</Manager>
  <Company>Broadcom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 Tx EVM</dc:title>
  <dc:creator>ron.porat@broadcom.com</dc:creator>
  <cp:keywords>September 2017</cp:keywords>
  <cp:lastModifiedBy>Ron Porat</cp:lastModifiedBy>
  <cp:revision>1283</cp:revision>
  <cp:lastPrinted>1998-02-10T13:28:06Z</cp:lastPrinted>
  <dcterms:created xsi:type="dcterms:W3CDTF">2007-05-21T21:00:37Z</dcterms:created>
  <dcterms:modified xsi:type="dcterms:W3CDTF">2019-01-14T00:26:27Z</dcterms:modified>
  <cp:category>Submission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