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80" r:id="rId3"/>
    <p:sldId id="287" r:id="rId4"/>
    <p:sldId id="288" r:id="rId5"/>
    <p:sldId id="289" r:id="rId6"/>
    <p:sldId id="281" r:id="rId7"/>
    <p:sldId id="282" r:id="rId8"/>
    <p:sldId id="284" r:id="rId9"/>
    <p:sldId id="293" r:id="rId10"/>
    <p:sldId id="297" r:id="rId11"/>
    <p:sldId id="294" r:id="rId12"/>
    <p:sldId id="295" r:id="rId13"/>
    <p:sldId id="296" r:id="rId14"/>
    <p:sldId id="283" r:id="rId15"/>
    <p:sldId id="291" r:id="rId16"/>
    <p:sldId id="277" r:id="rId17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CCFF"/>
    <a:srgbClr val="FFFF00"/>
    <a:srgbClr val="66FF99"/>
    <a:srgbClr val="FF9966"/>
    <a:srgbClr val="FF9933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71" autoAdjust="0"/>
    <p:restoredTop sz="97869" autoAdjust="0"/>
  </p:normalViewPr>
  <p:slideViewPr>
    <p:cSldViewPr>
      <p:cViewPr varScale="1">
        <p:scale>
          <a:sx n="114" d="100"/>
          <a:sy n="114" d="100"/>
        </p:scale>
        <p:origin x="13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820" y="-372"/>
      </p:cViewPr>
      <p:guideLst>
        <p:guide orient="horz" pos="2163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81" y="175081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/>
              <a:t>doc.: IEEE 802.11-18/0303r5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1"/>
            <a:ext cx="92325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64740" y="8997951"/>
            <a:ext cx="2005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Sigurd Schelstraete (Quantenna)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4762" y="899795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09110" y="95707"/>
            <a:ext cx="202594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dirty="0"/>
              <a:t>doc.: IEEE 802.11-18/</a:t>
            </a:r>
            <a:r>
              <a:rPr lang="en-GB" dirty="0" err="1"/>
              <a:t>xxxx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3950" y="701675"/>
            <a:ext cx="4637088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66104" y="9001126"/>
            <a:ext cx="24689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dirty="0"/>
              <a:t>Sigurd Schelstraete (Quantenna)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1985" y="296863"/>
            <a:ext cx="55978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802.11-18/0303r5</a:t>
            </a:r>
            <a:endParaRPr lang="en-US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02688" y="6475413"/>
            <a:ext cx="194123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802.11-19/0092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January 2019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Joint Beamforming protocol simulation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 1/11/2019</a:t>
            </a:r>
            <a:endParaRPr lang="en-US" sz="2000" b="0" dirty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398069"/>
              </p:ext>
            </p:extLst>
          </p:nvPr>
        </p:nvGraphicFramePr>
        <p:xfrm>
          <a:off x="838200" y="3145058"/>
          <a:ext cx="8251371" cy="2780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1" name="Document" r:id="rId4" imgW="9335202" imgH="3153544" progId="Word.Document.8">
                  <p:embed/>
                </p:oleObj>
              </mc:Choice>
              <mc:Fallback>
                <p:oleObj name="Document" r:id="rId4" imgW="9335202" imgH="315354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145058"/>
                        <a:ext cx="8251371" cy="27803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46100" y="257041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Sigurd Schelstraete, Quantenna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557C2DCE-5C06-4C1C-ABDE-029E521597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600200"/>
            <a:ext cx="5334000" cy="40005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FA0FC16-EF04-4BAB-9E44-249D67F47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Case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DFE49-A880-4B19-8E8C-E2DCE0EFC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D171A-02C2-43E9-86D7-EF852B93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DE92F-1841-47E3-A6F1-6F0368BB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49C0CB0-55C2-48F9-A470-67613D84478A}"/>
              </a:ext>
            </a:extLst>
          </p:cNvPr>
          <p:cNvSpPr txBox="1">
            <a:spLocks/>
          </p:cNvSpPr>
          <p:nvPr/>
        </p:nvSpPr>
        <p:spPr bwMode="auto">
          <a:xfrm>
            <a:off x="5191124" y="2056606"/>
            <a:ext cx="38004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Wireless Backhaul adds significant protocol overhead</a:t>
            </a:r>
          </a:p>
          <a:p>
            <a:r>
              <a:rPr lang="en-US" kern="0" dirty="0"/>
              <a:t>Throughput to STA much lower than direct transmission in most of the space</a:t>
            </a:r>
          </a:p>
        </p:txBody>
      </p:sp>
    </p:spTree>
    <p:extLst>
      <p:ext uri="{BB962C8B-B14F-4D97-AF65-F5344CB8AC3E}">
        <p14:creationId xmlns:p14="http://schemas.microsoft.com/office/powerpoint/2010/main" val="592328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EF38A62-9BAB-4B30-875D-38E32F6C4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606296"/>
            <a:ext cx="7086600" cy="48646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F9FF80-E21F-4E49-B41D-E8EBA4D70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results for Case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C3DE0-2753-4D82-A59E-840AA24A0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7B1C3-0B3E-4783-BB66-82F28AD60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5AA77-3EA6-4E8B-87B7-C41529A27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A0555C1-059F-4FAC-8477-D16C08A70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314" y="4754562"/>
            <a:ext cx="6023372" cy="188104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3C01E35-E02D-4CC6-8BE0-24623DB46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2: Wired backhaul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C74D8-F440-4139-A574-A3C152BED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for STA is communicated between AP1 and AP2 using a different cabled network</a:t>
            </a:r>
          </a:p>
          <a:p>
            <a:r>
              <a:rPr lang="en-US" dirty="0"/>
              <a:t>We compare the performance of joint BF with coordinated transmission (</a:t>
            </a:r>
            <a:r>
              <a:rPr lang="en-US" i="1" dirty="0"/>
              <a:t>either</a:t>
            </a:r>
            <a:r>
              <a:rPr lang="en-US" dirty="0"/>
              <a:t> AP1 or AP2, depending on STA position)</a:t>
            </a:r>
          </a:p>
          <a:p>
            <a:pPr lvl="1"/>
            <a:r>
              <a:rPr lang="en-US" dirty="0"/>
              <a:t>Wired backbone is available</a:t>
            </a:r>
          </a:p>
          <a:p>
            <a:r>
              <a:rPr lang="en-US" dirty="0"/>
              <a:t>Airtime usage illustration: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D8C54-050A-4713-85C8-9D3283D7F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50076-8F4C-4A2A-A8D4-172093F47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DCDA-2178-4AD5-9FA9-FC511C3F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30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8B4C1-1212-43F0-AC33-2D67C41CC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Case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6AFE2-ABCB-45FF-91ED-8137DF63A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1DBD4-ACF0-484C-8D7C-1B3CD0421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8584B-523D-410D-86F6-9D62B5C45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BCCBE22-B1C0-40C9-8478-414D9662E5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048000"/>
            <a:ext cx="6471986" cy="3352606"/>
          </a:xfrm>
          <a:prstGeom prst="rect">
            <a:avLst/>
          </a:prstGeom>
        </p:spPr>
      </p:pic>
      <p:sp>
        <p:nvSpPr>
          <p:cNvPr id="9" name="Callout: Line 8">
            <a:extLst>
              <a:ext uri="{FF2B5EF4-FFF2-40B4-BE49-F238E27FC236}">
                <a16:creationId xmlns:a16="http://schemas.microsoft.com/office/drawing/2014/main" id="{058B4F98-8332-4CA9-874E-1CC0A79E6AA9}"/>
              </a:ext>
            </a:extLst>
          </p:cNvPr>
          <p:cNvSpPr/>
          <p:nvPr/>
        </p:nvSpPr>
        <p:spPr bwMode="auto">
          <a:xfrm>
            <a:off x="458248" y="2209800"/>
            <a:ext cx="1827752" cy="649224"/>
          </a:xfrm>
          <a:prstGeom prst="borderCallout1">
            <a:avLst>
              <a:gd name="adj1" fmla="val 102277"/>
              <a:gd name="adj2" fmla="val 76988"/>
              <a:gd name="adj3" fmla="val 332489"/>
              <a:gd name="adj4" fmla="val 85184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Improved performance at “cell edge” (see [9])</a:t>
            </a:r>
          </a:p>
        </p:txBody>
      </p:sp>
      <p:sp>
        <p:nvSpPr>
          <p:cNvPr id="10" name="Callout: Line 9">
            <a:extLst>
              <a:ext uri="{FF2B5EF4-FFF2-40B4-BE49-F238E27FC236}">
                <a16:creationId xmlns:a16="http://schemas.microsoft.com/office/drawing/2014/main" id="{A6997DBF-FAFB-45A0-865F-88FD73A38A6E}"/>
              </a:ext>
            </a:extLst>
          </p:cNvPr>
          <p:cNvSpPr/>
          <p:nvPr/>
        </p:nvSpPr>
        <p:spPr bwMode="auto">
          <a:xfrm>
            <a:off x="2517236" y="1981199"/>
            <a:ext cx="1521364" cy="566495"/>
          </a:xfrm>
          <a:prstGeom prst="borderCallout1">
            <a:avLst>
              <a:gd name="adj1" fmla="val 102277"/>
              <a:gd name="adj2" fmla="val 76988"/>
              <a:gd name="adj3" fmla="val 360625"/>
              <a:gd name="adj4" fmla="val 107792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improvement inside BSS</a:t>
            </a:r>
          </a:p>
        </p:txBody>
      </p:sp>
      <p:sp>
        <p:nvSpPr>
          <p:cNvPr id="11" name="Callout: Line 10">
            <a:extLst>
              <a:ext uri="{FF2B5EF4-FFF2-40B4-BE49-F238E27FC236}">
                <a16:creationId xmlns:a16="http://schemas.microsoft.com/office/drawing/2014/main" id="{DE7EFE43-14B6-43E3-A787-8C5280EE72C4}"/>
              </a:ext>
            </a:extLst>
          </p:cNvPr>
          <p:cNvSpPr/>
          <p:nvPr/>
        </p:nvSpPr>
        <p:spPr bwMode="auto">
          <a:xfrm>
            <a:off x="6169822" y="1926552"/>
            <a:ext cx="1521364" cy="566495"/>
          </a:xfrm>
          <a:prstGeom prst="borderCallout1">
            <a:avLst>
              <a:gd name="adj1" fmla="val 106720"/>
              <a:gd name="adj2" fmla="val 22398"/>
              <a:gd name="adj3" fmla="val 336931"/>
              <a:gd name="adj4" fmla="val -4696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Impact of residual protocol overhead</a:t>
            </a:r>
          </a:p>
        </p:txBody>
      </p:sp>
    </p:spTree>
    <p:extLst>
      <p:ext uri="{BB962C8B-B14F-4D97-AF65-F5344CB8AC3E}">
        <p14:creationId xmlns:p14="http://schemas.microsoft.com/office/powerpoint/2010/main" val="984803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A8482-D626-4C1A-9DEE-363FE3127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6908F-7CC2-48DA-B7C0-863F41C17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527" y="1779165"/>
            <a:ext cx="7772400" cy="4114800"/>
          </a:xfrm>
        </p:spPr>
        <p:txBody>
          <a:bodyPr/>
          <a:lstStyle/>
          <a:p>
            <a:r>
              <a:rPr lang="en-US" dirty="0"/>
              <a:t>Wireless backhaul communication between APs (Case 1) drastically reduces performance</a:t>
            </a:r>
          </a:p>
          <a:p>
            <a:pPr lvl="1"/>
            <a:r>
              <a:rPr lang="en-US" dirty="0"/>
              <a:t>Performance similar to repeater mode</a:t>
            </a:r>
          </a:p>
          <a:p>
            <a:pPr lvl="1"/>
            <a:r>
              <a:rPr lang="en-US" dirty="0"/>
              <a:t>Speed could be increased by higher MIMO orders (</a:t>
            </a:r>
            <a:r>
              <a:rPr lang="en-US" dirty="0" err="1"/>
              <a:t>eg</a:t>
            </a:r>
            <a:r>
              <a:rPr lang="en-US" dirty="0"/>
              <a:t> 8x8)</a:t>
            </a:r>
          </a:p>
          <a:p>
            <a:r>
              <a:rPr lang="en-US" dirty="0"/>
              <a:t>For good performance, Joint BF requires APs to be connected by a backhaul other than Wi-Fi</a:t>
            </a:r>
          </a:p>
          <a:p>
            <a:r>
              <a:rPr lang="en-US" dirty="0"/>
              <a:t>Overhead from JT Trigger frame still has non-negligible impact on performance</a:t>
            </a:r>
          </a:p>
          <a:p>
            <a:r>
              <a:rPr lang="en-US" dirty="0"/>
              <a:t>When a wired backhaul is present, coordinated operation may outperform joint operation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F7666-2F91-4C9F-B637-063BF4E3DD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F3530-100A-443B-9AB2-D94F217F6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EB517-4D73-494F-A8D7-C0A2A242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08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A8482-D626-4C1A-9DEE-363FE3127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6908F-7CC2-48DA-B7C0-863F41C17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impact of sounding overhead?</a:t>
            </a:r>
          </a:p>
          <a:p>
            <a:pPr lvl="1"/>
            <a:r>
              <a:rPr lang="en-US" dirty="0"/>
              <a:t>Not considered in the overhead calculation</a:t>
            </a:r>
          </a:p>
          <a:p>
            <a:r>
              <a:rPr lang="en-US" dirty="0"/>
              <a:t>What is the impact on MU-MIMO performance?</a:t>
            </a:r>
          </a:p>
          <a:p>
            <a:r>
              <a:rPr lang="en-US" dirty="0"/>
              <a:t>How does interference of joint AP transmission impact OBSS?</a:t>
            </a:r>
          </a:p>
          <a:p>
            <a:r>
              <a:rPr lang="en-US" dirty="0"/>
              <a:t>BF gains in distributed antenna cases need to be better understood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F7666-2F91-4C9F-B637-063BF4E3DD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F3530-100A-443B-9AB2-D94F217F6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EB517-4D73-494F-A8D7-C0A2A242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40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1CC49-9B00-4C81-8BBD-5C55AB14A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632E-B649-4CE4-B2D9-55666C0A4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2387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[1] Discussions on Multi-AP Coordination, </a:t>
            </a:r>
            <a:r>
              <a:rPr lang="en-US" sz="2000" dirty="0"/>
              <a:t>802.11-18/1509</a:t>
            </a:r>
          </a:p>
          <a:p>
            <a:pPr marL="0" indent="0">
              <a:buNone/>
            </a:pPr>
            <a:r>
              <a:rPr lang="en-US" sz="2000" dirty="0"/>
              <a:t>[2] </a:t>
            </a:r>
            <a:r>
              <a:rPr lang="en-GB" altLang="en-US" sz="2000" dirty="0"/>
              <a:t>Terminology for AP Coordination, IEEE 802.11-18/1926r2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[3] Considerations on AP Coordination, IEEE </a:t>
            </a:r>
            <a:r>
              <a:rPr lang="en-GB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802.11-18/1576r1</a:t>
            </a:r>
          </a:p>
          <a:p>
            <a:pPr marL="0" indent="0">
              <a:buNone/>
            </a:pPr>
            <a:r>
              <a:rPr lang="en-US" sz="2000" dirty="0"/>
              <a:t>[4] </a:t>
            </a:r>
            <a:r>
              <a:rPr lang="en-GB" sz="2000" dirty="0"/>
              <a:t>Distributed MU-MIMO and HARQ Support for EHT, </a:t>
            </a:r>
            <a:r>
              <a:rPr lang="en-US" sz="2000" dirty="0"/>
              <a:t>IEEE 802.11-18/1116r0</a:t>
            </a:r>
          </a:p>
          <a:p>
            <a:pPr marL="0" indent="0">
              <a:buNone/>
            </a:pPr>
            <a:r>
              <a:rPr lang="en-US" sz="2000" dirty="0"/>
              <a:t>[5] </a:t>
            </a:r>
            <a:r>
              <a:rPr lang="en-GB" sz="2000" dirty="0"/>
              <a:t>Constrained Distributed MU-MIMO, </a:t>
            </a:r>
            <a:r>
              <a:rPr lang="en-US" sz="2000" dirty="0"/>
              <a:t>IEEE 802.11-18/1439r0</a:t>
            </a:r>
          </a:p>
          <a:p>
            <a:pPr marL="0" indent="0">
              <a:buNone/>
            </a:pPr>
            <a:r>
              <a:rPr lang="en-US" sz="2000" dirty="0"/>
              <a:t>[6] </a:t>
            </a:r>
            <a:r>
              <a:rPr lang="en-GB" sz="2000" dirty="0"/>
              <a:t>Initial Distributed MU-MIMO Simulations, </a:t>
            </a:r>
            <a:r>
              <a:rPr lang="en-US" sz="2000" dirty="0"/>
              <a:t>IEEE 802.11-18/1962r0</a:t>
            </a:r>
          </a:p>
          <a:p>
            <a:pPr marL="0" indent="0">
              <a:buNone/>
            </a:pPr>
            <a:r>
              <a:rPr lang="en-US" sz="2000" dirty="0"/>
              <a:t>[7] </a:t>
            </a:r>
            <a:r>
              <a:rPr lang="en-GB" sz="2000" dirty="0"/>
              <a:t>AP Coordinated Beamforming for EHT, </a:t>
            </a:r>
            <a:r>
              <a:rPr lang="en-US" sz="2000" dirty="0"/>
              <a:t>IEEE 802.11-18/1510r1</a:t>
            </a:r>
          </a:p>
          <a:p>
            <a:pPr marL="0" indent="0">
              <a:buNone/>
            </a:pPr>
            <a:r>
              <a:rPr lang="en-US" sz="2000" dirty="0"/>
              <a:t>[8] Consideration on multi-AP coordination for EHT, IEEE 802.11-18/1982r0</a:t>
            </a:r>
          </a:p>
          <a:p>
            <a:pPr marL="0" indent="0">
              <a:buNone/>
            </a:pPr>
            <a:r>
              <a:rPr lang="en-US" sz="2000" dirty="0"/>
              <a:t>[9] Beamforming Gain for Distributed MIMO, IEEE 802.11-19/</a:t>
            </a:r>
            <a:r>
              <a:rPr lang="en-US" sz="2000" dirty="0" err="1"/>
              <a:t>xxxx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3745A-D14D-4FE0-9CF2-E421531F09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4A20E-F83F-4310-B288-0375FB39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D3897-B617-4A3D-8657-B766D56B7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9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3DC50-596B-482E-8214-14C6DB1F5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1F36B-184E-4D88-878A-13FE58A3C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EHT has been discussing various levels of multi-AP coordination</a:t>
            </a:r>
          </a:p>
          <a:p>
            <a:pPr lvl="1"/>
            <a:r>
              <a:rPr lang="en-US" dirty="0"/>
              <a:t>Coordinated vs. joint operation</a:t>
            </a:r>
          </a:p>
          <a:p>
            <a:pPr lvl="1"/>
            <a:r>
              <a:rPr lang="en-US" dirty="0"/>
              <a:t>See [1], [2], [3] for proposed scenarios and terminology</a:t>
            </a:r>
          </a:p>
          <a:p>
            <a:r>
              <a:rPr lang="en-US" dirty="0"/>
              <a:t>Constrained Distributed MIMO ([4], [5]) was proposed to allow synchronization and CFO correction to be addressed through wireless protocol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D571D-D716-469B-BC30-813A1DFE0B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19F1A-1B85-44BE-8722-AFD33199E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E76AA-EDD4-4D6D-BA3A-226C364E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1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3DC50-596B-482E-8214-14C6DB1F5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Constrained MU-MIMO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1F36B-184E-4D88-878A-13FE58A3C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AP acts as “Master AP” and can be heard by all other APs (“Slave APs”)</a:t>
            </a:r>
          </a:p>
          <a:p>
            <a:r>
              <a:rPr lang="en-US" dirty="0"/>
              <a:t>Each joint transmission is preceded by a “Slave Trigger” from the Master AP</a:t>
            </a:r>
          </a:p>
          <a:p>
            <a:pPr lvl="1"/>
            <a:r>
              <a:rPr lang="en-US" dirty="0"/>
              <a:t>This allows slave APs to correct for phase and timing drift and CFO </a:t>
            </a:r>
          </a:p>
          <a:p>
            <a:pPr lvl="1"/>
            <a:r>
              <a:rPr lang="en-US" dirty="0"/>
              <a:t>Similar in function to Trigger frame in UL MU transmission in 11ax</a:t>
            </a:r>
          </a:p>
          <a:p>
            <a:pPr lvl="1"/>
            <a:r>
              <a:rPr lang="en-US" dirty="0"/>
              <a:t>Simulations on required and achievable synchronization in have been presented in [6], [7]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D571D-D716-469B-BC30-813A1DFE0B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19F1A-1B85-44BE-8722-AFD33199E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1E76AA-EDD4-4D6D-BA3A-226C364E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87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8B40C-1E53-47BB-A058-7266E8C88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Constrained MU-MIMO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6987D-A05D-4016-B39E-A29DC7396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Multi-AP operation requires all APs (Master + Slaves) to share data to the final recipient prior to the joint transmission</a:t>
            </a:r>
          </a:p>
          <a:p>
            <a:r>
              <a:rPr lang="en-US" dirty="0"/>
              <a:t>Submissions so far have not explicitly addresses this Backhaul mechanism</a:t>
            </a:r>
          </a:p>
          <a:p>
            <a:pPr lvl="1"/>
            <a:r>
              <a:rPr lang="en-US" dirty="0"/>
              <a:t>[8] suggest a Wi-Fi/repeater like approach (Wi-Fi backhaul)</a:t>
            </a:r>
          </a:p>
          <a:p>
            <a:pPr lvl="1"/>
            <a:r>
              <a:rPr lang="en-US" dirty="0"/>
              <a:t>[5] mentions both mesh and wired solutions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A0BC5-5654-478C-A55E-6141F9CAD3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D41D2-4A62-4D4C-9B1E-CD63E8719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4A713-A0C8-495E-8103-AC0E70A97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888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2465A-8C60-43B4-917C-41387CCD6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3CFDF-D364-4CB8-A404-CFFA2CD02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 of this submission:</a:t>
            </a:r>
          </a:p>
          <a:p>
            <a:pPr lvl="1"/>
            <a:r>
              <a:rPr lang="en-US" dirty="0"/>
              <a:t>Provide network simulation results on the expected performance of various backhaul mechanisms</a:t>
            </a:r>
          </a:p>
          <a:p>
            <a:pPr lvl="2"/>
            <a:r>
              <a:rPr lang="en-US" dirty="0"/>
              <a:t>mesh vs. wired solutions</a:t>
            </a:r>
          </a:p>
          <a:p>
            <a:r>
              <a:rPr lang="en-US" dirty="0"/>
              <a:t>Results account for the protocol overhead inherent in the various proposals</a:t>
            </a:r>
          </a:p>
          <a:p>
            <a:r>
              <a:rPr lang="en-US" dirty="0"/>
              <a:t>Initial results are shown for joint Beamforming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25110-5A04-4353-B1D7-D1942D7836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C7509-6406-441A-97DE-73107FD42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399ED-CE53-431C-A098-5C780E6C9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88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52B10-A181-484A-93A5-BE1E42A5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Beamforming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9FACF-A62A-4873-9393-857AAC714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following scenario was discussed in [8]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AP1 is the master AP</a:t>
            </a:r>
          </a:p>
          <a:p>
            <a:r>
              <a:rPr lang="en-US" sz="2000" dirty="0"/>
              <a:t>Transmission at time T1 constitutes the backhaul</a:t>
            </a:r>
          </a:p>
          <a:p>
            <a:pPr lvl="1"/>
            <a:r>
              <a:rPr lang="en-US" sz="1800" dirty="0"/>
              <a:t>Data is communicated between AP1 and AP2</a:t>
            </a:r>
          </a:p>
          <a:p>
            <a:r>
              <a:rPr lang="en-US" sz="2000" dirty="0"/>
              <a:t>Transmission at time T2 is the joint transmission</a:t>
            </a:r>
          </a:p>
          <a:p>
            <a:pPr lvl="1"/>
            <a:r>
              <a:rPr lang="en-US" sz="1800" dirty="0"/>
              <a:t>Both AP1 and AP2 send data to the STA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1D1FB-D76B-4C66-A171-3EDA853306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F3084-138A-4B90-998F-3F4C1E8E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DCA11-50A3-4553-9EAF-2B75060B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156D771-058B-4BD7-AAD6-20509314FD79}"/>
              </a:ext>
            </a:extLst>
          </p:cNvPr>
          <p:cNvGrpSpPr/>
          <p:nvPr/>
        </p:nvGrpSpPr>
        <p:grpSpPr>
          <a:xfrm>
            <a:off x="3352800" y="2599838"/>
            <a:ext cx="3395980" cy="1658323"/>
            <a:chOff x="3844891" y="2522175"/>
            <a:chExt cx="4393461" cy="208731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867B2A1-E9F7-4E33-9726-C67C5FC16F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44891" y="2863729"/>
              <a:ext cx="1055641" cy="713998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62661D0-19AE-45A9-B1A9-3F48FFD1E678}"/>
                </a:ext>
              </a:extLst>
            </p:cNvPr>
            <p:cNvSpPr txBox="1"/>
            <p:nvPr/>
          </p:nvSpPr>
          <p:spPr>
            <a:xfrm>
              <a:off x="4174520" y="3577727"/>
              <a:ext cx="609145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AP1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6626F84-65A9-4118-933C-B13910DE80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18356" y="2522175"/>
              <a:ext cx="1055641" cy="713998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46703F2-CF71-4FEE-9354-A02B361FDF15}"/>
                </a:ext>
              </a:extLst>
            </p:cNvPr>
            <p:cNvSpPr txBox="1"/>
            <p:nvPr/>
          </p:nvSpPr>
          <p:spPr>
            <a:xfrm>
              <a:off x="7527037" y="2859774"/>
              <a:ext cx="609145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AP2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C8CD26A-7A03-4D4B-A911-DC53D90154DA}"/>
                </a:ext>
              </a:extLst>
            </p:cNvPr>
            <p:cNvCxnSpPr>
              <a:stCxn id="8" idx="3"/>
            </p:cNvCxnSpPr>
            <p:nvPr/>
          </p:nvCxnSpPr>
          <p:spPr>
            <a:xfrm flipV="1">
              <a:off x="4900532" y="2971487"/>
              <a:ext cx="1617824" cy="249241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964F952-3A21-4BDB-A67C-C60445D5A334}"/>
                </a:ext>
              </a:extLst>
            </p:cNvPr>
            <p:cNvSpPr txBox="1"/>
            <p:nvPr/>
          </p:nvSpPr>
          <p:spPr>
            <a:xfrm rot="21034920">
              <a:off x="4993698" y="2773419"/>
              <a:ext cx="1607148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>
                  <a:solidFill>
                    <a:srgbClr val="FF0000"/>
                  </a:solidFill>
                </a:rPr>
                <a:t>Data frame at T1</a:t>
              </a:r>
              <a:endParaRPr lang="ko-KR" altLang="en-US" sz="1100" dirty="0">
                <a:solidFill>
                  <a:srgbClr val="FF0000"/>
                </a:solidFill>
              </a:endParaRPr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AE9C4B7-03E9-46D1-85E8-04C4574F6E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34511" y="4036119"/>
              <a:ext cx="1069829" cy="567056"/>
            </a:xfrm>
            <a:prstGeom prst="rect">
              <a:avLst/>
            </a:prstGeom>
          </p:spPr>
        </p:pic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9822FB5-DA0C-40D8-8A56-5A1F0F8FEFBC}"/>
                </a:ext>
              </a:extLst>
            </p:cNvPr>
            <p:cNvCxnSpPr/>
            <p:nvPr/>
          </p:nvCxnSpPr>
          <p:spPr>
            <a:xfrm>
              <a:off x="4863673" y="3454311"/>
              <a:ext cx="1870838" cy="662094"/>
            </a:xfrm>
            <a:prstGeom prst="line">
              <a:avLst/>
            </a:prstGeom>
            <a:ln>
              <a:solidFill>
                <a:schemeClr val="tx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5CFC35A-D1E3-411F-9EDF-E61D880EDE3D}"/>
                </a:ext>
              </a:extLst>
            </p:cNvPr>
            <p:cNvSpPr txBox="1"/>
            <p:nvPr/>
          </p:nvSpPr>
          <p:spPr>
            <a:xfrm rot="1203035">
              <a:off x="4985480" y="3823341"/>
              <a:ext cx="1598615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>
                  <a:solidFill>
                    <a:srgbClr val="0070C0"/>
                  </a:solidFill>
                </a:rPr>
                <a:t>Data frame at T2</a:t>
              </a:r>
              <a:endParaRPr lang="ko-KR" altLang="en-US" sz="1100" dirty="0">
                <a:solidFill>
                  <a:srgbClr val="0070C0"/>
                </a:solidFill>
              </a:endParaRP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7337B9C-4CB5-4771-9F25-FF59D25D85FB}"/>
                </a:ext>
              </a:extLst>
            </p:cNvPr>
            <p:cNvCxnSpPr>
              <a:stCxn id="10" idx="2"/>
            </p:cNvCxnSpPr>
            <p:nvPr/>
          </p:nvCxnSpPr>
          <p:spPr>
            <a:xfrm flipH="1">
              <a:off x="7046176" y="3236173"/>
              <a:ext cx="1" cy="7154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FB4AA2F-3488-4AC4-AF5D-771629FA4E72}"/>
                </a:ext>
              </a:extLst>
            </p:cNvPr>
            <p:cNvSpPr txBox="1"/>
            <p:nvPr/>
          </p:nvSpPr>
          <p:spPr>
            <a:xfrm>
              <a:off x="7629207" y="4299673"/>
              <a:ext cx="609145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STA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6134F75-6B32-4B8B-B64C-653DDB1D0EE5}"/>
                </a:ext>
              </a:extLst>
            </p:cNvPr>
            <p:cNvSpPr txBox="1"/>
            <p:nvPr/>
          </p:nvSpPr>
          <p:spPr>
            <a:xfrm>
              <a:off x="7062169" y="3268486"/>
              <a:ext cx="1151365" cy="3098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100" dirty="0">
                  <a:solidFill>
                    <a:srgbClr val="0070C0"/>
                  </a:solidFill>
                </a:rPr>
                <a:t>Data frame</a:t>
              </a:r>
              <a:endParaRPr lang="ko-KR" altLang="en-US" sz="1100" dirty="0">
                <a:solidFill>
                  <a:srgbClr val="0070C0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D1199DF3-A55A-432A-944F-BBC307AD2797}"/>
                </a:ext>
              </a:extLst>
            </p:cNvPr>
            <p:cNvSpPr/>
            <p:nvPr/>
          </p:nvSpPr>
          <p:spPr>
            <a:xfrm>
              <a:off x="7245991" y="3441953"/>
              <a:ext cx="664045" cy="3098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100" dirty="0">
                  <a:solidFill>
                    <a:srgbClr val="0070C0"/>
                  </a:solidFill>
                </a:rPr>
                <a:t>at T2 </a:t>
              </a:r>
              <a:endParaRPr lang="ko-KR" altLang="en-US" sz="1100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6243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638E4-E211-42EB-8BDD-22568AF27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Beamforming protocol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B2247-1A04-4846-BD99-D22081AC69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30923-6569-4790-BF72-B309165EC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447C8-73D1-4376-B65D-9D4C3E9F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132812B-CCED-43F1-B97A-43AFEF9C3319}"/>
              </a:ext>
            </a:extLst>
          </p:cNvPr>
          <p:cNvGrpSpPr/>
          <p:nvPr/>
        </p:nvGrpSpPr>
        <p:grpSpPr>
          <a:xfrm>
            <a:off x="786012" y="1981200"/>
            <a:ext cx="3824088" cy="2700010"/>
            <a:chOff x="381000" y="1981200"/>
            <a:chExt cx="3824088" cy="2700010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F3DEF5E-65CC-40A4-8174-554363E094EF}"/>
                </a:ext>
              </a:extLst>
            </p:cNvPr>
            <p:cNvCxnSpPr/>
            <p:nvPr/>
          </p:nvCxnSpPr>
          <p:spPr>
            <a:xfrm>
              <a:off x="616415" y="2223583"/>
              <a:ext cx="0" cy="2457627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706FFF3-1A50-4BD6-B4E0-45EA1E318EBB}"/>
                </a:ext>
              </a:extLst>
            </p:cNvPr>
            <p:cNvCxnSpPr/>
            <p:nvPr/>
          </p:nvCxnSpPr>
          <p:spPr>
            <a:xfrm>
              <a:off x="1744481" y="2235311"/>
              <a:ext cx="0" cy="244589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B5AF401-0DD2-4310-BC6F-EEA6B7AAB171}"/>
                </a:ext>
              </a:extLst>
            </p:cNvPr>
            <p:cNvCxnSpPr/>
            <p:nvPr/>
          </p:nvCxnSpPr>
          <p:spPr>
            <a:xfrm>
              <a:off x="2844567" y="2235311"/>
              <a:ext cx="0" cy="2445899"/>
            </a:xfrm>
            <a:prstGeom prst="line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A160082-A5E2-49BF-8EF5-3D05C490E309}"/>
                </a:ext>
              </a:extLst>
            </p:cNvPr>
            <p:cNvSpPr txBox="1"/>
            <p:nvPr/>
          </p:nvSpPr>
          <p:spPr>
            <a:xfrm>
              <a:off x="381000" y="1988894"/>
              <a:ext cx="52059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AP1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261CEE7-B966-454B-B572-6E89BF940DED}"/>
                </a:ext>
              </a:extLst>
            </p:cNvPr>
            <p:cNvSpPr txBox="1"/>
            <p:nvPr/>
          </p:nvSpPr>
          <p:spPr>
            <a:xfrm>
              <a:off x="1502614" y="1988894"/>
              <a:ext cx="63098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AP2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0806118-2DDD-4BF6-BF64-FF47E251F769}"/>
                </a:ext>
              </a:extLst>
            </p:cNvPr>
            <p:cNvSpPr txBox="1"/>
            <p:nvPr/>
          </p:nvSpPr>
          <p:spPr>
            <a:xfrm>
              <a:off x="2598882" y="1981200"/>
              <a:ext cx="4917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STA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242D95F2-B745-4F5A-80DA-C16BDF7427CE}"/>
                </a:ext>
              </a:extLst>
            </p:cNvPr>
            <p:cNvCxnSpPr/>
            <p:nvPr/>
          </p:nvCxnSpPr>
          <p:spPr>
            <a:xfrm>
              <a:off x="616415" y="3214220"/>
              <a:ext cx="112806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263829E-1338-4ABD-9747-153593B3B06E}"/>
                </a:ext>
              </a:extLst>
            </p:cNvPr>
            <p:cNvSpPr txBox="1"/>
            <p:nvPr/>
          </p:nvSpPr>
          <p:spPr>
            <a:xfrm>
              <a:off x="616567" y="2924263"/>
              <a:ext cx="12748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Data frame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1C9EF2D2-F897-4706-87DF-7F26A323E010}"/>
                </a:ext>
              </a:extLst>
            </p:cNvPr>
            <p:cNvCxnSpPr/>
            <p:nvPr/>
          </p:nvCxnSpPr>
          <p:spPr>
            <a:xfrm>
              <a:off x="607186" y="3776358"/>
              <a:ext cx="112806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49EB227D-2F6F-4A32-A7BC-2CF566D160F2}"/>
                </a:ext>
              </a:extLst>
            </p:cNvPr>
            <p:cNvCxnSpPr/>
            <p:nvPr/>
          </p:nvCxnSpPr>
          <p:spPr>
            <a:xfrm>
              <a:off x="616415" y="3869848"/>
              <a:ext cx="225716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D31CA66-66E6-41DD-A228-0A58992F02B8}"/>
                </a:ext>
              </a:extLst>
            </p:cNvPr>
            <p:cNvSpPr txBox="1"/>
            <p:nvPr/>
          </p:nvSpPr>
          <p:spPr>
            <a:xfrm>
              <a:off x="651068" y="3492842"/>
              <a:ext cx="20424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JT Trigger frame</a:t>
              </a: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4DBDAC30-FC63-47DE-B73E-15F9CE3594CF}"/>
                </a:ext>
              </a:extLst>
            </p:cNvPr>
            <p:cNvCxnSpPr/>
            <p:nvPr/>
          </p:nvCxnSpPr>
          <p:spPr>
            <a:xfrm>
              <a:off x="1742367" y="4427989"/>
              <a:ext cx="109728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976281B2-7EB0-4E93-93EA-ECEEE6CD365C}"/>
                </a:ext>
              </a:extLst>
            </p:cNvPr>
            <p:cNvCxnSpPr/>
            <p:nvPr/>
          </p:nvCxnSpPr>
          <p:spPr>
            <a:xfrm>
              <a:off x="641618" y="4323036"/>
              <a:ext cx="219456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8B1002FF-5B12-4C19-9407-53749BC832EA}"/>
                </a:ext>
              </a:extLst>
            </p:cNvPr>
            <p:cNvSpPr/>
            <p:nvPr/>
          </p:nvSpPr>
          <p:spPr>
            <a:xfrm>
              <a:off x="617608" y="4023211"/>
              <a:ext cx="224925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Data frame using joint transmission 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D07EC160-6D78-4B59-BD71-9D91BA880F2C}"/>
                </a:ext>
              </a:extLst>
            </p:cNvPr>
            <p:cNvCxnSpPr/>
            <p:nvPr/>
          </p:nvCxnSpPr>
          <p:spPr>
            <a:xfrm>
              <a:off x="631649" y="2679951"/>
              <a:ext cx="1128066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tailEnd type="triangle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04225BF0-D6CC-4B6F-8597-A0E4BE5A4207}"/>
                </a:ext>
              </a:extLst>
            </p:cNvPr>
            <p:cNvSpPr txBox="1"/>
            <p:nvPr/>
          </p:nvSpPr>
          <p:spPr>
            <a:xfrm>
              <a:off x="623637" y="2401462"/>
              <a:ext cx="9301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JTA frame</a:t>
              </a:r>
            </a:p>
          </p:txBody>
        </p:sp>
        <p:sp>
          <p:nvSpPr>
            <p:cNvPr id="50" name="Right Brace 49">
              <a:extLst>
                <a:ext uri="{FF2B5EF4-FFF2-40B4-BE49-F238E27FC236}">
                  <a16:creationId xmlns:a16="http://schemas.microsoft.com/office/drawing/2014/main" id="{626284F7-A95D-4569-8FEA-5F789134B076}"/>
                </a:ext>
              </a:extLst>
            </p:cNvPr>
            <p:cNvSpPr/>
            <p:nvPr/>
          </p:nvSpPr>
          <p:spPr bwMode="auto">
            <a:xfrm>
              <a:off x="2984783" y="2401462"/>
              <a:ext cx="153979" cy="914400"/>
            </a:xfrm>
            <a:prstGeom prst="rightBrace">
              <a:avLst>
                <a:gd name="adj1" fmla="val 19342"/>
                <a:gd name="adj2" fmla="val 49082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9376401-384B-450C-947B-360FFF00766B}"/>
                </a:ext>
              </a:extLst>
            </p:cNvPr>
            <p:cNvSpPr txBox="1"/>
            <p:nvPr/>
          </p:nvSpPr>
          <p:spPr>
            <a:xfrm>
              <a:off x="3274935" y="2590800"/>
              <a:ext cx="93015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Arial" charset="0"/>
                </a:rPr>
                <a:t>Wired or wireless</a:t>
              </a:r>
            </a:p>
          </p:txBody>
        </p:sp>
      </p:grp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32418354-1AED-4E20-A6CC-DC2482FBE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613" y="1857375"/>
            <a:ext cx="4689124" cy="4114800"/>
          </a:xfrm>
        </p:spPr>
        <p:txBody>
          <a:bodyPr/>
          <a:lstStyle/>
          <a:p>
            <a:r>
              <a:rPr lang="en-US" dirty="0"/>
              <a:t>Adapted from [8]</a:t>
            </a:r>
          </a:p>
          <a:p>
            <a:r>
              <a:rPr lang="en-US" dirty="0"/>
              <a:t>JTA frame + Data frame are the backhaul transmission</a:t>
            </a:r>
          </a:p>
          <a:p>
            <a:pPr lvl="1"/>
            <a:r>
              <a:rPr lang="en-US" dirty="0"/>
              <a:t>Combined into single frame for the simulations presented here</a:t>
            </a:r>
          </a:p>
          <a:p>
            <a:r>
              <a:rPr lang="en-US" dirty="0"/>
              <a:t>JT Trigger frame “announces” the joint transmission</a:t>
            </a:r>
          </a:p>
          <a:p>
            <a:pPr lvl="1"/>
            <a:r>
              <a:rPr lang="en-US" dirty="0"/>
              <a:t>allows AP2 to synchronize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63140-D9D6-4770-BC7B-00A25E52F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D5A6C-17D3-4B4C-B424-96B1D54A9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6" y="1889875"/>
            <a:ext cx="7772400" cy="4495800"/>
          </a:xfrm>
        </p:spPr>
        <p:txBody>
          <a:bodyPr/>
          <a:lstStyle/>
          <a:p>
            <a:r>
              <a:rPr lang="en-US" sz="2000" dirty="0"/>
              <a:t>AP1 and AP2 are in fixed locations, 40 ft apart</a:t>
            </a:r>
          </a:p>
          <a:p>
            <a:r>
              <a:rPr lang="en-US" sz="2000" dirty="0"/>
              <a:t>APs are 4x4, STA is 2x2</a:t>
            </a:r>
          </a:p>
          <a:p>
            <a:r>
              <a:rPr lang="en-US" sz="2000" dirty="0"/>
              <a:t>STA position is changed to see performance in each position</a:t>
            </a:r>
          </a:p>
          <a:p>
            <a:pPr lvl="1"/>
            <a:r>
              <a:rPr lang="en-US" sz="1800" dirty="0"/>
              <a:t>Covering an area of roughly 200 x 200 ft </a:t>
            </a:r>
          </a:p>
          <a:p>
            <a:pPr lvl="1"/>
            <a:r>
              <a:rPr lang="en-US" sz="1800" dirty="0"/>
              <a:t>Calculate throughput for each position</a:t>
            </a:r>
          </a:p>
          <a:p>
            <a:r>
              <a:rPr lang="en-US" sz="2000" dirty="0"/>
              <a:t>For joint BF, MCS for each link is based on combined RSSI with additional BF gain</a:t>
            </a:r>
          </a:p>
          <a:p>
            <a:pPr lvl="1"/>
            <a:r>
              <a:rPr lang="en-US" sz="1800" dirty="0"/>
              <a:t>See [9] for details on BF gain</a:t>
            </a:r>
          </a:p>
          <a:p>
            <a:r>
              <a:rPr lang="en-US" sz="2000" dirty="0"/>
              <a:t>PHY layer is abstracted using RSSI vs. Throughput measurements between a 4x4 AP and a 2x2 STA</a:t>
            </a:r>
          </a:p>
          <a:p>
            <a:r>
              <a:rPr lang="en-US" sz="2000" dirty="0"/>
              <a:t>MAC overhead is fully accounted for</a:t>
            </a:r>
          </a:p>
          <a:p>
            <a:pPr lvl="1"/>
            <a:r>
              <a:rPr lang="en-US" sz="1800" dirty="0"/>
              <a:t>CSMA, ACK, joint transmission protocol, 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1BCA1-FF5B-4611-87F0-D75B835B7D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22B28-D5D9-42BA-906E-61674A1A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88AE1-644D-4D98-A0BA-853BCE2CC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68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01E35-E02D-4CC6-8BE0-24623DB46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1: Wi-Fi backhaul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C74D8-F440-4139-A574-A3C152BED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for STA is communicated between AP1 and AP2 using Wi-Fi</a:t>
            </a:r>
          </a:p>
          <a:p>
            <a:pPr lvl="1"/>
            <a:r>
              <a:rPr lang="en-US" dirty="0"/>
              <a:t>Using MCS appropriate for the AP1-AP2 link</a:t>
            </a:r>
          </a:p>
          <a:p>
            <a:r>
              <a:rPr lang="en-US" dirty="0"/>
              <a:t>Compare throughput of joint BF with throughput of direct AP1-&gt;STA transmission</a:t>
            </a:r>
          </a:p>
          <a:p>
            <a:r>
              <a:rPr lang="en-US" dirty="0"/>
              <a:t>Airtime usage illustration: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D8C54-050A-4713-85C8-9D3283D7F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2019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50076-8F4C-4A2A-A8D4-172093F47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Sigurd Schelstraete,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DCDA-2178-4AD5-9FA9-FC511C3F1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A95CB0-05E7-43E3-855E-598E7F01FC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287" y="4516374"/>
            <a:ext cx="5185402" cy="193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24154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144199</TotalTime>
  <Words>962</Words>
  <Application>Microsoft Office PowerPoint</Application>
  <PresentationFormat>On-screen Show (4:3)</PresentationFormat>
  <Paragraphs>163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MS Gothic</vt:lpstr>
      <vt:lpstr>Arial</vt:lpstr>
      <vt:lpstr>Arial Unicode MS</vt:lpstr>
      <vt:lpstr>Times New Roman</vt:lpstr>
      <vt:lpstr>Default Design</vt:lpstr>
      <vt:lpstr>Document</vt:lpstr>
      <vt:lpstr>Joint Beamforming protocol simulation</vt:lpstr>
      <vt:lpstr>Introduction</vt:lpstr>
      <vt:lpstr>Constrained MU-MIMO</vt:lpstr>
      <vt:lpstr>Constrained MU-MIMO (2)</vt:lpstr>
      <vt:lpstr>Analysis</vt:lpstr>
      <vt:lpstr>Joint Beamforming scenario</vt:lpstr>
      <vt:lpstr>Joint Beamforming protocol</vt:lpstr>
      <vt:lpstr>Simulation setup</vt:lpstr>
      <vt:lpstr>Case 1: Wi-Fi backhaul</vt:lpstr>
      <vt:lpstr>Results for Case 1</vt:lpstr>
      <vt:lpstr>Full results for Case 1</vt:lpstr>
      <vt:lpstr>Case 2: Wired backhaul</vt:lpstr>
      <vt:lpstr>Results for Case 2</vt:lpstr>
      <vt:lpstr>Conclusions</vt:lpstr>
      <vt:lpstr>Other Questions</vt:lpstr>
      <vt:lpstr>References</vt:lpstr>
    </vt:vector>
  </TitlesOfParts>
  <Company>HPE-Aruba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2018 IEEE 802.11 WG motions</cp:keywords>
  <cp:lastModifiedBy>Sigurd Schelstraete</cp:lastModifiedBy>
  <cp:revision>2845</cp:revision>
  <cp:lastPrinted>2018-06-21T21:58:35Z</cp:lastPrinted>
  <dcterms:created xsi:type="dcterms:W3CDTF">1998-02-10T13:07:52Z</dcterms:created>
  <dcterms:modified xsi:type="dcterms:W3CDTF">2019-01-13T22:25:43Z</dcterms:modified>
</cp:coreProperties>
</file>