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300" r:id="rId5"/>
    <p:sldId id="302" r:id="rId6"/>
    <p:sldId id="301" r:id="rId7"/>
    <p:sldId id="263" r:id="rId8"/>
    <p:sldId id="269" r:id="rId9"/>
    <p:sldId id="299" r:id="rId10"/>
    <p:sldId id="30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9860" autoAdjust="0"/>
  </p:normalViewPr>
  <p:slideViewPr>
    <p:cSldViewPr>
      <p:cViewPr>
        <p:scale>
          <a:sx n="125" d="100"/>
          <a:sy n="125" d="100"/>
        </p:scale>
        <p:origin x="-672" y="-6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802.11-19/0083r3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802.11-19/0083r3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802.11-19/0083r3</a:t>
            </a:r>
            <a:endParaRPr lang="en-US"/>
          </a:p>
        </p:txBody>
      </p:sp>
      <p:sp>
        <p:nvSpPr>
          <p:cNvPr id="5" name="Date Placeholder 4"/>
          <p:cNvSpPr>
            <a:spLocks noGrp="1"/>
          </p:cNvSpPr>
          <p:nvPr>
            <p:ph type="dt" idx="11"/>
          </p:nvPr>
        </p:nvSpPr>
        <p:spPr/>
        <p:txBody>
          <a:bodyPr/>
          <a:lstStyle/>
          <a:p>
            <a:r>
              <a:rPr lang="en-US" smtClean="0"/>
              <a:t>May 2019</a:t>
            </a:r>
            <a:endParaRPr lang="en-US"/>
          </a:p>
        </p:txBody>
      </p:sp>
      <p:sp>
        <p:nvSpPr>
          <p:cNvPr id="6" name="Footer Placeholder 5"/>
          <p:cNvSpPr>
            <a:spLocks noGrp="1"/>
          </p:cNvSpPr>
          <p:nvPr>
            <p:ph type="ftr" idx="12"/>
          </p:nvPr>
        </p:nvSpPr>
        <p:spPr/>
        <p:txBody>
          <a:bodyPr/>
          <a:lstStyle/>
          <a:p>
            <a:r>
              <a:rPr lang="en-US" smtClean="0"/>
              <a:t>Fischer - Filippi - Martinez,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01311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0083r4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13</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3501233"/>
              </p:ext>
            </p:extLst>
          </p:nvPr>
        </p:nvGraphicFramePr>
        <p:xfrm>
          <a:off x="989013" y="2424113"/>
          <a:ext cx="10217150" cy="3179762"/>
        </p:xfrm>
        <a:graphic>
          <a:graphicData uri="http://schemas.openxmlformats.org/presentationml/2006/ole">
            <mc:AlternateContent xmlns:mc="http://schemas.openxmlformats.org/markup-compatibility/2006">
              <mc:Choice xmlns:v="urn:schemas-microsoft-com:vml" Requires="v">
                <p:oleObj spid="_x0000_s3150" name="Document" r:id="rId4" imgW="10489272" imgH="3262957" progId="Word.Document.8">
                  <p:embed/>
                </p:oleObj>
              </mc:Choice>
              <mc:Fallback>
                <p:oleObj name="Document" r:id="rId4" imgW="10489272" imgH="3262957" progId="Word.Document.8">
                  <p:embed/>
                  <p:pic>
                    <p:nvPicPr>
                      <p:cNvPr id="0" name="Picture 3"/>
                      <p:cNvPicPr>
                        <a:picLocks noChangeAspect="1" noChangeArrowheads="1"/>
                      </p:cNvPicPr>
                      <p:nvPr/>
                    </p:nvPicPr>
                    <p:blipFill>
                      <a:blip r:embed="rId5"/>
                      <a:srcRect/>
                      <a:stretch>
                        <a:fillRect/>
                      </a:stretch>
                    </p:blipFill>
                    <p:spPr bwMode="auto">
                      <a:xfrm>
                        <a:off x="989013" y="2424113"/>
                        <a:ext cx="10217150" cy="3179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xmlns="" id="{79C4A23F-1014-4F52-8974-35171771AC48}"/>
              </a:ext>
            </a:extLst>
          </p:cNvPr>
          <p:cNvSpPr>
            <a:spLocks noGrp="1"/>
          </p:cNvSpPr>
          <p:nvPr>
            <p:ph type="ftr" idx="11"/>
          </p:nvPr>
        </p:nvSpPr>
        <p:spPr/>
        <p:txBody>
          <a:bodyPr/>
          <a:lstStyle/>
          <a:p>
            <a:r>
              <a:rPr lang="en-GB"/>
              <a:t>Fischer - Filippi - Martinez, NXP</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a:t>
            </a:r>
            <a:r>
              <a:rPr lang="en-US" dirty="0" smtClean="0"/>
              <a:t>2</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to add the following text into Section 3.4 of SFD?</a:t>
            </a:r>
          </a:p>
          <a:p>
            <a:pPr marL="457200" lvl="1" indent="0"/>
            <a:r>
              <a:rPr lang="en-US" dirty="0"/>
              <a:t>“NGV (and subsequent) capabilities shall be indicated </a:t>
            </a:r>
            <a:r>
              <a:rPr lang="en-US" dirty="0" smtClean="0"/>
              <a:t>by adding a Capability Indication Increment value to the calculated duration value for use in the duration fields of frames </a:t>
            </a:r>
            <a:r>
              <a:rPr lang="en-US" dirty="0" smtClean="0"/>
              <a:t>carried within 802.11p PPDUs.  </a:t>
            </a:r>
            <a:r>
              <a:rPr lang="en-US" dirty="0" smtClean="0"/>
              <a:t>The initial CII value assignments shall be as shown on slide 7 of 11-19/</a:t>
            </a:r>
            <a:r>
              <a:rPr lang="en-US" dirty="0" smtClean="0"/>
              <a:t>0083r4.  </a:t>
            </a:r>
            <a:r>
              <a:rPr lang="en-US" dirty="0" smtClean="0"/>
              <a:t>The CII usage and interpretation rules shall be based on the material shown on slides 4 and 5 of 11-19/</a:t>
            </a:r>
            <a:r>
              <a:rPr lang="en-US" dirty="0" smtClean="0"/>
              <a:t>0083r4.</a:t>
            </a:r>
            <a:r>
              <a:rPr lang="en-US" dirty="0" smtClean="0">
                <a:solidFill>
                  <a:schemeClr val="tx1"/>
                </a:solidFill>
              </a:rPr>
              <a:t>”</a:t>
            </a:r>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90402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When this </a:t>
            </a:r>
            <a:r>
              <a:rPr lang="en-GB" dirty="0"/>
              <a:t>indication is included in 802.11p broadcast </a:t>
            </a:r>
            <a:r>
              <a:rPr lang="en-GB" dirty="0" smtClean="0"/>
              <a:t>MPDUs sent </a:t>
            </a:r>
            <a:r>
              <a:rPr lang="en-GB" dirty="0"/>
              <a:t>in a 10MHz channel, up to </a:t>
            </a:r>
            <a:r>
              <a:rPr lang="en-GB" b="1" dirty="0" smtClean="0"/>
              <a:t>31</a:t>
            </a:r>
            <a:r>
              <a:rPr lang="en-GB" dirty="0" smtClean="0"/>
              <a:t> capability values are available, with </a:t>
            </a:r>
            <a:r>
              <a:rPr lang="en-GB" b="1" dirty="0" smtClean="0"/>
              <a:t>15</a:t>
            </a:r>
            <a:r>
              <a:rPr lang="en-GB" dirty="0" smtClean="0"/>
              <a:t> of these values also available for use in 802.11p unicast MPDUs and control frames in unicast frame exchange sequences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smtClean="0"/>
              <a:t>May 2019</a:t>
            </a:r>
            <a:endParaRPr lang="en-GB" dirty="0"/>
          </a:p>
        </p:txBody>
      </p:sp>
      <p:sp>
        <p:nvSpPr>
          <p:cNvPr id="2" name="Footer Placeholder 1">
            <a:extLst>
              <a:ext uri="{FF2B5EF4-FFF2-40B4-BE49-F238E27FC236}">
                <a16:creationId xmlns:a16="http://schemas.microsoft.com/office/drawing/2014/main" xmlns="" id="{202692E5-6931-4668-8FE2-64C091DC18D2}"/>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a:t>
            </a:r>
            <a:r>
              <a:rPr lang="en-GB" dirty="0" smtClean="0"/>
              <a:t>capabilities</a:t>
            </a:r>
            <a:endParaRPr lang="en-GB" dirty="0"/>
          </a:p>
        </p:txBody>
      </p:sp>
      <p:sp>
        <p:nvSpPr>
          <p:cNvPr id="3" name="Content Placeholder 2"/>
          <p:cNvSpPr>
            <a:spLocks noGrp="1"/>
          </p:cNvSpPr>
          <p:nvPr>
            <p:ph idx="1"/>
          </p:nvPr>
        </p:nvSpPr>
        <p:spPr>
          <a:xfrm>
            <a:off x="914400" y="1981201"/>
            <a:ext cx="10515599" cy="4494213"/>
          </a:xfrm>
        </p:spPr>
        <p:txBody>
          <a:bodyPr/>
          <a:lstStyle/>
          <a:p>
            <a:pPr>
              <a:buFont typeface="Arial" panose="020B0604020202020204" pitchFamily="34" charset="0"/>
              <a:buChar char="•"/>
            </a:pPr>
            <a:r>
              <a:rPr lang="en-GB" b="0" dirty="0" smtClean="0"/>
              <a:t>In 802.11 OCB mode the duration value is the number of microseconds from the end of the current PPDU until the end of the current frame exchange sequence</a:t>
            </a:r>
          </a:p>
          <a:p>
            <a:pPr marL="800100" lvl="1" indent="-342900">
              <a:buFont typeface="Wingdings" panose="05000000000000000000" pitchFamily="2" charset="2"/>
              <a:buChar char="Ø"/>
            </a:pPr>
            <a:r>
              <a:rPr lang="en-GB" dirty="0" smtClean="0"/>
              <a:t>MPDUs with group addresses always have duration zero</a:t>
            </a:r>
            <a:endParaRPr lang="en-GB" dirty="0"/>
          </a:p>
          <a:p>
            <a:pPr marL="800100" lvl="1" indent="-342900">
              <a:buFont typeface="Wingdings" panose="05000000000000000000" pitchFamily="2" charset="2"/>
              <a:buChar char="Ø"/>
            </a:pPr>
            <a:r>
              <a:rPr lang="en-GB" dirty="0" smtClean="0"/>
              <a:t>MPDUs with individual addresses have duration of </a:t>
            </a:r>
            <a:r>
              <a:rPr lang="en-GB" dirty="0" err="1" smtClean="0"/>
              <a:t>aSIFSTime</a:t>
            </a:r>
            <a:r>
              <a:rPr lang="en-GB" dirty="0" smtClean="0"/>
              <a:t> plus time to send the ACK</a:t>
            </a:r>
          </a:p>
          <a:p>
            <a:pPr marL="400050">
              <a:buFont typeface="Arial" panose="020B0604020202020204" pitchFamily="34" charset="0"/>
              <a:buChar char="•"/>
            </a:pPr>
            <a:r>
              <a:rPr lang="en-GB" b="0" dirty="0"/>
              <a:t>NGV-capable stations can </a:t>
            </a:r>
            <a:r>
              <a:rPr lang="en-GB" b="0" dirty="0" smtClean="0"/>
              <a:t>add a </a:t>
            </a:r>
            <a:r>
              <a:rPr lang="en-GB" i="1" dirty="0"/>
              <a:t>C</a:t>
            </a:r>
            <a:r>
              <a:rPr lang="en-GB" i="1" dirty="0" smtClean="0"/>
              <a:t>apability Indication Increment (CII)</a:t>
            </a:r>
            <a:r>
              <a:rPr lang="en-GB" b="0" dirty="0" smtClean="0"/>
              <a:t> to the duration that would otherwise appear in an 802.11 OCB mode transmission,  while </a:t>
            </a:r>
            <a:r>
              <a:rPr lang="en-GB" b="0" dirty="0"/>
              <a:t>retaining full interoperability and backward compatibility with 802.11p</a:t>
            </a:r>
          </a:p>
          <a:p>
            <a:pPr marL="800100" lvl="1" indent="-342900">
              <a:buFont typeface="Wingdings" panose="05000000000000000000" pitchFamily="2" charset="2"/>
              <a:buChar char="Ø"/>
            </a:pPr>
            <a:r>
              <a:rPr lang="en-GB" b="0" dirty="0" smtClean="0"/>
              <a:t>Duration increments less </a:t>
            </a:r>
            <a:r>
              <a:rPr lang="en-GB" b="0" dirty="0"/>
              <a:t>than </a:t>
            </a:r>
            <a:r>
              <a:rPr lang="en-GB" b="0" dirty="0" err="1"/>
              <a:t>aSIFSTime</a:t>
            </a:r>
            <a:r>
              <a:rPr lang="en-GB" b="0" dirty="0"/>
              <a:t> cannot affect channel access, because, even if such a value were used to update </a:t>
            </a:r>
            <a:r>
              <a:rPr lang="en-GB" dirty="0" smtClean="0"/>
              <a:t>a station’s </a:t>
            </a:r>
            <a:r>
              <a:rPr lang="en-GB" b="0" dirty="0" smtClean="0"/>
              <a:t>NAV, </a:t>
            </a:r>
            <a:r>
              <a:rPr lang="en-GB" b="0" dirty="0"/>
              <a:t>the resulting NAV </a:t>
            </a:r>
            <a:r>
              <a:rPr lang="en-GB" dirty="0" smtClean="0"/>
              <a:t>setting </a:t>
            </a:r>
            <a:r>
              <a:rPr lang="en-GB" b="0" dirty="0" smtClean="0"/>
              <a:t>will </a:t>
            </a:r>
            <a:r>
              <a:rPr lang="en-GB" b="0" dirty="0"/>
              <a:t>expire before the earliest time that </a:t>
            </a:r>
            <a:r>
              <a:rPr lang="en-GB" b="0" dirty="0" smtClean="0"/>
              <a:t>the NAV is used by any coordination function</a:t>
            </a:r>
            <a:endParaRPr lang="en-GB" b="0" dirty="0"/>
          </a:p>
          <a:p>
            <a:pPr marL="800100" lvl="1" indent="-342900">
              <a:buFont typeface="Wingdings" panose="05000000000000000000" pitchFamily="2" charset="2"/>
              <a:buChar char="Ø"/>
            </a:pPr>
            <a:r>
              <a:rPr lang="en-GB" dirty="0"/>
              <a:t>For </a:t>
            </a:r>
            <a:r>
              <a:rPr lang="en-GB" dirty="0" smtClean="0"/>
              <a:t>802.11p </a:t>
            </a:r>
            <a:r>
              <a:rPr lang="en-GB" dirty="0"/>
              <a:t>operating in a 10MHz channel, </a:t>
            </a:r>
            <a:r>
              <a:rPr lang="en-GB" dirty="0" smtClean="0"/>
              <a:t>duration increments </a:t>
            </a:r>
            <a:r>
              <a:rPr lang="en-GB" dirty="0"/>
              <a:t>in the range [0:31] are </a:t>
            </a:r>
            <a:r>
              <a:rPr lang="en-GB" dirty="0" smtClean="0"/>
              <a:t>safe to use, because </a:t>
            </a:r>
            <a:r>
              <a:rPr lang="en-GB" dirty="0" err="1"/>
              <a:t>aSIFSTime</a:t>
            </a:r>
            <a:r>
              <a:rPr lang="en-GB" dirty="0"/>
              <a:t> is 32 </a:t>
            </a:r>
            <a:r>
              <a:rPr lang="en-GB" dirty="0" smtClean="0"/>
              <a:t>microseconds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dirty="0"/>
              <a:t>Fischer - </a:t>
            </a:r>
            <a:r>
              <a:rPr lang="en-GB" dirty="0" err="1"/>
              <a:t>Filippi</a:t>
            </a:r>
            <a:r>
              <a:rPr lang="en-GB" dirty="0"/>
              <a:t> - Martinez, NXP</a:t>
            </a:r>
          </a:p>
        </p:txBody>
      </p:sp>
    </p:spTree>
    <p:extLst>
      <p:ext uri="{BB962C8B-B14F-4D97-AF65-F5344CB8AC3E}">
        <p14:creationId xmlns:p14="http://schemas.microsoft.com/office/powerpoint/2010/main" val="14767948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Generating the Duration Field Value for Transmission</a:t>
            </a:r>
            <a:endParaRPr lang="en-GB" dirty="0"/>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smtClean="0"/>
              <a:t>Legacy stations operating in OCB mode generate duration field values as specified in 802.11-2016</a:t>
            </a:r>
            <a:endParaRPr lang="en-GB" dirty="0"/>
          </a:p>
          <a:p>
            <a:pPr marL="400050">
              <a:buFont typeface="Arial" panose="020B0604020202020204" pitchFamily="34" charset="0"/>
              <a:buChar char="•"/>
            </a:pPr>
            <a:r>
              <a:rPr lang="en-GB" b="0" dirty="0" smtClean="0"/>
              <a:t>CII values in the range [1:15] shall be assigned (by the ANA) to indicate NGV, and post-NGV, capabilities</a:t>
            </a:r>
          </a:p>
          <a:p>
            <a:pPr marL="400050">
              <a:buFont typeface="Arial" panose="020B0604020202020204" pitchFamily="34" charset="0"/>
              <a:buChar char="•"/>
            </a:pPr>
            <a:r>
              <a:rPr lang="en-GB" b="0" dirty="0" smtClean="0"/>
              <a:t>An NGV-capable station shall calculate the duration as currently specified, then generate the duration field value from the calculated duration as follows:</a:t>
            </a:r>
          </a:p>
          <a:p>
            <a:pPr marL="857250" lvl="1" indent="-342900">
              <a:buFont typeface="Wingdings" charset="2"/>
              <a:buChar char="Ø"/>
            </a:pPr>
            <a:r>
              <a:rPr lang="en-GB" dirty="0" smtClean="0"/>
              <a:t>For data and management frames, add the station’s assigned CII to the calculated duration</a:t>
            </a:r>
          </a:p>
          <a:p>
            <a:pPr marL="857250" lvl="1" indent="-342900">
              <a:buFont typeface="Wingdings" charset="2"/>
              <a:buChar char="Ø"/>
            </a:pPr>
            <a:r>
              <a:rPr lang="en-GB" b="0" dirty="0" smtClean="0"/>
              <a:t>For control frames, add the station’s assigned CII, plus 16, to the calculated duration</a:t>
            </a:r>
          </a:p>
          <a:p>
            <a:pPr marL="1257300" lvl="2" indent="-342900">
              <a:buFont typeface="Wingdings" charset="2"/>
              <a:buChar char="§"/>
            </a:pPr>
            <a:r>
              <a:rPr lang="en-GB" dirty="0" smtClean="0"/>
              <a:t>The plus 16 is necessary to distinguish non-zero ACK frame durations which indicate NGV capabilities from ACK frame durations generated according to clause 9.2.5.7 of 802.11-2016</a:t>
            </a:r>
            <a:endParaRPr lang="en-GB" b="0" dirty="0" smtClean="0"/>
          </a:p>
          <a:p>
            <a:pPr marL="857250" lvl="1" indent="-342900">
              <a:buFont typeface="Wingdings" charset="2"/>
              <a:buChar char="Ø"/>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4688532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the Duration Field Value After Reception</a:t>
            </a:r>
            <a:endParaRPr lang="en-GB" dirty="0"/>
          </a:p>
        </p:txBody>
      </p:sp>
      <p:sp>
        <p:nvSpPr>
          <p:cNvPr id="3" name="Content Placeholder 2"/>
          <p:cNvSpPr>
            <a:spLocks noGrp="1"/>
          </p:cNvSpPr>
          <p:nvPr>
            <p:ph idx="1"/>
          </p:nvPr>
        </p:nvSpPr>
        <p:spPr>
          <a:xfrm>
            <a:off x="914401" y="1981201"/>
            <a:ext cx="10361084" cy="4494213"/>
          </a:xfrm>
        </p:spPr>
        <p:txBody>
          <a:bodyPr/>
          <a:lstStyle/>
          <a:p>
            <a:pPr marL="400050">
              <a:buFont typeface="Arial" panose="020B0604020202020204" pitchFamily="34" charset="0"/>
              <a:buChar char="•"/>
            </a:pPr>
            <a:r>
              <a:rPr lang="en-GB" b="0" dirty="0" smtClean="0"/>
              <a:t>A duration field value of zero indicates the frame was transmitted by a legacy (802.11p) capabilities </a:t>
            </a:r>
          </a:p>
          <a:p>
            <a:pPr marL="400050">
              <a:buFont typeface="Arial" panose="020B0604020202020204" pitchFamily="34" charset="0"/>
              <a:buChar char="•"/>
            </a:pPr>
            <a:r>
              <a:rPr lang="en-GB" b="0" dirty="0" smtClean="0"/>
              <a:t>An NGV-capable station receiving a frame with a non-zero duration field value subtracts the duration that is expected for that type of frame under 802.11-2016, then interprets the difference according to the frame type of the reception:</a:t>
            </a:r>
          </a:p>
          <a:p>
            <a:pPr marL="857250" lvl="1" indent="-342900">
              <a:buFont typeface="Wingdings" charset="2"/>
              <a:buChar char="Ø"/>
            </a:pPr>
            <a:r>
              <a:rPr lang="en-GB" dirty="0" smtClean="0"/>
              <a:t>For data or management frames, the difference is the CII indicating capabilities of the station transmitting the frame</a:t>
            </a:r>
          </a:p>
          <a:p>
            <a:pPr marL="857250" lvl="1" indent="-342900">
              <a:buFont typeface="Wingdings" charset="2"/>
              <a:buChar char="Ø"/>
            </a:pPr>
            <a:r>
              <a:rPr lang="en-GB" b="0" dirty="0" smtClean="0"/>
              <a:t>For control frames, 16 is subtracted from the difference, after which:</a:t>
            </a:r>
          </a:p>
          <a:p>
            <a:pPr marL="1257300" lvl="2" indent="-342900">
              <a:buFont typeface="Wingdings" charset="2"/>
              <a:buChar char="§"/>
            </a:pPr>
            <a:r>
              <a:rPr lang="en-GB" dirty="0"/>
              <a:t>N</a:t>
            </a:r>
            <a:r>
              <a:rPr lang="en-GB" b="0" dirty="0" smtClean="0"/>
              <a:t>egative results indicate the station transmitting the frame </a:t>
            </a:r>
            <a:r>
              <a:rPr lang="en-GB" dirty="0" smtClean="0"/>
              <a:t>has legacy (802.11p) capabilities</a:t>
            </a:r>
            <a:endParaRPr lang="en-GB" dirty="0"/>
          </a:p>
          <a:p>
            <a:pPr marL="1257300" lvl="2" indent="-342900">
              <a:buFont typeface="Wingdings" charset="2"/>
              <a:buChar char="§"/>
            </a:pPr>
            <a:r>
              <a:rPr lang="en-GB" dirty="0"/>
              <a:t>P</a:t>
            </a:r>
            <a:r>
              <a:rPr lang="en-GB" b="0" dirty="0" smtClean="0"/>
              <a:t>ositive results are the CII indicating capabilities of the station transmitting the frame</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680940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Connector 185">
            <a:extLst>
              <a:ext uri="{FF2B5EF4-FFF2-40B4-BE49-F238E27FC236}">
                <a16:creationId xmlns:a16="http://schemas.microsoft.com/office/drawing/2014/main" xmlns="" id="{8024EA9D-43ED-4088-BAFB-3460EDA49BC9}"/>
              </a:ext>
            </a:extLst>
          </p:cNvPr>
          <p:cNvCxnSpPr>
            <a:cxnSpLocks/>
          </p:cNvCxnSpPr>
          <p:nvPr/>
        </p:nvCxnSpPr>
        <p:spPr>
          <a:xfrm>
            <a:off x="11036177" y="4038600"/>
            <a:ext cx="0" cy="1066800"/>
          </a:xfrm>
          <a:prstGeom prst="line">
            <a:avLst/>
          </a:prstGeom>
          <a:noFill/>
          <a:ln w="6350" cap="flat" cmpd="sng" algn="ctr">
            <a:solidFill>
              <a:srgbClr val="000000"/>
            </a:solidFill>
            <a:prstDash val="dash"/>
          </a:ln>
          <a:effectLst/>
        </p:spPr>
      </p:cxnSp>
      <p:cxnSp>
        <p:nvCxnSpPr>
          <p:cNvPr id="182" name="Straight Connector 181">
            <a:extLst>
              <a:ext uri="{FF2B5EF4-FFF2-40B4-BE49-F238E27FC236}">
                <a16:creationId xmlns:a16="http://schemas.microsoft.com/office/drawing/2014/main" xmlns="" id="{8024EA9D-43ED-4088-BAFB-3460EDA49BC9}"/>
              </a:ext>
            </a:extLst>
          </p:cNvPr>
          <p:cNvCxnSpPr>
            <a:cxnSpLocks/>
          </p:cNvCxnSpPr>
          <p:nvPr/>
        </p:nvCxnSpPr>
        <p:spPr>
          <a:xfrm>
            <a:off x="10807577" y="4038600"/>
            <a:ext cx="0" cy="1066800"/>
          </a:xfrm>
          <a:prstGeom prst="line">
            <a:avLst/>
          </a:prstGeom>
          <a:noFill/>
          <a:ln w="6350" cap="flat" cmpd="sng" algn="ctr">
            <a:solidFill>
              <a:srgbClr val="000000"/>
            </a:solidFill>
            <a:prstDash val="dash"/>
          </a:ln>
          <a:effectLst/>
        </p:spPr>
      </p:cxnSp>
      <p:cxnSp>
        <p:nvCxnSpPr>
          <p:cNvPr id="179" name="Straight Connector 178">
            <a:extLst>
              <a:ext uri="{FF2B5EF4-FFF2-40B4-BE49-F238E27FC236}">
                <a16:creationId xmlns:a16="http://schemas.microsoft.com/office/drawing/2014/main" xmlns="" id="{8024EA9D-43ED-4088-BAFB-3460EDA49BC9}"/>
              </a:ext>
            </a:extLst>
          </p:cNvPr>
          <p:cNvCxnSpPr>
            <a:cxnSpLocks/>
          </p:cNvCxnSpPr>
          <p:nvPr/>
        </p:nvCxnSpPr>
        <p:spPr>
          <a:xfrm>
            <a:off x="10426577" y="3505200"/>
            <a:ext cx="0" cy="1600200"/>
          </a:xfrm>
          <a:prstGeom prst="line">
            <a:avLst/>
          </a:prstGeom>
          <a:noFill/>
          <a:ln w="6350" cap="flat" cmpd="sng" algn="ctr">
            <a:solidFill>
              <a:srgbClr val="000000"/>
            </a:solidFill>
            <a:prstDash val="dash"/>
          </a:ln>
          <a:effectLst/>
        </p:spPr>
      </p:cxnSp>
      <p:cxnSp>
        <p:nvCxnSpPr>
          <p:cNvPr id="181" name="Straight Connector 180">
            <a:extLst>
              <a:ext uri="{FF2B5EF4-FFF2-40B4-BE49-F238E27FC236}">
                <a16:creationId xmlns:a16="http://schemas.microsoft.com/office/drawing/2014/main" xmlns="" id="{8024EA9D-43ED-4088-BAFB-3460EDA49BC9}"/>
              </a:ext>
            </a:extLst>
          </p:cNvPr>
          <p:cNvCxnSpPr>
            <a:cxnSpLocks/>
          </p:cNvCxnSpPr>
          <p:nvPr/>
        </p:nvCxnSpPr>
        <p:spPr>
          <a:xfrm>
            <a:off x="9982200" y="3352800"/>
            <a:ext cx="0" cy="990600"/>
          </a:xfrm>
          <a:prstGeom prst="line">
            <a:avLst/>
          </a:prstGeom>
          <a:noFill/>
          <a:ln w="6350" cap="flat" cmpd="sng" algn="ctr">
            <a:solidFill>
              <a:srgbClr val="000000"/>
            </a:solidFill>
            <a:prstDash val="dash"/>
          </a:ln>
          <a:effectLst/>
        </p:spPr>
      </p:cxnSp>
      <p:cxnSp>
        <p:nvCxnSpPr>
          <p:cNvPr id="174" name="Straight Connector 173">
            <a:extLst>
              <a:ext uri="{FF2B5EF4-FFF2-40B4-BE49-F238E27FC236}">
                <a16:creationId xmlns:a16="http://schemas.microsoft.com/office/drawing/2014/main" xmlns="" id="{8024EA9D-43ED-4088-BAFB-3460EDA49BC9}"/>
              </a:ext>
            </a:extLst>
          </p:cNvPr>
          <p:cNvCxnSpPr>
            <a:cxnSpLocks/>
          </p:cNvCxnSpPr>
          <p:nvPr/>
        </p:nvCxnSpPr>
        <p:spPr>
          <a:xfrm>
            <a:off x="8445378" y="4038600"/>
            <a:ext cx="0" cy="1066800"/>
          </a:xfrm>
          <a:prstGeom prst="line">
            <a:avLst/>
          </a:prstGeom>
          <a:noFill/>
          <a:ln w="6350" cap="flat" cmpd="sng" algn="ctr">
            <a:solidFill>
              <a:srgbClr val="000000"/>
            </a:solidFill>
            <a:prstDash val="dash"/>
          </a:ln>
          <a:effectLst/>
        </p:spPr>
      </p:cxnSp>
      <p:cxnSp>
        <p:nvCxnSpPr>
          <p:cNvPr id="173" name="Straight Connector 172">
            <a:extLst>
              <a:ext uri="{FF2B5EF4-FFF2-40B4-BE49-F238E27FC236}">
                <a16:creationId xmlns:a16="http://schemas.microsoft.com/office/drawing/2014/main" xmlns="" id="{8024EA9D-43ED-4088-BAFB-3460EDA49BC9}"/>
              </a:ext>
            </a:extLst>
          </p:cNvPr>
          <p:cNvCxnSpPr>
            <a:cxnSpLocks/>
          </p:cNvCxnSpPr>
          <p:nvPr/>
        </p:nvCxnSpPr>
        <p:spPr>
          <a:xfrm>
            <a:off x="8216778" y="4038600"/>
            <a:ext cx="0" cy="1066800"/>
          </a:xfrm>
          <a:prstGeom prst="line">
            <a:avLst/>
          </a:prstGeom>
          <a:noFill/>
          <a:ln w="6350" cap="flat" cmpd="sng" algn="ctr">
            <a:solidFill>
              <a:srgbClr val="000000"/>
            </a:solidFill>
            <a:prstDash val="dash"/>
          </a:ln>
          <a:effectLst/>
        </p:spPr>
      </p:cxnSp>
      <p:cxnSp>
        <p:nvCxnSpPr>
          <p:cNvPr id="48" name="Straight Connector 47">
            <a:extLst>
              <a:ext uri="{FF2B5EF4-FFF2-40B4-BE49-F238E27FC236}">
                <a16:creationId xmlns:a16="http://schemas.microsoft.com/office/drawing/2014/main" xmlns="" id="{8024EA9D-43ED-4088-BAFB-3460EDA49BC9}"/>
              </a:ext>
            </a:extLst>
          </p:cNvPr>
          <p:cNvCxnSpPr>
            <a:cxnSpLocks/>
          </p:cNvCxnSpPr>
          <p:nvPr/>
        </p:nvCxnSpPr>
        <p:spPr>
          <a:xfrm>
            <a:off x="7835778" y="3505200"/>
            <a:ext cx="0" cy="1600200"/>
          </a:xfrm>
          <a:prstGeom prst="line">
            <a:avLst/>
          </a:prstGeom>
          <a:noFill/>
          <a:ln w="6350" cap="flat" cmpd="sng" algn="ctr">
            <a:solidFill>
              <a:srgbClr val="000000"/>
            </a:solidFill>
            <a:prstDash val="dash"/>
          </a:ln>
          <a:effectLst/>
        </p:spPr>
      </p:cxnSp>
      <p:cxnSp>
        <p:nvCxnSpPr>
          <p:cNvPr id="172" name="Straight Connector 171">
            <a:extLst>
              <a:ext uri="{FF2B5EF4-FFF2-40B4-BE49-F238E27FC236}">
                <a16:creationId xmlns:a16="http://schemas.microsoft.com/office/drawing/2014/main" xmlns="" id="{8024EA9D-43ED-4088-BAFB-3460EDA49BC9}"/>
              </a:ext>
            </a:extLst>
          </p:cNvPr>
          <p:cNvCxnSpPr>
            <a:cxnSpLocks/>
          </p:cNvCxnSpPr>
          <p:nvPr/>
        </p:nvCxnSpPr>
        <p:spPr>
          <a:xfrm>
            <a:off x="7391401" y="3352800"/>
            <a:ext cx="0" cy="990600"/>
          </a:xfrm>
          <a:prstGeom prst="line">
            <a:avLst/>
          </a:prstGeom>
          <a:noFill/>
          <a:ln w="6350" cap="flat" cmpd="sng" algn="ctr">
            <a:solidFill>
              <a:srgbClr val="000000"/>
            </a:solidFill>
            <a:prstDash val="dash"/>
          </a:ln>
          <a:effectLst/>
        </p:spPr>
      </p:cxnSp>
      <p:sp>
        <p:nvSpPr>
          <p:cNvPr id="2" name="Title 1">
            <a:extLst>
              <a:ext uri="{FF2B5EF4-FFF2-40B4-BE49-F238E27FC236}">
                <a16:creationId xmlns:a16="http://schemas.microsoft.com/office/drawing/2014/main" xmlns="" id="{7FB1D5F2-FB2F-43B7-A60E-8E1B53C18387}"/>
              </a:ext>
            </a:extLst>
          </p:cNvPr>
          <p:cNvSpPr>
            <a:spLocks noGrp="1"/>
          </p:cNvSpPr>
          <p:nvPr>
            <p:ph type="title"/>
          </p:nvPr>
        </p:nvSpPr>
        <p:spPr/>
        <p:txBody>
          <a:bodyPr/>
          <a:lstStyle/>
          <a:p>
            <a:r>
              <a:rPr lang="en-US" dirty="0" smtClean="0"/>
              <a:t>Various Combinations of Station Capabilities</a:t>
            </a:r>
            <a:endParaRPr lang="en-US" dirty="0"/>
          </a:p>
        </p:txBody>
      </p:sp>
      <p:sp>
        <p:nvSpPr>
          <p:cNvPr id="3" name="Content Placeholder 2">
            <a:extLst>
              <a:ext uri="{FF2B5EF4-FFF2-40B4-BE49-F238E27FC236}">
                <a16:creationId xmlns:a16="http://schemas.microsoft.com/office/drawing/2014/main" xmlns="" id="{E8BE2885-1708-4AC3-A6A0-BE3E5D0650D2}"/>
              </a:ext>
            </a:extLst>
          </p:cNvPr>
          <p:cNvSpPr>
            <a:spLocks noGrp="1"/>
          </p:cNvSpPr>
          <p:nvPr>
            <p:ph idx="1"/>
          </p:nvPr>
        </p:nvSpPr>
        <p:spPr>
          <a:xfrm>
            <a:off x="914401" y="1676401"/>
            <a:ext cx="10361084" cy="762000"/>
          </a:xfrm>
        </p:spPr>
        <p:txBody>
          <a:bodyPr/>
          <a:lstStyle/>
          <a:p>
            <a:pPr marL="0" indent="0"/>
            <a:r>
              <a:rPr lang="en-US" sz="2000" dirty="0" smtClean="0">
                <a:solidFill>
                  <a:srgbClr val="FF0000"/>
                </a:solidFill>
                <a:latin typeface="Arial"/>
                <a:cs typeface="Arial"/>
              </a:rPr>
              <a:t>Red</a:t>
            </a:r>
            <a:r>
              <a:rPr lang="en-US" sz="2000" b="0" dirty="0" smtClean="0">
                <a:latin typeface="Arial"/>
                <a:cs typeface="Arial"/>
              </a:rPr>
              <a:t> arrows show durations that indicate NGV capability, circles show CII portion</a:t>
            </a:r>
            <a:br>
              <a:rPr lang="en-US" sz="2000" b="0" dirty="0" smtClean="0">
                <a:latin typeface="Arial"/>
                <a:cs typeface="Arial"/>
              </a:rPr>
            </a:br>
            <a:r>
              <a:rPr lang="en-US" sz="2000" dirty="0" smtClean="0">
                <a:solidFill>
                  <a:srgbClr val="008000"/>
                </a:solidFill>
                <a:latin typeface="Arial"/>
                <a:cs typeface="Arial"/>
              </a:rPr>
              <a:t>Green</a:t>
            </a:r>
            <a:r>
              <a:rPr lang="en-US" sz="2000" b="0" dirty="0" smtClean="0">
                <a:latin typeface="Arial"/>
                <a:cs typeface="Arial"/>
              </a:rPr>
              <a:t> arrows show durations that indicate legacy-only capability</a:t>
            </a:r>
            <a:endParaRPr lang="en-US" sz="2000" b="0" dirty="0">
              <a:latin typeface="Arial"/>
              <a:cs typeface="Arial"/>
            </a:endParaRPr>
          </a:p>
        </p:txBody>
      </p:sp>
      <p:sp>
        <p:nvSpPr>
          <p:cNvPr id="4" name="Slide Number Placeholder 3">
            <a:extLst>
              <a:ext uri="{FF2B5EF4-FFF2-40B4-BE49-F238E27FC236}">
                <a16:creationId xmlns:a16="http://schemas.microsoft.com/office/drawing/2014/main" xmlns="" id="{FC7DAC83-5D58-4C23-940F-638389CD5EA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02D6A65D-C780-4670-8F4F-41A0449476FF}"/>
              </a:ext>
            </a:extLst>
          </p:cNvPr>
          <p:cNvSpPr>
            <a:spLocks noGrp="1"/>
          </p:cNvSpPr>
          <p:nvPr>
            <p:ph type="dt" idx="15"/>
          </p:nvPr>
        </p:nvSpPr>
        <p:spPr/>
        <p:txBody>
          <a:bodyPr/>
          <a:lstStyle/>
          <a:p>
            <a:r>
              <a:rPr lang="en-US" smtClean="0"/>
              <a:t>May 2019</a:t>
            </a:r>
            <a:endParaRPr lang="en-GB" dirty="0"/>
          </a:p>
        </p:txBody>
      </p:sp>
      <p:sp>
        <p:nvSpPr>
          <p:cNvPr id="19" name="TextBox 18">
            <a:extLst>
              <a:ext uri="{FF2B5EF4-FFF2-40B4-BE49-F238E27FC236}">
                <a16:creationId xmlns:a16="http://schemas.microsoft.com/office/drawing/2014/main" xmlns="" id="{165397C8-7796-4457-A88E-838C2B4B0891}"/>
              </a:ext>
            </a:extLst>
          </p:cNvPr>
          <p:cNvSpPr txBox="1"/>
          <p:nvPr/>
        </p:nvSpPr>
        <p:spPr>
          <a:xfrm>
            <a:off x="929217" y="6186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39" name="Rectangle 38">
            <a:extLst>
              <a:ext uri="{FF2B5EF4-FFF2-40B4-BE49-F238E27FC236}">
                <a16:creationId xmlns:a16="http://schemas.microsoft.com/office/drawing/2014/main" xmlns="" id="{FCBFF875-7070-4858-9A03-A330688E1482}"/>
              </a:ext>
            </a:extLst>
          </p:cNvPr>
          <p:cNvSpPr/>
          <p:nvPr/>
        </p:nvSpPr>
        <p:spPr>
          <a:xfrm>
            <a:off x="7378578"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2" name="Rectangle 11">
            <a:extLst>
              <a:ext uri="{FF2B5EF4-FFF2-40B4-BE49-F238E27FC236}">
                <a16:creationId xmlns:a16="http://schemas.microsoft.com/office/drawing/2014/main" xmlns="" id="{5839E883-1B1B-40E7-861D-EF9C8DF4F1B2}"/>
              </a:ext>
            </a:extLst>
          </p:cNvPr>
          <p:cNvSpPr/>
          <p:nvPr/>
        </p:nvSpPr>
        <p:spPr>
          <a:xfrm>
            <a:off x="6400800"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38" name="Rectangle 37">
            <a:extLst>
              <a:ext uri="{FF2B5EF4-FFF2-40B4-BE49-F238E27FC236}">
                <a16:creationId xmlns:a16="http://schemas.microsoft.com/office/drawing/2014/main" xmlns="" id="{F7325EAC-82A2-444A-9DA0-B7C6526BE483}"/>
              </a:ext>
            </a:extLst>
          </p:cNvPr>
          <p:cNvSpPr/>
          <p:nvPr/>
        </p:nvSpPr>
        <p:spPr>
          <a:xfrm>
            <a:off x="7835778"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18" name="Straight Arrow Connector 17">
            <a:extLst>
              <a:ext uri="{FF2B5EF4-FFF2-40B4-BE49-F238E27FC236}">
                <a16:creationId xmlns:a16="http://schemas.microsoft.com/office/drawing/2014/main" xmlns="" id="{4DC8B32F-1C3C-4587-80CD-F7EFFEDF9DB2}"/>
              </a:ext>
            </a:extLst>
          </p:cNvPr>
          <p:cNvCxnSpPr>
            <a:cxnSpLocks/>
          </p:cNvCxnSpPr>
          <p:nvPr/>
        </p:nvCxnSpPr>
        <p:spPr>
          <a:xfrm>
            <a:off x="929217" y="6172200"/>
            <a:ext cx="10500783" cy="0"/>
          </a:xfrm>
          <a:prstGeom prst="straightConnector1">
            <a:avLst/>
          </a:prstGeom>
          <a:noFill/>
          <a:ln w="9525" cap="flat" cmpd="sng" algn="ctr">
            <a:solidFill>
              <a:srgbClr val="000000"/>
            </a:solidFill>
            <a:prstDash val="solid"/>
            <a:tailEnd type="triangle"/>
          </a:ln>
          <a:effectLst/>
        </p:spPr>
      </p:cxnSp>
      <p:sp>
        <p:nvSpPr>
          <p:cNvPr id="108" name="TextBox 107">
            <a:extLst>
              <a:ext uri="{FF2B5EF4-FFF2-40B4-BE49-F238E27FC236}">
                <a16:creationId xmlns:a16="http://schemas.microsoft.com/office/drawing/2014/main" xmlns="" id="{D7D4CB0A-25C6-47FE-8999-AF1F46631063}"/>
              </a:ext>
            </a:extLst>
          </p:cNvPr>
          <p:cNvSpPr txBox="1"/>
          <p:nvPr/>
        </p:nvSpPr>
        <p:spPr>
          <a:xfrm>
            <a:off x="6324600" y="2743200"/>
            <a:ext cx="18288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128" name="TextBox 127">
            <a:extLst>
              <a:ext uri="{FF2B5EF4-FFF2-40B4-BE49-F238E27FC236}">
                <a16:creationId xmlns:a16="http://schemas.microsoft.com/office/drawing/2014/main" xmlns="" id="{165397C8-7796-4457-A88E-838C2B4B0891}"/>
              </a:ext>
            </a:extLst>
          </p:cNvPr>
          <p:cNvSpPr txBox="1"/>
          <p:nvPr/>
        </p:nvSpPr>
        <p:spPr>
          <a:xfrm>
            <a:off x="929217" y="3900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53" name="Straight Arrow Connector 152">
            <a:extLst>
              <a:ext uri="{FF2B5EF4-FFF2-40B4-BE49-F238E27FC236}">
                <a16:creationId xmlns:a16="http://schemas.microsoft.com/office/drawing/2014/main" xmlns="" id="{4DC8B32F-1C3C-4587-80CD-F7EFFEDF9DB2}"/>
              </a:ext>
            </a:extLst>
          </p:cNvPr>
          <p:cNvCxnSpPr>
            <a:cxnSpLocks/>
          </p:cNvCxnSpPr>
          <p:nvPr/>
        </p:nvCxnSpPr>
        <p:spPr>
          <a:xfrm>
            <a:off x="929217" y="3886200"/>
            <a:ext cx="10500783" cy="0"/>
          </a:xfrm>
          <a:prstGeom prst="straightConnector1">
            <a:avLst/>
          </a:prstGeom>
          <a:noFill/>
          <a:ln w="9525" cap="flat" cmpd="sng" algn="ctr">
            <a:solidFill>
              <a:srgbClr val="000000"/>
            </a:solidFill>
            <a:prstDash val="solid"/>
            <a:tailEnd type="triangle"/>
          </a:ln>
          <a:effectLst/>
        </p:spPr>
      </p:cxnSp>
      <p:cxnSp>
        <p:nvCxnSpPr>
          <p:cNvPr id="169" name="Straight Connector 168">
            <a:extLst>
              <a:ext uri="{FF2B5EF4-FFF2-40B4-BE49-F238E27FC236}">
                <a16:creationId xmlns:a16="http://schemas.microsoft.com/office/drawing/2014/main" xmlns="" id="{A7112F3A-3F87-44E9-A976-6A690A7B8E4C}"/>
              </a:ext>
            </a:extLst>
          </p:cNvPr>
          <p:cNvCxnSpPr>
            <a:cxnSpLocks/>
          </p:cNvCxnSpPr>
          <p:nvPr/>
        </p:nvCxnSpPr>
        <p:spPr>
          <a:xfrm flipH="1">
            <a:off x="990600" y="5334000"/>
            <a:ext cx="10287000" cy="0"/>
          </a:xfrm>
          <a:prstGeom prst="line">
            <a:avLst/>
          </a:prstGeom>
          <a:noFill/>
          <a:ln w="38100" cap="flat" cmpd="sng" algn="ctr">
            <a:solidFill>
              <a:srgbClr val="000000"/>
            </a:solidFill>
            <a:prstDash val="lgDash"/>
          </a:ln>
          <a:effectLst/>
        </p:spPr>
      </p:cxnSp>
      <p:sp>
        <p:nvSpPr>
          <p:cNvPr id="170" name="TextBox 169">
            <a:extLst>
              <a:ext uri="{FF2B5EF4-FFF2-40B4-BE49-F238E27FC236}">
                <a16:creationId xmlns:a16="http://schemas.microsoft.com/office/drawing/2014/main" xmlns="" id="{165397C8-7796-4457-A88E-838C2B4B0891}"/>
              </a:ext>
            </a:extLst>
          </p:cNvPr>
          <p:cNvSpPr txBox="1"/>
          <p:nvPr/>
        </p:nvSpPr>
        <p:spPr>
          <a:xfrm>
            <a:off x="929217" y="486136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71" name="Straight Arrow Connector 170">
            <a:extLst>
              <a:ext uri="{FF2B5EF4-FFF2-40B4-BE49-F238E27FC236}">
                <a16:creationId xmlns:a16="http://schemas.microsoft.com/office/drawing/2014/main" xmlns="" id="{4DC8B32F-1C3C-4587-80CD-F7EFFEDF9DB2}"/>
              </a:ext>
            </a:extLst>
          </p:cNvPr>
          <p:cNvCxnSpPr>
            <a:cxnSpLocks/>
          </p:cNvCxnSpPr>
          <p:nvPr/>
        </p:nvCxnSpPr>
        <p:spPr>
          <a:xfrm>
            <a:off x="914400" y="4876800"/>
            <a:ext cx="10500783" cy="0"/>
          </a:xfrm>
          <a:prstGeom prst="straightConnector1">
            <a:avLst/>
          </a:prstGeom>
          <a:noFill/>
          <a:ln w="9525" cap="flat" cmpd="sng" algn="ctr">
            <a:solidFill>
              <a:srgbClr val="000000"/>
            </a:solidFill>
            <a:prstDash val="solid"/>
            <a:tailEnd type="triangle"/>
          </a:ln>
          <a:effectLst/>
        </p:spPr>
      </p:cxnSp>
      <p:sp>
        <p:nvSpPr>
          <p:cNvPr id="45" name="Rectangle 44">
            <a:extLst>
              <a:ext uri="{FF2B5EF4-FFF2-40B4-BE49-F238E27FC236}">
                <a16:creationId xmlns:a16="http://schemas.microsoft.com/office/drawing/2014/main" xmlns="" id="{2238422F-68BE-4F34-A4F2-40926810F624}"/>
              </a:ext>
            </a:extLst>
          </p:cNvPr>
          <p:cNvSpPr/>
          <p:nvPr/>
        </p:nvSpPr>
        <p:spPr>
          <a:xfrm>
            <a:off x="8216778"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47" name="Straight Arrow Connector 46">
            <a:extLst>
              <a:ext uri="{FF2B5EF4-FFF2-40B4-BE49-F238E27FC236}">
                <a16:creationId xmlns:a16="http://schemas.microsoft.com/office/drawing/2014/main" xmlns="" id="{5FED5C7E-C998-4EDF-8B10-625EC296A1FE}"/>
              </a:ext>
            </a:extLst>
          </p:cNvPr>
          <p:cNvCxnSpPr>
            <a:cxnSpLocks/>
          </p:cNvCxnSpPr>
          <p:nvPr/>
        </p:nvCxnSpPr>
        <p:spPr bwMode="auto">
          <a:xfrm>
            <a:off x="7378578"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175" name="Straight Arrow Connector 174">
            <a:extLst>
              <a:ext uri="{FF2B5EF4-FFF2-40B4-BE49-F238E27FC236}">
                <a16:creationId xmlns:a16="http://schemas.microsoft.com/office/drawing/2014/main" xmlns="" id="{5FED5C7E-C998-4EDF-8B10-625EC296A1FE}"/>
              </a:ext>
            </a:extLst>
          </p:cNvPr>
          <p:cNvCxnSpPr>
            <a:cxnSpLocks/>
          </p:cNvCxnSpPr>
          <p:nvPr/>
        </p:nvCxnSpPr>
        <p:spPr bwMode="auto">
          <a:xfrm>
            <a:off x="8216778"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76" name="Rectangle 175">
            <a:extLst>
              <a:ext uri="{FF2B5EF4-FFF2-40B4-BE49-F238E27FC236}">
                <a16:creationId xmlns:a16="http://schemas.microsoft.com/office/drawing/2014/main" xmlns="" id="{FCBFF875-7070-4858-9A03-A330688E1482}"/>
              </a:ext>
            </a:extLst>
          </p:cNvPr>
          <p:cNvSpPr/>
          <p:nvPr/>
        </p:nvSpPr>
        <p:spPr>
          <a:xfrm>
            <a:off x="99693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77" name="Rectangle 176">
            <a:extLst>
              <a:ext uri="{FF2B5EF4-FFF2-40B4-BE49-F238E27FC236}">
                <a16:creationId xmlns:a16="http://schemas.microsoft.com/office/drawing/2014/main" xmlns="" id="{5839E883-1B1B-40E7-861D-EF9C8DF4F1B2}"/>
              </a:ext>
            </a:extLst>
          </p:cNvPr>
          <p:cNvSpPr/>
          <p:nvPr/>
        </p:nvSpPr>
        <p:spPr>
          <a:xfrm>
            <a:off x="8991601" y="3483522"/>
            <a:ext cx="977776"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178" name="Rectangle 177">
            <a:extLst>
              <a:ext uri="{FF2B5EF4-FFF2-40B4-BE49-F238E27FC236}">
                <a16:creationId xmlns:a16="http://schemas.microsoft.com/office/drawing/2014/main" xmlns="" id="{F7325EAC-82A2-444A-9DA0-B7C6526BE483}"/>
              </a:ext>
            </a:extLst>
          </p:cNvPr>
          <p:cNvSpPr/>
          <p:nvPr/>
        </p:nvSpPr>
        <p:spPr>
          <a:xfrm>
            <a:off x="104265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180" name="TextBox 179">
            <a:extLst>
              <a:ext uri="{FF2B5EF4-FFF2-40B4-BE49-F238E27FC236}">
                <a16:creationId xmlns:a16="http://schemas.microsoft.com/office/drawing/2014/main" xmlns="" id="{D7D4CB0A-25C6-47FE-8999-AF1F46631063}"/>
              </a:ext>
            </a:extLst>
          </p:cNvPr>
          <p:cNvSpPr txBox="1"/>
          <p:nvPr/>
        </p:nvSpPr>
        <p:spPr>
          <a:xfrm>
            <a:off x="8915400"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183" name="Rectangle 182">
            <a:extLst>
              <a:ext uri="{FF2B5EF4-FFF2-40B4-BE49-F238E27FC236}">
                <a16:creationId xmlns:a16="http://schemas.microsoft.com/office/drawing/2014/main" xmlns="" id="{2238422F-68BE-4F34-A4F2-40926810F624}"/>
              </a:ext>
            </a:extLst>
          </p:cNvPr>
          <p:cNvSpPr/>
          <p:nvPr/>
        </p:nvSpPr>
        <p:spPr>
          <a:xfrm>
            <a:off x="108075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10" name="Straight Arrow Connector 209">
            <a:extLst>
              <a:ext uri="{FF2B5EF4-FFF2-40B4-BE49-F238E27FC236}">
                <a16:creationId xmlns:a16="http://schemas.microsoft.com/office/drawing/2014/main" xmlns="" id="{5FED5C7E-C998-4EDF-8B10-625EC296A1FE}"/>
              </a:ext>
            </a:extLst>
          </p:cNvPr>
          <p:cNvCxnSpPr>
            <a:cxnSpLocks/>
          </p:cNvCxnSpPr>
          <p:nvPr/>
        </p:nvCxnSpPr>
        <p:spPr bwMode="auto">
          <a:xfrm>
            <a:off x="9982200"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211" name="Straight Arrow Connector 210">
            <a:extLst>
              <a:ext uri="{FF2B5EF4-FFF2-40B4-BE49-F238E27FC236}">
                <a16:creationId xmlns:a16="http://schemas.microsoft.com/office/drawing/2014/main" xmlns="" id="{44F25386-AE1E-4630-92C2-688FF1107DAF}"/>
              </a:ext>
            </a:extLst>
          </p:cNvPr>
          <p:cNvCxnSpPr>
            <a:cxnSpLocks/>
          </p:cNvCxnSpPr>
          <p:nvPr/>
        </p:nvCxnSpPr>
        <p:spPr bwMode="auto">
          <a:xfrm>
            <a:off x="10820400" y="4343400"/>
            <a:ext cx="1524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17" name="Straight Connector 216">
            <a:extLst>
              <a:ext uri="{FF2B5EF4-FFF2-40B4-BE49-F238E27FC236}">
                <a16:creationId xmlns:a16="http://schemas.microsoft.com/office/drawing/2014/main" xmlns="" id="{A7112F3A-3F87-44E9-A976-6A690A7B8E4C}"/>
              </a:ext>
            </a:extLst>
          </p:cNvPr>
          <p:cNvCxnSpPr>
            <a:cxnSpLocks/>
          </p:cNvCxnSpPr>
          <p:nvPr/>
        </p:nvCxnSpPr>
        <p:spPr>
          <a:xfrm>
            <a:off x="2972312" y="5549937"/>
            <a:ext cx="0" cy="850863"/>
          </a:xfrm>
          <a:prstGeom prst="line">
            <a:avLst/>
          </a:prstGeom>
          <a:noFill/>
          <a:ln w="6350" cap="flat" cmpd="sng" algn="ctr">
            <a:solidFill>
              <a:srgbClr val="000000"/>
            </a:solidFill>
            <a:prstDash val="dash"/>
          </a:ln>
          <a:effectLst/>
        </p:spPr>
      </p:cxnSp>
      <p:cxnSp>
        <p:nvCxnSpPr>
          <p:cNvPr id="218" name="Straight Connector 217">
            <a:extLst>
              <a:ext uri="{FF2B5EF4-FFF2-40B4-BE49-F238E27FC236}">
                <a16:creationId xmlns:a16="http://schemas.microsoft.com/office/drawing/2014/main" xmlns="" id="{A7112F3A-3F87-44E9-A976-6A690A7B8E4C}"/>
              </a:ext>
            </a:extLst>
          </p:cNvPr>
          <p:cNvCxnSpPr>
            <a:cxnSpLocks/>
          </p:cNvCxnSpPr>
          <p:nvPr/>
        </p:nvCxnSpPr>
        <p:spPr>
          <a:xfrm>
            <a:off x="2743712" y="5549937"/>
            <a:ext cx="0" cy="850863"/>
          </a:xfrm>
          <a:prstGeom prst="line">
            <a:avLst/>
          </a:prstGeom>
          <a:noFill/>
          <a:ln w="6350" cap="flat" cmpd="sng" algn="ctr">
            <a:solidFill>
              <a:srgbClr val="000000"/>
            </a:solidFill>
            <a:prstDash val="dash"/>
          </a:ln>
          <a:effectLst/>
        </p:spPr>
      </p:cxnSp>
      <p:sp>
        <p:nvSpPr>
          <p:cNvPr id="219" name="Rectangle 218">
            <a:extLst>
              <a:ext uri="{FF2B5EF4-FFF2-40B4-BE49-F238E27FC236}">
                <a16:creationId xmlns:a16="http://schemas.microsoft.com/office/drawing/2014/main" xmlns="" id="{1C2327F7-AC68-45B8-98F6-9A8042E1181E}"/>
              </a:ext>
            </a:extLst>
          </p:cNvPr>
          <p:cNvSpPr/>
          <p:nvPr/>
        </p:nvSpPr>
        <p:spPr>
          <a:xfrm>
            <a:off x="16002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sp>
        <p:nvSpPr>
          <p:cNvPr id="221" name="Rectangle 220">
            <a:extLst>
              <a:ext uri="{FF2B5EF4-FFF2-40B4-BE49-F238E27FC236}">
                <a16:creationId xmlns:a16="http://schemas.microsoft.com/office/drawing/2014/main" xmlns="" id="{2238422F-68BE-4F34-A4F2-40926810F624}"/>
              </a:ext>
            </a:extLst>
          </p:cNvPr>
          <p:cNvSpPr/>
          <p:nvPr/>
        </p:nvSpPr>
        <p:spPr>
          <a:xfrm>
            <a:off x="27437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22" name="TextBox 221">
            <a:extLst>
              <a:ext uri="{FF2B5EF4-FFF2-40B4-BE49-F238E27FC236}">
                <a16:creationId xmlns:a16="http://schemas.microsoft.com/office/drawing/2014/main" xmlns="" id="{84C99476-976A-41E1-85C5-AD78FD68E3DC}"/>
              </a:ext>
            </a:extLst>
          </p:cNvPr>
          <p:cNvSpPr txBox="1"/>
          <p:nvPr/>
        </p:nvSpPr>
        <p:spPr>
          <a:xfrm>
            <a:off x="2680335" y="55626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25" name="Oval 224"/>
          <p:cNvSpPr/>
          <p:nvPr/>
        </p:nvSpPr>
        <p:spPr bwMode="auto">
          <a:xfrm>
            <a:off x="81534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6" name="Oval 225"/>
          <p:cNvSpPr/>
          <p:nvPr/>
        </p:nvSpPr>
        <p:spPr bwMode="auto">
          <a:xfrm>
            <a:off x="8382000"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7" name="Oval 226"/>
          <p:cNvSpPr/>
          <p:nvPr/>
        </p:nvSpPr>
        <p:spPr bwMode="auto">
          <a:xfrm>
            <a:off x="107442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40" name="Straight Connector 239">
            <a:extLst>
              <a:ext uri="{FF2B5EF4-FFF2-40B4-BE49-F238E27FC236}">
                <a16:creationId xmlns:a16="http://schemas.microsoft.com/office/drawing/2014/main" xmlns="" id="{8024EA9D-43ED-4088-BAFB-3460EDA49BC9}"/>
              </a:ext>
            </a:extLst>
          </p:cNvPr>
          <p:cNvCxnSpPr>
            <a:cxnSpLocks/>
          </p:cNvCxnSpPr>
          <p:nvPr/>
        </p:nvCxnSpPr>
        <p:spPr>
          <a:xfrm>
            <a:off x="5930777" y="4038600"/>
            <a:ext cx="0" cy="1066800"/>
          </a:xfrm>
          <a:prstGeom prst="line">
            <a:avLst/>
          </a:prstGeom>
          <a:noFill/>
          <a:ln w="6350" cap="flat" cmpd="sng" algn="ctr">
            <a:solidFill>
              <a:srgbClr val="000000"/>
            </a:solidFill>
            <a:prstDash val="dash"/>
          </a:ln>
          <a:effectLst/>
        </p:spPr>
      </p:cxnSp>
      <p:cxnSp>
        <p:nvCxnSpPr>
          <p:cNvPr id="241" name="Straight Connector 240">
            <a:extLst>
              <a:ext uri="{FF2B5EF4-FFF2-40B4-BE49-F238E27FC236}">
                <a16:creationId xmlns:a16="http://schemas.microsoft.com/office/drawing/2014/main" xmlns="" id="{8024EA9D-43ED-4088-BAFB-3460EDA49BC9}"/>
              </a:ext>
            </a:extLst>
          </p:cNvPr>
          <p:cNvCxnSpPr>
            <a:cxnSpLocks/>
          </p:cNvCxnSpPr>
          <p:nvPr/>
        </p:nvCxnSpPr>
        <p:spPr>
          <a:xfrm>
            <a:off x="5702177" y="4038600"/>
            <a:ext cx="0" cy="1066800"/>
          </a:xfrm>
          <a:prstGeom prst="line">
            <a:avLst/>
          </a:prstGeom>
          <a:noFill/>
          <a:ln w="6350" cap="flat" cmpd="sng" algn="ctr">
            <a:solidFill>
              <a:srgbClr val="000000"/>
            </a:solidFill>
            <a:prstDash val="dash"/>
          </a:ln>
          <a:effectLst/>
        </p:spPr>
      </p:cxnSp>
      <p:cxnSp>
        <p:nvCxnSpPr>
          <p:cNvPr id="242" name="Straight Connector 241">
            <a:extLst>
              <a:ext uri="{FF2B5EF4-FFF2-40B4-BE49-F238E27FC236}">
                <a16:creationId xmlns:a16="http://schemas.microsoft.com/office/drawing/2014/main" xmlns="" id="{8024EA9D-43ED-4088-BAFB-3460EDA49BC9}"/>
              </a:ext>
            </a:extLst>
          </p:cNvPr>
          <p:cNvCxnSpPr>
            <a:cxnSpLocks/>
          </p:cNvCxnSpPr>
          <p:nvPr/>
        </p:nvCxnSpPr>
        <p:spPr>
          <a:xfrm>
            <a:off x="5321177" y="3505200"/>
            <a:ext cx="0" cy="1600200"/>
          </a:xfrm>
          <a:prstGeom prst="line">
            <a:avLst/>
          </a:prstGeom>
          <a:noFill/>
          <a:ln w="6350" cap="flat" cmpd="sng" algn="ctr">
            <a:solidFill>
              <a:srgbClr val="000000"/>
            </a:solidFill>
            <a:prstDash val="dash"/>
          </a:ln>
          <a:effectLst/>
        </p:spPr>
      </p:cxnSp>
      <p:cxnSp>
        <p:nvCxnSpPr>
          <p:cNvPr id="243" name="Straight Connector 242">
            <a:extLst>
              <a:ext uri="{FF2B5EF4-FFF2-40B4-BE49-F238E27FC236}">
                <a16:creationId xmlns:a16="http://schemas.microsoft.com/office/drawing/2014/main" xmlns="" id="{8024EA9D-43ED-4088-BAFB-3460EDA49BC9}"/>
              </a:ext>
            </a:extLst>
          </p:cNvPr>
          <p:cNvCxnSpPr>
            <a:cxnSpLocks/>
          </p:cNvCxnSpPr>
          <p:nvPr/>
        </p:nvCxnSpPr>
        <p:spPr>
          <a:xfrm>
            <a:off x="4876800" y="3352800"/>
            <a:ext cx="0" cy="990600"/>
          </a:xfrm>
          <a:prstGeom prst="line">
            <a:avLst/>
          </a:prstGeom>
          <a:noFill/>
          <a:ln w="6350" cap="flat" cmpd="sng" algn="ctr">
            <a:solidFill>
              <a:srgbClr val="000000"/>
            </a:solidFill>
            <a:prstDash val="dash"/>
          </a:ln>
          <a:effectLst/>
        </p:spPr>
      </p:cxnSp>
      <p:sp>
        <p:nvSpPr>
          <p:cNvPr id="244" name="Rectangle 243">
            <a:extLst>
              <a:ext uri="{FF2B5EF4-FFF2-40B4-BE49-F238E27FC236}">
                <a16:creationId xmlns:a16="http://schemas.microsoft.com/office/drawing/2014/main" xmlns="" id="{FCBFF875-7070-4858-9A03-A330688E1482}"/>
              </a:ext>
            </a:extLst>
          </p:cNvPr>
          <p:cNvSpPr/>
          <p:nvPr/>
        </p:nvSpPr>
        <p:spPr>
          <a:xfrm>
            <a:off x="48639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45" name="Rectangle 244">
            <a:extLst>
              <a:ext uri="{FF2B5EF4-FFF2-40B4-BE49-F238E27FC236}">
                <a16:creationId xmlns:a16="http://schemas.microsoft.com/office/drawing/2014/main" xmlns="" id="{5839E883-1B1B-40E7-861D-EF9C8DF4F1B2}"/>
              </a:ext>
            </a:extLst>
          </p:cNvPr>
          <p:cNvSpPr/>
          <p:nvPr/>
        </p:nvSpPr>
        <p:spPr>
          <a:xfrm>
            <a:off x="3886199"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46" name="Rectangle 245">
            <a:extLst>
              <a:ext uri="{FF2B5EF4-FFF2-40B4-BE49-F238E27FC236}">
                <a16:creationId xmlns:a16="http://schemas.microsoft.com/office/drawing/2014/main" xmlns="" id="{F7325EAC-82A2-444A-9DA0-B7C6526BE483}"/>
              </a:ext>
            </a:extLst>
          </p:cNvPr>
          <p:cNvSpPr/>
          <p:nvPr/>
        </p:nvSpPr>
        <p:spPr>
          <a:xfrm>
            <a:off x="53211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47" name="TextBox 246">
            <a:extLst>
              <a:ext uri="{FF2B5EF4-FFF2-40B4-BE49-F238E27FC236}">
                <a16:creationId xmlns:a16="http://schemas.microsoft.com/office/drawing/2014/main" xmlns="" id="{D7D4CB0A-25C6-47FE-8999-AF1F46631063}"/>
              </a:ext>
            </a:extLst>
          </p:cNvPr>
          <p:cNvSpPr txBox="1"/>
          <p:nvPr/>
        </p:nvSpPr>
        <p:spPr>
          <a:xfrm>
            <a:off x="3733799"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248" name="Rectangle 247">
            <a:extLst>
              <a:ext uri="{FF2B5EF4-FFF2-40B4-BE49-F238E27FC236}">
                <a16:creationId xmlns:a16="http://schemas.microsoft.com/office/drawing/2014/main" xmlns="" id="{2238422F-68BE-4F34-A4F2-40926810F624}"/>
              </a:ext>
            </a:extLst>
          </p:cNvPr>
          <p:cNvSpPr/>
          <p:nvPr/>
        </p:nvSpPr>
        <p:spPr>
          <a:xfrm>
            <a:off x="57021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49" name="Straight Arrow Connector 248">
            <a:extLst>
              <a:ext uri="{FF2B5EF4-FFF2-40B4-BE49-F238E27FC236}">
                <a16:creationId xmlns:a16="http://schemas.microsoft.com/office/drawing/2014/main" xmlns="" id="{44F25386-AE1E-4630-92C2-688FF1107DAF}"/>
              </a:ext>
            </a:extLst>
          </p:cNvPr>
          <p:cNvCxnSpPr>
            <a:cxnSpLocks/>
          </p:cNvCxnSpPr>
          <p:nvPr/>
        </p:nvCxnSpPr>
        <p:spPr bwMode="auto">
          <a:xfrm>
            <a:off x="4863977"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50" name="Straight Arrow Connector 249">
            <a:extLst>
              <a:ext uri="{FF2B5EF4-FFF2-40B4-BE49-F238E27FC236}">
                <a16:creationId xmlns:a16="http://schemas.microsoft.com/office/drawing/2014/main" xmlns="" id="{5FED5C7E-C998-4EDF-8B10-625EC296A1FE}"/>
              </a:ext>
            </a:extLst>
          </p:cNvPr>
          <p:cNvCxnSpPr>
            <a:cxnSpLocks/>
          </p:cNvCxnSpPr>
          <p:nvPr/>
        </p:nvCxnSpPr>
        <p:spPr bwMode="auto">
          <a:xfrm>
            <a:off x="5714999"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51" name="Oval 250"/>
          <p:cNvSpPr/>
          <p:nvPr/>
        </p:nvSpPr>
        <p:spPr bwMode="auto">
          <a:xfrm>
            <a:off x="5867399"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52" name="Straight Connector 251">
            <a:extLst>
              <a:ext uri="{FF2B5EF4-FFF2-40B4-BE49-F238E27FC236}">
                <a16:creationId xmlns:a16="http://schemas.microsoft.com/office/drawing/2014/main" xmlns="" id="{8024EA9D-43ED-4088-BAFB-3460EDA49BC9}"/>
              </a:ext>
            </a:extLst>
          </p:cNvPr>
          <p:cNvCxnSpPr>
            <a:cxnSpLocks/>
          </p:cNvCxnSpPr>
          <p:nvPr/>
        </p:nvCxnSpPr>
        <p:spPr>
          <a:xfrm>
            <a:off x="3118209" y="4038600"/>
            <a:ext cx="0" cy="1066800"/>
          </a:xfrm>
          <a:prstGeom prst="line">
            <a:avLst/>
          </a:prstGeom>
          <a:noFill/>
          <a:ln w="6350" cap="flat" cmpd="sng" algn="ctr">
            <a:solidFill>
              <a:srgbClr val="000000"/>
            </a:solidFill>
            <a:prstDash val="dash"/>
          </a:ln>
          <a:effectLst/>
        </p:spPr>
      </p:cxnSp>
      <p:cxnSp>
        <p:nvCxnSpPr>
          <p:cNvPr id="253" name="Straight Connector 252">
            <a:extLst>
              <a:ext uri="{FF2B5EF4-FFF2-40B4-BE49-F238E27FC236}">
                <a16:creationId xmlns:a16="http://schemas.microsoft.com/office/drawing/2014/main" xmlns="" id="{8024EA9D-43ED-4088-BAFB-3460EDA49BC9}"/>
              </a:ext>
            </a:extLst>
          </p:cNvPr>
          <p:cNvCxnSpPr>
            <a:cxnSpLocks/>
          </p:cNvCxnSpPr>
          <p:nvPr/>
        </p:nvCxnSpPr>
        <p:spPr>
          <a:xfrm>
            <a:off x="2889609" y="4038600"/>
            <a:ext cx="0" cy="1066800"/>
          </a:xfrm>
          <a:prstGeom prst="line">
            <a:avLst/>
          </a:prstGeom>
          <a:noFill/>
          <a:ln w="6350" cap="flat" cmpd="sng" algn="ctr">
            <a:solidFill>
              <a:srgbClr val="000000"/>
            </a:solidFill>
            <a:prstDash val="dash"/>
          </a:ln>
          <a:effectLst/>
        </p:spPr>
      </p:cxnSp>
      <p:cxnSp>
        <p:nvCxnSpPr>
          <p:cNvPr id="254" name="Straight Connector 253">
            <a:extLst>
              <a:ext uri="{FF2B5EF4-FFF2-40B4-BE49-F238E27FC236}">
                <a16:creationId xmlns:a16="http://schemas.microsoft.com/office/drawing/2014/main" xmlns="" id="{8024EA9D-43ED-4088-BAFB-3460EDA49BC9}"/>
              </a:ext>
            </a:extLst>
          </p:cNvPr>
          <p:cNvCxnSpPr>
            <a:cxnSpLocks/>
          </p:cNvCxnSpPr>
          <p:nvPr/>
        </p:nvCxnSpPr>
        <p:spPr>
          <a:xfrm>
            <a:off x="2508609" y="3505200"/>
            <a:ext cx="0" cy="1600200"/>
          </a:xfrm>
          <a:prstGeom prst="line">
            <a:avLst/>
          </a:prstGeom>
          <a:noFill/>
          <a:ln w="6350" cap="flat" cmpd="sng" algn="ctr">
            <a:solidFill>
              <a:srgbClr val="000000"/>
            </a:solidFill>
            <a:prstDash val="dash"/>
          </a:ln>
          <a:effectLst/>
        </p:spPr>
      </p:cxnSp>
      <p:cxnSp>
        <p:nvCxnSpPr>
          <p:cNvPr id="255" name="Straight Connector 254">
            <a:extLst>
              <a:ext uri="{FF2B5EF4-FFF2-40B4-BE49-F238E27FC236}">
                <a16:creationId xmlns:a16="http://schemas.microsoft.com/office/drawing/2014/main" xmlns="" id="{8024EA9D-43ED-4088-BAFB-3460EDA49BC9}"/>
              </a:ext>
            </a:extLst>
          </p:cNvPr>
          <p:cNvCxnSpPr>
            <a:cxnSpLocks/>
          </p:cNvCxnSpPr>
          <p:nvPr/>
        </p:nvCxnSpPr>
        <p:spPr>
          <a:xfrm>
            <a:off x="2064232" y="3352800"/>
            <a:ext cx="0" cy="990600"/>
          </a:xfrm>
          <a:prstGeom prst="line">
            <a:avLst/>
          </a:prstGeom>
          <a:noFill/>
          <a:ln w="6350" cap="flat" cmpd="sng" algn="ctr">
            <a:solidFill>
              <a:srgbClr val="000000"/>
            </a:solidFill>
            <a:prstDash val="dash"/>
          </a:ln>
          <a:effectLst/>
        </p:spPr>
      </p:cxnSp>
      <p:sp>
        <p:nvSpPr>
          <p:cNvPr id="256" name="TextBox 255">
            <a:extLst>
              <a:ext uri="{FF2B5EF4-FFF2-40B4-BE49-F238E27FC236}">
                <a16:creationId xmlns:a16="http://schemas.microsoft.com/office/drawing/2014/main" xmlns="" id="{84C99476-976A-41E1-85C5-AD78FD68E3DC}"/>
              </a:ext>
            </a:extLst>
          </p:cNvPr>
          <p:cNvSpPr txBox="1"/>
          <p:nvPr/>
        </p:nvSpPr>
        <p:spPr>
          <a:xfrm>
            <a:off x="2826232" y="41910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57" name="Rectangle 256">
            <a:extLst>
              <a:ext uri="{FF2B5EF4-FFF2-40B4-BE49-F238E27FC236}">
                <a16:creationId xmlns:a16="http://schemas.microsoft.com/office/drawing/2014/main" xmlns="" id="{FCBFF875-7070-4858-9A03-A330688E1482}"/>
              </a:ext>
            </a:extLst>
          </p:cNvPr>
          <p:cNvSpPr/>
          <p:nvPr/>
        </p:nvSpPr>
        <p:spPr>
          <a:xfrm>
            <a:off x="2051409"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58" name="Rectangle 257">
            <a:extLst>
              <a:ext uri="{FF2B5EF4-FFF2-40B4-BE49-F238E27FC236}">
                <a16:creationId xmlns:a16="http://schemas.microsoft.com/office/drawing/2014/main" xmlns="" id="{5839E883-1B1B-40E7-861D-EF9C8DF4F1B2}"/>
              </a:ext>
            </a:extLst>
          </p:cNvPr>
          <p:cNvSpPr/>
          <p:nvPr/>
        </p:nvSpPr>
        <p:spPr>
          <a:xfrm>
            <a:off x="1073631"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59" name="Rectangle 258">
            <a:extLst>
              <a:ext uri="{FF2B5EF4-FFF2-40B4-BE49-F238E27FC236}">
                <a16:creationId xmlns:a16="http://schemas.microsoft.com/office/drawing/2014/main" xmlns="" id="{F7325EAC-82A2-444A-9DA0-B7C6526BE483}"/>
              </a:ext>
            </a:extLst>
          </p:cNvPr>
          <p:cNvSpPr/>
          <p:nvPr/>
        </p:nvSpPr>
        <p:spPr>
          <a:xfrm>
            <a:off x="2508609"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60" name="TextBox 259">
            <a:extLst>
              <a:ext uri="{FF2B5EF4-FFF2-40B4-BE49-F238E27FC236}">
                <a16:creationId xmlns:a16="http://schemas.microsoft.com/office/drawing/2014/main" xmlns="" id="{D7D4CB0A-25C6-47FE-8999-AF1F46631063}"/>
              </a:ext>
            </a:extLst>
          </p:cNvPr>
          <p:cNvSpPr txBox="1"/>
          <p:nvPr/>
        </p:nvSpPr>
        <p:spPr>
          <a:xfrm>
            <a:off x="921232"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261" name="Rectangle 260">
            <a:extLst>
              <a:ext uri="{FF2B5EF4-FFF2-40B4-BE49-F238E27FC236}">
                <a16:creationId xmlns:a16="http://schemas.microsoft.com/office/drawing/2014/main" xmlns="" id="{2238422F-68BE-4F34-A4F2-40926810F624}"/>
              </a:ext>
            </a:extLst>
          </p:cNvPr>
          <p:cNvSpPr/>
          <p:nvPr/>
        </p:nvSpPr>
        <p:spPr>
          <a:xfrm>
            <a:off x="2889609"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62" name="Straight Arrow Connector 261">
            <a:extLst>
              <a:ext uri="{FF2B5EF4-FFF2-40B4-BE49-F238E27FC236}">
                <a16:creationId xmlns:a16="http://schemas.microsoft.com/office/drawing/2014/main" xmlns="" id="{44F25386-AE1E-4630-92C2-688FF1107DAF}"/>
              </a:ext>
            </a:extLst>
          </p:cNvPr>
          <p:cNvCxnSpPr>
            <a:cxnSpLocks/>
          </p:cNvCxnSpPr>
          <p:nvPr/>
        </p:nvCxnSpPr>
        <p:spPr bwMode="auto">
          <a:xfrm>
            <a:off x="2051409"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sp>
        <p:nvSpPr>
          <p:cNvPr id="49" name="Footer Placeholder 48"/>
          <p:cNvSpPr>
            <a:spLocks noGrp="1"/>
          </p:cNvSpPr>
          <p:nvPr>
            <p:ph type="ftr" idx="14"/>
          </p:nvPr>
        </p:nvSpPr>
        <p:spPr/>
        <p:txBody>
          <a:bodyPr/>
          <a:lstStyle/>
          <a:p>
            <a:r>
              <a:rPr lang="en-GB" smtClean="0"/>
              <a:t>Fischer - Filippi - Martinez, NXP</a:t>
            </a:r>
            <a:endParaRPr lang="en-GB" dirty="0"/>
          </a:p>
        </p:txBody>
      </p:sp>
      <p:cxnSp>
        <p:nvCxnSpPr>
          <p:cNvPr id="263" name="Straight Connector 262">
            <a:extLst>
              <a:ext uri="{FF2B5EF4-FFF2-40B4-BE49-F238E27FC236}">
                <a16:creationId xmlns:a16="http://schemas.microsoft.com/office/drawing/2014/main" xmlns="" id="{A7112F3A-3F87-44E9-A976-6A690A7B8E4C}"/>
              </a:ext>
            </a:extLst>
          </p:cNvPr>
          <p:cNvCxnSpPr>
            <a:cxnSpLocks/>
          </p:cNvCxnSpPr>
          <p:nvPr/>
        </p:nvCxnSpPr>
        <p:spPr>
          <a:xfrm>
            <a:off x="8458712" y="5549937"/>
            <a:ext cx="0" cy="850863"/>
          </a:xfrm>
          <a:prstGeom prst="line">
            <a:avLst/>
          </a:prstGeom>
          <a:noFill/>
          <a:ln w="6350" cap="flat" cmpd="sng" algn="ctr">
            <a:solidFill>
              <a:srgbClr val="000000"/>
            </a:solidFill>
            <a:prstDash val="dash"/>
          </a:ln>
          <a:effectLst/>
        </p:spPr>
      </p:cxnSp>
      <p:cxnSp>
        <p:nvCxnSpPr>
          <p:cNvPr id="264" name="Straight Connector 263">
            <a:extLst>
              <a:ext uri="{FF2B5EF4-FFF2-40B4-BE49-F238E27FC236}">
                <a16:creationId xmlns:a16="http://schemas.microsoft.com/office/drawing/2014/main" xmlns="" id="{A7112F3A-3F87-44E9-A976-6A690A7B8E4C}"/>
              </a:ext>
            </a:extLst>
          </p:cNvPr>
          <p:cNvCxnSpPr>
            <a:cxnSpLocks/>
          </p:cNvCxnSpPr>
          <p:nvPr/>
        </p:nvCxnSpPr>
        <p:spPr>
          <a:xfrm>
            <a:off x="8230112" y="5549937"/>
            <a:ext cx="0" cy="850863"/>
          </a:xfrm>
          <a:prstGeom prst="line">
            <a:avLst/>
          </a:prstGeom>
          <a:noFill/>
          <a:ln w="6350" cap="flat" cmpd="sng" algn="ctr">
            <a:solidFill>
              <a:srgbClr val="000000"/>
            </a:solidFill>
            <a:prstDash val="dash"/>
          </a:ln>
          <a:effectLst/>
        </p:spPr>
      </p:cxnSp>
      <p:sp>
        <p:nvSpPr>
          <p:cNvPr id="265" name="Rectangle 264">
            <a:extLst>
              <a:ext uri="{FF2B5EF4-FFF2-40B4-BE49-F238E27FC236}">
                <a16:creationId xmlns:a16="http://schemas.microsoft.com/office/drawing/2014/main" xmlns="" id="{1C2327F7-AC68-45B8-98F6-9A8042E1181E}"/>
              </a:ext>
            </a:extLst>
          </p:cNvPr>
          <p:cNvSpPr/>
          <p:nvPr/>
        </p:nvSpPr>
        <p:spPr>
          <a:xfrm>
            <a:off x="70866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cxnSp>
        <p:nvCxnSpPr>
          <p:cNvPr id="266" name="Straight Arrow Connector 265">
            <a:extLst>
              <a:ext uri="{FF2B5EF4-FFF2-40B4-BE49-F238E27FC236}">
                <a16:creationId xmlns:a16="http://schemas.microsoft.com/office/drawing/2014/main" xmlns="" id="{65A9FDE1-A550-4004-86E6-9CE7B3225F1E}"/>
              </a:ext>
            </a:extLst>
          </p:cNvPr>
          <p:cNvCxnSpPr>
            <a:cxnSpLocks/>
          </p:cNvCxnSpPr>
          <p:nvPr/>
        </p:nvCxnSpPr>
        <p:spPr bwMode="auto">
          <a:xfrm>
            <a:off x="8230112" y="5626137"/>
            <a:ext cx="1524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67" name="Rectangle 266">
            <a:extLst>
              <a:ext uri="{FF2B5EF4-FFF2-40B4-BE49-F238E27FC236}">
                <a16:creationId xmlns:a16="http://schemas.microsoft.com/office/drawing/2014/main" xmlns="" id="{2238422F-68BE-4F34-A4F2-40926810F624}"/>
              </a:ext>
            </a:extLst>
          </p:cNvPr>
          <p:cNvSpPr/>
          <p:nvPr/>
        </p:nvSpPr>
        <p:spPr>
          <a:xfrm>
            <a:off x="82301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68" name="Oval 267"/>
          <p:cNvSpPr/>
          <p:nvPr/>
        </p:nvSpPr>
        <p:spPr bwMode="auto">
          <a:xfrm>
            <a:off x="8166735" y="5486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991116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CII Value Assignments</a:t>
            </a:r>
            <a:endParaRPr lang="en-GB" dirty="0"/>
          </a:p>
        </p:txBody>
      </p:sp>
      <p:sp>
        <p:nvSpPr>
          <p:cNvPr id="3" name="Content Placeholder 2"/>
          <p:cNvSpPr>
            <a:spLocks noGrp="1"/>
          </p:cNvSpPr>
          <p:nvPr>
            <p:ph idx="1"/>
          </p:nvPr>
        </p:nvSpPr>
        <p:spPr>
          <a:xfrm>
            <a:off x="741093" y="1981201"/>
            <a:ext cx="10688907" cy="1371599"/>
          </a:xfrm>
        </p:spPr>
        <p:txBody>
          <a:bodyPr/>
          <a:lstStyle/>
          <a:p>
            <a:pPr marL="0" indent="0"/>
            <a:r>
              <a:rPr lang="en-GB" b="0" dirty="0" smtClean="0"/>
              <a:t>The table below shows the initial set of proposed CII value assignments.  </a:t>
            </a:r>
            <a:br>
              <a:rPr lang="en-GB" b="0" dirty="0" smtClean="0"/>
            </a:br>
            <a:r>
              <a:rPr lang="en-GB" b="0" dirty="0" smtClean="0"/>
              <a:t>CII 15 and 31 are escape values, reserved to invoke an extended capability indication mechanism (to be defined by a future Task Group that has run out of CII values). </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10" name="Footer Placeholder 9">
            <a:extLst>
              <a:ext uri="{FF2B5EF4-FFF2-40B4-BE49-F238E27FC236}">
                <a16:creationId xmlns:a16="http://schemas.microsoft.com/office/drawing/2014/main" xmlns="" id="{3F996024-A364-42A9-87B4-6D56F3F878C8}"/>
              </a:ext>
            </a:extLst>
          </p:cNvPr>
          <p:cNvSpPr>
            <a:spLocks noGrp="1"/>
          </p:cNvSpPr>
          <p:nvPr>
            <p:ph type="ftr" idx="14"/>
          </p:nvPr>
        </p:nvSpPr>
        <p:spPr/>
        <p:txBody>
          <a:bodyPr/>
          <a:lstStyle/>
          <a:p>
            <a:r>
              <a:rPr lang="en-GB"/>
              <a:t>Fischer - Filippi - Martinez, NXP</a:t>
            </a:r>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1705436213"/>
              </p:ext>
            </p:extLst>
          </p:nvPr>
        </p:nvGraphicFramePr>
        <p:xfrm>
          <a:off x="685800" y="3733800"/>
          <a:ext cx="10789191" cy="1854200"/>
        </p:xfrm>
        <a:graphic>
          <a:graphicData uri="http://schemas.openxmlformats.org/drawingml/2006/table">
            <a:tbl>
              <a:tblPr firstRow="1" bandRow="1">
                <a:tableStyleId>{21E4AEA4-8DFA-4A89-87EB-49C32662AFE0}</a:tableStyleId>
              </a:tblPr>
              <a:tblGrid>
                <a:gridCol w="3886200"/>
                <a:gridCol w="3581400"/>
                <a:gridCol w="3321591"/>
              </a:tblGrid>
              <a:tr h="370840">
                <a:tc>
                  <a:txBody>
                    <a:bodyPr/>
                    <a:lstStyle/>
                    <a:p>
                      <a:pPr algn="ctr"/>
                      <a:r>
                        <a:rPr lang="en-US" dirty="0" smtClean="0">
                          <a:latin typeface="Arial"/>
                          <a:cs typeface="Arial"/>
                        </a:rPr>
                        <a:t>Capability</a:t>
                      </a:r>
                      <a:r>
                        <a:rPr lang="en-US" baseline="0" dirty="0" smtClean="0">
                          <a:latin typeface="Arial"/>
                          <a:cs typeface="Arial"/>
                        </a:rPr>
                        <a:t> of Sending Station</a:t>
                      </a:r>
                      <a:endParaRPr lang="en-US" dirty="0">
                        <a:latin typeface="Arial"/>
                        <a:cs typeface="Arial"/>
                      </a:endParaRPr>
                    </a:p>
                  </a:txBody>
                  <a:tcPr/>
                </a:tc>
                <a:tc>
                  <a:txBody>
                    <a:bodyPr/>
                    <a:lstStyle/>
                    <a:p>
                      <a:pPr algn="ctr"/>
                      <a:r>
                        <a:rPr lang="en-US" dirty="0" smtClean="0">
                          <a:latin typeface="Arial"/>
                          <a:cs typeface="Arial"/>
                        </a:rPr>
                        <a:t>CII Value in Data/</a:t>
                      </a:r>
                      <a:r>
                        <a:rPr lang="en-US" dirty="0" err="1" smtClean="0">
                          <a:latin typeface="Arial"/>
                          <a:cs typeface="Arial"/>
                        </a:rPr>
                        <a:t>Mgmt</a:t>
                      </a:r>
                      <a:r>
                        <a:rPr lang="en-US" dirty="0" smtClean="0">
                          <a:latin typeface="Arial"/>
                          <a:cs typeface="Arial"/>
                        </a:rPr>
                        <a:t> Frames</a:t>
                      </a:r>
                      <a:endParaRPr lang="en-US" dirty="0">
                        <a:latin typeface="Arial"/>
                        <a:cs typeface="Arial"/>
                      </a:endParaRPr>
                    </a:p>
                  </a:txBody>
                  <a:tcPr/>
                </a:tc>
                <a:tc>
                  <a:txBody>
                    <a:bodyPr/>
                    <a:lstStyle/>
                    <a:p>
                      <a:pPr algn="ctr"/>
                      <a:r>
                        <a:rPr lang="en-US" dirty="0" smtClean="0">
                          <a:latin typeface="Arial"/>
                          <a:cs typeface="Arial"/>
                        </a:rPr>
                        <a:t>CII Value in Control Frames</a:t>
                      </a:r>
                      <a:endParaRPr lang="en-US" dirty="0">
                        <a:latin typeface="Arial"/>
                        <a:cs typeface="Arial"/>
                      </a:endParaRPr>
                    </a:p>
                  </a:txBody>
                  <a:tcPr/>
                </a:tc>
              </a:tr>
              <a:tr h="370840">
                <a:tc>
                  <a:txBody>
                    <a:bodyPr/>
                    <a:lstStyle/>
                    <a:p>
                      <a:r>
                        <a:rPr lang="en-US" dirty="0" smtClean="0">
                          <a:latin typeface="Arial"/>
                          <a:cs typeface="Arial"/>
                        </a:rPr>
                        <a:t>Legacy</a:t>
                      </a:r>
                      <a:r>
                        <a:rPr lang="en-US" baseline="0" dirty="0" smtClean="0">
                          <a:latin typeface="Arial"/>
                          <a:cs typeface="Arial"/>
                        </a:rPr>
                        <a:t> (802.11p) Only</a:t>
                      </a:r>
                      <a:endParaRPr lang="en-US" dirty="0">
                        <a:latin typeface="Arial"/>
                        <a:cs typeface="Arial"/>
                      </a:endParaRPr>
                    </a:p>
                  </a:txBody>
                  <a:tcPr/>
                </a:tc>
                <a:tc>
                  <a:txBody>
                    <a:bodyPr/>
                    <a:lstStyle/>
                    <a:p>
                      <a:pPr algn="ctr"/>
                      <a:r>
                        <a:rPr lang="en-US" dirty="0" smtClean="0">
                          <a:latin typeface="Arial"/>
                          <a:cs typeface="Arial"/>
                        </a:rPr>
                        <a:t>0</a:t>
                      </a:r>
                      <a:endParaRPr lang="en-US" dirty="0">
                        <a:latin typeface="Arial"/>
                        <a:cs typeface="Arial"/>
                      </a:endParaRPr>
                    </a:p>
                  </a:txBody>
                  <a:tcPr/>
                </a:tc>
                <a:tc>
                  <a:txBody>
                    <a:bodyPr/>
                    <a:lstStyle/>
                    <a:p>
                      <a:pPr algn="ctr"/>
                      <a:endParaRPr lang="en-US" dirty="0">
                        <a:latin typeface="Arial"/>
                        <a:cs typeface="Arial"/>
                      </a:endParaRPr>
                    </a:p>
                  </a:txBody>
                  <a:tcPr/>
                </a:tc>
              </a:tr>
              <a:tr h="370840">
                <a:tc>
                  <a:txBody>
                    <a:bodyPr/>
                    <a:lstStyle/>
                    <a:p>
                      <a:r>
                        <a:rPr lang="en-US" dirty="0" smtClean="0">
                          <a:latin typeface="Arial"/>
                          <a:cs typeface="Arial"/>
                        </a:rPr>
                        <a:t>NGV (802.11bd)</a:t>
                      </a:r>
                      <a:endParaRPr lang="en-US" dirty="0">
                        <a:latin typeface="Arial"/>
                        <a:cs typeface="Arial"/>
                      </a:endParaRPr>
                    </a:p>
                  </a:txBody>
                  <a:tcPr/>
                </a:tc>
                <a:tc>
                  <a:txBody>
                    <a:bodyPr/>
                    <a:lstStyle/>
                    <a:p>
                      <a:pPr algn="ctr"/>
                      <a:r>
                        <a:rPr lang="en-US" dirty="0" smtClean="0">
                          <a:latin typeface="Arial"/>
                          <a:cs typeface="Arial"/>
                        </a:rPr>
                        <a:t>1</a:t>
                      </a:r>
                      <a:endParaRPr lang="en-US" dirty="0">
                        <a:latin typeface="Arial"/>
                        <a:cs typeface="Arial"/>
                      </a:endParaRPr>
                    </a:p>
                  </a:txBody>
                  <a:tcPr/>
                </a:tc>
                <a:tc>
                  <a:txBody>
                    <a:bodyPr/>
                    <a:lstStyle/>
                    <a:p>
                      <a:pPr algn="ctr"/>
                      <a:r>
                        <a:rPr lang="en-US" dirty="0" smtClean="0">
                          <a:latin typeface="Arial"/>
                          <a:cs typeface="Arial"/>
                        </a:rPr>
                        <a:t>17</a:t>
                      </a:r>
                      <a:endParaRPr lang="en-US" dirty="0">
                        <a:latin typeface="Arial"/>
                        <a:cs typeface="Arial"/>
                      </a:endParaRPr>
                    </a:p>
                  </a:txBody>
                  <a:tcPr/>
                </a:tc>
              </a:tr>
              <a:tr h="370840">
                <a:tc>
                  <a:txBody>
                    <a:bodyPr/>
                    <a:lstStyle/>
                    <a:p>
                      <a:pPr algn="ctr"/>
                      <a:r>
                        <a:rPr lang="en-US" i="1" dirty="0" smtClean="0">
                          <a:latin typeface="Arial"/>
                          <a:cs typeface="Arial"/>
                        </a:rPr>
                        <a:t>reserved for future enhancements</a:t>
                      </a:r>
                      <a:endParaRPr lang="en-US" i="1" dirty="0">
                        <a:latin typeface="Arial"/>
                        <a:cs typeface="Arial"/>
                      </a:endParaRPr>
                    </a:p>
                  </a:txBody>
                  <a:tcPr/>
                </a:tc>
                <a:tc>
                  <a:txBody>
                    <a:bodyPr/>
                    <a:lstStyle/>
                    <a:p>
                      <a:pPr algn="ctr"/>
                      <a:r>
                        <a:rPr lang="en-US" dirty="0" smtClean="0">
                          <a:latin typeface="Arial"/>
                          <a:cs typeface="Arial"/>
                        </a:rPr>
                        <a:t>2 – </a:t>
                      </a:r>
                      <a:r>
                        <a:rPr lang="en-US" dirty="0" smtClean="0">
                          <a:latin typeface="Arial"/>
                          <a:cs typeface="Arial"/>
                        </a:rPr>
                        <a:t>14</a:t>
                      </a:r>
                      <a:endParaRPr lang="en-US" dirty="0">
                        <a:latin typeface="Arial"/>
                        <a:cs typeface="Arial"/>
                      </a:endParaRPr>
                    </a:p>
                  </a:txBody>
                  <a:tcPr/>
                </a:tc>
                <a:tc>
                  <a:txBody>
                    <a:bodyPr/>
                    <a:lstStyle/>
                    <a:p>
                      <a:pPr algn="ctr"/>
                      <a:r>
                        <a:rPr lang="en-US" dirty="0" smtClean="0">
                          <a:latin typeface="Arial"/>
                          <a:cs typeface="Arial"/>
                        </a:rPr>
                        <a:t>18 </a:t>
                      </a:r>
                      <a:r>
                        <a:rPr lang="en-US" dirty="0" smtClean="0">
                          <a:latin typeface="Arial"/>
                          <a:cs typeface="Arial"/>
                        </a:rPr>
                        <a:t>- 30</a:t>
                      </a:r>
                      <a:endParaRPr lang="en-US" dirty="0">
                        <a:latin typeface="Arial"/>
                        <a:cs typeface="Arial"/>
                      </a:endParaRPr>
                    </a:p>
                  </a:txBody>
                  <a:tcPr/>
                </a:tc>
              </a:tr>
              <a:tr h="370840">
                <a:tc>
                  <a:txBody>
                    <a:bodyPr/>
                    <a:lstStyle/>
                    <a:p>
                      <a:r>
                        <a:rPr lang="en-US" dirty="0" smtClean="0">
                          <a:latin typeface="Arial"/>
                          <a:cs typeface="Arial"/>
                        </a:rPr>
                        <a:t>Using</a:t>
                      </a:r>
                      <a:r>
                        <a:rPr lang="en-US" baseline="0" dirty="0" smtClean="0">
                          <a:latin typeface="Arial"/>
                          <a:cs typeface="Arial"/>
                        </a:rPr>
                        <a:t> e</a:t>
                      </a:r>
                      <a:r>
                        <a:rPr lang="en-US" dirty="0" smtClean="0">
                          <a:latin typeface="Arial"/>
                          <a:cs typeface="Arial"/>
                        </a:rPr>
                        <a:t>xtended</a:t>
                      </a:r>
                      <a:r>
                        <a:rPr lang="en-US" baseline="0" dirty="0" smtClean="0">
                          <a:latin typeface="Arial"/>
                          <a:cs typeface="Arial"/>
                        </a:rPr>
                        <a:t> capability indication</a:t>
                      </a:r>
                      <a:endParaRPr lang="en-US" dirty="0">
                        <a:latin typeface="Arial"/>
                        <a:cs typeface="Arial"/>
                      </a:endParaRPr>
                    </a:p>
                  </a:txBody>
                  <a:tcPr/>
                </a:tc>
                <a:tc>
                  <a:txBody>
                    <a:bodyPr/>
                    <a:lstStyle/>
                    <a:p>
                      <a:pPr algn="ctr"/>
                      <a:r>
                        <a:rPr lang="en-US" dirty="0" smtClean="0">
                          <a:latin typeface="Arial"/>
                          <a:cs typeface="Arial"/>
                        </a:rPr>
                        <a:t>15</a:t>
                      </a:r>
                      <a:endParaRPr lang="en-US" dirty="0">
                        <a:latin typeface="Arial"/>
                        <a:cs typeface="Arial"/>
                      </a:endParaRPr>
                    </a:p>
                  </a:txBody>
                  <a:tcPr/>
                </a:tc>
                <a:tc>
                  <a:txBody>
                    <a:bodyPr/>
                    <a:lstStyle/>
                    <a:p>
                      <a:pPr algn="ctr"/>
                      <a:r>
                        <a:rPr lang="en-US" dirty="0" smtClean="0">
                          <a:latin typeface="Arial"/>
                          <a:cs typeface="Arial"/>
                        </a:rPr>
                        <a:t>31</a:t>
                      </a:r>
                      <a:endParaRPr lang="en-US" dirty="0">
                        <a:latin typeface="Arial"/>
                        <a:cs typeface="Arial"/>
                      </a:endParaRPr>
                    </a:p>
                  </a:txBody>
                  <a:tcPr/>
                </a:tc>
              </a:tr>
            </a:tbl>
          </a:graphicData>
        </a:graphic>
      </p:graphicFrame>
      <p:sp>
        <p:nvSpPr>
          <p:cNvPr id="14" name="TextBox 13"/>
          <p:cNvSpPr txBox="1"/>
          <p:nvPr/>
        </p:nvSpPr>
        <p:spPr>
          <a:xfrm>
            <a:off x="762000" y="6062246"/>
            <a:ext cx="9925476" cy="307777"/>
          </a:xfrm>
          <a:prstGeom prst="rect">
            <a:avLst/>
          </a:prstGeom>
          <a:noFill/>
        </p:spPr>
        <p:txBody>
          <a:bodyPr wrap="none" rtlCol="0">
            <a:spAutoFit/>
          </a:bodyPr>
          <a:lstStyle/>
          <a:p>
            <a:r>
              <a:rPr lang="en-US" sz="1400" dirty="0" smtClean="0">
                <a:solidFill>
                  <a:schemeClr val="tx1"/>
                </a:solidFill>
                <a:latin typeface="Arial"/>
                <a:cs typeface="Arial"/>
              </a:rPr>
              <a:t>Note:  CII values [16:31] could be used in group-addressed Data and Management frames to indicate additional capabilities</a:t>
            </a:r>
            <a:endParaRPr lang="en-US" sz="1400" dirty="0">
              <a:solidFill>
                <a:schemeClr val="tx1"/>
              </a:solidFill>
              <a:latin typeface="Arial"/>
              <a:cs typeface="Aria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a:t>
            </a:r>
            <a:r>
              <a:rPr lang="en-GB" b="0" dirty="0" smtClean="0"/>
              <a:t>V2X amendments</a:t>
            </a:r>
            <a:r>
              <a:rPr lang="en-GB" b="0" dirty="0"/>
              <a:t>, using </a:t>
            </a:r>
            <a:r>
              <a:rPr lang="en-GB" b="0" dirty="0" smtClean="0"/>
              <a:t>assigned duration increment values that </a:t>
            </a:r>
            <a:r>
              <a:rPr lang="en-GB" b="0" dirty="0"/>
              <a:t>are </a:t>
            </a:r>
            <a:r>
              <a:rPr lang="en-GB" b="0" dirty="0" smtClean="0"/>
              <a:t>distinguishable from the </a:t>
            </a:r>
            <a:r>
              <a:rPr lang="en-GB" b="0" dirty="0"/>
              <a:t>legacy </a:t>
            </a:r>
            <a:r>
              <a:rPr lang="en-GB" b="0" dirty="0" smtClean="0"/>
              <a:t>duration field values (for </a:t>
            </a:r>
            <a:r>
              <a:rPr lang="en-GB" b="0" dirty="0"/>
              <a:t>the same </a:t>
            </a:r>
            <a:r>
              <a:rPr lang="en-GB" b="0" dirty="0" smtClean="0"/>
              <a:t>frames), </a:t>
            </a:r>
            <a:r>
              <a:rPr lang="en-GB" b="0" dirty="0"/>
              <a:t>but </a:t>
            </a:r>
            <a:r>
              <a:rPr lang="en-GB" b="0" dirty="0" smtClean="0"/>
              <a:t>are fully interoperable because the increment values are less than </a:t>
            </a:r>
            <a:r>
              <a:rPr lang="en-GB" b="0" dirty="0" err="1" smtClean="0"/>
              <a:t>aSIFSTime</a:t>
            </a:r>
            <a:endParaRPr lang="en-GB" b="0" dirty="0"/>
          </a:p>
          <a:p>
            <a:pPr marL="457200" indent="-457200">
              <a:buFont typeface="Arial" panose="020B0604020202020204" pitchFamily="34" charset="0"/>
              <a:buChar char="•"/>
            </a:pPr>
            <a:r>
              <a:rPr lang="en-GB" b="0" dirty="0"/>
              <a:t>At least </a:t>
            </a:r>
            <a:r>
              <a:rPr lang="en-GB" b="0" dirty="0" smtClean="0"/>
              <a:t>fifteen enhanced capability values </a:t>
            </a:r>
            <a:r>
              <a:rPr lang="en-GB" b="0" dirty="0"/>
              <a:t>can be represented </a:t>
            </a:r>
            <a:r>
              <a:rPr lang="en-GB" b="0" dirty="0" smtClean="0"/>
              <a:t>in the duration fields of frames transmitted in a </a:t>
            </a:r>
            <a:r>
              <a:rPr lang="en-GB" b="0" dirty="0"/>
              <a:t>10MHz </a:t>
            </a:r>
            <a:r>
              <a:rPr lang="en-GB" b="0" dirty="0" smtClean="0"/>
              <a:t>channel, </a:t>
            </a:r>
            <a:r>
              <a:rPr lang="en-GB" b="0" dirty="0"/>
              <a:t>which leaves </a:t>
            </a:r>
            <a:r>
              <a:rPr lang="en-GB" b="0" dirty="0" smtClean="0"/>
              <a:t>codes to indicate capabilities of </a:t>
            </a:r>
            <a:r>
              <a:rPr lang="en-GB" b="0" dirty="0"/>
              <a:t>future </a:t>
            </a:r>
            <a:r>
              <a:rPr lang="en-GB" b="0" dirty="0" smtClean="0"/>
              <a:t>revisions </a:t>
            </a:r>
            <a:r>
              <a:rPr lang="en-GB" b="0" dirty="0"/>
              <a:t>beyond </a:t>
            </a:r>
            <a:r>
              <a:rPr lang="en-GB" b="0" dirty="0" smtClean="0"/>
              <a:t>802.11bd</a:t>
            </a:r>
            <a:endParaRPr lang="en-GB" b="0" dirty="0"/>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1F97F75C-1A65-4455-B412-5A6C5106713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015696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#1</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a:t>
            </a:r>
            <a:r>
              <a:rPr lang="en-US" dirty="0" smtClean="0"/>
              <a:t>with the following?</a:t>
            </a:r>
            <a:endParaRPr lang="en-US" dirty="0"/>
          </a:p>
          <a:p>
            <a:pPr marL="457200" lvl="1" indent="0"/>
            <a:r>
              <a:rPr lang="en-US" dirty="0" smtClean="0"/>
              <a:t>NGV stations should indicate capabilities </a:t>
            </a:r>
            <a:r>
              <a:rPr lang="en-US" dirty="0" smtClean="0"/>
              <a:t>in frames carried in 802.11p PPDUs </a:t>
            </a:r>
            <a:r>
              <a:rPr lang="en-US" dirty="0" smtClean="0"/>
              <a:t>using assigned capability indication increment values, added to the duration values that legacy-only stations would use in the equivalent frames?</a:t>
            </a:r>
            <a:endParaRPr lang="en-US" dirty="0"/>
          </a:p>
          <a:p>
            <a:r>
              <a:rPr lang="en-US" dirty="0"/>
              <a:t>Y: </a:t>
            </a:r>
            <a:r>
              <a:rPr lang="en-US" dirty="0" smtClean="0"/>
              <a:t>12</a:t>
            </a:r>
            <a:endParaRPr lang="en-US" dirty="0"/>
          </a:p>
          <a:p>
            <a:r>
              <a:rPr lang="en-US" dirty="0"/>
              <a:t>N: </a:t>
            </a:r>
            <a:r>
              <a:rPr lang="en-US" dirty="0" smtClean="0"/>
              <a:t>0</a:t>
            </a:r>
            <a:endParaRPr lang="en-US" dirty="0"/>
          </a:p>
          <a:p>
            <a:r>
              <a:rPr lang="en-US" dirty="0"/>
              <a:t>A: </a:t>
            </a:r>
            <a:r>
              <a:rPr lang="en-US" dirty="0" smtClean="0"/>
              <a:t>20</a:t>
            </a:r>
            <a:endParaRPr lang="en-US" dirty="0"/>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23937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658</TotalTime>
  <Words>1285</Words>
  <Application>Microsoft Macintosh PowerPoint</Application>
  <PresentationFormat>Custom</PresentationFormat>
  <Paragraphs>161</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Indicating NGV Capabilities in MAC Header</vt:lpstr>
      <vt:lpstr>Abstract</vt:lpstr>
      <vt:lpstr>Using the duration value to indicate NGV capabilities</vt:lpstr>
      <vt:lpstr>Generating the Duration Field Value for Transmission</vt:lpstr>
      <vt:lpstr>Interpreting the Duration Field Value After Reception</vt:lpstr>
      <vt:lpstr>Various Combinations of Station Capabilities</vt:lpstr>
      <vt:lpstr>Proposed CII Value Assignments</vt:lpstr>
      <vt:lpstr>Summary</vt:lpstr>
      <vt:lpstr>Straw Poll #1</vt:lpstr>
      <vt:lpstr>Straw Poll #2</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71</cp:revision>
  <cp:lastPrinted>1601-01-01T00:00:00Z</cp:lastPrinted>
  <dcterms:created xsi:type="dcterms:W3CDTF">2019-01-12T23:00:30Z</dcterms:created>
  <dcterms:modified xsi:type="dcterms:W3CDTF">2019-05-16T16:04:17Z</dcterms:modified>
</cp:coreProperties>
</file>