
<file path=[Content_Types].xml><?xml version="1.0" encoding="utf-8"?>
<Types xmlns="http://schemas.openxmlformats.org/package/2006/content-types">
  <Default Extension="bin" ContentType="application/vnd.openxmlformats-officedocument.oleObject"/>
  <Default Extension="emf" ContentType="image/x-emf"/>
  <Default Extension="B5B8DDA0"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5" r:id="rId5"/>
    <p:sldId id="263" r:id="rId6"/>
    <p:sldId id="266" r:id="rId7"/>
    <p:sldId id="268" r:id="rId8"/>
    <p:sldId id="267" r:id="rId9"/>
    <p:sldId id="269"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p:cViewPr varScale="1">
        <p:scale>
          <a:sx n="77" d="100"/>
          <a:sy n="77" d="100"/>
        </p:scale>
        <p:origin x="139"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802.11-19/0083r0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802.11-19/0083r0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2421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2766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775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802.11-19/0083r0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161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802.11-19/0083r0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B5B8DDA0"/><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B5B8DDA0"/></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Indicating NGV Capabilities in MAC Header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2019-01-10</a:t>
            </a:r>
          </a:p>
        </p:txBody>
      </p:sp>
      <p:sp>
        <p:nvSpPr>
          <p:cNvPr id="6" name="Date Placeholder 3"/>
          <p:cNvSpPr>
            <a:spLocks noGrp="1"/>
          </p:cNvSpPr>
          <p:nvPr>
            <p:ph type="dt" idx="10"/>
          </p:nvPr>
        </p:nvSpPr>
        <p:spPr/>
        <p:txBody>
          <a:bodyPr/>
          <a:lstStyle/>
          <a:p>
            <a:r>
              <a:rPr lang="en-US"/>
              <a:t>January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29550870"/>
              </p:ext>
            </p:extLst>
          </p:nvPr>
        </p:nvGraphicFramePr>
        <p:xfrm>
          <a:off x="992188" y="2419350"/>
          <a:ext cx="10237787" cy="3189288"/>
        </p:xfrm>
        <a:graphic>
          <a:graphicData uri="http://schemas.openxmlformats.org/presentationml/2006/ole">
            <mc:AlternateContent xmlns:mc="http://schemas.openxmlformats.org/markup-compatibility/2006">
              <mc:Choice xmlns:v="urn:schemas-microsoft-com:vml" Requires="v">
                <p:oleObj spid="_x0000_s3097" name="Document" r:id="rId4" imgW="10466184" imgH="3262957" progId="Word.Document.8">
                  <p:embed/>
                </p:oleObj>
              </mc:Choice>
              <mc:Fallback>
                <p:oleObj name="Document" r:id="rId4" imgW="10466184" imgH="3262957" progId="Word.Document.8">
                  <p:embed/>
                  <p:pic>
                    <p:nvPicPr>
                      <p:cNvPr id="0" name="Picture 3"/>
                      <p:cNvPicPr>
                        <a:picLocks noChangeAspect="1" noChangeArrowheads="1"/>
                      </p:cNvPicPr>
                      <p:nvPr/>
                    </p:nvPicPr>
                    <p:blipFill>
                      <a:blip r:embed="rId5"/>
                      <a:srcRect/>
                      <a:stretch>
                        <a:fillRect/>
                      </a:stretch>
                    </p:blipFill>
                    <p:spPr bwMode="auto">
                      <a:xfrm>
                        <a:off x="992188" y="2419350"/>
                        <a:ext cx="10237787" cy="31892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NGV stations must have a means to detect each other</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for this indication of NGV capability be included in legacy 802.11p frames sent by NGV stations so that NGV stations can detect each other while sending frames that are already required for legacy communication</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Any such indication must be encoded in a manner that does not affect interoperability, coexistence, backward compatibility, or fairness with legacy 802.11p stations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that this means be extensible to multiple capabilities</a:t>
            </a:r>
          </a:p>
          <a:p>
            <a:pPr marL="85725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NGV is successful, there will eventually be other generations of V2X enhancements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Duration/ID field of the MAC header can be used for this purpose</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this indication is included in 802.11p broadcast PPDUs sent in a 10MHz channel, up to </a:t>
            </a:r>
            <a:r>
              <a:rPr lang="en-GB" b="1" dirty="0"/>
              <a:t>five</a:t>
            </a:r>
            <a:r>
              <a:rPr lang="en-GB" dirty="0"/>
              <a:t> capability bits are available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 format of the Duration/ID field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
        <p:nvSpPr>
          <p:cNvPr id="17" name="Rectangle 16">
            <a:extLst>
              <a:ext uri="{FF2B5EF4-FFF2-40B4-BE49-F238E27FC236}">
                <a16:creationId xmlns:a16="http://schemas.microsoft.com/office/drawing/2014/main" id="{0AE3DCFA-5635-419C-B347-5601395D8729}"/>
              </a:ext>
            </a:extLst>
          </p:cNvPr>
          <p:cNvSpPr/>
          <p:nvPr/>
        </p:nvSpPr>
        <p:spPr>
          <a:xfrm>
            <a:off x="853190" y="1524000"/>
            <a:ext cx="10653010" cy="400110"/>
          </a:xfrm>
          <a:prstGeom prst="rect">
            <a:avLst/>
          </a:prstGeom>
        </p:spPr>
        <p:txBody>
          <a:bodyPr wrap="square">
            <a:spAutoFit/>
          </a:bodyPr>
          <a:lstStyle/>
          <a:p>
            <a:pPr marL="0" marR="0">
              <a:spcBef>
                <a:spcPts val="0"/>
              </a:spcBef>
              <a:spcAft>
                <a:spcPts val="0"/>
              </a:spcAft>
            </a:pPr>
            <a:r>
              <a:rPr lang="en-US" sz="2000" dirty="0">
                <a:solidFill>
                  <a:schemeClr val="tx1"/>
                </a:solidFill>
                <a:latin typeface="+mn-lt"/>
                <a:ea typeface="DengXian" panose="02010600030101010101" pitchFamily="2" charset="-122"/>
              </a:rPr>
              <a:t>Duration/ID field is 16 bits long and directly follows the Frame Control field in the MAC header</a:t>
            </a:r>
            <a:endParaRPr lang="en-US" sz="2000" dirty="0">
              <a:solidFill>
                <a:schemeClr val="tx1"/>
              </a:solidFill>
              <a:effectLst/>
              <a:latin typeface="+mn-lt"/>
              <a:ea typeface="DengXian" panose="02010600030101010101" pitchFamily="2" charset="-122"/>
            </a:endParaRPr>
          </a:p>
        </p:txBody>
      </p:sp>
      <p:pic>
        <p:nvPicPr>
          <p:cNvPr id="18" name="Picture 17" descr="cid:image002.png@01D4920B.1CB449E0">
            <a:extLst>
              <a:ext uri="{FF2B5EF4-FFF2-40B4-BE49-F238E27FC236}">
                <a16:creationId xmlns:a16="http://schemas.microsoft.com/office/drawing/2014/main" id="{857F3437-80E7-4DF1-A51A-140FFA00B7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02639" y="2019765"/>
            <a:ext cx="6497955" cy="1122998"/>
          </a:xfrm>
          <a:prstGeom prst="rect">
            <a:avLst/>
          </a:prstGeom>
          <a:noFill/>
          <a:ln>
            <a:noFill/>
          </a:ln>
        </p:spPr>
      </p:pic>
      <p:sp>
        <p:nvSpPr>
          <p:cNvPr id="19" name="Rectangle 18">
            <a:extLst>
              <a:ext uri="{FF2B5EF4-FFF2-40B4-BE49-F238E27FC236}">
                <a16:creationId xmlns:a16="http://schemas.microsoft.com/office/drawing/2014/main" id="{DCFFB0B6-4521-4488-9DF2-B30BD2B0EC99}"/>
              </a:ext>
            </a:extLst>
          </p:cNvPr>
          <p:cNvSpPr/>
          <p:nvPr/>
        </p:nvSpPr>
        <p:spPr>
          <a:xfrm>
            <a:off x="853190" y="3176863"/>
            <a:ext cx="10331557" cy="707886"/>
          </a:xfrm>
          <a:prstGeom prst="rect">
            <a:avLst/>
          </a:prstGeom>
        </p:spPr>
        <p:txBody>
          <a:bodyPr wrap="square">
            <a:spAutoFit/>
          </a:bodyPr>
          <a:lstStyle/>
          <a:p>
            <a:pPr marL="0" marR="0">
              <a:spcBef>
                <a:spcPts val="0"/>
              </a:spcBef>
              <a:spcAft>
                <a:spcPts val="0"/>
              </a:spcAft>
            </a:pPr>
            <a:r>
              <a:rPr lang="en-US" sz="2000" dirty="0">
                <a:solidFill>
                  <a:schemeClr val="tx1"/>
                </a:solidFill>
                <a:latin typeface="+mn-lt"/>
                <a:ea typeface="DengXian" panose="02010600030101010101" pitchFamily="2" charset="-122"/>
              </a:rPr>
              <a:t>In Data type frames the Duration/ID field contains a duration (in units of microseconds) in bits 14 through 0, and bit 15 equal to zero</a:t>
            </a:r>
            <a:endParaRPr lang="en-US" sz="2000" dirty="0">
              <a:solidFill>
                <a:schemeClr val="tx1"/>
              </a:solidFill>
              <a:effectLst/>
              <a:latin typeface="+mn-lt"/>
              <a:ea typeface="DengXian" panose="02010600030101010101" pitchFamily="2" charset="-122"/>
            </a:endParaRPr>
          </a:p>
        </p:txBody>
      </p:sp>
      <p:pic>
        <p:nvPicPr>
          <p:cNvPr id="20" name="Picture 19" descr="cid:image003.png@01D4920B.1CB449E0">
            <a:extLst>
              <a:ext uri="{FF2B5EF4-FFF2-40B4-BE49-F238E27FC236}">
                <a16:creationId xmlns:a16="http://schemas.microsoft.com/office/drawing/2014/main" id="{ACC5F259-5B66-4749-A5E8-0BC6BE617ED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4323" y="3922395"/>
            <a:ext cx="5915025" cy="2554605"/>
          </a:xfrm>
          <a:prstGeom prst="rect">
            <a:avLst/>
          </a:prstGeom>
          <a:noFill/>
          <a:ln>
            <a:noFill/>
          </a:ln>
        </p:spPr>
      </p:pic>
      <p:sp>
        <p:nvSpPr>
          <p:cNvPr id="8" name="Oval 7">
            <a:extLst>
              <a:ext uri="{FF2B5EF4-FFF2-40B4-BE49-F238E27FC236}">
                <a16:creationId xmlns:a16="http://schemas.microsoft.com/office/drawing/2014/main" id="{2B15EDE8-A49A-4DC6-91E2-28E90BBF8334}"/>
              </a:ext>
            </a:extLst>
          </p:cNvPr>
          <p:cNvSpPr/>
          <p:nvPr/>
        </p:nvSpPr>
        <p:spPr bwMode="auto">
          <a:xfrm>
            <a:off x="2209800" y="2019765"/>
            <a:ext cx="762000" cy="742544"/>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Oval 20">
            <a:extLst>
              <a:ext uri="{FF2B5EF4-FFF2-40B4-BE49-F238E27FC236}">
                <a16:creationId xmlns:a16="http://schemas.microsoft.com/office/drawing/2014/main" id="{342E1B03-5156-4EBD-B4B2-701B0799F049}"/>
              </a:ext>
            </a:extLst>
          </p:cNvPr>
          <p:cNvSpPr/>
          <p:nvPr/>
        </p:nvSpPr>
        <p:spPr bwMode="auto">
          <a:xfrm>
            <a:off x="1143000" y="4514775"/>
            <a:ext cx="6477000" cy="707886"/>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the duration value to indicate NGV capabilities</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GB" b="0" dirty="0"/>
              <a:t>In group-addressed data frames the duration value is specified to be zero</a:t>
            </a:r>
          </a:p>
          <a:p>
            <a:pPr marL="800100" lvl="1" indent="-342900">
              <a:buFont typeface="Wingdings" panose="05000000000000000000" pitchFamily="2" charset="2"/>
              <a:buChar char="Ø"/>
            </a:pPr>
            <a:r>
              <a:rPr lang="en-GB" dirty="0"/>
              <a:t>So OCB broadcast data frames sent by legacy 802.11p stations will always have duration=0</a:t>
            </a:r>
          </a:p>
          <a:p>
            <a:pPr marL="400050">
              <a:buFont typeface="Arial" panose="020B0604020202020204" pitchFamily="34" charset="0"/>
              <a:buChar char="•"/>
            </a:pPr>
            <a:r>
              <a:rPr lang="en-GB" b="0" dirty="0"/>
              <a:t>Therefore, NGV-capable stations can use a (limited range) of non-zero duration values in OCB broadcast data frames to indicate capabilities, while retaining full interoperability and backward compatibility with 802.11p</a:t>
            </a:r>
          </a:p>
          <a:p>
            <a:pPr marL="800100" lvl="1" indent="-342900">
              <a:buFont typeface="Wingdings" panose="05000000000000000000" pitchFamily="2" charset="2"/>
              <a:buChar char="Ø"/>
            </a:pPr>
            <a:r>
              <a:rPr lang="en-GB" b="0" dirty="0"/>
              <a:t>Duration values less than the SIFS time cannot affect channel access, because, even if such a value were used to update the NAV, that NAV setting will expire before the earliest time that channel state (NAV or CCA) is used</a:t>
            </a:r>
          </a:p>
          <a:p>
            <a:pPr marL="800100" lvl="1" indent="-342900">
              <a:buFont typeface="Wingdings" panose="05000000000000000000" pitchFamily="2" charset="2"/>
              <a:buChar char="Ø"/>
            </a:pPr>
            <a:r>
              <a:rPr lang="en-GB" dirty="0"/>
              <a:t>For legacy 802.11p operating in a 10MHz channel, duration values in the range [0:31] are always “safe” (because SIFS is 32 microseconds)</a:t>
            </a:r>
          </a:p>
          <a:p>
            <a:pPr marL="400050">
              <a:buFont typeface="Wingdings" panose="05000000000000000000" pitchFamily="2" charset="2"/>
              <a:buChar char="Ø"/>
            </a:pPr>
            <a:r>
              <a:rPr lang="en-GB" b="0" dirty="0"/>
              <a:t>Accordingly, duration bits 4:0 can be used to indicate NGV capabilities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1476794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encoding of NGV capabilities (1)</a:t>
            </a:r>
          </a:p>
        </p:txBody>
      </p:sp>
      <p:sp>
        <p:nvSpPr>
          <p:cNvPr id="3" name="Content Placeholder 2"/>
          <p:cNvSpPr>
            <a:spLocks noGrp="1"/>
          </p:cNvSpPr>
          <p:nvPr>
            <p:ph idx="1"/>
          </p:nvPr>
        </p:nvSpPr>
        <p:spPr>
          <a:xfrm>
            <a:off x="914401" y="1981201"/>
            <a:ext cx="10361084" cy="2323052"/>
          </a:xfrm>
        </p:spPr>
        <p:txBody>
          <a:bodyPr/>
          <a:lstStyle/>
          <a:p>
            <a:pPr marL="0" indent="0"/>
            <a:r>
              <a:rPr lang="en-GB" b="0" dirty="0"/>
              <a:t>In OCB broadcast data frames:</a:t>
            </a:r>
          </a:p>
          <a:p>
            <a:pPr>
              <a:buFont typeface="Arial" panose="020B0604020202020204" pitchFamily="34" charset="0"/>
              <a:buChar char="•"/>
            </a:pPr>
            <a:r>
              <a:rPr lang="en-GB" b="0" dirty="0"/>
              <a:t>Duration = 0 indicates legacy 802.11p capabilities only</a:t>
            </a:r>
          </a:p>
          <a:p>
            <a:pPr>
              <a:buFont typeface="Arial" panose="020B0604020202020204" pitchFamily="34" charset="0"/>
              <a:buChar char="•"/>
            </a:pPr>
            <a:r>
              <a:rPr lang="en-GB" b="0" dirty="0"/>
              <a:t>Duration = 1 indicates 802.11p and 802.11bd capabilities</a:t>
            </a:r>
          </a:p>
          <a:p>
            <a:pPr>
              <a:buFont typeface="Arial" panose="020B0604020202020204" pitchFamily="34" charset="0"/>
              <a:buChar char="•"/>
            </a:pPr>
            <a:r>
              <a:rPr lang="en-GB" b="0" dirty="0"/>
              <a:t>Duration &gt; 1 reserved for future extensions </a:t>
            </a:r>
          </a:p>
          <a:p>
            <a:pPr marL="800100" lvl="1" indent="-342900">
              <a:buFont typeface="Wingdings" panose="05000000000000000000" pitchFamily="2" charset="2"/>
              <a:buChar char="Ø"/>
            </a:pPr>
            <a:r>
              <a:rPr lang="en-GB" dirty="0"/>
              <a:t>And can also be used for</a:t>
            </a:r>
            <a:r>
              <a:rPr lang="en-GB" b="0" dirty="0"/>
              <a:t> NGV options that are not part of basic NGV capability (if any)</a:t>
            </a:r>
          </a:p>
          <a:p>
            <a:pPr>
              <a:buFont typeface="Arial" panose="020B0604020202020204" pitchFamily="34" charset="0"/>
              <a:buChar char="•"/>
            </a:pPr>
            <a:endParaRPr lang="en-GB" b="0" dirty="0"/>
          </a:p>
          <a:p>
            <a:pPr>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aphicFrame>
        <p:nvGraphicFramePr>
          <p:cNvPr id="7" name="Table 6">
            <a:extLst>
              <a:ext uri="{FF2B5EF4-FFF2-40B4-BE49-F238E27FC236}">
                <a16:creationId xmlns:a16="http://schemas.microsoft.com/office/drawing/2014/main" id="{35117822-D85E-43E0-A46A-FC6A4CB85C4A}"/>
              </a:ext>
            </a:extLst>
          </p:cNvPr>
          <p:cNvGraphicFramePr>
            <a:graphicFrameLocks noGrp="1"/>
          </p:cNvGraphicFramePr>
          <p:nvPr>
            <p:extLst>
              <p:ext uri="{D42A27DB-BD31-4B8C-83A1-F6EECF244321}">
                <p14:modId xmlns:p14="http://schemas.microsoft.com/office/powerpoint/2010/main" val="3120342013"/>
              </p:ext>
            </p:extLst>
          </p:nvPr>
        </p:nvGraphicFramePr>
        <p:xfrm>
          <a:off x="586578" y="4436975"/>
          <a:ext cx="10711540" cy="1010920"/>
        </p:xfrm>
        <a:graphic>
          <a:graphicData uri="http://schemas.openxmlformats.org/drawingml/2006/table">
            <a:tbl>
              <a:tblPr firstRow="1" bandRow="1">
                <a:tableStyleId>{5940675A-B579-460E-94D1-54222C63F5DA}</a:tableStyleId>
              </a:tblPr>
              <a:tblGrid>
                <a:gridCol w="2142308">
                  <a:extLst>
                    <a:ext uri="{9D8B030D-6E8A-4147-A177-3AD203B41FA5}">
                      <a16:colId xmlns:a16="http://schemas.microsoft.com/office/drawing/2014/main" val="258410274"/>
                    </a:ext>
                  </a:extLst>
                </a:gridCol>
                <a:gridCol w="2142308">
                  <a:extLst>
                    <a:ext uri="{9D8B030D-6E8A-4147-A177-3AD203B41FA5}">
                      <a16:colId xmlns:a16="http://schemas.microsoft.com/office/drawing/2014/main" val="2692483593"/>
                    </a:ext>
                  </a:extLst>
                </a:gridCol>
                <a:gridCol w="2142308">
                  <a:extLst>
                    <a:ext uri="{9D8B030D-6E8A-4147-A177-3AD203B41FA5}">
                      <a16:colId xmlns:a16="http://schemas.microsoft.com/office/drawing/2014/main" val="2478526315"/>
                    </a:ext>
                  </a:extLst>
                </a:gridCol>
                <a:gridCol w="2142308">
                  <a:extLst>
                    <a:ext uri="{9D8B030D-6E8A-4147-A177-3AD203B41FA5}">
                      <a16:colId xmlns:a16="http://schemas.microsoft.com/office/drawing/2014/main" val="3105297450"/>
                    </a:ext>
                  </a:extLst>
                </a:gridCol>
                <a:gridCol w="2142308">
                  <a:extLst>
                    <a:ext uri="{9D8B030D-6E8A-4147-A177-3AD203B41FA5}">
                      <a16:colId xmlns:a16="http://schemas.microsoft.com/office/drawing/2014/main" val="2800741976"/>
                    </a:ext>
                  </a:extLst>
                </a:gridCol>
              </a:tblGrid>
              <a:tr h="370840">
                <a:tc>
                  <a:txBody>
                    <a:bodyPr/>
                    <a:lstStyle/>
                    <a:p>
                      <a:r>
                        <a:rPr lang="en-US" b="1" noProof="0"/>
                        <a:t>Bit 0</a:t>
                      </a:r>
                      <a:endParaRPr lang="en-US" b="1"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noProof="0"/>
                        <a:t>Bit 1</a:t>
                      </a:r>
                      <a:endParaRPr lang="en-US" b="1" noProof="0">
                        <a:solidFill>
                          <a:schemeClr val="tx1"/>
                        </a:solidFill>
                      </a:endParaRPr>
                    </a:p>
                  </a:txBody>
                  <a:tcPr/>
                </a:tc>
                <a:tc>
                  <a:txBody>
                    <a:bodyPr/>
                    <a:lstStyle/>
                    <a:p>
                      <a:r>
                        <a:rPr lang="en-US" b="1" noProof="0"/>
                        <a:t>Bit 2</a:t>
                      </a:r>
                      <a:endParaRPr lang="en-US" b="1" noProof="0">
                        <a:solidFill>
                          <a:schemeClr val="tx1"/>
                        </a:solidFill>
                      </a:endParaRPr>
                    </a:p>
                  </a:txBody>
                  <a:tcPr/>
                </a:tc>
                <a:tc>
                  <a:txBody>
                    <a:bodyPr/>
                    <a:lstStyle/>
                    <a:p>
                      <a:r>
                        <a:rPr lang="en-US" b="1" noProof="0"/>
                        <a:t>Bit 3</a:t>
                      </a:r>
                      <a:endParaRPr lang="en-US" b="1" noProof="0">
                        <a:solidFill>
                          <a:schemeClr val="tx1"/>
                        </a:solidFill>
                      </a:endParaRPr>
                    </a:p>
                  </a:txBody>
                  <a:tcPr/>
                </a:tc>
                <a:tc>
                  <a:txBody>
                    <a:bodyPr/>
                    <a:lstStyle/>
                    <a:p>
                      <a:r>
                        <a:rPr lang="en-US" b="1" noProof="0"/>
                        <a:t>Bit 4</a:t>
                      </a:r>
                      <a:endParaRPr lang="en-US" b="1" noProof="0">
                        <a:solidFill>
                          <a:schemeClr val="tx1"/>
                        </a:solidFill>
                      </a:endParaRPr>
                    </a:p>
                  </a:txBody>
                  <a:tcPr/>
                </a:tc>
                <a:extLst>
                  <a:ext uri="{0D108BD9-81ED-4DB2-BD59-A6C34878D82A}">
                    <a16:rowId xmlns:a16="http://schemas.microsoft.com/office/drawing/2014/main" val="2375077215"/>
                  </a:ext>
                </a:extLst>
              </a:tr>
              <a:tr h="370840">
                <a:tc>
                  <a:txBody>
                    <a:bodyPr/>
                    <a:lstStyle/>
                    <a:p>
                      <a:r>
                        <a:rPr lang="en-US" noProof="0"/>
                        <a:t>IEEE 802.11bd (NGV) support</a:t>
                      </a:r>
                      <a:endParaRPr lang="en-US" noProof="0">
                        <a:solidFill>
                          <a:schemeClr val="tx1"/>
                        </a:solidFill>
                      </a:endParaRPr>
                    </a:p>
                  </a:txBody>
                  <a:tcPr/>
                </a:tc>
                <a:tc>
                  <a:txBody>
                    <a:bodyPr/>
                    <a:lstStyle/>
                    <a:p>
                      <a:r>
                        <a:rPr lang="en-US" noProof="0"/>
                        <a:t>reserved for future standard support</a:t>
                      </a:r>
                      <a:endParaRPr lang="en-US"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a:t>reserved for future standard support</a:t>
                      </a:r>
                      <a:endParaRPr lang="en-US"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a:t>reserved for future standard support</a:t>
                      </a:r>
                      <a:endParaRPr lang="en-US" noProof="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t>reserved for future standard support</a:t>
                      </a:r>
                      <a:endParaRPr lang="en-US" noProof="0" dirty="0">
                        <a:solidFill>
                          <a:schemeClr val="tx1"/>
                        </a:solidFill>
                      </a:endParaRPr>
                    </a:p>
                  </a:txBody>
                  <a:tcPr/>
                </a:tc>
                <a:extLst>
                  <a:ext uri="{0D108BD9-81ED-4DB2-BD59-A6C34878D82A}">
                    <a16:rowId xmlns:a16="http://schemas.microsoft.com/office/drawing/2014/main" val="3396771590"/>
                  </a:ext>
                </a:extLst>
              </a:tr>
            </a:tbl>
          </a:graphicData>
        </a:graphic>
      </p:graphicFrame>
      <p:sp>
        <p:nvSpPr>
          <p:cNvPr id="8" name="Right Brace 7">
            <a:extLst>
              <a:ext uri="{FF2B5EF4-FFF2-40B4-BE49-F238E27FC236}">
                <a16:creationId xmlns:a16="http://schemas.microsoft.com/office/drawing/2014/main" id="{D696D766-CBA2-406C-A4B7-1724DFBFC3A7}"/>
              </a:ext>
            </a:extLst>
          </p:cNvPr>
          <p:cNvSpPr/>
          <p:nvPr/>
        </p:nvSpPr>
        <p:spPr>
          <a:xfrm rot="5400000">
            <a:off x="6773320" y="1490536"/>
            <a:ext cx="434717" cy="86148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a:extLst>
              <a:ext uri="{FF2B5EF4-FFF2-40B4-BE49-F238E27FC236}">
                <a16:creationId xmlns:a16="http://schemas.microsoft.com/office/drawing/2014/main" id="{03CAABB9-037D-49F3-B727-C57AE604C467}"/>
              </a:ext>
            </a:extLst>
          </p:cNvPr>
          <p:cNvSpPr/>
          <p:nvPr/>
        </p:nvSpPr>
        <p:spPr>
          <a:xfrm>
            <a:off x="5216576" y="6015335"/>
            <a:ext cx="4918023" cy="461665"/>
          </a:xfrm>
          <a:prstGeom prst="rect">
            <a:avLst/>
          </a:prstGeom>
        </p:spPr>
        <p:txBody>
          <a:bodyPr wrap="square">
            <a:spAutoFit/>
          </a:bodyPr>
          <a:lstStyle/>
          <a:p>
            <a:pPr>
              <a:spcBef>
                <a:spcPts val="0"/>
              </a:spcBef>
              <a:spcAft>
                <a:spcPts val="0"/>
              </a:spcAft>
            </a:pPr>
            <a:r>
              <a:rPr lang="en-US" dirty="0">
                <a:solidFill>
                  <a:schemeClr val="tx1"/>
                </a:solidFill>
                <a:ea typeface="DengXian" panose="02010600030101010101" pitchFamily="2" charset="-122"/>
              </a:rPr>
              <a:t>Exact usage open for discussion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encoding of NGV capabilities (2)</a:t>
            </a:r>
          </a:p>
        </p:txBody>
      </p:sp>
      <p:sp>
        <p:nvSpPr>
          <p:cNvPr id="3" name="Content Placeholder 2"/>
          <p:cNvSpPr>
            <a:spLocks noGrp="1"/>
          </p:cNvSpPr>
          <p:nvPr>
            <p:ph idx="1"/>
          </p:nvPr>
        </p:nvSpPr>
        <p:spPr>
          <a:xfrm>
            <a:off x="914401" y="1981201"/>
            <a:ext cx="10361084" cy="1065213"/>
          </a:xfrm>
        </p:spPr>
        <p:txBody>
          <a:bodyPr/>
          <a:lstStyle/>
          <a:p>
            <a:r>
              <a:rPr lang="en-GB" b="0" dirty="0"/>
              <a:t>The proposed encoding is shown in the following table.</a:t>
            </a:r>
          </a:p>
          <a:p>
            <a:r>
              <a:rPr lang="en-GB" b="0" dirty="0"/>
              <a:t>Rows below “IEEE 802.11bd” are speculative and shown for example only</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aphicFrame>
        <p:nvGraphicFramePr>
          <p:cNvPr id="9" name="Table 8">
            <a:extLst>
              <a:ext uri="{FF2B5EF4-FFF2-40B4-BE49-F238E27FC236}">
                <a16:creationId xmlns:a16="http://schemas.microsoft.com/office/drawing/2014/main" id="{913BF49E-5FBB-4861-938F-19EABE96EFB1}"/>
              </a:ext>
            </a:extLst>
          </p:cNvPr>
          <p:cNvGraphicFramePr>
            <a:graphicFrameLocks noGrp="1"/>
          </p:cNvGraphicFramePr>
          <p:nvPr>
            <p:extLst>
              <p:ext uri="{D42A27DB-BD31-4B8C-83A1-F6EECF244321}">
                <p14:modId xmlns:p14="http://schemas.microsoft.com/office/powerpoint/2010/main" val="2378820201"/>
              </p:ext>
            </p:extLst>
          </p:nvPr>
        </p:nvGraphicFramePr>
        <p:xfrm>
          <a:off x="914401" y="3124200"/>
          <a:ext cx="10475384" cy="3291840"/>
        </p:xfrm>
        <a:graphic>
          <a:graphicData uri="http://schemas.openxmlformats.org/drawingml/2006/table">
            <a:tbl>
              <a:tblPr firstRow="1" bandRow="1">
                <a:tableStyleId>{5940675A-B579-460E-94D1-54222C63F5DA}</a:tableStyleId>
              </a:tblPr>
              <a:tblGrid>
                <a:gridCol w="2911483">
                  <a:extLst>
                    <a:ext uri="{9D8B030D-6E8A-4147-A177-3AD203B41FA5}">
                      <a16:colId xmlns:a16="http://schemas.microsoft.com/office/drawing/2014/main" val="258410274"/>
                    </a:ext>
                  </a:extLst>
                </a:gridCol>
                <a:gridCol w="1701877">
                  <a:extLst>
                    <a:ext uri="{9D8B030D-6E8A-4147-A177-3AD203B41FA5}">
                      <a16:colId xmlns:a16="http://schemas.microsoft.com/office/drawing/2014/main" val="2160459408"/>
                    </a:ext>
                  </a:extLst>
                </a:gridCol>
                <a:gridCol w="1611111">
                  <a:extLst>
                    <a:ext uri="{9D8B030D-6E8A-4147-A177-3AD203B41FA5}">
                      <a16:colId xmlns:a16="http://schemas.microsoft.com/office/drawing/2014/main" val="2692483593"/>
                    </a:ext>
                  </a:extLst>
                </a:gridCol>
                <a:gridCol w="1747261">
                  <a:extLst>
                    <a:ext uri="{9D8B030D-6E8A-4147-A177-3AD203B41FA5}">
                      <a16:colId xmlns:a16="http://schemas.microsoft.com/office/drawing/2014/main" val="2478526315"/>
                    </a:ext>
                  </a:extLst>
                </a:gridCol>
                <a:gridCol w="1278299">
                  <a:extLst>
                    <a:ext uri="{9D8B030D-6E8A-4147-A177-3AD203B41FA5}">
                      <a16:colId xmlns:a16="http://schemas.microsoft.com/office/drawing/2014/main" val="3105297450"/>
                    </a:ext>
                  </a:extLst>
                </a:gridCol>
                <a:gridCol w="1225353">
                  <a:extLst>
                    <a:ext uri="{9D8B030D-6E8A-4147-A177-3AD203B41FA5}">
                      <a16:colId xmlns:a16="http://schemas.microsoft.com/office/drawing/2014/main" val="2800741976"/>
                    </a:ext>
                  </a:extLst>
                </a:gridCol>
              </a:tblGrid>
              <a:tr h="370840">
                <a:tc>
                  <a:txBody>
                    <a:bodyPr/>
                    <a:lstStyle/>
                    <a:p>
                      <a:endParaRPr lang="fr-FR" sz="1600" b="1" dirty="0"/>
                    </a:p>
                    <a:p>
                      <a:endParaRPr lang="fr-FR" sz="1600" b="1" dirty="0"/>
                    </a:p>
                    <a:p>
                      <a:endParaRPr lang="en-US" sz="1600" b="1" dirty="0"/>
                    </a:p>
                  </a:txBody>
                  <a:tcPr/>
                </a:tc>
                <a:tc>
                  <a:txBody>
                    <a:bodyPr/>
                    <a:lstStyle/>
                    <a:p>
                      <a:r>
                        <a:rPr lang="fr-FR" sz="1600" b="1" dirty="0"/>
                        <a:t>Bit 0</a:t>
                      </a:r>
                    </a:p>
                    <a:p>
                      <a:endParaRPr lang="fr-FR" sz="16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IEEE 802.11bd (NGV) support</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Bit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6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IEEE 802.11bd+ support</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rPr>
                        <a:t>Bit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1"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t>IEEE 802.11bd++ support</a:t>
                      </a:r>
                      <a:endParaRPr lang="en-US"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rPr>
                        <a:t>Bit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1"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err="1"/>
                        <a:t>reserved</a:t>
                      </a:r>
                      <a:endParaRPr kumimoji="0" lang="fr-FR" sz="1600" b="1" u="none" strike="noStrike" kern="1200" cap="none" spc="0" normalizeH="0" baseline="0" noProof="0" dirty="0">
                        <a:ln>
                          <a:noFill/>
                        </a:ln>
                        <a:effectLst/>
                        <a:uLnTx/>
                        <a:uFillTx/>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rPr>
                        <a:t>Bit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1"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err="1"/>
                        <a:t>reserved</a:t>
                      </a:r>
                      <a:endParaRPr kumimoji="0" lang="fr-FR" sz="1600" b="1" u="none" strike="noStrike" kern="1200" cap="none" spc="0" normalizeH="0" baseline="0" noProof="0" dirty="0">
                        <a:ln>
                          <a:noFill/>
                        </a:ln>
                        <a:effectLst/>
                        <a:uLnTx/>
                        <a:uFillTx/>
                      </a:endParaRPr>
                    </a:p>
                  </a:txBody>
                  <a:tcPr/>
                </a:tc>
                <a:extLst>
                  <a:ext uri="{0D108BD9-81ED-4DB2-BD59-A6C34878D82A}">
                    <a16:rowId xmlns:a16="http://schemas.microsoft.com/office/drawing/2014/main" val="2375077215"/>
                  </a:ext>
                </a:extLst>
              </a:tr>
              <a:tr h="370840">
                <a:tc>
                  <a:txBody>
                    <a:bodyPr/>
                    <a:lstStyle/>
                    <a:p>
                      <a:r>
                        <a:rPr lang="fr-FR" sz="1600" dirty="0"/>
                        <a:t>IEEE 802.11p</a:t>
                      </a:r>
                      <a:endParaRPr lang="en-US" sz="1600" dirty="0"/>
                    </a:p>
                  </a:txBody>
                  <a:tcPr/>
                </a:tc>
                <a:tc>
                  <a:txBody>
                    <a:bodyPr/>
                    <a:lstStyle/>
                    <a:p>
                      <a:r>
                        <a:rPr lang="fr-FR" sz="1600" dirty="0"/>
                        <a:t>0</a:t>
                      </a:r>
                      <a:endParaRPr lang="en-US" sz="1600" dirty="0"/>
                    </a:p>
                  </a:txBody>
                  <a:tcPr/>
                </a:tc>
                <a:tc>
                  <a:txBody>
                    <a:bodyPr/>
                    <a:lstStyle/>
                    <a:p>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extLst>
                  <a:ext uri="{0D108BD9-81ED-4DB2-BD59-A6C34878D82A}">
                    <a16:rowId xmlns:a16="http://schemas.microsoft.com/office/drawing/2014/main" val="3396771590"/>
                  </a:ext>
                </a:extLst>
              </a:tr>
              <a:tr h="370840">
                <a:tc>
                  <a:txBody>
                    <a:bodyPr/>
                    <a:lstStyle/>
                    <a:p>
                      <a:r>
                        <a:rPr lang="fr-FR" sz="1600" dirty="0"/>
                        <a:t>IEEE 802.11bd</a:t>
                      </a:r>
                      <a:endParaRPr lang="en-US" sz="1600" dirty="0"/>
                    </a:p>
                  </a:txBody>
                  <a:tcPr/>
                </a:tc>
                <a:tc>
                  <a:txBody>
                    <a:bodyPr/>
                    <a:lstStyle/>
                    <a:p>
                      <a:r>
                        <a:rPr lang="fr-FR" sz="1600" dirty="0"/>
                        <a:t>1</a:t>
                      </a:r>
                      <a:endParaRPr lang="en-US" sz="1600" dirty="0"/>
                    </a:p>
                  </a:txBody>
                  <a:tcPr/>
                </a:tc>
                <a:tc>
                  <a:txBody>
                    <a:bodyPr/>
                    <a:lstStyle/>
                    <a:p>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extLst>
                  <a:ext uri="{0D108BD9-81ED-4DB2-BD59-A6C34878D82A}">
                    <a16:rowId xmlns:a16="http://schemas.microsoft.com/office/drawing/2014/main" val="21779330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IEEE 802.11bd+</a:t>
                      </a:r>
                      <a:endParaRPr lang="en-US" sz="1600" dirty="0"/>
                    </a:p>
                  </a:txBody>
                  <a:tcPr/>
                </a:tc>
                <a:tc>
                  <a:txBody>
                    <a:bodyPr/>
                    <a:lstStyle/>
                    <a:p>
                      <a:r>
                        <a:rPr lang="fr-FR" sz="1600" dirty="0"/>
                        <a:t>1</a:t>
                      </a:r>
                      <a:endParaRPr lang="en-US" sz="1600" dirty="0"/>
                    </a:p>
                  </a:txBody>
                  <a:tcPr/>
                </a:tc>
                <a:tc>
                  <a:txBody>
                    <a:bodyPr/>
                    <a:lstStyle/>
                    <a:p>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extLst>
                  <a:ext uri="{0D108BD9-81ED-4DB2-BD59-A6C34878D82A}">
                    <a16:rowId xmlns:a16="http://schemas.microsoft.com/office/drawing/2014/main" val="3109856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Etc…</a:t>
                      </a:r>
                      <a:endParaRPr lang="en-US" sz="1600" dirty="0"/>
                    </a:p>
                  </a:txBody>
                  <a:tcPr/>
                </a:tc>
                <a:tc>
                  <a:txBody>
                    <a:bodyPr/>
                    <a:lstStyle/>
                    <a:p>
                      <a:r>
                        <a:rPr lang="fr-FR" sz="1600" dirty="0"/>
                        <a:t>…</a:t>
                      </a:r>
                      <a:endParaRPr lang="en-US" sz="1600" dirty="0"/>
                    </a:p>
                  </a:txBody>
                  <a:tcPr/>
                </a:tc>
                <a:tc>
                  <a:txBody>
                    <a:bodyPr/>
                    <a:lstStyle/>
                    <a:p>
                      <a:r>
                        <a:rPr lang="fr-FR" sz="1600" dirty="0"/>
                        <a: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a:t>
                      </a:r>
                      <a:endParaRPr lang="en-US" sz="1600" dirty="0"/>
                    </a:p>
                  </a:txBody>
                  <a:tcPr/>
                </a:tc>
                <a:extLst>
                  <a:ext uri="{0D108BD9-81ED-4DB2-BD59-A6C34878D82A}">
                    <a16:rowId xmlns:a16="http://schemas.microsoft.com/office/drawing/2014/main" val="625969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Possible </a:t>
                      </a:r>
                      <a:r>
                        <a:rPr lang="fr-FR" sz="1600" dirty="0" err="1"/>
                        <a:t>selective</a:t>
                      </a:r>
                      <a:r>
                        <a:rPr lang="fr-FR" sz="1600" dirty="0"/>
                        <a:t> </a:t>
                      </a:r>
                      <a:r>
                        <a:rPr lang="fr-FR" sz="1600" dirty="0" err="1"/>
                        <a:t>legacy</a:t>
                      </a:r>
                      <a:r>
                        <a:rPr lang="fr-FR" sz="1600" dirty="0"/>
                        <a:t> support</a:t>
                      </a:r>
                      <a:endParaRPr lang="en-US" sz="1600" dirty="0"/>
                    </a:p>
                  </a:txBody>
                  <a:tcPr/>
                </a:tc>
                <a:tc>
                  <a:txBody>
                    <a:bodyPr/>
                    <a:lstStyle/>
                    <a:p>
                      <a:r>
                        <a:rPr lang="fr-FR" sz="1600" dirty="0"/>
                        <a:t>1</a:t>
                      </a:r>
                      <a:endParaRPr lang="en-US" sz="1600" dirty="0"/>
                    </a:p>
                  </a:txBody>
                  <a:tcPr/>
                </a:tc>
                <a:tc>
                  <a:txBody>
                    <a:bodyPr/>
                    <a:lstStyle/>
                    <a:p>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0</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extLst>
                  <a:ext uri="{0D108BD9-81ED-4DB2-BD59-A6C34878D82A}">
                    <a16:rowId xmlns:a16="http://schemas.microsoft.com/office/drawing/2014/main" val="23553352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IEEE 802.11bd+</a:t>
                      </a:r>
                      <a:r>
                        <a:rPr lang="en-US" sz="1600" dirty="0"/>
                        <a:t>+++</a:t>
                      </a:r>
                    </a:p>
                  </a:txBody>
                  <a:tcPr/>
                </a:tc>
                <a:tc>
                  <a:txBody>
                    <a:bodyPr/>
                    <a:lstStyle/>
                    <a:p>
                      <a:r>
                        <a:rPr lang="fr-FR" sz="1600" dirty="0"/>
                        <a:t>1</a:t>
                      </a:r>
                      <a:endParaRPr lang="en-US" sz="1600" dirty="0"/>
                    </a:p>
                  </a:txBody>
                  <a:tcPr/>
                </a:tc>
                <a:tc>
                  <a:txBody>
                    <a:bodyPr/>
                    <a:lstStyle/>
                    <a:p>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1</a:t>
                      </a:r>
                      <a:endParaRPr lang="en-US" sz="1600" dirty="0"/>
                    </a:p>
                  </a:txBody>
                  <a:tcPr/>
                </a:tc>
                <a:extLst>
                  <a:ext uri="{0D108BD9-81ED-4DB2-BD59-A6C34878D82A}">
                    <a16:rowId xmlns:a16="http://schemas.microsoft.com/office/drawing/2014/main" val="2664535300"/>
                  </a:ext>
                </a:extLst>
              </a:tr>
            </a:tbl>
          </a:graphicData>
        </a:graphic>
      </p:graphicFrame>
    </p:spTree>
    <p:extLst>
      <p:ext uri="{BB962C8B-B14F-4D97-AF65-F5344CB8AC3E}">
        <p14:creationId xmlns:p14="http://schemas.microsoft.com/office/powerpoint/2010/main" val="183583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to Duration/ID field encoding table</a:t>
            </a:r>
          </a:p>
        </p:txBody>
      </p:sp>
      <p:sp>
        <p:nvSpPr>
          <p:cNvPr id="3" name="Content Placeholder 2"/>
          <p:cNvSpPr>
            <a:spLocks noGrp="1"/>
          </p:cNvSpPr>
          <p:nvPr>
            <p:ph idx="1"/>
          </p:nvPr>
        </p:nvSpPr>
        <p:spPr>
          <a:xfrm>
            <a:off x="914401" y="1981201"/>
            <a:ext cx="10361084" cy="457199"/>
          </a:xfrm>
        </p:spPr>
        <p:txBody>
          <a:bodyPr/>
          <a:lstStyle/>
          <a:p>
            <a:r>
              <a:rPr lang="en-GB" b="0" dirty="0"/>
              <a:t>If this proposal is adopted, the Duration/ID field encoding table changes as shown: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aphicFrame>
        <p:nvGraphicFramePr>
          <p:cNvPr id="7" name="Table 6">
            <a:extLst>
              <a:ext uri="{FF2B5EF4-FFF2-40B4-BE49-F238E27FC236}">
                <a16:creationId xmlns:a16="http://schemas.microsoft.com/office/drawing/2014/main" id="{C3251030-7E85-47FD-AE57-F5D9040DF608}"/>
              </a:ext>
            </a:extLst>
          </p:cNvPr>
          <p:cNvGraphicFramePr>
            <a:graphicFrameLocks noGrp="1"/>
          </p:cNvGraphicFramePr>
          <p:nvPr>
            <p:extLst>
              <p:ext uri="{D42A27DB-BD31-4B8C-83A1-F6EECF244321}">
                <p14:modId xmlns:p14="http://schemas.microsoft.com/office/powerpoint/2010/main" val="600989893"/>
              </p:ext>
            </p:extLst>
          </p:nvPr>
        </p:nvGraphicFramePr>
        <p:xfrm>
          <a:off x="786759" y="2667000"/>
          <a:ext cx="10717966" cy="3774440"/>
        </p:xfrm>
        <a:graphic>
          <a:graphicData uri="http://schemas.openxmlformats.org/drawingml/2006/table">
            <a:tbl>
              <a:tblPr firstRow="1" bandRow="1">
                <a:tableStyleId>{5940675A-B579-460E-94D1-54222C63F5DA}</a:tableStyleId>
              </a:tblPr>
              <a:tblGrid>
                <a:gridCol w="1124262">
                  <a:extLst>
                    <a:ext uri="{9D8B030D-6E8A-4147-A177-3AD203B41FA5}">
                      <a16:colId xmlns:a16="http://schemas.microsoft.com/office/drawing/2014/main" val="2160459408"/>
                    </a:ext>
                  </a:extLst>
                </a:gridCol>
                <a:gridCol w="1004341">
                  <a:extLst>
                    <a:ext uri="{9D8B030D-6E8A-4147-A177-3AD203B41FA5}">
                      <a16:colId xmlns:a16="http://schemas.microsoft.com/office/drawing/2014/main" val="2692483593"/>
                    </a:ext>
                  </a:extLst>
                </a:gridCol>
                <a:gridCol w="989351">
                  <a:extLst>
                    <a:ext uri="{9D8B030D-6E8A-4147-A177-3AD203B41FA5}">
                      <a16:colId xmlns:a16="http://schemas.microsoft.com/office/drawing/2014/main" val="2478526315"/>
                    </a:ext>
                  </a:extLst>
                </a:gridCol>
                <a:gridCol w="1139252">
                  <a:extLst>
                    <a:ext uri="{9D8B030D-6E8A-4147-A177-3AD203B41FA5}">
                      <a16:colId xmlns:a16="http://schemas.microsoft.com/office/drawing/2014/main" val="3105297450"/>
                    </a:ext>
                  </a:extLst>
                </a:gridCol>
                <a:gridCol w="6460760">
                  <a:extLst>
                    <a:ext uri="{9D8B030D-6E8A-4147-A177-3AD203B41FA5}">
                      <a16:colId xmlns:a16="http://schemas.microsoft.com/office/drawing/2014/main" val="2800741976"/>
                    </a:ext>
                  </a:extLst>
                </a:gridCol>
              </a:tblGrid>
              <a:tr h="370840">
                <a:tc>
                  <a:txBody>
                    <a:bodyPr/>
                    <a:lstStyle/>
                    <a:p>
                      <a:pPr algn="ctr"/>
                      <a:r>
                        <a:rPr lang="fr-FR" sz="1600" b="1" dirty="0">
                          <a:highlight>
                            <a:srgbClr val="FFFF00"/>
                          </a:highlight>
                          <a:latin typeface="Times New Roman" panose="02020603050405020304" pitchFamily="18" charset="0"/>
                          <a:cs typeface="Times New Roman" panose="02020603050405020304" pitchFamily="18" charset="0"/>
                        </a:rPr>
                        <a:t>Bit 0-4</a:t>
                      </a:r>
                      <a:endParaRPr lang="en-US" sz="1600" b="1" dirty="0">
                        <a:highlight>
                          <a:srgbClr val="FFFF00"/>
                        </a:highlight>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latin typeface="Times New Roman" panose="02020603050405020304" pitchFamily="18" charset="0"/>
                          <a:cs typeface="Times New Roman" panose="02020603050405020304" pitchFamily="18" charset="0"/>
                        </a:rPr>
                        <a:t>Bit 5-13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Bit 14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Bit 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Usage</a:t>
                      </a:r>
                      <a:endParaRPr lang="en-US" sz="16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75077215"/>
                  </a:ext>
                </a:extLst>
              </a:tr>
              <a:tr h="0">
                <a:tc>
                  <a:txBody>
                    <a:bodyPr/>
                    <a:lstStyle/>
                    <a:p>
                      <a:pPr algn="ctr"/>
                      <a:r>
                        <a:rPr lang="fr-FR" sz="1600" dirty="0">
                          <a:latin typeface="Times New Roman" panose="02020603050405020304" pitchFamily="18" charset="0"/>
                          <a:cs typeface="Times New Roman" panose="02020603050405020304" pitchFamily="18" charset="0"/>
                        </a:rPr>
                        <a:t>0-31</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algn="ct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latin typeface="Times New Roman" panose="02020603050405020304" pitchFamily="18" charset="0"/>
                          <a:cs typeface="Times New Roman" panose="02020603050405020304" pitchFamily="18" charset="0"/>
                        </a:rPr>
                        <a:t>Standards capability indication for group-addressed NGV</a:t>
                      </a:r>
                      <a:r>
                        <a:rPr lang="fr-FR" sz="1800" dirty="0">
                          <a:latin typeface="Times New Roman" panose="02020603050405020304" pitchFamily="18" charset="0"/>
                          <a:cs typeface="Times New Roman" panose="02020603050405020304" pitchFamily="18" charset="0"/>
                        </a:rPr>
                        <a:t> frames</a:t>
                      </a:r>
                    </a:p>
                  </a:txBody>
                  <a:tcPr>
                    <a:solidFill>
                      <a:srgbClr val="FFFF00"/>
                    </a:solidFill>
                  </a:tcPr>
                </a:tc>
                <a:extLst>
                  <a:ext uri="{0D108BD9-81ED-4DB2-BD59-A6C34878D82A}">
                    <a16:rowId xmlns:a16="http://schemas.microsoft.com/office/drawing/2014/main" val="3396771590"/>
                  </a:ext>
                </a:extLst>
              </a:tr>
              <a:tr h="370840">
                <a:tc gridSpan="3">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0–32 767</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Duration value (in microseconds) within all frames except:</a:t>
                      </a:r>
                    </a:p>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 PS-Poll frames transmitted during the CP</a:t>
                      </a:r>
                    </a:p>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 frames transmitted during the CFP using the HCF</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77933078"/>
                  </a:ext>
                </a:extLst>
              </a:tr>
              <a:tr h="370840">
                <a:tc gridSpan="2">
                  <a:txBody>
                    <a:bodyPr/>
                    <a:lstStyle/>
                    <a:p>
                      <a:pPr algn="ct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Fixed value under point coordination function (PCF) within</a:t>
                      </a:r>
                    </a:p>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frames transmitted during the CFP.</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0985654"/>
                  </a:ext>
                </a:extLst>
              </a:tr>
              <a:tr h="370840">
                <a:tc gridSpan="2">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1–16 383</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Reserved</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25969404"/>
                  </a:ext>
                </a:extLst>
              </a:tr>
              <a:tr h="370840">
                <a:tc gridSpan="2">
                  <a:txBody>
                    <a:bodyPr/>
                    <a:lstStyle/>
                    <a:p>
                      <a:pPr algn="ctr"/>
                      <a:r>
                        <a:rPr lang="fr-FR" sz="1600" dirty="0">
                          <a:latin typeface="Times New Roman" panose="02020603050405020304" pitchFamily="18" charset="0"/>
                          <a:cs typeface="Times New Roman" panose="02020603050405020304" pitchFamily="18" charset="0"/>
                        </a:rPr>
                        <a:t>0</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Reserved</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07445791"/>
                  </a:ext>
                </a:extLst>
              </a:tr>
              <a:tr h="370840">
                <a:tc gridSpan="2">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1–2007</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AID in PS-Poll frames.</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64535300"/>
                  </a:ext>
                </a:extLst>
              </a:tr>
              <a:tr h="370840">
                <a:tc gridSpan="2">
                  <a:txBody>
                    <a:bodyPr/>
                    <a:lstStyle/>
                    <a:p>
                      <a:pPr algn="ct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2008–16 383</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latin typeface="Times New Roman" panose="02020603050405020304" pitchFamily="18" charset="0"/>
                          <a:cs typeface="Times New Roman" panose="02020603050405020304" pitchFamily="18" charset="0"/>
                        </a:rPr>
                        <a:t>1</a:t>
                      </a:r>
                      <a:endParaRPr lang="en-US" sz="1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tx1"/>
                          </a:solidFill>
                          <a:latin typeface="Times New Roman" panose="02020603050405020304" pitchFamily="18" charset="0"/>
                          <a:ea typeface="+mn-ea"/>
                          <a:cs typeface="Times New Roman" panose="02020603050405020304" pitchFamily="18" charset="0"/>
                        </a:rPr>
                        <a:t>Reserved</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0185194"/>
                  </a:ext>
                </a:extLst>
              </a:tr>
            </a:tbl>
          </a:graphicData>
        </a:graphic>
      </p:graphicFrame>
    </p:spTree>
    <p:extLst>
      <p:ext uri="{BB962C8B-B14F-4D97-AF65-F5344CB8AC3E}">
        <p14:creationId xmlns:p14="http://schemas.microsoft.com/office/powerpoint/2010/main" val="25701859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 this proposed use of the Duration/ID field safe?</a:t>
            </a:r>
          </a:p>
        </p:txBody>
      </p:sp>
      <p:sp>
        <p:nvSpPr>
          <p:cNvPr id="3" name="Content Placeholder 2"/>
          <p:cNvSpPr>
            <a:spLocks noGrp="1"/>
          </p:cNvSpPr>
          <p:nvPr>
            <p:ph idx="1"/>
          </p:nvPr>
        </p:nvSpPr>
        <p:spPr>
          <a:xfrm>
            <a:off x="914401" y="1981201"/>
            <a:ext cx="10361084" cy="4494213"/>
          </a:xfrm>
        </p:spPr>
        <p:txBody>
          <a:bodyPr/>
          <a:lstStyle/>
          <a:p>
            <a:r>
              <a:rPr lang="en-GB" dirty="0"/>
              <a:t>YES!</a:t>
            </a:r>
          </a:p>
          <a:p>
            <a:pPr marL="457200" indent="-457200">
              <a:buFont typeface="+mj-lt"/>
              <a:buAutoNum type="arabicPeriod"/>
            </a:pPr>
            <a:r>
              <a:rPr lang="en-GB" b="0" dirty="0"/>
              <a:t>The duration value is never used for filtering, so reception is unaffected</a:t>
            </a:r>
          </a:p>
          <a:p>
            <a:pPr marL="457200" indent="-457200">
              <a:buFont typeface="+mj-lt"/>
              <a:buAutoNum type="arabicPeriod"/>
            </a:pPr>
            <a:r>
              <a:rPr lang="en-GB" b="0" dirty="0"/>
              <a:t>NAV should not be updated using duration from a group-addressed data frame</a:t>
            </a:r>
          </a:p>
          <a:p>
            <a:pPr marL="857250" lvl="1" indent="-457200">
              <a:buFont typeface="Wingdings" panose="05000000000000000000" pitchFamily="2" charset="2"/>
              <a:buChar char="Ø"/>
            </a:pPr>
            <a:r>
              <a:rPr lang="en-GB" b="0" dirty="0"/>
              <a:t>This was normative from 802.11-1997 until 802.11-2007, but no longer appears (because other parts of the relevant annex were out of date, not due to any changes about the NAV)</a:t>
            </a:r>
          </a:p>
          <a:p>
            <a:pPr marL="457200" indent="-457200">
              <a:buFont typeface="+mj-lt"/>
              <a:buAutoNum type="arabicPeriod"/>
            </a:pPr>
            <a:r>
              <a:rPr lang="en-GB" b="0" dirty="0"/>
              <a:t>Even if the NAV is updated using this capability-indicating pseudo-duration, any value shorter than </a:t>
            </a:r>
            <a:r>
              <a:rPr lang="en-GB" b="0" dirty="0" err="1"/>
              <a:t>aSIFSTime</a:t>
            </a:r>
            <a:r>
              <a:rPr lang="en-GB" b="0" dirty="0"/>
              <a:t> will expire before the first sensing of the medium after PHY-</a:t>
            </a:r>
            <a:r>
              <a:rPr lang="en-GB" b="0" dirty="0" err="1"/>
              <a:t>RXEND.indication</a:t>
            </a:r>
            <a:r>
              <a:rPr lang="en-GB" b="0" dirty="0"/>
              <a:t>, so medium access is unaffected</a:t>
            </a:r>
          </a:p>
          <a:p>
            <a:pPr marL="457200" indent="-457200">
              <a:buFont typeface="+mj-lt"/>
              <a:buAutoNum type="arabicPeriod"/>
            </a:pPr>
            <a:r>
              <a:rPr lang="en-GB" b="0" dirty="0"/>
              <a:t>By limiting capability indication to group-addressed OCB data frames, this technique will never interfere with cases where unicast data frames, or other frame types, do contain durations that are needed for NAV update</a:t>
            </a:r>
          </a:p>
          <a:p>
            <a:pPr marL="457200" indent="-457200">
              <a:buFont typeface="+mj-lt"/>
              <a:buAutoNum type="arabicPeriod"/>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568904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914401" y="1981201"/>
            <a:ext cx="10361084" cy="4494213"/>
          </a:xfrm>
        </p:spPr>
        <p:txBody>
          <a:bodyPr/>
          <a:lstStyle/>
          <a:p>
            <a:pPr marL="457200" indent="-457200">
              <a:buFont typeface="Arial" panose="020B0604020202020204" pitchFamily="34" charset="0"/>
              <a:buChar char="•"/>
            </a:pPr>
            <a:r>
              <a:rPr lang="en-GB" b="0" dirty="0"/>
              <a:t>We propose to encode capabilities to support NGV, and subsequent vehicular amendments, using non-zero duration values in legacy 802.11p group-addressed data frames sent by NGV-capable stations</a:t>
            </a:r>
          </a:p>
          <a:p>
            <a:pPr marL="457200" indent="-457200">
              <a:buFont typeface="Arial" panose="020B0604020202020204" pitchFamily="34" charset="0"/>
              <a:buChar char="•"/>
            </a:pPr>
            <a:r>
              <a:rPr lang="en-GB" b="0" dirty="0"/>
              <a:t>At least five capability bits can be represented in a fully interoperable and backward-compatible manner, which leaves space to indicate additional, future </a:t>
            </a:r>
            <a:r>
              <a:rPr lang="en-GB" b="0"/>
              <a:t>capablities</a:t>
            </a:r>
            <a:endParaRPr lang="en-GB" b="0" dirty="0"/>
          </a:p>
          <a:p>
            <a:pPr marL="457200" indent="-457200">
              <a:buFont typeface="Arial" panose="020B0604020202020204" pitchFamily="34" charset="0"/>
              <a:buChar char="•"/>
            </a:pPr>
            <a:r>
              <a:rPr lang="en-GB" b="0" dirty="0"/>
              <a:t>Placing this capability indication in the MAC header rather than in a PHY field is more efficient, because no symbols are added, and more reliable, because the MAC header is CRC-protected</a:t>
            </a:r>
          </a:p>
          <a:p>
            <a:pPr marL="457200" indent="-457200">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18015696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1146</Words>
  <Application>Microsoft Office PowerPoint</Application>
  <PresentationFormat>Widescreen</PresentationFormat>
  <Paragraphs>205</Paragraphs>
  <Slides>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DengXian</vt:lpstr>
      <vt:lpstr>MS Gothic</vt:lpstr>
      <vt:lpstr>Arial</vt:lpstr>
      <vt:lpstr>Arial Unicode MS</vt:lpstr>
      <vt:lpstr>Times New Roman</vt:lpstr>
      <vt:lpstr>Wingdings</vt:lpstr>
      <vt:lpstr>Office Theme</vt:lpstr>
      <vt:lpstr>Microsoft Word 97 - 2003 Document</vt:lpstr>
      <vt:lpstr>Indicating NGV Capabilities in MAC Header</vt:lpstr>
      <vt:lpstr>Abstract</vt:lpstr>
      <vt:lpstr>Background – format of the Duration/ID field</vt:lpstr>
      <vt:lpstr>Using the duration value to indicate NGV capabilities</vt:lpstr>
      <vt:lpstr>Proposed encoding of NGV capabilities (1)</vt:lpstr>
      <vt:lpstr>Proposed encoding of NGV capabilities (2)</vt:lpstr>
      <vt:lpstr>Update to Duration/ID field encoding table</vt:lpstr>
      <vt:lpstr>Is this proposed use of the Duration/ID field safe?</vt:lpstr>
      <vt:lpstr>Summary</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Indicating NGV Capabilities in MAC Header</dc:title>
  <dc:creator>Michael Fischer</dc:creator>
  <cp:keywords>Submission</cp:keywords>
  <cp:lastModifiedBy>Michael Fischer</cp:lastModifiedBy>
  <cp:revision>18</cp:revision>
  <cp:lastPrinted>1601-01-01T00:00:00Z</cp:lastPrinted>
  <dcterms:created xsi:type="dcterms:W3CDTF">2019-01-12T23:00:30Z</dcterms:created>
  <dcterms:modified xsi:type="dcterms:W3CDTF">2019-01-13T15:43:17Z</dcterms:modified>
</cp:coreProperties>
</file>