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67" r:id="rId7"/>
    <p:sldId id="277" r:id="rId8"/>
    <p:sldId id="270" r:id="rId9"/>
    <p:sldId id="271" r:id="rId10"/>
    <p:sldId id="268" r:id="rId11"/>
    <p:sldId id="269" r:id="rId12"/>
    <p:sldId id="272" r:id="rId13"/>
    <p:sldId id="273" r:id="rId14"/>
    <p:sldId id="274" r:id="rId15"/>
    <p:sldId id="27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p:cViewPr>
        <p:scale>
          <a:sx n="150" d="100"/>
          <a:sy n="150" d="100"/>
        </p:scale>
        <p:origin x="-13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802.11-19/0082r1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802.11-19/0082r1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8494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210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1086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9491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255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52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874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80450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181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802.11-19/0082r1</a:t>
            </a:r>
            <a:endParaRPr lang="en-US"/>
          </a:p>
        </p:txBody>
      </p:sp>
      <p:sp>
        <p:nvSpPr>
          <p:cNvPr id="5" name="Rectangle 3"/>
          <p:cNvSpPr>
            <a:spLocks noGrp="1" noChangeArrowheads="1"/>
          </p:cNvSpPr>
          <p:nvPr>
            <p:ph type="dt"/>
          </p:nvPr>
        </p:nvSpPr>
        <p:spPr>
          <a:ln/>
        </p:spPr>
        <p:txBody>
          <a:bodyPr/>
          <a:lstStyle/>
          <a:p>
            <a:r>
              <a:rPr lang="en-US" smtClean="0"/>
              <a:t>January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039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Interoperable Approach for NGV New Modulations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2019-01-09</a:t>
            </a:r>
          </a:p>
        </p:txBody>
      </p:sp>
      <p:sp>
        <p:nvSpPr>
          <p:cNvPr id="6" name="Date Placeholder 3"/>
          <p:cNvSpPr>
            <a:spLocks noGrp="1"/>
          </p:cNvSpPr>
          <p:nvPr>
            <p:ph type="dt" idx="10"/>
          </p:nvPr>
        </p:nvSpPr>
        <p:spPr/>
        <p:txBody>
          <a:bodyPr/>
          <a:lstStyle/>
          <a:p>
            <a:r>
              <a:rPr lang="en-US" smtClean="0"/>
              <a:t>January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54769991"/>
              </p:ext>
            </p:extLst>
          </p:nvPr>
        </p:nvGraphicFramePr>
        <p:xfrm>
          <a:off x="992188" y="2419350"/>
          <a:ext cx="10237787" cy="3189288"/>
        </p:xfrm>
        <a:graphic>
          <a:graphicData uri="http://schemas.openxmlformats.org/presentationml/2006/ole">
            <mc:AlternateContent xmlns:mc="http://schemas.openxmlformats.org/markup-compatibility/2006">
              <mc:Choice xmlns:v="urn:schemas-microsoft-com:vml" Requires="v">
                <p:oleObj spid="_x0000_s3138" name="Document" r:id="rId4" imgW="10466184" imgH="3262957" progId="Word.Document.8">
                  <p:embed/>
                </p:oleObj>
              </mc:Choice>
              <mc:Fallback>
                <p:oleObj name="Document" r:id="rId4" imgW="10466184" imgH="3262957" progId="Word.Document.8">
                  <p:embed/>
                  <p:pic>
                    <p:nvPicPr>
                      <p:cNvPr id="0" name="Picture 3"/>
                      <p:cNvPicPr>
                        <a:picLocks noChangeAspect="1" noChangeArrowheads="1"/>
                      </p:cNvPicPr>
                      <p:nvPr/>
                    </p:nvPicPr>
                    <p:blipFill>
                      <a:blip r:embed="rId5"/>
                      <a:srcRect/>
                      <a:stretch>
                        <a:fillRect/>
                      </a:stretch>
                    </p:blipFill>
                    <p:spPr bwMode="auto">
                      <a:xfrm>
                        <a:off x="992188" y="2419350"/>
                        <a:ext cx="10237787" cy="31892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is possible to extend the legacy PPDU?</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
        <p:nvSpPr>
          <p:cNvPr id="7" name="Content Placeholder 2">
            <a:extLst>
              <a:ext uri="{FF2B5EF4-FFF2-40B4-BE49-F238E27FC236}">
                <a16:creationId xmlns="" xmlns:a16="http://schemas.microsoft.com/office/drawing/2014/main" id="{77E68C8D-3BF2-4EDA-91A9-44AA545F45DA}"/>
              </a:ext>
            </a:extLst>
          </p:cNvPr>
          <p:cNvSpPr>
            <a:spLocks noGrp="1"/>
          </p:cNvSpPr>
          <p:nvPr>
            <p:ph idx="1"/>
          </p:nvPr>
        </p:nvSpPr>
        <p:spPr>
          <a:xfrm>
            <a:off x="914401" y="1981201"/>
            <a:ext cx="10361084" cy="914399"/>
          </a:xfrm>
        </p:spPr>
        <p:txBody>
          <a:bodyPr/>
          <a:lstStyle/>
          <a:p>
            <a:r>
              <a:rPr lang="en-US" dirty="0"/>
              <a:t>	Not different than the case where a receive station gets overlapping messages, due to different geographical situation.</a:t>
            </a:r>
          </a:p>
          <a:p>
            <a:endParaRPr lang="en-US" dirty="0"/>
          </a:p>
        </p:txBody>
      </p:sp>
      <p:sp>
        <p:nvSpPr>
          <p:cNvPr id="8" name="Isosceles Triangle 7">
            <a:extLst>
              <a:ext uri="{FF2B5EF4-FFF2-40B4-BE49-F238E27FC236}">
                <a16:creationId xmlns="" xmlns:a16="http://schemas.microsoft.com/office/drawing/2014/main" id="{C9645AE0-C614-42C2-9195-D57806B3DA1D}"/>
              </a:ext>
            </a:extLst>
          </p:cNvPr>
          <p:cNvSpPr/>
          <p:nvPr/>
        </p:nvSpPr>
        <p:spPr>
          <a:xfrm>
            <a:off x="2676335"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 name="Isosceles Triangle 8">
            <a:extLst>
              <a:ext uri="{FF2B5EF4-FFF2-40B4-BE49-F238E27FC236}">
                <a16:creationId xmlns="" xmlns:a16="http://schemas.microsoft.com/office/drawing/2014/main" id="{DCE51D8F-CA2A-412C-A921-BB98C00AD56A}"/>
              </a:ext>
            </a:extLst>
          </p:cNvPr>
          <p:cNvSpPr/>
          <p:nvPr/>
        </p:nvSpPr>
        <p:spPr>
          <a:xfrm>
            <a:off x="4410076"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 name="Isosceles Triangle 9">
            <a:extLst>
              <a:ext uri="{FF2B5EF4-FFF2-40B4-BE49-F238E27FC236}">
                <a16:creationId xmlns="" xmlns:a16="http://schemas.microsoft.com/office/drawing/2014/main" id="{0C4681F5-E788-4A77-892B-AA0ECD9D3F52}"/>
              </a:ext>
            </a:extLst>
          </p:cNvPr>
          <p:cNvSpPr/>
          <p:nvPr/>
        </p:nvSpPr>
        <p:spPr>
          <a:xfrm>
            <a:off x="9266770" y="2958290"/>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1" name="TextBox 10">
            <a:extLst>
              <a:ext uri="{FF2B5EF4-FFF2-40B4-BE49-F238E27FC236}">
                <a16:creationId xmlns="" xmlns:a16="http://schemas.microsoft.com/office/drawing/2014/main" id="{8DA14EBE-14A0-46CF-81DE-28D0C2287FC9}"/>
              </a:ext>
            </a:extLst>
          </p:cNvPr>
          <p:cNvSpPr txBox="1"/>
          <p:nvPr/>
        </p:nvSpPr>
        <p:spPr>
          <a:xfrm>
            <a:off x="2340767" y="340200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a:solidFill>
                  <a:srgbClr val="000000"/>
                </a:solidFill>
                <a:latin typeface="Arial" charset="0"/>
                <a:ea typeface="+mn-ea"/>
              </a:rPr>
              <a:t>TXA</a:t>
            </a:r>
          </a:p>
        </p:txBody>
      </p:sp>
      <p:sp>
        <p:nvSpPr>
          <p:cNvPr id="12" name="TextBox 11">
            <a:extLst>
              <a:ext uri="{FF2B5EF4-FFF2-40B4-BE49-F238E27FC236}">
                <a16:creationId xmlns="" xmlns:a16="http://schemas.microsoft.com/office/drawing/2014/main" id="{115C20B7-FDE8-4EE7-B5B3-CB889E6FF29B}"/>
              </a:ext>
            </a:extLst>
          </p:cNvPr>
          <p:cNvSpPr txBox="1"/>
          <p:nvPr/>
        </p:nvSpPr>
        <p:spPr>
          <a:xfrm>
            <a:off x="8995307" y="340575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TXB</a:t>
            </a:r>
          </a:p>
        </p:txBody>
      </p:sp>
      <p:sp>
        <p:nvSpPr>
          <p:cNvPr id="13" name="TextBox 12">
            <a:extLst>
              <a:ext uri="{FF2B5EF4-FFF2-40B4-BE49-F238E27FC236}">
                <a16:creationId xmlns="" xmlns:a16="http://schemas.microsoft.com/office/drawing/2014/main" id="{AF8A7605-5B4F-4085-A07D-E4542A2BB275}"/>
              </a:ext>
            </a:extLst>
          </p:cNvPr>
          <p:cNvSpPr txBox="1"/>
          <p:nvPr/>
        </p:nvSpPr>
        <p:spPr>
          <a:xfrm>
            <a:off x="4295681" y="3386708"/>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RX</a:t>
            </a:r>
          </a:p>
        </p:txBody>
      </p:sp>
      <p:sp>
        <p:nvSpPr>
          <p:cNvPr id="14" name="TextBox 13">
            <a:extLst>
              <a:ext uri="{FF2B5EF4-FFF2-40B4-BE49-F238E27FC236}">
                <a16:creationId xmlns="" xmlns:a16="http://schemas.microsoft.com/office/drawing/2014/main" id="{6438D087-FCC7-48E9-B848-D9396A516D7E}"/>
              </a:ext>
            </a:extLst>
          </p:cNvPr>
          <p:cNvSpPr txBox="1"/>
          <p:nvPr/>
        </p:nvSpPr>
        <p:spPr>
          <a:xfrm>
            <a:off x="6696266" y="3224597"/>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1000 meters</a:t>
            </a:r>
          </a:p>
        </p:txBody>
      </p:sp>
      <p:sp>
        <p:nvSpPr>
          <p:cNvPr id="15" name="TextBox 14">
            <a:extLst>
              <a:ext uri="{FF2B5EF4-FFF2-40B4-BE49-F238E27FC236}">
                <a16:creationId xmlns="" xmlns:a16="http://schemas.microsoft.com/office/drawing/2014/main" id="{16EFF973-3C01-4906-8315-3D0C61664195}"/>
              </a:ext>
            </a:extLst>
          </p:cNvPr>
          <p:cNvSpPr txBox="1"/>
          <p:nvPr/>
        </p:nvSpPr>
        <p:spPr>
          <a:xfrm>
            <a:off x="3143248" y="3276988"/>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 meters</a:t>
            </a:r>
          </a:p>
        </p:txBody>
      </p:sp>
      <p:cxnSp>
        <p:nvCxnSpPr>
          <p:cNvPr id="16" name="Straight Arrow Connector 15">
            <a:extLst>
              <a:ext uri="{FF2B5EF4-FFF2-40B4-BE49-F238E27FC236}">
                <a16:creationId xmlns="" xmlns:a16="http://schemas.microsoft.com/office/drawing/2014/main" id="{2F87DE3A-2B98-43AA-807A-0C047E764B75}"/>
              </a:ext>
            </a:extLst>
          </p:cNvPr>
          <p:cNvCxnSpPr>
            <a:cxnSpLocks/>
          </p:cNvCxnSpPr>
          <p:nvPr/>
        </p:nvCxnSpPr>
        <p:spPr>
          <a:xfrm>
            <a:off x="1971488" y="5719546"/>
            <a:ext cx="5648512" cy="0"/>
          </a:xfrm>
          <a:prstGeom prst="straightConnector1">
            <a:avLst/>
          </a:prstGeom>
          <a:noFill/>
          <a:ln w="9525" cap="flat" cmpd="sng" algn="ctr">
            <a:solidFill>
              <a:schemeClr val="tx1"/>
            </a:solidFill>
            <a:prstDash val="solid"/>
            <a:tailEnd type="triangle"/>
          </a:ln>
          <a:effectLst/>
        </p:spPr>
      </p:cxnSp>
      <p:sp>
        <p:nvSpPr>
          <p:cNvPr id="17" name="TextBox 16">
            <a:extLst>
              <a:ext uri="{FF2B5EF4-FFF2-40B4-BE49-F238E27FC236}">
                <a16:creationId xmlns="" xmlns:a16="http://schemas.microsoft.com/office/drawing/2014/main" id="{B7CBB082-1744-46BC-B0F5-855BAE4D3985}"/>
              </a:ext>
            </a:extLst>
          </p:cNvPr>
          <p:cNvSpPr txBox="1"/>
          <p:nvPr/>
        </p:nvSpPr>
        <p:spPr>
          <a:xfrm>
            <a:off x="7734301" y="5529044"/>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1600">
                <a:solidFill>
                  <a:srgbClr val="000000"/>
                </a:solidFill>
                <a:latin typeface="Arial" charset="0"/>
                <a:ea typeface="+mn-ea"/>
              </a:rPr>
              <a:t>time</a:t>
            </a:r>
          </a:p>
        </p:txBody>
      </p:sp>
      <p:cxnSp>
        <p:nvCxnSpPr>
          <p:cNvPr id="18" name="Straight Arrow Connector 17">
            <a:extLst>
              <a:ext uri="{FF2B5EF4-FFF2-40B4-BE49-F238E27FC236}">
                <a16:creationId xmlns="" xmlns:a16="http://schemas.microsoft.com/office/drawing/2014/main" id="{335D1409-BAF1-4902-A2E7-0E425D62612E}"/>
              </a:ext>
            </a:extLst>
          </p:cNvPr>
          <p:cNvCxnSpPr>
            <a:cxnSpLocks/>
          </p:cNvCxnSpPr>
          <p:nvPr/>
        </p:nvCxnSpPr>
        <p:spPr>
          <a:xfrm flipV="1">
            <a:off x="2200087" y="4881346"/>
            <a:ext cx="0" cy="971550"/>
          </a:xfrm>
          <a:prstGeom prst="straightConnector1">
            <a:avLst/>
          </a:prstGeom>
          <a:noFill/>
          <a:ln w="9525" cap="flat" cmpd="sng" algn="ctr">
            <a:solidFill>
              <a:schemeClr val="tx1"/>
            </a:solidFill>
            <a:prstDash val="solid"/>
            <a:tailEnd type="triangle"/>
          </a:ln>
          <a:effectLst/>
        </p:spPr>
      </p:cxnSp>
      <p:sp>
        <p:nvSpPr>
          <p:cNvPr id="19" name="Rectangle 18">
            <a:extLst>
              <a:ext uri="{FF2B5EF4-FFF2-40B4-BE49-F238E27FC236}">
                <a16:creationId xmlns="" xmlns:a16="http://schemas.microsoft.com/office/drawing/2014/main" id="{BD1302DD-33CD-47EA-98CD-809B8C675DEC}"/>
              </a:ext>
            </a:extLst>
          </p:cNvPr>
          <p:cNvSpPr/>
          <p:nvPr/>
        </p:nvSpPr>
        <p:spPr>
          <a:xfrm>
            <a:off x="2200087" y="4979785"/>
            <a:ext cx="2714625" cy="45798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TX A PPDU</a:t>
            </a:r>
          </a:p>
        </p:txBody>
      </p:sp>
      <p:sp>
        <p:nvSpPr>
          <p:cNvPr id="20" name="Rectangle 19">
            <a:extLst>
              <a:ext uri="{FF2B5EF4-FFF2-40B4-BE49-F238E27FC236}">
                <a16:creationId xmlns="" xmlns:a16="http://schemas.microsoft.com/office/drawing/2014/main" id="{19B954BD-2AE8-4435-95D7-B8B4A877EA26}"/>
              </a:ext>
            </a:extLst>
          </p:cNvPr>
          <p:cNvSpPr/>
          <p:nvPr/>
        </p:nvSpPr>
        <p:spPr>
          <a:xfrm>
            <a:off x="4100511" y="5481007"/>
            <a:ext cx="2714625" cy="15301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TX B PPDU</a:t>
            </a:r>
          </a:p>
        </p:txBody>
      </p:sp>
      <p:sp>
        <p:nvSpPr>
          <p:cNvPr id="21" name="TextBox 20">
            <a:extLst>
              <a:ext uri="{FF2B5EF4-FFF2-40B4-BE49-F238E27FC236}">
                <a16:creationId xmlns="" xmlns:a16="http://schemas.microsoft.com/office/drawing/2014/main" id="{BD19A743-F2D8-4FA9-9B8D-2189CBE87EC5}"/>
              </a:ext>
            </a:extLst>
          </p:cNvPr>
          <p:cNvSpPr txBox="1"/>
          <p:nvPr/>
        </p:nvSpPr>
        <p:spPr>
          <a:xfrm>
            <a:off x="1681068" y="4421761"/>
            <a:ext cx="7553513" cy="523875"/>
          </a:xfrm>
          <a:prstGeom prst="rect">
            <a:avLst/>
          </a:prstGeom>
          <a:noFill/>
        </p:spPr>
        <p:txBody>
          <a:bodyPr wrap="square" lIns="91440" tIns="45720" rIns="91440" rtlCol="0" anchor="t">
            <a:noAutofit/>
          </a:bodyPr>
          <a:lstStyle/>
          <a:p>
            <a:pPr defTabSz="914400" eaLnBrk="1" hangingPunct="1">
              <a:buClrTx/>
              <a:buSzTx/>
              <a:buFontTx/>
              <a:buNone/>
            </a:pPr>
            <a:r>
              <a:rPr lang="en-US" sz="1800" dirty="0">
                <a:solidFill>
                  <a:srgbClr val="000000"/>
                </a:solidFill>
                <a:latin typeface="Arial" charset="0"/>
                <a:ea typeface="+mn-ea"/>
              </a:rPr>
              <a:t>From receiver RX perspective, processing over time axis:</a:t>
            </a:r>
          </a:p>
        </p:txBody>
      </p:sp>
      <p:sp>
        <p:nvSpPr>
          <p:cNvPr id="22" name="Arrow: Right 21">
            <a:extLst>
              <a:ext uri="{FF2B5EF4-FFF2-40B4-BE49-F238E27FC236}">
                <a16:creationId xmlns="" xmlns:a16="http://schemas.microsoft.com/office/drawing/2014/main" id="{CAD65B53-BE85-40BA-BF61-F22D14D1353B}"/>
              </a:ext>
            </a:extLst>
          </p:cNvPr>
          <p:cNvSpPr/>
          <p:nvPr/>
        </p:nvSpPr>
        <p:spPr bwMode="auto">
          <a:xfrm>
            <a:off x="2974184" y="3025380"/>
            <a:ext cx="1438275" cy="398434"/>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Arrow: Right 22">
            <a:extLst>
              <a:ext uri="{FF2B5EF4-FFF2-40B4-BE49-F238E27FC236}">
                <a16:creationId xmlns="" xmlns:a16="http://schemas.microsoft.com/office/drawing/2014/main" id="{A12A3C26-BD32-40F2-BAE5-2396A253BECD}"/>
              </a:ext>
            </a:extLst>
          </p:cNvPr>
          <p:cNvSpPr/>
          <p:nvPr/>
        </p:nvSpPr>
        <p:spPr bwMode="auto">
          <a:xfrm flipH="1">
            <a:off x="4633652" y="3118844"/>
            <a:ext cx="4633117" cy="170841"/>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 xmlns:a16="http://schemas.microsoft.com/office/drawing/2014/main" id="{27ED78C1-9F72-48B0-B50B-6633B19143EE}"/>
              </a:ext>
            </a:extLst>
          </p:cNvPr>
          <p:cNvSpPr/>
          <p:nvPr/>
        </p:nvSpPr>
        <p:spPr bwMode="auto">
          <a:xfrm>
            <a:off x="4100512" y="5481007"/>
            <a:ext cx="814200" cy="153302"/>
          </a:xfrm>
          <a:prstGeom prst="rect">
            <a:avLst/>
          </a:prstGeom>
          <a:pattFill prst="wdUpDiag">
            <a:fgClr>
              <a:srgbClr val="7BB1DB">
                <a:lumMod val="75000"/>
              </a:srgbClr>
            </a:fgClr>
            <a:bgClr>
              <a:schemeClr val="bg1"/>
            </a:bgClr>
          </a:pattFill>
          <a:ln w="25400" cap="flat" cmpd="sng" algn="ctr">
            <a:noFill/>
            <a:prstDash val="solid"/>
          </a:ln>
          <a:effectLst/>
        </p:spPr>
        <p:txBody>
          <a:bodyPr rtlCol="0" anchor="ctr"/>
          <a:lstStyle/>
          <a:p>
            <a:pPr algn="ctr" defTabSz="914400" eaLnBrk="1" fontAlgn="auto" hangingPunct="1">
              <a:spcBef>
                <a:spcPts val="0"/>
              </a:spcBef>
              <a:spcAft>
                <a:spcPts val="0"/>
              </a:spcAft>
              <a:buClrTx/>
              <a:buSzTx/>
            </a:pPr>
            <a:endParaRPr lang="en-US" sz="1100" kern="0">
              <a:solidFill>
                <a:prstClr val="white"/>
              </a:solidFill>
              <a:latin typeface="Arial"/>
              <a:ea typeface="+mn-ea"/>
            </a:endParaRPr>
          </a:p>
        </p:txBody>
      </p:sp>
    </p:spTree>
    <p:extLst>
      <p:ext uri="{BB962C8B-B14F-4D97-AF65-F5344CB8AC3E}">
        <p14:creationId xmlns:p14="http://schemas.microsoft.com/office/powerpoint/2010/main" val="358925183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 new modulated symbols with configurable gap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grpSp>
        <p:nvGrpSpPr>
          <p:cNvPr id="8" name="Group 7">
            <a:extLst>
              <a:ext uri="{FF2B5EF4-FFF2-40B4-BE49-F238E27FC236}">
                <a16:creationId xmlns="" xmlns:a16="http://schemas.microsoft.com/office/drawing/2014/main" id="{D8A81767-E641-41F6-9DAC-E1E559DC3232}"/>
              </a:ext>
            </a:extLst>
          </p:cNvPr>
          <p:cNvGrpSpPr/>
          <p:nvPr/>
        </p:nvGrpSpPr>
        <p:grpSpPr>
          <a:xfrm>
            <a:off x="1602044" y="1718846"/>
            <a:ext cx="8896576" cy="1708845"/>
            <a:chOff x="1602044" y="1718846"/>
            <a:chExt cx="8896576" cy="1708845"/>
          </a:xfrm>
        </p:grpSpPr>
        <p:sp>
          <p:nvSpPr>
            <p:cNvPr id="18" name="Rectangle 17">
              <a:extLst>
                <a:ext uri="{FF2B5EF4-FFF2-40B4-BE49-F238E27FC236}">
                  <a16:creationId xmlns="" xmlns:a16="http://schemas.microsoft.com/office/drawing/2014/main" id="{BE2AF6A9-765F-4825-9190-FCB26A0790B0}"/>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section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11" name="Rectangle 10">
              <a:extLst>
                <a:ext uri="{FF2B5EF4-FFF2-40B4-BE49-F238E27FC236}">
                  <a16:creationId xmlns="" xmlns:a16="http://schemas.microsoft.com/office/drawing/2014/main" id="{3F451318-28F5-46D1-A423-FC43AA69B97D}"/>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section of the message</a:t>
              </a:r>
            </a:p>
          </p:txBody>
        </p:sp>
        <p:sp>
          <p:nvSpPr>
            <p:cNvPr id="9" name="Rectangle 8">
              <a:extLst>
                <a:ext uri="{FF2B5EF4-FFF2-40B4-BE49-F238E27FC236}">
                  <a16:creationId xmlns="" xmlns:a16="http://schemas.microsoft.com/office/drawing/2014/main" id="{EBDC5C4A-3A04-4CAE-BBD5-D4A3885E10A1}"/>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10" name="Right Brace 9">
              <a:extLst>
                <a:ext uri="{FF2B5EF4-FFF2-40B4-BE49-F238E27FC236}">
                  <a16:creationId xmlns="" xmlns:a16="http://schemas.microsoft.com/office/drawing/2014/main" id="{F04B0247-1F64-4562-AFB0-4FF711C20E57}"/>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2" name="Right Brace 11">
              <a:extLst>
                <a:ext uri="{FF2B5EF4-FFF2-40B4-BE49-F238E27FC236}">
                  <a16:creationId xmlns="" xmlns:a16="http://schemas.microsoft.com/office/drawing/2014/main" id="{A92B957E-137E-4ABF-B35C-677910249E29}"/>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3" name="Rectangle 12">
              <a:extLst>
                <a:ext uri="{FF2B5EF4-FFF2-40B4-BE49-F238E27FC236}">
                  <a16:creationId xmlns="" xmlns:a16="http://schemas.microsoft.com/office/drawing/2014/main" id="{1806B06C-CA58-4304-B72B-EB6B062CD9BD}"/>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14" name="Rectangle 13">
              <a:extLst>
                <a:ext uri="{FF2B5EF4-FFF2-40B4-BE49-F238E27FC236}">
                  <a16:creationId xmlns="" xmlns:a16="http://schemas.microsoft.com/office/drawing/2014/main" id="{3C4E32E5-3B95-4A34-8F76-8FDAD46748FB}"/>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15" name="Rectangle 14">
              <a:extLst>
                <a:ext uri="{FF2B5EF4-FFF2-40B4-BE49-F238E27FC236}">
                  <a16:creationId xmlns="" xmlns:a16="http://schemas.microsoft.com/office/drawing/2014/main" id="{304BBFF4-3905-4963-9FD1-8A7A534EC217}"/>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16" name="Rectangle 15">
              <a:extLst>
                <a:ext uri="{FF2B5EF4-FFF2-40B4-BE49-F238E27FC236}">
                  <a16:creationId xmlns="" xmlns:a16="http://schemas.microsoft.com/office/drawing/2014/main" id="{3ABA2A3A-C69D-4175-B7CB-6B9BEC8B4109}"/>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17" name="Rectangle 16">
              <a:extLst>
                <a:ext uri="{FF2B5EF4-FFF2-40B4-BE49-F238E27FC236}">
                  <a16:creationId xmlns="" xmlns:a16="http://schemas.microsoft.com/office/drawing/2014/main" id="{82256F14-3339-4EE3-85A0-20815C84C51F}"/>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19" name="Rectangle 18">
              <a:extLst>
                <a:ext uri="{FF2B5EF4-FFF2-40B4-BE49-F238E27FC236}">
                  <a16:creationId xmlns="" xmlns:a16="http://schemas.microsoft.com/office/drawing/2014/main" id="{55C6A818-500B-4E8B-BCCE-69B64918AF43}"/>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20" name="Connector: Elbow 19">
              <a:extLst>
                <a:ext uri="{FF2B5EF4-FFF2-40B4-BE49-F238E27FC236}">
                  <a16:creationId xmlns="" xmlns:a16="http://schemas.microsoft.com/office/drawing/2014/main" id="{AC2ADE2D-22F7-4738-913A-4383077AB425}"/>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 xmlns:a16="http://schemas.microsoft.com/office/drawing/2014/main" id="{9F2370A9-D517-4E93-AD3F-B6390E00BF66}"/>
              </a:ext>
            </a:extLst>
          </p:cNvPr>
          <p:cNvSpPr/>
          <p:nvPr/>
        </p:nvSpPr>
        <p:spPr>
          <a:xfrm>
            <a:off x="914401" y="3731914"/>
            <a:ext cx="10456556"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kern="0" dirty="0">
                <a:solidFill>
                  <a:srgbClr val="000000"/>
                </a:solidFill>
                <a:ea typeface="MS Gothic"/>
              </a:rPr>
              <a:t>T</a:t>
            </a:r>
            <a:r>
              <a:rPr lang="en-US" kern="0" dirty="0">
                <a:solidFill>
                  <a:srgbClr val="000000"/>
                </a:solidFill>
                <a:ea typeface="MS Gothic"/>
              </a:rPr>
              <a:t>he configurable gap can be set zero (direct concatenation) for best efficiency, to a short interval such as SIFS for instance, or to a longer time interval.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0" u="none" strike="noStrike" kern="0" cap="none" spc="0" normalizeH="0" baseline="0" noProof="0" dirty="0">
              <a:ln>
                <a:noFill/>
              </a:ln>
              <a:solidFill>
                <a:srgbClr val="000000"/>
              </a:solidFill>
              <a:effectLst/>
              <a:uLnTx/>
              <a:uFillTx/>
              <a:latin typeface="Arial" charset="0"/>
              <a:ea typeface="MS Gothic"/>
              <a:cs typeface="+mn-cs"/>
            </a:endParaRPr>
          </a:p>
          <a:p>
            <a:pPr fontAlgn="auto">
              <a:spcBef>
                <a:spcPts val="0"/>
              </a:spcBef>
              <a:spcAft>
                <a:spcPts val="0"/>
              </a:spcAft>
              <a:defRPr/>
            </a:pPr>
            <a:r>
              <a:rPr lang="en-US" dirty="0">
                <a:solidFill>
                  <a:srgbClr val="000000"/>
                </a:solidFill>
              </a:rPr>
              <a:t>The total duration of the legacy + NGV sections, either with a zero time gap or a deterministic time gap, can be set to a similar total duration as the legacy 802.11p PPDU encoded with QPSK ½ (rate 6 Mb/s).</a:t>
            </a:r>
          </a:p>
        </p:txBody>
      </p:sp>
    </p:spTree>
    <p:extLst>
      <p:ext uri="{BB962C8B-B14F-4D97-AF65-F5344CB8AC3E}">
        <p14:creationId xmlns:p14="http://schemas.microsoft.com/office/powerpoint/2010/main" val="39179897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comments on NGV waveform</a:t>
            </a:r>
            <a:endParaRPr lang="en-GB"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b="0" dirty="0"/>
              <a:t>When defining the new modulation symbols based on HT or VHT modulations, the accommodation to narrower channels should be the same as was used when going from 802.11a to 802.11p.  For 10MHz channels the data rate is divided by two and the symbol duration is multiplied by two.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extLst>
      <p:ext uri="{BB962C8B-B14F-4D97-AF65-F5344CB8AC3E}">
        <p14:creationId xmlns:p14="http://schemas.microsoft.com/office/powerpoint/2010/main" val="134246644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(1)</a:t>
            </a:r>
            <a:endParaRPr lang="en-GB" dirty="0"/>
          </a:p>
        </p:txBody>
      </p:sp>
      <p:sp>
        <p:nvSpPr>
          <p:cNvPr id="3" name="Content Placeholder 2"/>
          <p:cNvSpPr>
            <a:spLocks noGrp="1"/>
          </p:cNvSpPr>
          <p:nvPr>
            <p:ph idx="1"/>
          </p:nvPr>
        </p:nvSpPr>
        <p:spPr/>
        <p:txBody>
          <a:bodyPr/>
          <a:lstStyle/>
          <a:p>
            <a:pPr lvl="0"/>
            <a:r>
              <a:rPr lang="en-US" b="0" dirty="0"/>
              <a:t>	The adaptive retransmission technique described in document 11-18/1577r0 can be used along with the new NGV PPDU format described above.  This combination is shown on the next slide.</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extLst>
      <p:ext uri="{BB962C8B-B14F-4D97-AF65-F5344CB8AC3E}">
        <p14:creationId xmlns:p14="http://schemas.microsoft.com/office/powerpoint/2010/main" val="93993901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grpSp>
        <p:nvGrpSpPr>
          <p:cNvPr id="70" name="Group 69">
            <a:extLst>
              <a:ext uri="{FF2B5EF4-FFF2-40B4-BE49-F238E27FC236}">
                <a16:creationId xmlns="" xmlns:a16="http://schemas.microsoft.com/office/drawing/2014/main" id="{D23A4C0B-DF80-4271-B542-9E85C7C55573}"/>
              </a:ext>
            </a:extLst>
          </p:cNvPr>
          <p:cNvGrpSpPr/>
          <p:nvPr/>
        </p:nvGrpSpPr>
        <p:grpSpPr>
          <a:xfrm>
            <a:off x="838200" y="1600200"/>
            <a:ext cx="10957210" cy="4768136"/>
            <a:chOff x="319363" y="250722"/>
            <a:chExt cx="12163521" cy="6651429"/>
          </a:xfrm>
        </p:grpSpPr>
        <p:sp>
          <p:nvSpPr>
            <p:cNvPr id="74" name="Rectangle 73">
              <a:extLst>
                <a:ext uri="{FF2B5EF4-FFF2-40B4-BE49-F238E27FC236}">
                  <a16:creationId xmlns="" xmlns:a16="http://schemas.microsoft.com/office/drawing/2014/main" id="{29DB81FC-F5B5-4A9E-83C1-01B0CEE2645C}"/>
                </a:ext>
              </a:extLst>
            </p:cNvPr>
            <p:cNvSpPr/>
            <p:nvPr/>
          </p:nvSpPr>
          <p:spPr>
            <a:xfrm>
              <a:off x="851579" y="6515744"/>
              <a:ext cx="4966074" cy="3864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info* : </a:t>
              </a:r>
              <a:r>
                <a:rPr kumimoji="0" lang="en-US" sz="1200" b="0" i="0" u="none" strike="noStrike" kern="0" cap="none" spc="0" normalizeH="0" baseline="0" noProof="0" dirty="0" smtClean="0">
                  <a:ln>
                    <a:noFill/>
                  </a:ln>
                  <a:solidFill>
                    <a:srgbClr val="000000"/>
                  </a:solidFill>
                  <a:effectLst/>
                  <a:uLnTx/>
                  <a:uFillTx/>
                  <a:latin typeface="Arial" charset="0"/>
                  <a:ea typeface="+mn-ea"/>
                </a:rPr>
                <a:t>typically,</a:t>
              </a:r>
              <a:r>
                <a:rPr kumimoji="0" lang="en-US" sz="1200" b="0" i="0" u="none" strike="noStrike" kern="0" cap="none" spc="0" normalizeH="0" noProof="0" dirty="0" smtClean="0">
                  <a:ln>
                    <a:noFill/>
                  </a:ln>
                  <a:solidFill>
                    <a:srgbClr val="000000"/>
                  </a:solidFill>
                  <a:effectLst/>
                  <a:uLnTx/>
                  <a:uFillTx/>
                  <a:latin typeface="Arial" charset="0"/>
                  <a:ea typeface="+mn-ea"/>
                </a:rPr>
                <a:t> but not limited to, </a:t>
              </a:r>
              <a:r>
                <a:rPr kumimoji="0" lang="en-US" sz="1200" b="0" i="0" u="none" strike="noStrike" kern="0" cap="none" spc="0" normalizeH="0" baseline="0" noProof="0" dirty="0" smtClean="0">
                  <a:ln>
                    <a:noFill/>
                  </a:ln>
                  <a:solidFill>
                    <a:srgbClr val="000000"/>
                  </a:solidFill>
                  <a:effectLst/>
                  <a:uLnTx/>
                  <a:uFillTx/>
                  <a:latin typeface="Arial" charset="0"/>
                  <a:ea typeface="+mn-ea"/>
                </a:rPr>
                <a:t>LLR values</a:t>
              </a:r>
              <a:endParaRPr kumimoji="0" lang="en-US" sz="1200" b="0" i="0" u="none" strike="noStrike" kern="0" cap="none" spc="0" normalizeH="0" baseline="0" noProof="0" dirty="0">
                <a:ln>
                  <a:noFill/>
                </a:ln>
                <a:solidFill>
                  <a:srgbClr val="000000"/>
                </a:solidFill>
                <a:effectLst/>
                <a:uLnTx/>
                <a:uFillTx/>
                <a:latin typeface="Arial" charset="0"/>
                <a:ea typeface="+mn-ea"/>
              </a:endParaRPr>
            </a:p>
          </p:txBody>
        </p:sp>
        <p:sp>
          <p:nvSpPr>
            <p:cNvPr id="104" name="Rectangle 103">
              <a:extLst>
                <a:ext uri="{FF2B5EF4-FFF2-40B4-BE49-F238E27FC236}">
                  <a16:creationId xmlns="" xmlns:a16="http://schemas.microsoft.com/office/drawing/2014/main" id="{2C228AAB-7232-42A5-B4A2-BBA782DECEB0}"/>
                </a:ext>
              </a:extLst>
            </p:cNvPr>
            <p:cNvSpPr/>
            <p:nvPr/>
          </p:nvSpPr>
          <p:spPr>
            <a:xfrm>
              <a:off x="8742117" y="5450772"/>
              <a:ext cx="2976837" cy="129508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“new”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00" name="Rectangle 99">
              <a:extLst>
                <a:ext uri="{FF2B5EF4-FFF2-40B4-BE49-F238E27FC236}">
                  <a16:creationId xmlns="" xmlns:a16="http://schemas.microsoft.com/office/drawing/2014/main" id="{D678EF10-33A5-4FC9-804F-6657867BD46C}"/>
                </a:ext>
              </a:extLst>
            </p:cNvPr>
            <p:cNvSpPr/>
            <p:nvPr/>
          </p:nvSpPr>
          <p:spPr>
            <a:xfrm>
              <a:off x="5960956" y="5442531"/>
              <a:ext cx="2976837"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“legacy”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03" name="Rectangle 102">
              <a:extLst>
                <a:ext uri="{FF2B5EF4-FFF2-40B4-BE49-F238E27FC236}">
                  <a16:creationId xmlns="" xmlns:a16="http://schemas.microsoft.com/office/drawing/2014/main" id="{D8AFD5B2-E31F-44C7-8C97-86D0959DA540}"/>
                </a:ext>
              </a:extLst>
            </p:cNvPr>
            <p:cNvSpPr/>
            <p:nvPr/>
          </p:nvSpPr>
          <p:spPr>
            <a:xfrm>
              <a:off x="3112308" y="5372864"/>
              <a:ext cx="2654126"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a:t>
              </a:r>
              <a:r>
                <a:rPr kumimoji="0" lang="en-US" sz="1200" b="0" i="0" u="none" strike="noStrike" kern="0" cap="none" spc="0" normalizeH="0" baseline="0" noProof="0" dirty="0" err="1">
                  <a:ln>
                    <a:noFill/>
                  </a:ln>
                  <a:solidFill>
                    <a:srgbClr val="000000"/>
                  </a:solidFill>
                  <a:effectLst/>
                  <a:uLnTx/>
                  <a:uFillTx/>
                  <a:latin typeface="Arial" charset="0"/>
                  <a:ea typeface="+mn-ea"/>
                </a:rPr>
                <a:t>msg</a:t>
              </a:r>
              <a:endParaRPr kumimoji="0" lang="en-US" sz="1200" b="0" i="0" u="none" strike="noStrike" kern="0" cap="none" spc="0" normalizeH="0" baseline="0" noProof="0" dirty="0">
                <a:ln>
                  <a:noFill/>
                </a:ln>
                <a:solidFill>
                  <a:srgbClr val="000000"/>
                </a:solidFill>
                <a:effectLst/>
                <a:uLnTx/>
                <a:uFillTx/>
                <a:latin typeface="Arial"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97" name="Rectangle 96">
              <a:extLst>
                <a:ext uri="{FF2B5EF4-FFF2-40B4-BE49-F238E27FC236}">
                  <a16:creationId xmlns="" xmlns:a16="http://schemas.microsoft.com/office/drawing/2014/main" id="{6A8AF5CB-E904-496C-9A09-71D06F75E608}"/>
                </a:ext>
              </a:extLst>
            </p:cNvPr>
            <p:cNvSpPr/>
            <p:nvPr/>
          </p:nvSpPr>
          <p:spPr>
            <a:xfrm>
              <a:off x="401937" y="5381856"/>
              <a:ext cx="2851241" cy="1159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message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96" name="Rectangle 95">
              <a:extLst>
                <a:ext uri="{FF2B5EF4-FFF2-40B4-BE49-F238E27FC236}">
                  <a16:creationId xmlns="" xmlns:a16="http://schemas.microsoft.com/office/drawing/2014/main" id="{D7855A73-2E92-4115-A397-43A606B415FC}"/>
                </a:ext>
              </a:extLst>
            </p:cNvPr>
            <p:cNvSpPr/>
            <p:nvPr/>
          </p:nvSpPr>
          <p:spPr>
            <a:xfrm>
              <a:off x="8742117" y="3490978"/>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89" name="Rectangle 88">
              <a:extLst>
                <a:ext uri="{FF2B5EF4-FFF2-40B4-BE49-F238E27FC236}">
                  <a16:creationId xmlns="" xmlns:a16="http://schemas.microsoft.com/office/drawing/2014/main" id="{D5439075-3DCD-4768-A564-FA3E1045F756}"/>
                </a:ext>
              </a:extLst>
            </p:cNvPr>
            <p:cNvSpPr/>
            <p:nvPr/>
          </p:nvSpPr>
          <p:spPr>
            <a:xfrm>
              <a:off x="6242920" y="3457403"/>
              <a:ext cx="2873707"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94" name="Rectangle 93">
              <a:extLst>
                <a:ext uri="{FF2B5EF4-FFF2-40B4-BE49-F238E27FC236}">
                  <a16:creationId xmlns="" xmlns:a16="http://schemas.microsoft.com/office/drawing/2014/main" id="{50C58275-180D-498D-AE2E-5670A5FA9DE6}"/>
                </a:ext>
              </a:extLst>
            </p:cNvPr>
            <p:cNvSpPr/>
            <p:nvPr/>
          </p:nvSpPr>
          <p:spPr>
            <a:xfrm>
              <a:off x="3009659" y="3476869"/>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90" name="Rectangle 89">
              <a:extLst>
                <a:ext uri="{FF2B5EF4-FFF2-40B4-BE49-F238E27FC236}">
                  <a16:creationId xmlns="" xmlns:a16="http://schemas.microsoft.com/office/drawing/2014/main" id="{3C3B1CB3-45B7-4788-B427-40872AEE9C31}"/>
                </a:ext>
              </a:extLst>
            </p:cNvPr>
            <p:cNvSpPr/>
            <p:nvPr/>
          </p:nvSpPr>
          <p:spPr>
            <a:xfrm>
              <a:off x="321050" y="3457404"/>
              <a:ext cx="3280585"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71" name="Rectangle 70">
              <a:extLst>
                <a:ext uri="{FF2B5EF4-FFF2-40B4-BE49-F238E27FC236}">
                  <a16:creationId xmlns="" xmlns:a16="http://schemas.microsoft.com/office/drawing/2014/main" id="{1E8BFBDD-3C03-4910-8179-3981C7F8E80F}"/>
                </a:ext>
              </a:extLst>
            </p:cNvPr>
            <p:cNvSpPr/>
            <p:nvPr/>
          </p:nvSpPr>
          <p:spPr>
            <a:xfrm>
              <a:off x="321050" y="2370432"/>
              <a:ext cx="10733683"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IEEE 802.11p stations treat the PPDU (RX perspective): 2 independent messages</a:t>
              </a:r>
            </a:p>
          </p:txBody>
        </p:sp>
        <p:sp>
          <p:nvSpPr>
            <p:cNvPr id="73" name="Rectangle 72">
              <a:extLst>
                <a:ext uri="{FF2B5EF4-FFF2-40B4-BE49-F238E27FC236}">
                  <a16:creationId xmlns="" xmlns:a16="http://schemas.microsoft.com/office/drawing/2014/main" id="{14B04357-2369-44C0-A061-EB39255D73B2}"/>
                </a:ext>
              </a:extLst>
            </p:cNvPr>
            <p:cNvSpPr/>
            <p:nvPr/>
          </p:nvSpPr>
          <p:spPr>
            <a:xfrm>
              <a:off x="319363" y="504814"/>
              <a:ext cx="4164427"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 (TX perspective)</a:t>
              </a:r>
            </a:p>
          </p:txBody>
        </p:sp>
        <p:sp>
          <p:nvSpPr>
            <p:cNvPr id="81" name="Rectangle 80">
              <a:extLst>
                <a:ext uri="{FF2B5EF4-FFF2-40B4-BE49-F238E27FC236}">
                  <a16:creationId xmlns="" xmlns:a16="http://schemas.microsoft.com/office/drawing/2014/main" id="{CAB1B721-5E9F-4DE8-A88B-779282EC3E6E}"/>
                </a:ext>
              </a:extLst>
            </p:cNvPr>
            <p:cNvSpPr/>
            <p:nvPr/>
          </p:nvSpPr>
          <p:spPr>
            <a:xfrm>
              <a:off x="6184391" y="1531183"/>
              <a:ext cx="5682066" cy="8154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Retransmission (example with 1 retransmission) = exact copies of the initial message</a:t>
              </a:r>
            </a:p>
          </p:txBody>
        </p:sp>
        <p:sp>
          <p:nvSpPr>
            <p:cNvPr id="80" name="Rectangle 79">
              <a:extLst>
                <a:ext uri="{FF2B5EF4-FFF2-40B4-BE49-F238E27FC236}">
                  <a16:creationId xmlns="" xmlns:a16="http://schemas.microsoft.com/office/drawing/2014/main" id="{3D8B6082-8367-4B07-B168-BB8D0FFD3F93}"/>
                </a:ext>
              </a:extLst>
            </p:cNvPr>
            <p:cNvSpPr/>
            <p:nvPr/>
          </p:nvSpPr>
          <p:spPr>
            <a:xfrm>
              <a:off x="2095734" y="1628431"/>
              <a:ext cx="1776371"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Initial message</a:t>
              </a:r>
            </a:p>
          </p:txBody>
        </p:sp>
        <p:sp>
          <p:nvSpPr>
            <p:cNvPr id="72" name="Rectangle 71">
              <a:extLst>
                <a:ext uri="{FF2B5EF4-FFF2-40B4-BE49-F238E27FC236}">
                  <a16:creationId xmlns="" xmlns:a16="http://schemas.microsoft.com/office/drawing/2014/main" id="{E7E2F14C-B116-4742-9C79-3DCAC369A55F}"/>
                </a:ext>
              </a:extLst>
            </p:cNvPr>
            <p:cNvSpPr/>
            <p:nvPr/>
          </p:nvSpPr>
          <p:spPr>
            <a:xfrm>
              <a:off x="321050" y="4289378"/>
              <a:ext cx="12161834"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PPDU (RX perspective): combine messages (example: combining at LLR level)</a:t>
              </a:r>
            </a:p>
          </p:txBody>
        </p:sp>
        <p:grpSp>
          <p:nvGrpSpPr>
            <p:cNvPr id="75" name="Group 74">
              <a:extLst>
                <a:ext uri="{FF2B5EF4-FFF2-40B4-BE49-F238E27FC236}">
                  <a16:creationId xmlns="" xmlns:a16="http://schemas.microsoft.com/office/drawing/2014/main" id="{AFE05B94-344B-424F-BC2A-C16FC5BA7818}"/>
                </a:ext>
              </a:extLst>
            </p:cNvPr>
            <p:cNvGrpSpPr/>
            <p:nvPr/>
          </p:nvGrpSpPr>
          <p:grpSpPr>
            <a:xfrm>
              <a:off x="433407" y="994181"/>
              <a:ext cx="5115452" cy="233744"/>
              <a:chOff x="523347" y="2361075"/>
              <a:chExt cx="8297173" cy="233744"/>
            </a:xfrm>
          </p:grpSpPr>
          <p:sp>
            <p:nvSpPr>
              <p:cNvPr id="128" name="Rectangle 127">
                <a:extLst>
                  <a:ext uri="{FF2B5EF4-FFF2-40B4-BE49-F238E27FC236}">
                    <a16:creationId xmlns="" xmlns:a16="http://schemas.microsoft.com/office/drawing/2014/main" id="{6C5A548D-41B4-4931-BAF3-6265790C1D2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9" name="Rectangle 128">
                <a:extLst>
                  <a:ext uri="{FF2B5EF4-FFF2-40B4-BE49-F238E27FC236}">
                    <a16:creationId xmlns="" xmlns:a16="http://schemas.microsoft.com/office/drawing/2014/main" id="{DC1D537A-9F01-4973-9668-F8B07B9E1778}"/>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30" name="Rectangle 129">
                <a:extLst>
                  <a:ext uri="{FF2B5EF4-FFF2-40B4-BE49-F238E27FC236}">
                    <a16:creationId xmlns="" xmlns:a16="http://schemas.microsoft.com/office/drawing/2014/main" id="{17842A87-9F96-47C7-8C5C-14FA6A1D21D7}"/>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31" name="Rectangle 130">
                <a:extLst>
                  <a:ext uri="{FF2B5EF4-FFF2-40B4-BE49-F238E27FC236}">
                    <a16:creationId xmlns="" xmlns:a16="http://schemas.microsoft.com/office/drawing/2014/main" id="{0E36BE6F-8B26-4671-B6E1-E8C3C30D30DA}"/>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32" name="Rectangle 131">
                <a:extLst>
                  <a:ext uri="{FF2B5EF4-FFF2-40B4-BE49-F238E27FC236}">
                    <a16:creationId xmlns="" xmlns:a16="http://schemas.microsoft.com/office/drawing/2014/main" id="{73D3FBC6-6648-42A9-B6A8-4CA2CE79AF91}"/>
                  </a:ext>
                </a:extLst>
              </p:cNvPr>
              <p:cNvSpPr/>
              <p:nvPr/>
            </p:nvSpPr>
            <p:spPr>
              <a:xfrm>
                <a:off x="523347" y="2363325"/>
                <a:ext cx="498997"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76" name="Group 75">
              <a:extLst>
                <a:ext uri="{FF2B5EF4-FFF2-40B4-BE49-F238E27FC236}">
                  <a16:creationId xmlns="" xmlns:a16="http://schemas.microsoft.com/office/drawing/2014/main" id="{F9EB9CF0-123D-4ABB-8BE2-0C4C4A199C71}"/>
                </a:ext>
              </a:extLst>
            </p:cNvPr>
            <p:cNvGrpSpPr/>
            <p:nvPr/>
          </p:nvGrpSpPr>
          <p:grpSpPr>
            <a:xfrm>
              <a:off x="6184391" y="995306"/>
              <a:ext cx="5115452" cy="233744"/>
              <a:chOff x="523347" y="2361075"/>
              <a:chExt cx="8297173" cy="233744"/>
            </a:xfrm>
          </p:grpSpPr>
          <p:sp>
            <p:nvSpPr>
              <p:cNvPr id="123" name="Rectangle 122">
                <a:extLst>
                  <a:ext uri="{FF2B5EF4-FFF2-40B4-BE49-F238E27FC236}">
                    <a16:creationId xmlns="" xmlns:a16="http://schemas.microsoft.com/office/drawing/2014/main" id="{F37F21C4-BFFA-49AE-A864-11D5E9CCDD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4" name="Rectangle 123">
                <a:extLst>
                  <a:ext uri="{FF2B5EF4-FFF2-40B4-BE49-F238E27FC236}">
                    <a16:creationId xmlns="" xmlns:a16="http://schemas.microsoft.com/office/drawing/2014/main" id="{EA368E88-CDDE-495E-9EE7-B13868D66B5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5" name="Rectangle 124">
                <a:extLst>
                  <a:ext uri="{FF2B5EF4-FFF2-40B4-BE49-F238E27FC236}">
                    <a16:creationId xmlns="" xmlns:a16="http://schemas.microsoft.com/office/drawing/2014/main" id="{FC0A17EF-4969-4D3F-8948-064FD6EB7858}"/>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6" name="Rectangle 125">
                <a:extLst>
                  <a:ext uri="{FF2B5EF4-FFF2-40B4-BE49-F238E27FC236}">
                    <a16:creationId xmlns="" xmlns:a16="http://schemas.microsoft.com/office/drawing/2014/main" id="{5AE73F2A-E3BC-4BE1-A915-F97953F0C813}"/>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27" name="Rectangle 126">
                <a:extLst>
                  <a:ext uri="{FF2B5EF4-FFF2-40B4-BE49-F238E27FC236}">
                    <a16:creationId xmlns="" xmlns:a16="http://schemas.microsoft.com/office/drawing/2014/main" id="{A6E4E41F-C1BF-4A31-9583-FEBC2F0D26D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77" name="Rectangle 76">
              <a:extLst>
                <a:ext uri="{FF2B5EF4-FFF2-40B4-BE49-F238E27FC236}">
                  <a16:creationId xmlns="" xmlns:a16="http://schemas.microsoft.com/office/drawing/2014/main" id="{E9867F89-D43D-49E1-B3EC-A3219C0129B3}"/>
                </a:ext>
              </a:extLst>
            </p:cNvPr>
            <p:cNvSpPr/>
            <p:nvPr/>
          </p:nvSpPr>
          <p:spPr>
            <a:xfrm>
              <a:off x="6025448" y="250722"/>
              <a:ext cx="2522220" cy="47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Configurable gap time</a:t>
              </a:r>
            </a:p>
          </p:txBody>
        </p:sp>
        <p:cxnSp>
          <p:nvCxnSpPr>
            <p:cNvPr id="78" name="Connector: Elbow 77">
              <a:extLst>
                <a:ext uri="{FF2B5EF4-FFF2-40B4-BE49-F238E27FC236}">
                  <a16:creationId xmlns="" xmlns:a16="http://schemas.microsoft.com/office/drawing/2014/main" id="{FE0A2D58-2D3B-45E7-91AB-E1B86C2A3B99}"/>
                </a:ext>
              </a:extLst>
            </p:cNvPr>
            <p:cNvCxnSpPr>
              <a:cxnSpLocks/>
            </p:cNvCxnSpPr>
            <p:nvPr/>
          </p:nvCxnSpPr>
          <p:spPr>
            <a:xfrm rot="10800000" flipV="1">
              <a:off x="5850732" y="504814"/>
              <a:ext cx="417957" cy="579480"/>
            </a:xfrm>
            <a:prstGeom prst="bentConnector3">
              <a:avLst>
                <a:gd name="adj1" fmla="val 100597"/>
              </a:avLst>
            </a:prstGeom>
            <a:noFill/>
            <a:ln w="28575" cap="flat" cmpd="sng" algn="ctr">
              <a:solidFill>
                <a:srgbClr val="0000FF"/>
              </a:solidFill>
              <a:prstDash val="solid"/>
              <a:tailEnd type="triangle"/>
            </a:ln>
            <a:effectLst/>
          </p:spPr>
        </p:cxnSp>
        <p:sp>
          <p:nvSpPr>
            <p:cNvPr id="82" name="Right Brace 81">
              <a:extLst>
                <a:ext uri="{FF2B5EF4-FFF2-40B4-BE49-F238E27FC236}">
                  <a16:creationId xmlns="" xmlns:a16="http://schemas.microsoft.com/office/drawing/2014/main" id="{EDDDAE8C-A335-42F4-A41C-6A5865E1D6D2}"/>
                </a:ext>
              </a:extLst>
            </p:cNvPr>
            <p:cNvSpPr/>
            <p:nvPr/>
          </p:nvSpPr>
          <p:spPr>
            <a:xfrm rot="5400000">
              <a:off x="8551135" y="-1049078"/>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nvGrpSpPr>
            <p:cNvPr id="83" name="Group 82">
              <a:extLst>
                <a:ext uri="{FF2B5EF4-FFF2-40B4-BE49-F238E27FC236}">
                  <a16:creationId xmlns="" xmlns:a16="http://schemas.microsoft.com/office/drawing/2014/main" id="{F73A6C1D-1945-4DAB-9AB8-8BA815550A96}"/>
                </a:ext>
              </a:extLst>
            </p:cNvPr>
            <p:cNvGrpSpPr/>
            <p:nvPr/>
          </p:nvGrpSpPr>
          <p:grpSpPr>
            <a:xfrm>
              <a:off x="433407" y="2898281"/>
              <a:ext cx="2809947" cy="232619"/>
              <a:chOff x="523347" y="2362200"/>
              <a:chExt cx="4557685" cy="232619"/>
            </a:xfrm>
          </p:grpSpPr>
          <p:sp>
            <p:nvSpPr>
              <p:cNvPr id="119" name="Rectangle 118">
                <a:extLst>
                  <a:ext uri="{FF2B5EF4-FFF2-40B4-BE49-F238E27FC236}">
                    <a16:creationId xmlns="" xmlns:a16="http://schemas.microsoft.com/office/drawing/2014/main" id="{7B0EAB19-520F-42C8-BA92-7B5560FB35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0" name="Rectangle 119">
                <a:extLst>
                  <a:ext uri="{FF2B5EF4-FFF2-40B4-BE49-F238E27FC236}">
                    <a16:creationId xmlns="" xmlns:a16="http://schemas.microsoft.com/office/drawing/2014/main" id="{3B800046-7FAE-475B-BC40-AD134B2C94C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1" name="Rectangle 120">
                <a:extLst>
                  <a:ext uri="{FF2B5EF4-FFF2-40B4-BE49-F238E27FC236}">
                    <a16:creationId xmlns="" xmlns:a16="http://schemas.microsoft.com/office/drawing/2014/main" id="{ECD1D595-C7EA-454C-8BF4-67A20EC3CD26}"/>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2" name="Rectangle 121">
                <a:extLst>
                  <a:ext uri="{FF2B5EF4-FFF2-40B4-BE49-F238E27FC236}">
                    <a16:creationId xmlns="" xmlns:a16="http://schemas.microsoft.com/office/drawing/2014/main" id="{8E7E087E-593D-4255-911D-D22DB724A85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4" name="Group 83">
              <a:extLst>
                <a:ext uri="{FF2B5EF4-FFF2-40B4-BE49-F238E27FC236}">
                  <a16:creationId xmlns="" xmlns:a16="http://schemas.microsoft.com/office/drawing/2014/main" id="{40DA2939-899A-4940-A969-24C2C89E9300}"/>
                </a:ext>
              </a:extLst>
            </p:cNvPr>
            <p:cNvGrpSpPr/>
            <p:nvPr/>
          </p:nvGrpSpPr>
          <p:grpSpPr>
            <a:xfrm>
              <a:off x="6184391" y="2899406"/>
              <a:ext cx="2809947" cy="232619"/>
              <a:chOff x="523347" y="2362200"/>
              <a:chExt cx="4557685" cy="232619"/>
            </a:xfrm>
          </p:grpSpPr>
          <p:sp>
            <p:nvSpPr>
              <p:cNvPr id="115" name="Rectangle 114">
                <a:extLst>
                  <a:ext uri="{FF2B5EF4-FFF2-40B4-BE49-F238E27FC236}">
                    <a16:creationId xmlns="" xmlns:a16="http://schemas.microsoft.com/office/drawing/2014/main" id="{38436D95-3A9C-4D0C-B013-58718180274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6" name="Rectangle 115">
                <a:extLst>
                  <a:ext uri="{FF2B5EF4-FFF2-40B4-BE49-F238E27FC236}">
                    <a16:creationId xmlns="" xmlns:a16="http://schemas.microsoft.com/office/drawing/2014/main" id="{EC189E7C-7DCA-4410-86B2-39D0CFFC74E5}"/>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7" name="Rectangle 116">
                <a:extLst>
                  <a:ext uri="{FF2B5EF4-FFF2-40B4-BE49-F238E27FC236}">
                    <a16:creationId xmlns="" xmlns:a16="http://schemas.microsoft.com/office/drawing/2014/main" id="{8594AB97-212F-44D2-91AF-1F0093F1F91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8" name="Rectangle 117">
                <a:extLst>
                  <a:ext uri="{FF2B5EF4-FFF2-40B4-BE49-F238E27FC236}">
                    <a16:creationId xmlns="" xmlns:a16="http://schemas.microsoft.com/office/drawing/2014/main" id="{3E5D0EF5-3CC8-4805-9DEE-982F58ABE47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5" name="Group 84">
              <a:extLst>
                <a:ext uri="{FF2B5EF4-FFF2-40B4-BE49-F238E27FC236}">
                  <a16:creationId xmlns="" xmlns:a16="http://schemas.microsoft.com/office/drawing/2014/main" id="{94C59BBA-6C6F-40B9-9E09-1B60E9778786}"/>
                </a:ext>
              </a:extLst>
            </p:cNvPr>
            <p:cNvGrpSpPr/>
            <p:nvPr/>
          </p:nvGrpSpPr>
          <p:grpSpPr>
            <a:xfrm>
              <a:off x="433407" y="4766170"/>
              <a:ext cx="5115452" cy="233744"/>
              <a:chOff x="523347" y="2361075"/>
              <a:chExt cx="8297173" cy="233744"/>
            </a:xfrm>
          </p:grpSpPr>
          <p:sp>
            <p:nvSpPr>
              <p:cNvPr id="110" name="Rectangle 109">
                <a:extLst>
                  <a:ext uri="{FF2B5EF4-FFF2-40B4-BE49-F238E27FC236}">
                    <a16:creationId xmlns="" xmlns:a16="http://schemas.microsoft.com/office/drawing/2014/main" id="{C58A39C2-12F2-444D-8C9A-DE6AFCCA8F9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1" name="Rectangle 110">
                <a:extLst>
                  <a:ext uri="{FF2B5EF4-FFF2-40B4-BE49-F238E27FC236}">
                    <a16:creationId xmlns="" xmlns:a16="http://schemas.microsoft.com/office/drawing/2014/main" id="{17FD4358-0A18-422F-8631-70CEECA453DC}"/>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2" name="Rectangle 111">
                <a:extLst>
                  <a:ext uri="{FF2B5EF4-FFF2-40B4-BE49-F238E27FC236}">
                    <a16:creationId xmlns="" xmlns:a16="http://schemas.microsoft.com/office/drawing/2014/main" id="{FCCDAADB-EA51-4DA6-BF22-149D691A515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3" name="Rectangle 112">
                <a:extLst>
                  <a:ext uri="{FF2B5EF4-FFF2-40B4-BE49-F238E27FC236}">
                    <a16:creationId xmlns="" xmlns:a16="http://schemas.microsoft.com/office/drawing/2014/main" id="{C4886E82-4075-443A-8078-36F1AA357CD7}"/>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14" name="Rectangle 113">
                <a:extLst>
                  <a:ext uri="{FF2B5EF4-FFF2-40B4-BE49-F238E27FC236}">
                    <a16:creationId xmlns="" xmlns:a16="http://schemas.microsoft.com/office/drawing/2014/main" id="{32158E9E-2EB1-4CD3-900A-A37B5202CBE4}"/>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6" name="Group 85">
              <a:extLst>
                <a:ext uri="{FF2B5EF4-FFF2-40B4-BE49-F238E27FC236}">
                  <a16:creationId xmlns="" xmlns:a16="http://schemas.microsoft.com/office/drawing/2014/main" id="{9FE1D3FE-9531-4BD5-A116-63EEB5578CAC}"/>
                </a:ext>
              </a:extLst>
            </p:cNvPr>
            <p:cNvGrpSpPr/>
            <p:nvPr/>
          </p:nvGrpSpPr>
          <p:grpSpPr>
            <a:xfrm>
              <a:off x="6184391" y="4767295"/>
              <a:ext cx="5115452" cy="233744"/>
              <a:chOff x="523347" y="2361075"/>
              <a:chExt cx="8297173" cy="233744"/>
            </a:xfrm>
          </p:grpSpPr>
          <p:sp>
            <p:nvSpPr>
              <p:cNvPr id="105" name="Rectangle 104">
                <a:extLst>
                  <a:ext uri="{FF2B5EF4-FFF2-40B4-BE49-F238E27FC236}">
                    <a16:creationId xmlns="" xmlns:a16="http://schemas.microsoft.com/office/drawing/2014/main" id="{8AF3E870-4397-4484-BB7F-66D001D6FCE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06" name="Rectangle 105">
                <a:extLst>
                  <a:ext uri="{FF2B5EF4-FFF2-40B4-BE49-F238E27FC236}">
                    <a16:creationId xmlns="" xmlns:a16="http://schemas.microsoft.com/office/drawing/2014/main" id="{3DBF7669-F00A-46C6-89C8-A1645E5C3F77}"/>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07" name="Rectangle 106">
                <a:extLst>
                  <a:ext uri="{FF2B5EF4-FFF2-40B4-BE49-F238E27FC236}">
                    <a16:creationId xmlns="" xmlns:a16="http://schemas.microsoft.com/office/drawing/2014/main" id="{E8CEA4B7-7977-44CE-8E5B-C0C7F37660F9}"/>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08" name="Rectangle 107">
                <a:extLst>
                  <a:ext uri="{FF2B5EF4-FFF2-40B4-BE49-F238E27FC236}">
                    <a16:creationId xmlns="" xmlns:a16="http://schemas.microsoft.com/office/drawing/2014/main" id="{8631BEB1-42BE-4C3C-9F36-869AAF24DECE}"/>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09" name="Rectangle 108">
                <a:extLst>
                  <a:ext uri="{FF2B5EF4-FFF2-40B4-BE49-F238E27FC236}">
                    <a16:creationId xmlns="" xmlns:a16="http://schemas.microsoft.com/office/drawing/2014/main" id="{DC21BAA0-D935-449C-BA06-0872408C8EF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87" name="Right Brace 86">
              <a:extLst>
                <a:ext uri="{FF2B5EF4-FFF2-40B4-BE49-F238E27FC236}">
                  <a16:creationId xmlns="" xmlns:a16="http://schemas.microsoft.com/office/drawing/2014/main" id="{49F93363-2401-4834-A0D7-E68F2C81C1A2}"/>
                </a:ext>
              </a:extLst>
            </p:cNvPr>
            <p:cNvSpPr/>
            <p:nvPr/>
          </p:nvSpPr>
          <p:spPr>
            <a:xfrm rot="5400000">
              <a:off x="1661200" y="2026309"/>
              <a:ext cx="381964" cy="278234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88" name="Right Brace 87">
              <a:extLst>
                <a:ext uri="{FF2B5EF4-FFF2-40B4-BE49-F238E27FC236}">
                  <a16:creationId xmlns="" xmlns:a16="http://schemas.microsoft.com/office/drawing/2014/main" id="{59D6CD6D-EBBF-4BBD-B4A4-BCDB3ADD4572}"/>
                </a:ext>
              </a:extLst>
            </p:cNvPr>
            <p:cNvSpPr/>
            <p:nvPr/>
          </p:nvSpPr>
          <p:spPr>
            <a:xfrm rot="5400000">
              <a:off x="7399050" y="2026633"/>
              <a:ext cx="381964" cy="280861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1" name="Rectangle 90">
              <a:extLst>
                <a:ext uri="{FF2B5EF4-FFF2-40B4-BE49-F238E27FC236}">
                  <a16:creationId xmlns="" xmlns:a16="http://schemas.microsoft.com/office/drawing/2014/main" id="{0D0C7964-4126-433B-B2DD-A19E12BED367}"/>
                </a:ext>
              </a:extLst>
            </p:cNvPr>
            <p:cNvSpPr/>
            <p:nvPr/>
          </p:nvSpPr>
          <p:spPr>
            <a:xfrm>
              <a:off x="3239669" y="2895156"/>
              <a:ext cx="2337774" cy="233453"/>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2" name="Rectangle 91">
              <a:extLst>
                <a:ext uri="{FF2B5EF4-FFF2-40B4-BE49-F238E27FC236}">
                  <a16:creationId xmlns="" xmlns:a16="http://schemas.microsoft.com/office/drawing/2014/main" id="{FFE6B063-EF5E-462F-BA07-1568BC7E4D3C}"/>
                </a:ext>
              </a:extLst>
            </p:cNvPr>
            <p:cNvSpPr/>
            <p:nvPr/>
          </p:nvSpPr>
          <p:spPr>
            <a:xfrm>
              <a:off x="8994338" y="2899889"/>
              <a:ext cx="2337774" cy="228720"/>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3" name="Right Brace 92">
              <a:extLst>
                <a:ext uri="{FF2B5EF4-FFF2-40B4-BE49-F238E27FC236}">
                  <a16:creationId xmlns="" xmlns:a16="http://schemas.microsoft.com/office/drawing/2014/main" id="{7C571D56-10B3-4496-900C-10646DBBA565}"/>
                </a:ext>
              </a:extLst>
            </p:cNvPr>
            <p:cNvSpPr/>
            <p:nvPr/>
          </p:nvSpPr>
          <p:spPr>
            <a:xfrm rot="5400000">
              <a:off x="4224330" y="2256529"/>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5" name="Right Brace 94">
              <a:extLst>
                <a:ext uri="{FF2B5EF4-FFF2-40B4-BE49-F238E27FC236}">
                  <a16:creationId xmlns="" xmlns:a16="http://schemas.microsoft.com/office/drawing/2014/main" id="{029E20E1-F19A-4DB6-9DD8-CA7687BFE158}"/>
                </a:ext>
              </a:extLst>
            </p:cNvPr>
            <p:cNvSpPr/>
            <p:nvPr/>
          </p:nvSpPr>
          <p:spPr>
            <a:xfrm rot="5400000">
              <a:off x="9977430" y="2281582"/>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8" name="Right Brace 97">
              <a:extLst>
                <a:ext uri="{FF2B5EF4-FFF2-40B4-BE49-F238E27FC236}">
                  <a16:creationId xmlns="" xmlns:a16="http://schemas.microsoft.com/office/drawing/2014/main" id="{D4B8AD42-771E-4F37-B53C-4675E8141051}"/>
                </a:ext>
              </a:extLst>
            </p:cNvPr>
            <p:cNvSpPr/>
            <p:nvPr/>
          </p:nvSpPr>
          <p:spPr>
            <a:xfrm rot="5400000">
              <a:off x="1662752" y="3919010"/>
              <a:ext cx="381964" cy="2798891"/>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9" name="Right Brace 98">
              <a:extLst>
                <a:ext uri="{FF2B5EF4-FFF2-40B4-BE49-F238E27FC236}">
                  <a16:creationId xmlns="" xmlns:a16="http://schemas.microsoft.com/office/drawing/2014/main" id="{3665500F-A6C7-4978-853A-DC28BC375FE5}"/>
                </a:ext>
              </a:extLst>
            </p:cNvPr>
            <p:cNvSpPr/>
            <p:nvPr/>
          </p:nvSpPr>
          <p:spPr>
            <a:xfrm rot="5400000">
              <a:off x="4210038" y="4170615"/>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1" name="Right Brace 100">
              <a:extLst>
                <a:ext uri="{FF2B5EF4-FFF2-40B4-BE49-F238E27FC236}">
                  <a16:creationId xmlns="" xmlns:a16="http://schemas.microsoft.com/office/drawing/2014/main" id="{6AF6D5A8-3CD1-4A7E-8071-7CB66D44BFEA}"/>
                </a:ext>
              </a:extLst>
            </p:cNvPr>
            <p:cNvSpPr/>
            <p:nvPr/>
          </p:nvSpPr>
          <p:spPr>
            <a:xfrm rot="5400000">
              <a:off x="9951194" y="4169320"/>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2" name="Right Brace 101">
              <a:extLst>
                <a:ext uri="{FF2B5EF4-FFF2-40B4-BE49-F238E27FC236}">
                  <a16:creationId xmlns="" xmlns:a16="http://schemas.microsoft.com/office/drawing/2014/main" id="{BB987CAB-15C8-41B4-BEB8-CDEAAED032CC}"/>
                </a:ext>
              </a:extLst>
            </p:cNvPr>
            <p:cNvSpPr/>
            <p:nvPr/>
          </p:nvSpPr>
          <p:spPr>
            <a:xfrm rot="5400000">
              <a:off x="7414592" y="3916060"/>
              <a:ext cx="381964" cy="2777526"/>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33" name="Right Brace 132">
              <a:extLst>
                <a:ext uri="{FF2B5EF4-FFF2-40B4-BE49-F238E27FC236}">
                  <a16:creationId xmlns="" xmlns:a16="http://schemas.microsoft.com/office/drawing/2014/main" id="{EDDDAE8C-A335-42F4-A41C-6A5865E1D6D2}"/>
                </a:ext>
              </a:extLst>
            </p:cNvPr>
            <p:cNvSpPr/>
            <p:nvPr/>
          </p:nvSpPr>
          <p:spPr>
            <a:xfrm rot="5400000">
              <a:off x="2815178" y="-1053052"/>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spTree>
    <p:extLst>
      <p:ext uri="{BB962C8B-B14F-4D97-AF65-F5344CB8AC3E}">
        <p14:creationId xmlns:p14="http://schemas.microsoft.com/office/powerpoint/2010/main" val="28767932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endParaRPr lang="en-GB" dirty="0"/>
          </a:p>
        </p:txBody>
      </p:sp>
      <p:sp>
        <p:nvSpPr>
          <p:cNvPr id="3" name="Content Placeholder 2"/>
          <p:cNvSpPr>
            <a:spLocks noGrp="1"/>
          </p:cNvSpPr>
          <p:nvPr>
            <p:ph idx="1"/>
          </p:nvPr>
        </p:nvSpPr>
        <p:spPr>
          <a:xfrm>
            <a:off x="914401" y="1981201"/>
            <a:ext cx="10361084" cy="4494213"/>
          </a:xfrm>
        </p:spPr>
        <p:txBody>
          <a:bodyPr/>
          <a:lstStyle/>
          <a:p>
            <a:pPr lvl="0">
              <a:buFont typeface="Arial" panose="020B0604020202020204" pitchFamily="34" charset="0"/>
              <a:buChar char="•"/>
            </a:pPr>
            <a:r>
              <a:rPr lang="en-US" dirty="0"/>
              <a:t>This technique for incorporating new modulation symbols improves performance while maintaining interoperability, coexistence, backward compatibility, and fairness with 802.11p equipment</a:t>
            </a:r>
            <a:br>
              <a:rPr lang="en-US" dirty="0"/>
            </a:br>
            <a:endParaRPr lang="en-US" dirty="0"/>
          </a:p>
          <a:p>
            <a:pPr lvl="0">
              <a:buFont typeface="Arial" panose="020B0604020202020204" pitchFamily="34" charset="0"/>
              <a:buChar char="•"/>
            </a:pPr>
            <a:r>
              <a:rPr lang="en-US" dirty="0"/>
              <a:t>This technique can be used in conjunction with the adaptive retransmission technique described in 11-18/1577r0</a:t>
            </a:r>
          </a:p>
          <a:p>
            <a:pPr lvl="0">
              <a:buFont typeface="Arial" panose="020B0604020202020204" pitchFamily="34" charset="0"/>
              <a:buChar char="•"/>
            </a:pPr>
            <a:endParaRPr lang="en-US" dirty="0"/>
          </a:p>
          <a:p>
            <a:pPr lvl="0">
              <a:buFont typeface="Arial" panose="020B0604020202020204" pitchFamily="34" charset="0"/>
              <a:buChar char="•"/>
            </a:pPr>
            <a:r>
              <a:rPr lang="en-US" dirty="0"/>
              <a:t>This technique does not increase channel load in congested environments </a:t>
            </a:r>
            <a:br>
              <a:rPr lang="en-US" dirty="0"/>
            </a:br>
            <a:endParaRPr lang="en-US" dirty="0"/>
          </a:p>
          <a:p>
            <a:pPr lvl="0">
              <a:buFont typeface="Arial" panose="020B0604020202020204" pitchFamily="34" charset="0"/>
              <a:buChar char="•"/>
            </a:pPr>
            <a:r>
              <a:rPr lang="en-US" dirty="0"/>
              <a:t>This technique does not require changing higher layers of the ITS protocol stack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extLst>
      <p:ext uri="{BB962C8B-B14F-4D97-AF65-F5344CB8AC3E}">
        <p14:creationId xmlns:p14="http://schemas.microsoft.com/office/powerpoint/2010/main" val="23467294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PPDU and waveform design for NGV, bringing performance improvements, while maintaining full backward compatibility with legacy IEEE 802.11p stations and providing It fairness for access to the channel among all stations.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dirty="0"/>
              <a:t>T</a:t>
            </a:r>
            <a:r>
              <a:rPr lang="en-US" dirty="0"/>
              <a:t>he new PPDU can include two different sections, which use two different modulations.  This facilitates a smooth transition from an environment dominated by legacy 802.11p equipment to one with increasing amounts of 802.11bd equipment.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lvl="0">
              <a:buFont typeface="Arial" panose="020B0604020202020204" pitchFamily="34" charset="0"/>
              <a:buChar char="•"/>
            </a:pPr>
            <a:r>
              <a:rPr lang="en-US" b="0" dirty="0"/>
              <a:t>In this document we provide technical details on a new PPDU and waveform design for NGV, bringing performance improvements, while maintaining full backward compatibility with legacy IEEE 802.11p stations, by means of physical layer parameter adaptation (such as MCS adaptation).</a:t>
            </a:r>
          </a:p>
          <a:p>
            <a:pPr lvl="0">
              <a:buFont typeface="Arial" panose="020B0604020202020204" pitchFamily="34" charset="0"/>
              <a:buChar char="•"/>
            </a:pPr>
            <a:endParaRPr lang="fr-FR" b="0" dirty="0"/>
          </a:p>
          <a:p>
            <a:pPr lvl="0">
              <a:buFont typeface="Arial" panose="020B0604020202020204" pitchFamily="34" charset="0"/>
              <a:buChar char="•"/>
            </a:pPr>
            <a:r>
              <a:rPr lang="fr-FR" b="0" dirty="0"/>
              <a:t>T</a:t>
            </a:r>
            <a:r>
              <a:rPr lang="en-US" b="0" dirty="0"/>
              <a:t>his new PPDU design is fully compatible with the adaptive retransmission technique that was presented to the NGV SG (see </a:t>
            </a:r>
            <a:r>
              <a:rPr lang="en-US" b="0" dirty="0" smtClean="0"/>
              <a:t>11</a:t>
            </a:r>
            <a:r>
              <a:rPr lang="en-US" b="0" dirty="0" smtClean="0"/>
              <a:t>-18/1186 </a:t>
            </a:r>
            <a:r>
              <a:rPr lang="en-US" b="0" dirty="0" smtClean="0"/>
              <a:t>and 11</a:t>
            </a:r>
            <a:r>
              <a:rPr lang="en-US" b="0" dirty="0"/>
              <a:t>-18/</a:t>
            </a:r>
            <a:r>
              <a:rPr lang="en-US" b="0" dirty="0" smtClean="0"/>
              <a:t>1577)</a:t>
            </a:r>
            <a:r>
              <a:rPr lang="en-US" b="0" dirty="0"/>
              <a:t>.  The combination of the new PPDU and the adaptive retransmission technique is shown toward the end of this document.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 xmlns:a16="http://schemas.microsoft.com/office/drawing/2014/main" id="{E424A7C2-1EE7-4C19-8AB0-4E184A4EBE7B}"/>
              </a:ext>
            </a:extLst>
          </p:cNvPr>
          <p:cNvSpPr/>
          <p:nvPr/>
        </p:nvSpPr>
        <p:spPr>
          <a:xfrm>
            <a:off x="1470363" y="5979788"/>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73" name="Rectangle 72">
            <a:extLst>
              <a:ext uri="{FF2B5EF4-FFF2-40B4-BE49-F238E27FC236}">
                <a16:creationId xmlns="" xmlns:a16="http://schemas.microsoft.com/office/drawing/2014/main" id="{F98C42F8-0306-4B30-9044-86BCCB9F7806}"/>
              </a:ext>
            </a:extLst>
          </p:cNvPr>
          <p:cNvSpPr/>
          <p:nvPr/>
        </p:nvSpPr>
        <p:spPr>
          <a:xfrm>
            <a:off x="1480005" y="4296760"/>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grpSp>
        <p:nvGrpSpPr>
          <p:cNvPr id="41" name="Group 40">
            <a:extLst>
              <a:ext uri="{FF2B5EF4-FFF2-40B4-BE49-F238E27FC236}">
                <a16:creationId xmlns="" xmlns:a16="http://schemas.microsoft.com/office/drawing/2014/main" id="{604992AC-B816-40BB-AAA5-E55A75B5BE5A}"/>
              </a:ext>
            </a:extLst>
          </p:cNvPr>
          <p:cNvGrpSpPr/>
          <p:nvPr/>
        </p:nvGrpSpPr>
        <p:grpSpPr>
          <a:xfrm>
            <a:off x="990600" y="1492303"/>
            <a:ext cx="9291103" cy="4983111"/>
            <a:chOff x="30164" y="1014225"/>
            <a:chExt cx="9755452" cy="5559718"/>
          </a:xfrm>
        </p:grpSpPr>
        <p:sp>
          <p:nvSpPr>
            <p:cNvPr id="57" name="Rectangle 56">
              <a:extLst>
                <a:ext uri="{FF2B5EF4-FFF2-40B4-BE49-F238E27FC236}">
                  <a16:creationId xmlns="" xmlns:a16="http://schemas.microsoft.com/office/drawing/2014/main" id="{6B6F8A99-7564-41B6-BC37-245ABF62E911}"/>
                </a:ext>
              </a:extLst>
            </p:cNvPr>
            <p:cNvSpPr/>
            <p:nvPr/>
          </p:nvSpPr>
          <p:spPr>
            <a:xfrm>
              <a:off x="5268176" y="5989168"/>
              <a:ext cx="3898558" cy="58477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Able to decode the new symbols standalone (without using legacy data)</a:t>
              </a:r>
            </a:p>
          </p:txBody>
        </p:sp>
        <p:sp>
          <p:nvSpPr>
            <p:cNvPr id="68" name="Rectangle 67">
              <a:extLst>
                <a:ext uri="{FF2B5EF4-FFF2-40B4-BE49-F238E27FC236}">
                  <a16:creationId xmlns="" xmlns:a16="http://schemas.microsoft.com/office/drawing/2014/main" id="{8F821386-52CB-4A61-9EA3-F6E25FF1CFF0}"/>
                </a:ext>
              </a:extLst>
            </p:cNvPr>
            <p:cNvSpPr/>
            <p:nvPr/>
          </p:nvSpPr>
          <p:spPr>
            <a:xfrm>
              <a:off x="4910671" y="4127751"/>
              <a:ext cx="4453657" cy="5837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 (channel is </a:t>
              </a:r>
              <a:r>
                <a:rPr lang="en-US" sz="1400" kern="0" dirty="0">
                  <a:solidFill>
                    <a:srgbClr val="000000"/>
                  </a:solidFill>
                  <a:latin typeface="Arial" charset="0"/>
                  <a:ea typeface="+mn-ea"/>
                </a:rPr>
                <a:t>busy as viewed by </a:t>
              </a:r>
              <a:r>
                <a:rPr kumimoji="0" lang="en-US" sz="1400" b="0" i="0" u="none" strike="noStrike" kern="0" cap="none" spc="0" normalizeH="0" baseline="0" noProof="0" dirty="0">
                  <a:ln>
                    <a:noFill/>
                  </a:ln>
                  <a:solidFill>
                    <a:srgbClr val="000000"/>
                  </a:solidFill>
                  <a:effectLst/>
                  <a:uLnTx/>
                  <a:uFillTx/>
                  <a:latin typeface="Arial" charset="0"/>
                  <a:ea typeface="+mn-ea"/>
                </a:rPr>
                <a:t>802.11p stations)</a:t>
              </a:r>
            </a:p>
          </p:txBody>
        </p:sp>
        <p:sp>
          <p:nvSpPr>
            <p:cNvPr id="72" name="Rectangle 71">
              <a:extLst>
                <a:ext uri="{FF2B5EF4-FFF2-40B4-BE49-F238E27FC236}">
                  <a16:creationId xmlns="" xmlns:a16="http://schemas.microsoft.com/office/drawing/2014/main" id="{0649815C-5696-49D6-B9BB-1E7EBECB0463}"/>
                </a:ext>
              </a:extLst>
            </p:cNvPr>
            <p:cNvSpPr/>
            <p:nvPr/>
          </p:nvSpPr>
          <p:spPr>
            <a:xfrm>
              <a:off x="5318760" y="2258760"/>
              <a:ext cx="426590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new modulation » section of the message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Exact content discussed on the next slides</a:t>
              </a:r>
            </a:p>
          </p:txBody>
        </p:sp>
        <p:sp>
          <p:nvSpPr>
            <p:cNvPr id="44" name="Rectangle 43">
              <a:extLst>
                <a:ext uri="{FF2B5EF4-FFF2-40B4-BE49-F238E27FC236}">
                  <a16:creationId xmlns="" xmlns:a16="http://schemas.microsoft.com/office/drawing/2014/main" id="{67A2D046-D677-45F7-A90B-018B3C7C5FE3}"/>
                </a:ext>
              </a:extLst>
            </p:cNvPr>
            <p:cNvSpPr/>
            <p:nvPr/>
          </p:nvSpPr>
          <p:spPr>
            <a:xfrm>
              <a:off x="752682" y="2277442"/>
              <a:ext cx="4322672"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42" name="Rectangle 41">
              <a:extLst>
                <a:ext uri="{FF2B5EF4-FFF2-40B4-BE49-F238E27FC236}">
                  <a16:creationId xmlns="" xmlns:a16="http://schemas.microsoft.com/office/drawing/2014/main" id="{7955B7D7-2DAD-4DB1-A12B-0806E90A6E38}"/>
                </a:ext>
              </a:extLst>
            </p:cNvPr>
            <p:cNvSpPr/>
            <p:nvPr/>
          </p:nvSpPr>
          <p:spPr>
            <a:xfrm>
              <a:off x="3090137" y="101422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43" name="Right Brace 42">
              <a:extLst>
                <a:ext uri="{FF2B5EF4-FFF2-40B4-BE49-F238E27FC236}">
                  <a16:creationId xmlns="" xmlns:a16="http://schemas.microsoft.com/office/drawing/2014/main" id="{BB9BF2AC-3F0F-42FC-A60D-0784A528A860}"/>
                </a:ext>
              </a:extLst>
            </p:cNvPr>
            <p:cNvSpPr/>
            <p:nvPr/>
          </p:nvSpPr>
          <p:spPr>
            <a:xfrm rot="5400000">
              <a:off x="2740209" y="-192382"/>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5" name="Right Brace 44">
              <a:extLst>
                <a:ext uri="{FF2B5EF4-FFF2-40B4-BE49-F238E27FC236}">
                  <a16:creationId xmlns="" xmlns:a16="http://schemas.microsoft.com/office/drawing/2014/main" id="{0919A3A6-69D8-4C72-AFA4-6C062E96D1BA}"/>
                </a:ext>
              </a:extLst>
            </p:cNvPr>
            <p:cNvSpPr/>
            <p:nvPr/>
          </p:nvSpPr>
          <p:spPr>
            <a:xfrm rot="5400000">
              <a:off x="6888796" y="216717"/>
              <a:ext cx="381964" cy="37394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6" name="Rectangle 45">
              <a:extLst>
                <a:ext uri="{FF2B5EF4-FFF2-40B4-BE49-F238E27FC236}">
                  <a16:creationId xmlns="" xmlns:a16="http://schemas.microsoft.com/office/drawing/2014/main" id="{BD006E8A-3496-4083-891A-9A0A3EAC7897}"/>
                </a:ext>
              </a:extLst>
            </p:cNvPr>
            <p:cNvSpPr/>
            <p:nvPr/>
          </p:nvSpPr>
          <p:spPr>
            <a:xfrm>
              <a:off x="1151347" y="1618601"/>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47" name="Rectangle 46">
              <a:extLst>
                <a:ext uri="{FF2B5EF4-FFF2-40B4-BE49-F238E27FC236}">
                  <a16:creationId xmlns="" xmlns:a16="http://schemas.microsoft.com/office/drawing/2014/main" id="{04545B93-C714-4F4B-AC52-3616B2ADDE15}"/>
                </a:ext>
              </a:extLst>
            </p:cNvPr>
            <p:cNvSpPr/>
            <p:nvPr/>
          </p:nvSpPr>
          <p:spPr>
            <a:xfrm>
              <a:off x="1642786" y="1617476"/>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48" name="Rectangle 47">
              <a:extLst>
                <a:ext uri="{FF2B5EF4-FFF2-40B4-BE49-F238E27FC236}">
                  <a16:creationId xmlns="" xmlns:a16="http://schemas.microsoft.com/office/drawing/2014/main" id="{CB8DACC4-B9C2-41E9-8681-AB6C3190AF16}"/>
                </a:ext>
              </a:extLst>
            </p:cNvPr>
            <p:cNvSpPr/>
            <p:nvPr/>
          </p:nvSpPr>
          <p:spPr>
            <a:xfrm>
              <a:off x="1962079" y="1617476"/>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 (802.11p)</a:t>
              </a:r>
            </a:p>
          </p:txBody>
        </p:sp>
        <p:sp>
          <p:nvSpPr>
            <p:cNvPr id="49" name="Rectangle 48">
              <a:extLst>
                <a:ext uri="{FF2B5EF4-FFF2-40B4-BE49-F238E27FC236}">
                  <a16:creationId xmlns="" xmlns:a16="http://schemas.microsoft.com/office/drawing/2014/main" id="{35F0D527-D6DB-4242-9629-B6E77B781705}"/>
                </a:ext>
              </a:extLst>
            </p:cNvPr>
            <p:cNvSpPr/>
            <p:nvPr/>
          </p:nvSpPr>
          <p:spPr>
            <a:xfrm>
              <a:off x="5210034" y="1616351"/>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50" name="Rectangle 49">
              <a:extLst>
                <a:ext uri="{FF2B5EF4-FFF2-40B4-BE49-F238E27FC236}">
                  <a16:creationId xmlns="" xmlns:a16="http://schemas.microsoft.com/office/drawing/2014/main" id="{23ECFA1B-326F-453A-A54E-B6F85B96C63F}"/>
                </a:ext>
              </a:extLst>
            </p:cNvPr>
            <p:cNvSpPr/>
            <p:nvPr/>
          </p:nvSpPr>
          <p:spPr>
            <a:xfrm>
              <a:off x="548649" y="3140233"/>
              <a:ext cx="5657850"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802.11p stations treat the new NGV PPDU</a:t>
              </a:r>
            </a:p>
          </p:txBody>
        </p:sp>
        <p:cxnSp>
          <p:nvCxnSpPr>
            <p:cNvPr id="51" name="Straight Connector 50">
              <a:extLst>
                <a:ext uri="{FF2B5EF4-FFF2-40B4-BE49-F238E27FC236}">
                  <a16:creationId xmlns="" xmlns:a16="http://schemas.microsoft.com/office/drawing/2014/main" id="{46CD975B-C241-4E78-8940-222AA6681A5F}"/>
                </a:ext>
              </a:extLst>
            </p:cNvPr>
            <p:cNvCxnSpPr>
              <a:cxnSpLocks/>
            </p:cNvCxnSpPr>
            <p:nvPr/>
          </p:nvCxnSpPr>
          <p:spPr>
            <a:xfrm>
              <a:off x="30165" y="2909149"/>
              <a:ext cx="9755451" cy="0"/>
            </a:xfrm>
            <a:prstGeom prst="line">
              <a:avLst/>
            </a:prstGeom>
            <a:noFill/>
            <a:ln w="9525" cap="flat" cmpd="sng" algn="ctr">
              <a:solidFill>
                <a:srgbClr val="000000"/>
              </a:solidFill>
              <a:prstDash val="solid"/>
            </a:ln>
            <a:effectLst/>
          </p:spPr>
        </p:cxnSp>
        <p:cxnSp>
          <p:nvCxnSpPr>
            <p:cNvPr id="52" name="Straight Connector 51">
              <a:extLst>
                <a:ext uri="{FF2B5EF4-FFF2-40B4-BE49-F238E27FC236}">
                  <a16:creationId xmlns="" xmlns:a16="http://schemas.microsoft.com/office/drawing/2014/main" id="{C6C4ECBB-7963-494B-B5F5-13181685CAFF}"/>
                </a:ext>
              </a:extLst>
            </p:cNvPr>
            <p:cNvCxnSpPr>
              <a:cxnSpLocks/>
            </p:cNvCxnSpPr>
            <p:nvPr/>
          </p:nvCxnSpPr>
          <p:spPr>
            <a:xfrm>
              <a:off x="30164" y="4798045"/>
              <a:ext cx="9755452" cy="0"/>
            </a:xfrm>
            <a:prstGeom prst="line">
              <a:avLst/>
            </a:prstGeom>
            <a:noFill/>
            <a:ln w="9525" cap="flat" cmpd="sng" algn="ctr">
              <a:solidFill>
                <a:srgbClr val="000000"/>
              </a:solidFill>
              <a:prstDash val="solid"/>
            </a:ln>
            <a:effectLst/>
          </p:spPr>
        </p:cxnSp>
        <p:sp>
          <p:nvSpPr>
            <p:cNvPr id="53" name="Rectangle 52">
              <a:extLst>
                <a:ext uri="{FF2B5EF4-FFF2-40B4-BE49-F238E27FC236}">
                  <a16:creationId xmlns="" xmlns:a16="http://schemas.microsoft.com/office/drawing/2014/main" id="{E831F7C5-B038-45A6-ACFA-F8E3EE15C5FE}"/>
                </a:ext>
              </a:extLst>
            </p:cNvPr>
            <p:cNvSpPr/>
            <p:nvPr/>
          </p:nvSpPr>
          <p:spPr>
            <a:xfrm>
              <a:off x="548649" y="5046387"/>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new NGV PPDU</a:t>
              </a:r>
            </a:p>
          </p:txBody>
        </p:sp>
        <p:sp>
          <p:nvSpPr>
            <p:cNvPr id="54" name="Rectangle 53">
              <a:extLst>
                <a:ext uri="{FF2B5EF4-FFF2-40B4-BE49-F238E27FC236}">
                  <a16:creationId xmlns="" xmlns:a16="http://schemas.microsoft.com/office/drawing/2014/main" id="{60B960C5-41D7-4823-9483-192B7EAAC534}"/>
                </a:ext>
              </a:extLst>
            </p:cNvPr>
            <p:cNvSpPr/>
            <p:nvPr/>
          </p:nvSpPr>
          <p:spPr>
            <a:xfrm>
              <a:off x="586226" y="1277882"/>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a:t>
              </a:r>
            </a:p>
          </p:txBody>
        </p:sp>
        <p:sp>
          <p:nvSpPr>
            <p:cNvPr id="55" name="Right Brace 54">
              <a:extLst>
                <a:ext uri="{FF2B5EF4-FFF2-40B4-BE49-F238E27FC236}">
                  <a16:creationId xmlns="" xmlns:a16="http://schemas.microsoft.com/office/drawing/2014/main" id="{B75DE596-E2FA-4AED-98B3-0044E4219FAC}"/>
                </a:ext>
              </a:extLst>
            </p:cNvPr>
            <p:cNvSpPr/>
            <p:nvPr/>
          </p:nvSpPr>
          <p:spPr>
            <a:xfrm rot="5400000">
              <a:off x="2732921" y="1687436"/>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6" name="Right Brace 55">
              <a:extLst>
                <a:ext uri="{FF2B5EF4-FFF2-40B4-BE49-F238E27FC236}">
                  <a16:creationId xmlns="" xmlns:a16="http://schemas.microsoft.com/office/drawing/2014/main" id="{A4DE53D0-5769-4EB1-AA84-86FE2EFC76EF}"/>
                </a:ext>
              </a:extLst>
            </p:cNvPr>
            <p:cNvSpPr/>
            <p:nvPr/>
          </p:nvSpPr>
          <p:spPr>
            <a:xfrm rot="5400000">
              <a:off x="6925161" y="3975116"/>
              <a:ext cx="381964" cy="3826798"/>
            </a:xfrm>
            <a:prstGeom prst="rightBrace">
              <a:avLst/>
            </a:prstGeom>
            <a:noFill/>
            <a:ln w="9525" cap="flat" cmpd="sng" algn="ctr">
              <a:solidFill>
                <a:srgbClr val="0000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8" name="Rectangle 57">
              <a:extLst>
                <a:ext uri="{FF2B5EF4-FFF2-40B4-BE49-F238E27FC236}">
                  <a16:creationId xmlns="" xmlns:a16="http://schemas.microsoft.com/office/drawing/2014/main" id="{843731DF-8345-41DA-BAAE-A3004FFB36E2}"/>
                </a:ext>
              </a:extLst>
            </p:cNvPr>
            <p:cNvSpPr/>
            <p:nvPr/>
          </p:nvSpPr>
          <p:spPr>
            <a:xfrm>
              <a:off x="1144059" y="3498419"/>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59" name="Rectangle 58">
              <a:extLst>
                <a:ext uri="{FF2B5EF4-FFF2-40B4-BE49-F238E27FC236}">
                  <a16:creationId xmlns="" xmlns:a16="http://schemas.microsoft.com/office/drawing/2014/main" id="{A55FF1AF-318B-4284-93C0-E98DF936D057}"/>
                </a:ext>
              </a:extLst>
            </p:cNvPr>
            <p:cNvSpPr/>
            <p:nvPr/>
          </p:nvSpPr>
          <p:spPr>
            <a:xfrm>
              <a:off x="1635498" y="3497294"/>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0" name="Rectangle 59">
              <a:extLst>
                <a:ext uri="{FF2B5EF4-FFF2-40B4-BE49-F238E27FC236}">
                  <a16:creationId xmlns="" xmlns:a16="http://schemas.microsoft.com/office/drawing/2014/main" id="{8640E6E7-9F04-4920-9030-8E29F5AD0F21}"/>
                </a:ext>
              </a:extLst>
            </p:cNvPr>
            <p:cNvSpPr/>
            <p:nvPr/>
          </p:nvSpPr>
          <p:spPr>
            <a:xfrm>
              <a:off x="1954791" y="3497294"/>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1" name="Rectangle 60">
              <a:extLst>
                <a:ext uri="{FF2B5EF4-FFF2-40B4-BE49-F238E27FC236}">
                  <a16:creationId xmlns="" xmlns:a16="http://schemas.microsoft.com/office/drawing/2014/main" id="{80FAA7BE-DCF4-45B3-851B-AAE36CF35F1D}"/>
                </a:ext>
              </a:extLst>
            </p:cNvPr>
            <p:cNvSpPr/>
            <p:nvPr/>
          </p:nvSpPr>
          <p:spPr>
            <a:xfrm>
              <a:off x="5202744" y="3497294"/>
              <a:ext cx="3855503" cy="231494"/>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62" name="Right Brace 61">
              <a:extLst>
                <a:ext uri="{FF2B5EF4-FFF2-40B4-BE49-F238E27FC236}">
                  <a16:creationId xmlns="" xmlns:a16="http://schemas.microsoft.com/office/drawing/2014/main" id="{B551D482-37C6-4280-A040-BCAF26E38E8A}"/>
                </a:ext>
              </a:extLst>
            </p:cNvPr>
            <p:cNvSpPr/>
            <p:nvPr/>
          </p:nvSpPr>
          <p:spPr>
            <a:xfrm rot="5400000">
              <a:off x="2732920" y="3617170"/>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3" name="Rectangle 62">
              <a:extLst>
                <a:ext uri="{FF2B5EF4-FFF2-40B4-BE49-F238E27FC236}">
                  <a16:creationId xmlns="" xmlns:a16="http://schemas.microsoft.com/office/drawing/2014/main" id="{97099FA4-116F-4E75-BE82-48E91A2C3100}"/>
                </a:ext>
              </a:extLst>
            </p:cNvPr>
            <p:cNvSpPr/>
            <p:nvPr/>
          </p:nvSpPr>
          <p:spPr>
            <a:xfrm>
              <a:off x="1144058" y="5428153"/>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64" name="Rectangle 63">
              <a:extLst>
                <a:ext uri="{FF2B5EF4-FFF2-40B4-BE49-F238E27FC236}">
                  <a16:creationId xmlns="" xmlns:a16="http://schemas.microsoft.com/office/drawing/2014/main" id="{52E16EB9-53A7-493B-9E26-5E1A0B599E99}"/>
                </a:ext>
              </a:extLst>
            </p:cNvPr>
            <p:cNvSpPr/>
            <p:nvPr/>
          </p:nvSpPr>
          <p:spPr>
            <a:xfrm>
              <a:off x="1635497" y="5427028"/>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5" name="Rectangle 64">
              <a:extLst>
                <a:ext uri="{FF2B5EF4-FFF2-40B4-BE49-F238E27FC236}">
                  <a16:creationId xmlns="" xmlns:a16="http://schemas.microsoft.com/office/drawing/2014/main" id="{53FEF343-EDCB-47FD-A9BE-474E289563F5}"/>
                </a:ext>
              </a:extLst>
            </p:cNvPr>
            <p:cNvSpPr/>
            <p:nvPr/>
          </p:nvSpPr>
          <p:spPr>
            <a:xfrm>
              <a:off x="1954790" y="5427028"/>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6" name="Rectangle 65">
              <a:extLst>
                <a:ext uri="{FF2B5EF4-FFF2-40B4-BE49-F238E27FC236}">
                  <a16:creationId xmlns="" xmlns:a16="http://schemas.microsoft.com/office/drawing/2014/main" id="{4EB028A4-DFFB-4E29-BAE8-0B4738253816}"/>
                </a:ext>
              </a:extLst>
            </p:cNvPr>
            <p:cNvSpPr/>
            <p:nvPr/>
          </p:nvSpPr>
          <p:spPr>
            <a:xfrm>
              <a:off x="5202744" y="5425903"/>
              <a:ext cx="3828582"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67" name="Right Brace 66">
              <a:extLst>
                <a:ext uri="{FF2B5EF4-FFF2-40B4-BE49-F238E27FC236}">
                  <a16:creationId xmlns="" xmlns:a16="http://schemas.microsoft.com/office/drawing/2014/main" id="{595D8171-4280-4A2A-89F4-380DA042CA7A}"/>
                </a:ext>
              </a:extLst>
            </p:cNvPr>
            <p:cNvSpPr/>
            <p:nvPr/>
          </p:nvSpPr>
          <p:spPr>
            <a:xfrm rot="5400000">
              <a:off x="6936281" y="2047173"/>
              <a:ext cx="381964" cy="3861966"/>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9" name="Rectangle 68">
              <a:extLst>
                <a:ext uri="{FF2B5EF4-FFF2-40B4-BE49-F238E27FC236}">
                  <a16:creationId xmlns="" xmlns:a16="http://schemas.microsoft.com/office/drawing/2014/main" id="{7D618776-4309-4041-BF86-E41084B56A7D}"/>
                </a:ext>
              </a:extLst>
            </p:cNvPr>
            <p:cNvSpPr/>
            <p:nvPr/>
          </p:nvSpPr>
          <p:spPr>
            <a:xfrm>
              <a:off x="652348" y="1618601"/>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0" name="Rectangle 69">
              <a:extLst>
                <a:ext uri="{FF2B5EF4-FFF2-40B4-BE49-F238E27FC236}">
                  <a16:creationId xmlns="" xmlns:a16="http://schemas.microsoft.com/office/drawing/2014/main" id="{EE7DAFE2-7036-4EB7-968F-4E49BF7B0A98}"/>
                </a:ext>
              </a:extLst>
            </p:cNvPr>
            <p:cNvSpPr/>
            <p:nvPr/>
          </p:nvSpPr>
          <p:spPr>
            <a:xfrm>
              <a:off x="645059" y="3497294"/>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1" name="Rectangle 70">
              <a:extLst>
                <a:ext uri="{FF2B5EF4-FFF2-40B4-BE49-F238E27FC236}">
                  <a16:creationId xmlns="" xmlns:a16="http://schemas.microsoft.com/office/drawing/2014/main" id="{61A4D6E5-AB71-4AFD-B231-8604F22F0145}"/>
                </a:ext>
              </a:extLst>
            </p:cNvPr>
            <p:cNvSpPr/>
            <p:nvPr/>
          </p:nvSpPr>
          <p:spPr>
            <a:xfrm>
              <a:off x="645947" y="5433146"/>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grpSp>
      <p:sp>
        <p:nvSpPr>
          <p:cNvPr id="2" name="Title 1"/>
          <p:cNvSpPr>
            <a:spLocks noGrp="1"/>
          </p:cNvSpPr>
          <p:nvPr>
            <p:ph type="title"/>
          </p:nvPr>
        </p:nvSpPr>
        <p:spPr/>
        <p:txBody>
          <a:bodyPr/>
          <a:lstStyle/>
          <a:p>
            <a:r>
              <a:rPr lang="en-US" dirty="0"/>
              <a:t>NGV PPDU concept: append new modulated symbols to legacy IEEE 802.11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PPDU format: proposal for inclusion of the new modulation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grpSp>
        <p:nvGrpSpPr>
          <p:cNvPr id="7" name="Group 6">
            <a:extLst>
              <a:ext uri="{FF2B5EF4-FFF2-40B4-BE49-F238E27FC236}">
                <a16:creationId xmlns="" xmlns:a16="http://schemas.microsoft.com/office/drawing/2014/main" id="{E3D201B4-71C7-4F1D-9C43-20346D4D2FBD}"/>
              </a:ext>
            </a:extLst>
          </p:cNvPr>
          <p:cNvGrpSpPr/>
          <p:nvPr/>
        </p:nvGrpSpPr>
        <p:grpSpPr>
          <a:xfrm>
            <a:off x="762000" y="1751013"/>
            <a:ext cx="10627784" cy="4912740"/>
            <a:chOff x="129236" y="811724"/>
            <a:chExt cx="11380774" cy="5992058"/>
          </a:xfrm>
        </p:grpSpPr>
        <p:sp>
          <p:nvSpPr>
            <p:cNvPr id="8" name="Rectangle 7">
              <a:extLst>
                <a:ext uri="{FF2B5EF4-FFF2-40B4-BE49-F238E27FC236}">
                  <a16:creationId xmlns="" xmlns:a16="http://schemas.microsoft.com/office/drawing/2014/main" id="{AE729D28-AAFB-4236-8EE4-8F964923B397}"/>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9" name="Rectangle 8">
              <a:extLst>
                <a:ext uri="{FF2B5EF4-FFF2-40B4-BE49-F238E27FC236}">
                  <a16:creationId xmlns="" xmlns:a16="http://schemas.microsoft.com/office/drawing/2014/main" id="{DEB45430-9526-4670-B05E-FE293979C239}"/>
                </a:ext>
              </a:extLst>
            </p:cNvPr>
            <p:cNvSpPr/>
            <p:nvPr/>
          </p:nvSpPr>
          <p:spPr>
            <a:xfrm>
              <a:off x="761075" y="2268986"/>
              <a:ext cx="4557685" cy="73607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Legacy IEEE 802.11p PPDU</a:t>
              </a:r>
            </a:p>
          </p:txBody>
        </p:sp>
        <p:sp>
          <p:nvSpPr>
            <p:cNvPr id="10" name="Rectangle 9">
              <a:extLst>
                <a:ext uri="{FF2B5EF4-FFF2-40B4-BE49-F238E27FC236}">
                  <a16:creationId xmlns="" xmlns:a16="http://schemas.microsoft.com/office/drawing/2014/main" id="{598ABE02-D27E-4945-8351-AE7F3863976D}"/>
                </a:ext>
              </a:extLst>
            </p:cNvPr>
            <p:cNvSpPr/>
            <p:nvPr/>
          </p:nvSpPr>
          <p:spPr>
            <a:xfrm>
              <a:off x="5318760" y="2268986"/>
              <a:ext cx="3739488" cy="72923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1" name="Rectangle 10">
              <a:extLst>
                <a:ext uri="{FF2B5EF4-FFF2-40B4-BE49-F238E27FC236}">
                  <a16:creationId xmlns="" xmlns:a16="http://schemas.microsoft.com/office/drawing/2014/main" id="{D708D9AF-6449-42E1-B5C0-B6AFD57F65F8}"/>
                </a:ext>
              </a:extLst>
            </p:cNvPr>
            <p:cNvSpPr/>
            <p:nvPr/>
          </p:nvSpPr>
          <p:spPr>
            <a:xfrm>
              <a:off x="4726780" y="3722180"/>
              <a:ext cx="6689640" cy="5030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DATA » symbols</a:t>
              </a:r>
            </a:p>
          </p:txBody>
        </p:sp>
        <p:sp>
          <p:nvSpPr>
            <p:cNvPr id="12" name="Rectangle 11">
              <a:extLst>
                <a:ext uri="{FF2B5EF4-FFF2-40B4-BE49-F238E27FC236}">
                  <a16:creationId xmlns="" xmlns:a16="http://schemas.microsoft.com/office/drawing/2014/main" id="{FCF18284-7CC8-4E64-896F-A1F1D6BA29D7}"/>
                </a:ext>
              </a:extLst>
            </p:cNvPr>
            <p:cNvSpPr/>
            <p:nvPr/>
          </p:nvSpPr>
          <p:spPr>
            <a:xfrm>
              <a:off x="3286407" y="3722180"/>
              <a:ext cx="1440373" cy="504580"/>
            </a:xfrm>
            <a:prstGeom prst="rect">
              <a:avLst/>
            </a:prstGeom>
            <a:solidFill>
              <a:srgbClr val="005426"/>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SIG » symbols</a:t>
              </a:r>
            </a:p>
          </p:txBody>
        </p:sp>
        <p:cxnSp>
          <p:nvCxnSpPr>
            <p:cNvPr id="13" name="Straight Arrow Connector 12">
              <a:extLst>
                <a:ext uri="{FF2B5EF4-FFF2-40B4-BE49-F238E27FC236}">
                  <a16:creationId xmlns="" xmlns:a16="http://schemas.microsoft.com/office/drawing/2014/main" id="{95389B60-0D69-44B1-AB18-BD473421B494}"/>
                </a:ext>
              </a:extLst>
            </p:cNvPr>
            <p:cNvCxnSpPr>
              <a:cxnSpLocks/>
              <a:stCxn id="14" idx="0"/>
              <a:endCxn id="12" idx="2"/>
            </p:cNvCxnSpPr>
            <p:nvPr/>
          </p:nvCxnSpPr>
          <p:spPr>
            <a:xfrm flipH="1" flipV="1">
              <a:off x="4006594" y="4226761"/>
              <a:ext cx="296785" cy="399733"/>
            </a:xfrm>
            <a:prstGeom prst="straightConnector1">
              <a:avLst/>
            </a:prstGeom>
            <a:noFill/>
            <a:ln w="9525" cap="flat" cmpd="sng" algn="ctr">
              <a:solidFill>
                <a:srgbClr val="000000"/>
              </a:solidFill>
              <a:prstDash val="solid"/>
              <a:tailEnd type="triangle"/>
            </a:ln>
            <a:effectLst/>
          </p:spPr>
        </p:cxnSp>
        <p:sp>
          <p:nvSpPr>
            <p:cNvPr id="14" name="Rectangle 13">
              <a:extLst>
                <a:ext uri="{FF2B5EF4-FFF2-40B4-BE49-F238E27FC236}">
                  <a16:creationId xmlns="" xmlns:a16="http://schemas.microsoft.com/office/drawing/2014/main" id="{A086C304-78BC-45EA-8A78-FEA7343D2AD1}"/>
                </a:ext>
              </a:extLst>
            </p:cNvPr>
            <p:cNvSpPr/>
            <p:nvPr/>
          </p:nvSpPr>
          <p:spPr>
            <a:xfrm>
              <a:off x="2739199" y="4626493"/>
              <a:ext cx="3128361"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SIG-like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essential parameters for decoding thee new data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 L-SIG, with changes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L-SIG: more rate options, MIMO-precoding options, CRC protection.</a:t>
              </a:r>
            </a:p>
          </p:txBody>
        </p:sp>
        <p:sp>
          <p:nvSpPr>
            <p:cNvPr id="15" name="Rectangle 14">
              <a:extLst>
                <a:ext uri="{FF2B5EF4-FFF2-40B4-BE49-F238E27FC236}">
                  <a16:creationId xmlns="" xmlns:a16="http://schemas.microsoft.com/office/drawing/2014/main" id="{ADE01B45-10AA-4159-AAE1-98D0ADA0881A}"/>
                </a:ext>
              </a:extLst>
            </p:cNvPr>
            <p:cNvSpPr/>
            <p:nvPr/>
          </p:nvSpPr>
          <p:spPr>
            <a:xfrm>
              <a:off x="1759072" y="3723305"/>
              <a:ext cx="1527336" cy="503455"/>
            </a:xfrm>
            <a:prstGeom prst="rect">
              <a:avLst/>
            </a:prstGeom>
            <a:solidFill>
              <a:srgbClr val="92D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 New LTF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symbols</a:t>
              </a:r>
            </a:p>
          </p:txBody>
        </p:sp>
        <p:cxnSp>
          <p:nvCxnSpPr>
            <p:cNvPr id="16" name="Straight Connector 15">
              <a:extLst>
                <a:ext uri="{FF2B5EF4-FFF2-40B4-BE49-F238E27FC236}">
                  <a16:creationId xmlns="" xmlns:a16="http://schemas.microsoft.com/office/drawing/2014/main" id="{CE4D6ED7-7720-434E-876E-64240E4F90B0}"/>
                </a:ext>
              </a:extLst>
            </p:cNvPr>
            <p:cNvCxnSpPr>
              <a:cxnSpLocks/>
            </p:cNvCxnSpPr>
            <p:nvPr/>
          </p:nvCxnSpPr>
          <p:spPr>
            <a:xfrm flipV="1">
              <a:off x="1759072" y="3006185"/>
              <a:ext cx="3559687" cy="704558"/>
            </a:xfrm>
            <a:prstGeom prst="line">
              <a:avLst/>
            </a:prstGeom>
            <a:noFill/>
            <a:ln w="28575" cap="flat" cmpd="sng" algn="ctr">
              <a:solidFill>
                <a:srgbClr val="000000"/>
              </a:solidFill>
              <a:prstDash val="solid"/>
            </a:ln>
            <a:effectLst/>
          </p:spPr>
        </p:cxnSp>
        <p:cxnSp>
          <p:nvCxnSpPr>
            <p:cNvPr id="17" name="Straight Connector 16">
              <a:extLst>
                <a:ext uri="{FF2B5EF4-FFF2-40B4-BE49-F238E27FC236}">
                  <a16:creationId xmlns="" xmlns:a16="http://schemas.microsoft.com/office/drawing/2014/main" id="{A04CCA0A-DFCE-4D18-B511-6793FEC7668E}"/>
                </a:ext>
              </a:extLst>
            </p:cNvPr>
            <p:cNvCxnSpPr>
              <a:cxnSpLocks/>
            </p:cNvCxnSpPr>
            <p:nvPr/>
          </p:nvCxnSpPr>
          <p:spPr>
            <a:xfrm flipH="1" flipV="1">
              <a:off x="9058248" y="2998220"/>
              <a:ext cx="2358173" cy="722464"/>
            </a:xfrm>
            <a:prstGeom prst="line">
              <a:avLst/>
            </a:prstGeom>
            <a:noFill/>
            <a:ln w="28575" cap="flat" cmpd="sng" algn="ctr">
              <a:solidFill>
                <a:srgbClr val="000000"/>
              </a:solidFill>
              <a:prstDash val="solid"/>
            </a:ln>
            <a:effectLst/>
          </p:spPr>
        </p:cxnSp>
        <p:sp>
          <p:nvSpPr>
            <p:cNvPr id="18" name="Rectangle 17">
              <a:extLst>
                <a:ext uri="{FF2B5EF4-FFF2-40B4-BE49-F238E27FC236}">
                  <a16:creationId xmlns="" xmlns:a16="http://schemas.microsoft.com/office/drawing/2014/main" id="{76EEDB11-B17F-4BF3-AAB1-3C566DC0F93A}"/>
                </a:ext>
              </a:extLst>
            </p:cNvPr>
            <p:cNvSpPr/>
            <p:nvPr/>
          </p:nvSpPr>
          <p:spPr>
            <a:xfrm>
              <a:off x="296100" y="4626495"/>
              <a:ext cx="2035325" cy="217728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LTF-like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perform channel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Estimation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Suggest starting from </a:t>
              </a:r>
              <a:r>
                <a:rPr kumimoji="0" lang="en-US" sz="1100" b="0" i="0" u="none" strike="noStrike" kern="0" cap="none" spc="0" normalizeH="0" baseline="0" noProof="0" dirty="0">
                  <a:ln>
                    <a:noFill/>
                  </a:ln>
                  <a:solidFill>
                    <a:srgbClr val="000000"/>
                  </a:solidFill>
                  <a:effectLst/>
                  <a:uLnTx/>
                  <a:uFillTx/>
                  <a:latin typeface="Arial" charset="0"/>
                  <a:ea typeface="+mn-ea"/>
                </a:rPr>
                <a:t>HT-LTF (802.11-2016 19.3.9.4.6)</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Alternative is </a:t>
              </a:r>
              <a:r>
                <a:rPr kumimoji="0" lang="en-US" sz="1100" b="0" i="0" u="none" strike="noStrike" kern="0" cap="none" spc="0" normalizeH="0" baseline="0" noProof="0" dirty="0">
                  <a:ln>
                    <a:noFill/>
                  </a:ln>
                  <a:solidFill>
                    <a:srgbClr val="000000"/>
                  </a:solidFill>
                  <a:effectLst/>
                  <a:uLnTx/>
                  <a:uFillTx/>
                  <a:latin typeface="Arial" charset="0"/>
                  <a:ea typeface="+mn-ea"/>
                </a:rPr>
                <a:t>VHT-LTF</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9" name="Straight Arrow Connector 18">
              <a:extLst>
                <a:ext uri="{FF2B5EF4-FFF2-40B4-BE49-F238E27FC236}">
                  <a16:creationId xmlns="" xmlns:a16="http://schemas.microsoft.com/office/drawing/2014/main" id="{981B4A98-8FEA-4124-90C0-7EEED97A6BCA}"/>
                </a:ext>
              </a:extLst>
            </p:cNvPr>
            <p:cNvCxnSpPr>
              <a:cxnSpLocks/>
              <a:stCxn id="18" idx="0"/>
              <a:endCxn id="15" idx="2"/>
            </p:cNvCxnSpPr>
            <p:nvPr/>
          </p:nvCxnSpPr>
          <p:spPr>
            <a:xfrm flipV="1">
              <a:off x="1313763" y="4226759"/>
              <a:ext cx="1208977" cy="399735"/>
            </a:xfrm>
            <a:prstGeom prst="straightConnector1">
              <a:avLst/>
            </a:prstGeom>
            <a:noFill/>
            <a:ln w="9525" cap="flat" cmpd="sng" algn="ctr">
              <a:solidFill>
                <a:srgbClr val="000000"/>
              </a:solidFill>
              <a:prstDash val="solid"/>
              <a:tailEnd type="triangle"/>
            </a:ln>
            <a:effectLst/>
          </p:spPr>
        </p:cxnSp>
        <p:sp>
          <p:nvSpPr>
            <p:cNvPr id="20" name="Rectangle 19">
              <a:extLst>
                <a:ext uri="{FF2B5EF4-FFF2-40B4-BE49-F238E27FC236}">
                  <a16:creationId xmlns="" xmlns:a16="http://schemas.microsoft.com/office/drawing/2014/main" id="{779100D2-9731-4A1C-9131-F12BA4C5B8B2}"/>
                </a:ext>
              </a:extLst>
            </p:cNvPr>
            <p:cNvSpPr/>
            <p:nvPr/>
          </p:nvSpPr>
          <p:spPr>
            <a:xfrm>
              <a:off x="6362938" y="4635791"/>
              <a:ext cx="5147072"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Data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encoded payload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Should provide quantitively performance improvement vs 802.11p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HT-PPDU (802.11-2016 19.3.00), or VHT-PPDU</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802.11p DATA symbols: more subcarriers, LDPC option, STBC options, various spatial streams, small GI option.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Note: some combinations may be excluded (ex:  &gt;2 spatial streams)</a:t>
              </a:r>
            </a:p>
          </p:txBody>
        </p:sp>
        <p:cxnSp>
          <p:nvCxnSpPr>
            <p:cNvPr id="21" name="Straight Arrow Connector 20">
              <a:extLst>
                <a:ext uri="{FF2B5EF4-FFF2-40B4-BE49-F238E27FC236}">
                  <a16:creationId xmlns="" xmlns:a16="http://schemas.microsoft.com/office/drawing/2014/main" id="{BD8CAA48-717E-4296-832E-905F5B74A191}"/>
                </a:ext>
              </a:extLst>
            </p:cNvPr>
            <p:cNvCxnSpPr>
              <a:cxnSpLocks/>
              <a:endCxn id="11" idx="2"/>
            </p:cNvCxnSpPr>
            <p:nvPr/>
          </p:nvCxnSpPr>
          <p:spPr>
            <a:xfrm flipV="1">
              <a:off x="8071600" y="4225261"/>
              <a:ext cx="0" cy="449609"/>
            </a:xfrm>
            <a:prstGeom prst="straightConnector1">
              <a:avLst/>
            </a:prstGeom>
            <a:noFill/>
            <a:ln w="9525" cap="flat" cmpd="sng" algn="ctr">
              <a:solidFill>
                <a:srgbClr val="000000"/>
              </a:solidFill>
              <a:prstDash val="solid"/>
              <a:tailEnd type="triangle"/>
            </a:ln>
            <a:effectLst/>
          </p:spPr>
        </p:cxnSp>
        <p:sp>
          <p:nvSpPr>
            <p:cNvPr id="22" name="Rectangle 21">
              <a:extLst>
                <a:ext uri="{FF2B5EF4-FFF2-40B4-BE49-F238E27FC236}">
                  <a16:creationId xmlns="" xmlns:a16="http://schemas.microsoft.com/office/drawing/2014/main" id="{3F9EFB18-549B-4E8B-A565-3B8F2009FD4D}"/>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 xmlns:a16="http://schemas.microsoft.com/office/drawing/2014/main" id="{5BEFA968-4CA9-46DD-8540-3173BDDE31CF}"/>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 xmlns:a16="http://schemas.microsoft.com/office/drawing/2014/main" id="{548717BD-4F0E-4D1C-95B6-F48D2C240438}"/>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25" name="Rectangle 24">
              <a:extLst>
                <a:ext uri="{FF2B5EF4-FFF2-40B4-BE49-F238E27FC236}">
                  <a16:creationId xmlns="" xmlns:a16="http://schemas.microsoft.com/office/drawing/2014/main" id="{026DBEE8-E483-4E3C-8E50-6166252F4F7B}"/>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6" name="Straight Connector 25">
              <a:extLst>
                <a:ext uri="{FF2B5EF4-FFF2-40B4-BE49-F238E27FC236}">
                  <a16:creationId xmlns="" xmlns:a16="http://schemas.microsoft.com/office/drawing/2014/main" id="{CDF6AEA9-0056-4784-8956-51912BF57052}"/>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7" name="Straight Connector 26">
              <a:extLst>
                <a:ext uri="{FF2B5EF4-FFF2-40B4-BE49-F238E27FC236}">
                  <a16:creationId xmlns="" xmlns:a16="http://schemas.microsoft.com/office/drawing/2014/main" id="{FC70FD76-5A48-4DB0-9E5D-574DA88A6638}"/>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28" name="Straight Arrow Connector 27">
              <a:extLst>
                <a:ext uri="{FF2B5EF4-FFF2-40B4-BE49-F238E27FC236}">
                  <a16:creationId xmlns="" xmlns:a16="http://schemas.microsoft.com/office/drawing/2014/main" id="{0563CE2A-9452-4601-9811-C64FFE84E198}"/>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 xmlns:a16="http://schemas.microsoft.com/office/drawing/2014/main" id="{0166E312-6149-4329-875D-F8C444934756}"/>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0" name="Straight Arrow Connector 29">
              <a:extLst>
                <a:ext uri="{FF2B5EF4-FFF2-40B4-BE49-F238E27FC236}">
                  <a16:creationId xmlns="" xmlns:a16="http://schemas.microsoft.com/office/drawing/2014/main" id="{F61C0826-6D30-48DB-BDB3-BEC74276A6E5}"/>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 xmlns:a16="http://schemas.microsoft.com/office/drawing/2014/main" id="{44C1B0A2-4409-44EF-8007-3B43314CA6FC}"/>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grpSp>
      <p:sp>
        <p:nvSpPr>
          <p:cNvPr id="34" name="Rectangle 33">
            <a:extLst>
              <a:ext uri="{FF2B5EF4-FFF2-40B4-BE49-F238E27FC236}">
                <a16:creationId xmlns="" xmlns:a16="http://schemas.microsoft.com/office/drawing/2014/main" id="{297CDE40-0A49-495E-B8C8-ECAD55016FF4}"/>
              </a:ext>
            </a:extLst>
          </p:cNvPr>
          <p:cNvSpPr/>
          <p:nvPr/>
        </p:nvSpPr>
        <p:spPr>
          <a:xfrm>
            <a:off x="7383780" y="2252246"/>
            <a:ext cx="2522220" cy="338554"/>
          </a:xfrm>
          <a:prstGeom prst="rect">
            <a:avLst/>
          </a:prstGeom>
        </p:spPr>
        <p:txBody>
          <a:bodyPr wrap="square">
            <a:spAutoFit/>
          </a:bodyPr>
          <a:lstStyle/>
          <a:p>
            <a:pPr algn="ctr"/>
            <a:r>
              <a:rPr lang="en-US" sz="1600" dirty="0">
                <a:solidFill>
                  <a:srgbClr val="0000FF"/>
                </a:solidFill>
              </a:rPr>
              <a:t>Possible configurable gap</a:t>
            </a:r>
          </a:p>
        </p:txBody>
      </p:sp>
      <p:cxnSp>
        <p:nvCxnSpPr>
          <p:cNvPr id="35" name="Connector: Elbow 34">
            <a:extLst>
              <a:ext uri="{FF2B5EF4-FFF2-40B4-BE49-F238E27FC236}">
                <a16:creationId xmlns="" xmlns:a16="http://schemas.microsoft.com/office/drawing/2014/main" id="{0409BF84-02DF-49D5-9191-A5137B2E39EF}"/>
              </a:ext>
            </a:extLst>
          </p:cNvPr>
          <p:cNvCxnSpPr>
            <a:cxnSpLocks/>
          </p:cNvCxnSpPr>
          <p:nvPr/>
        </p:nvCxnSpPr>
        <p:spPr>
          <a:xfrm rot="10800000" flipV="1">
            <a:off x="5608168" y="2411400"/>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11583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Indicating NGV Capability</a:t>
            </a:r>
          </a:p>
        </p:txBody>
      </p:sp>
      <p:sp>
        <p:nvSpPr>
          <p:cNvPr id="3" name="Content Placeholder 2"/>
          <p:cNvSpPr>
            <a:spLocks noGrp="1"/>
          </p:cNvSpPr>
          <p:nvPr>
            <p:ph idx="1"/>
          </p:nvPr>
        </p:nvSpPr>
        <p:spPr>
          <a:xfrm>
            <a:off x="914401" y="1524000"/>
            <a:ext cx="10361084" cy="4924425"/>
          </a:xfrm>
        </p:spPr>
        <p:txBody>
          <a:bodyPr/>
          <a:lstStyle/>
          <a:p>
            <a:pPr marL="0" indent="0"/>
            <a:r>
              <a:rPr lang="en-GB" b="0" dirty="0"/>
              <a:t>It is necessary for NGV-capable stations to indicate their NGV capability to other NGV stations when transmitting legacy 802.11p broadcast messages.  There are several ways to provide this capability information:</a:t>
            </a:r>
          </a:p>
          <a:p>
            <a:pPr lvl="1">
              <a:buFont typeface="Arial" panose="020B0604020202020204" pitchFamily="34" charset="0"/>
              <a:buChar char="•"/>
            </a:pPr>
            <a:r>
              <a:rPr lang="en-GB" sz="2400" b="0" dirty="0"/>
              <a:t>Provide capability indication </a:t>
            </a:r>
            <a:r>
              <a:rPr lang="en-GB" sz="2400" dirty="0"/>
              <a:t>using an appended new modulation symbol.  This technique is described below, but is not a required part of this proposal.</a:t>
            </a:r>
          </a:p>
          <a:p>
            <a:pPr lvl="1">
              <a:buFont typeface="Arial" panose="020B0604020202020204" pitchFamily="34" charset="0"/>
              <a:buChar char="•"/>
            </a:pPr>
            <a:r>
              <a:rPr lang="en-GB" sz="2400" dirty="0"/>
              <a:t>Provide capability indication in Duration/ID field of the MAC header.  This technique is described is a separate submission, 11-19/0083.</a:t>
            </a:r>
          </a:p>
          <a:p>
            <a:pPr marL="1257300" lvl="2" indent="-342900">
              <a:buFont typeface="Arial"/>
              <a:buChar char="•"/>
            </a:pPr>
            <a:r>
              <a:rPr lang="en-GB" sz="2200" dirty="0"/>
              <a:t>This approach has the advantage that up to five capability bits are available.</a:t>
            </a:r>
          </a:p>
          <a:p>
            <a:pPr lvl="1">
              <a:buFont typeface="Arial" panose="020B0604020202020204" pitchFamily="34" charset="0"/>
              <a:buChar char="•"/>
            </a:pPr>
            <a:r>
              <a:rPr lang="en-GB" sz="2400" b="0" dirty="0"/>
              <a:t>Provide indication using the reserved bit in the 802.11p </a:t>
            </a:r>
            <a:r>
              <a:rPr lang="en-GB" sz="2400" dirty="0"/>
              <a:t>PHY header</a:t>
            </a:r>
          </a:p>
          <a:p>
            <a:pPr marL="1257300" lvl="2" indent="-342900">
              <a:buFont typeface="Arial"/>
              <a:buChar char="•"/>
            </a:pPr>
            <a:r>
              <a:rPr lang="en-GB" sz="2200" b="0" dirty="0"/>
              <a:t>This approach is onl</a:t>
            </a:r>
            <a:r>
              <a:rPr lang="en-GB" sz="2200" dirty="0"/>
              <a:t>y usable </a:t>
            </a:r>
            <a:r>
              <a:rPr lang="en-GB" sz="2200" dirty="0" smtClean="0"/>
              <a:t>if </a:t>
            </a:r>
            <a:r>
              <a:rPr lang="en-GB" sz="2200" dirty="0"/>
              <a:t>all legacy equipment will accept PPDUs with the reserved bit =1.</a:t>
            </a:r>
          </a:p>
          <a:p>
            <a:pPr marL="1257300" lvl="2" indent="-342900">
              <a:buFont typeface="Arial"/>
              <a:buChar char="•"/>
            </a:pPr>
            <a:r>
              <a:rPr lang="en-GB" sz="2200" b="0" dirty="0"/>
              <a:t>This approach has the </a:t>
            </a:r>
            <a:r>
              <a:rPr lang="en-GB" sz="2200" b="0" dirty="0" smtClean="0"/>
              <a:t>disa</a:t>
            </a:r>
            <a:r>
              <a:rPr lang="en-GB" sz="2200" dirty="0" smtClean="0"/>
              <a:t>dvantage that </a:t>
            </a:r>
            <a:r>
              <a:rPr lang="en-GB" sz="2200" dirty="0"/>
              <a:t>only one capability bit is available.</a:t>
            </a:r>
            <a:endParaRPr lang="en-GB" sz="2200" b="0" dirty="0"/>
          </a:p>
          <a:p>
            <a:pPr marL="0" indent="0"/>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spTree>
    <p:extLst>
      <p:ext uri="{BB962C8B-B14F-4D97-AF65-F5344CB8AC3E}">
        <p14:creationId xmlns:p14="http://schemas.microsoft.com/office/powerpoint/2010/main" val="40410936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Monitoring of Nearby Station Characteristics</a:t>
            </a:r>
            <a:endParaRPr lang="en-US" dirty="0"/>
          </a:p>
        </p:txBody>
      </p:sp>
      <p:sp>
        <p:nvSpPr>
          <p:cNvPr id="3" name="Content Placeholder 2"/>
          <p:cNvSpPr>
            <a:spLocks noGrp="1"/>
          </p:cNvSpPr>
          <p:nvPr>
            <p:ph idx="1"/>
          </p:nvPr>
        </p:nvSpPr>
        <p:spPr>
          <a:xfrm>
            <a:off x="457200" y="1676401"/>
            <a:ext cx="10818285" cy="4800600"/>
          </a:xfrm>
        </p:spPr>
        <p:txBody>
          <a:bodyPr/>
          <a:lstStyle/>
          <a:p>
            <a:r>
              <a:rPr lang="en-US" b="0" dirty="0" smtClean="0"/>
              <a:t>	NGV stations monitor received PPDUs to determine </a:t>
            </a:r>
            <a:r>
              <a:rPr lang="en-US" b="0" i="1" dirty="0" err="1" smtClean="0"/>
              <a:t>NumStations</a:t>
            </a:r>
            <a:r>
              <a:rPr lang="en-US" b="0" i="1" baseline="-25000" dirty="0" err="1" smtClean="0"/>
              <a:t>NGV</a:t>
            </a:r>
            <a:r>
              <a:rPr lang="en-US" b="0" dirty="0" smtClean="0"/>
              <a:t> and </a:t>
            </a:r>
            <a:r>
              <a:rPr lang="en-US" b="0" i="1" dirty="0" err="1" smtClean="0"/>
              <a:t>NumStations</a:t>
            </a:r>
            <a:r>
              <a:rPr lang="en-US" b="0" i="1" baseline="-25000" dirty="0" err="1" smtClean="0"/>
              <a:t>Legacy</a:t>
            </a:r>
            <a:r>
              <a:rPr lang="en-US" b="0" i="1" dirty="0" smtClean="0"/>
              <a:t> </a:t>
            </a:r>
            <a:r>
              <a:rPr lang="en-US" b="0" dirty="0" smtClean="0"/>
              <a:t>which are used to calculate </a:t>
            </a:r>
            <a:r>
              <a:rPr lang="en-US" b="0" i="1" dirty="0" err="1" smtClean="0"/>
              <a:t>TechPercentage</a:t>
            </a:r>
            <a:r>
              <a:rPr lang="en-US" b="0" dirty="0" smtClean="0"/>
              <a:t>: </a:t>
            </a:r>
            <a:endParaRPr lang="en-US" sz="1400" b="0" dirty="0" smtClean="0"/>
          </a:p>
          <a:p>
            <a:pPr algn="ctr"/>
            <a:r>
              <a:rPr lang="en-US" sz="1400" b="0" i="1" dirty="0"/>
              <a:t> </a:t>
            </a:r>
            <a:r>
              <a:rPr lang="en-US" sz="1400" b="0" i="1" dirty="0" smtClean="0"/>
              <a:t>           </a:t>
            </a:r>
            <a:r>
              <a:rPr lang="en-US" b="0" i="1" dirty="0" err="1" smtClean="0"/>
              <a:t>TechPercentage</a:t>
            </a:r>
            <a:r>
              <a:rPr lang="en-US" b="0" dirty="0" smtClean="0"/>
              <a:t> = </a:t>
            </a:r>
            <a:r>
              <a:rPr lang="en-US" b="0" i="1" dirty="0" err="1" smtClean="0"/>
              <a:t>NumStations</a:t>
            </a:r>
            <a:r>
              <a:rPr lang="en-US" b="0" i="1" baseline="-25000" dirty="0" err="1" smtClean="0"/>
              <a:t>NGV</a:t>
            </a:r>
            <a:r>
              <a:rPr lang="en-US" b="0" dirty="0" smtClean="0"/>
              <a:t> / (</a:t>
            </a:r>
            <a:r>
              <a:rPr lang="en-US" b="0" i="1" dirty="0" err="1" smtClean="0"/>
              <a:t>NumStations</a:t>
            </a:r>
            <a:r>
              <a:rPr lang="en-US" b="0" i="1" baseline="-25000" dirty="0" err="1" smtClean="0"/>
              <a:t>NGV</a:t>
            </a:r>
            <a:r>
              <a:rPr lang="en-US" b="0" dirty="0" err="1" smtClean="0"/>
              <a:t>+</a:t>
            </a:r>
            <a:r>
              <a:rPr lang="en-US" b="0" i="1" dirty="0" err="1" smtClean="0"/>
              <a:t>NumStations</a:t>
            </a:r>
            <a:r>
              <a:rPr lang="en-US" b="0" i="1" baseline="-25000" dirty="0" err="1" smtClean="0"/>
              <a:t>Legacy</a:t>
            </a:r>
            <a:r>
              <a:rPr lang="en-US" b="0" dirty="0" smtClean="0"/>
              <a:t>)</a:t>
            </a:r>
            <a:endParaRPr lang="en-US" sz="1400" b="0" dirty="0" smtClean="0"/>
          </a:p>
          <a:p>
            <a:r>
              <a:rPr lang="en-US" sz="1400" b="0" dirty="0"/>
              <a:t> </a:t>
            </a:r>
            <a:r>
              <a:rPr lang="en-US" sz="1400" b="0" dirty="0" smtClean="0"/>
              <a:t>  </a:t>
            </a:r>
            <a:endParaRPr lang="en-US" b="0" dirty="0" smtClean="0"/>
          </a:p>
          <a:p>
            <a:pPr lvl="1"/>
            <a:r>
              <a:rPr lang="en-US" b="0" dirty="0" smtClean="0"/>
              <a:t>	</a:t>
            </a:r>
            <a:r>
              <a:rPr lang="en-US" sz="2400" b="0" i="1" dirty="0" err="1" smtClean="0"/>
              <a:t>NumStations</a:t>
            </a:r>
            <a:r>
              <a:rPr lang="en-US" sz="2400" b="0" i="1" baseline="-25000" dirty="0" err="1" smtClean="0"/>
              <a:t>NGV</a:t>
            </a:r>
            <a:r>
              <a:rPr lang="en-US" sz="2400" b="0" dirty="0" smtClean="0"/>
              <a:t> is the number of PPDUs received during the preceding one second originating from 802.11p stations.</a:t>
            </a:r>
          </a:p>
          <a:p>
            <a:pPr lvl="1"/>
            <a:r>
              <a:rPr lang="en-US" sz="2400" b="0" dirty="0"/>
              <a:t>	</a:t>
            </a:r>
            <a:r>
              <a:rPr lang="en-US" sz="2400" b="0" i="1" dirty="0" err="1" smtClean="0"/>
              <a:t>NumStations</a:t>
            </a:r>
            <a:r>
              <a:rPr lang="en-US" sz="2400" b="0" i="1" baseline="-25000" dirty="0" err="1" smtClean="0"/>
              <a:t>Legacy</a:t>
            </a:r>
            <a:r>
              <a:rPr lang="en-US" sz="2400" b="0" dirty="0" smtClean="0"/>
              <a:t> </a:t>
            </a:r>
            <a:r>
              <a:rPr lang="en-US" sz="2400" b="0" dirty="0"/>
              <a:t>is the number of PPDUs received </a:t>
            </a:r>
            <a:r>
              <a:rPr lang="en-US" sz="2400" b="0" dirty="0" smtClean="0"/>
              <a:t>during the preceding one second </a:t>
            </a:r>
            <a:r>
              <a:rPr lang="en-US" sz="2400" b="0" dirty="0"/>
              <a:t>originating from </a:t>
            </a:r>
            <a:r>
              <a:rPr lang="en-US" sz="2400" b="0" dirty="0" smtClean="0"/>
              <a:t>NGV-capable stations.</a:t>
            </a:r>
          </a:p>
          <a:p>
            <a:pPr marL="1200150" lvl="2" indent="-342900">
              <a:buFont typeface="Arial"/>
              <a:buChar char="•"/>
            </a:pPr>
            <a:r>
              <a:rPr lang="en-US" dirty="0" smtClean="0"/>
              <a:t>The </a:t>
            </a:r>
            <a:r>
              <a:rPr lang="en-US" i="1" dirty="0" err="1" smtClean="0"/>
              <a:t>TechPercentage</a:t>
            </a:r>
            <a:r>
              <a:rPr lang="en-US" dirty="0" smtClean="0"/>
              <a:t> measurement duration is preliminary, further discussion is needed.</a:t>
            </a:r>
            <a:endParaRPr lang="en-US" b="0" dirty="0" smtClean="0"/>
          </a:p>
          <a:p>
            <a:r>
              <a:rPr lang="en-US" sz="1400" b="0" dirty="0"/>
              <a:t> </a:t>
            </a:r>
          </a:p>
          <a:p>
            <a:pPr lvl="1"/>
            <a:r>
              <a:rPr lang="en-US" b="0" dirty="0"/>
              <a:t> 	</a:t>
            </a:r>
            <a:r>
              <a:rPr lang="en-US" sz="2400" b="0" dirty="0" smtClean="0"/>
              <a:t>Received legacy PPDUs that indicate NGV capability are counted in the </a:t>
            </a:r>
            <a:r>
              <a:rPr lang="en-US" sz="2400" b="0" i="1" dirty="0" err="1"/>
              <a:t>NumStations</a:t>
            </a:r>
            <a:r>
              <a:rPr lang="en-US" sz="2400" b="0" i="1" baseline="-25000" dirty="0" err="1"/>
              <a:t>NGV</a:t>
            </a:r>
            <a:r>
              <a:rPr lang="en-US" sz="2400" b="0" dirty="0"/>
              <a:t> </a:t>
            </a:r>
            <a:r>
              <a:rPr lang="en-US" sz="2400" b="0" dirty="0" smtClean="0"/>
              <a:t>category, not the </a:t>
            </a:r>
            <a:r>
              <a:rPr lang="en-US" sz="2400" b="0" i="1" dirty="0" err="1"/>
              <a:t>NumStations</a:t>
            </a:r>
            <a:r>
              <a:rPr lang="en-US" sz="2400" b="0" i="1" baseline="-25000" dirty="0" err="1"/>
              <a:t>Legacy</a:t>
            </a:r>
            <a:r>
              <a:rPr lang="en-US" sz="2400" b="0" dirty="0"/>
              <a:t> </a:t>
            </a:r>
            <a:r>
              <a:rPr lang="en-US" sz="2400" b="0" dirty="0" smtClean="0"/>
              <a:t>category.</a:t>
            </a:r>
            <a:endParaRPr lang="en-US" sz="2400" b="0" dirty="0"/>
          </a:p>
          <a:p>
            <a:endParaRPr lang="en-US" b="0" dirty="0" smtClean="0"/>
          </a:p>
          <a:p>
            <a:r>
              <a:rPr lang="en-US" b="0" dirty="0" smtClean="0"/>
              <a:t> </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Fischer - Filippi - Martinez, NXP</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4619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a:t>
            </a:r>
            <a:r>
              <a:rPr lang="en-US" dirty="0" smtClean="0"/>
              <a:t>(1)</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graphicFrame>
        <p:nvGraphicFramePr>
          <p:cNvPr id="8" name="Table 7">
            <a:extLst>
              <a:ext uri="{FF2B5EF4-FFF2-40B4-BE49-F238E27FC236}">
                <a16:creationId xmlns="" xmlns:mc="http://schemas.openxmlformats.org/markup-compatibility/2006" xmlns:a14="http://schemas.microsoft.com/office/drawing/2010/main" xmlns:a16="http://schemas.microsoft.com/office/drawing/2014/main" id="{2B4AABAC-2D30-44B3-8E64-2B5510511C01}"/>
              </a:ext>
            </a:extLst>
          </p:cNvPr>
          <p:cNvGraphicFramePr>
            <a:graphicFrameLocks noGrp="1"/>
          </p:cNvGraphicFramePr>
          <p:nvPr>
            <p:extLst>
              <p:ext uri="{D42A27DB-BD31-4B8C-83A1-F6EECF244321}">
                <p14:modId xmlns:p14="http://schemas.microsoft.com/office/powerpoint/2010/main" val="2792514053"/>
              </p:ext>
            </p:extLst>
          </p:nvPr>
        </p:nvGraphicFramePr>
        <p:xfrm>
          <a:off x="609600" y="2374706"/>
          <a:ext cx="10579899" cy="2452660"/>
        </p:xfrm>
        <a:graphic>
          <a:graphicData uri="http://schemas.openxmlformats.org/drawingml/2006/table">
            <a:tbl>
              <a:tblPr firstRow="1" firstCol="1" bandRow="1"/>
              <a:tblGrid>
                <a:gridCol w="1100834">
                  <a:extLst>
                    <a:ext uri="{9D8B030D-6E8A-4147-A177-3AD203B41FA5}">
                      <a16:colId xmlns="" xmlns:mc="http://schemas.openxmlformats.org/markup-compatibility/2006" xmlns:a14="http://schemas.microsoft.com/office/drawing/2010/main" xmlns:a16="http://schemas.microsoft.com/office/drawing/2014/main" val="930549200"/>
                    </a:ext>
                  </a:extLst>
                </a:gridCol>
                <a:gridCol w="1692998">
                  <a:extLst>
                    <a:ext uri="{9D8B030D-6E8A-4147-A177-3AD203B41FA5}">
                      <a16:colId xmlns="" xmlns:mc="http://schemas.openxmlformats.org/markup-compatibility/2006" xmlns:a14="http://schemas.microsoft.com/office/drawing/2010/main" xmlns:a16="http://schemas.microsoft.com/office/drawing/2014/main" val="537292419"/>
                    </a:ext>
                  </a:extLst>
                </a:gridCol>
                <a:gridCol w="2018923">
                  <a:extLst>
                    <a:ext uri="{9D8B030D-6E8A-4147-A177-3AD203B41FA5}">
                      <a16:colId xmlns="" xmlns:mc="http://schemas.openxmlformats.org/markup-compatibility/2006" xmlns:a14="http://schemas.microsoft.com/office/drawing/2010/main" xmlns:a16="http://schemas.microsoft.com/office/drawing/2014/main" val="1424880458"/>
                    </a:ext>
                  </a:extLst>
                </a:gridCol>
                <a:gridCol w="1783532">
                  <a:extLst>
                    <a:ext uri="{9D8B030D-6E8A-4147-A177-3AD203B41FA5}">
                      <a16:colId xmlns="" xmlns:mc="http://schemas.openxmlformats.org/markup-compatibility/2006" xmlns:a14="http://schemas.microsoft.com/office/drawing/2010/main" xmlns:a16="http://schemas.microsoft.com/office/drawing/2014/main" val="798037110"/>
                    </a:ext>
                  </a:extLst>
                </a:gridCol>
                <a:gridCol w="2118511">
                  <a:extLst>
                    <a:ext uri="{9D8B030D-6E8A-4147-A177-3AD203B41FA5}">
                      <a16:colId xmlns="" xmlns:mc="http://schemas.openxmlformats.org/markup-compatibility/2006" xmlns:a14="http://schemas.microsoft.com/office/drawing/2010/main" xmlns:a16="http://schemas.microsoft.com/office/drawing/2014/main" val="975013004"/>
                    </a:ext>
                  </a:extLst>
                </a:gridCol>
                <a:gridCol w="1865101">
                  <a:extLst>
                    <a:ext uri="{9D8B030D-6E8A-4147-A177-3AD203B41FA5}">
                      <a16:colId xmlns="" xmlns:mc="http://schemas.openxmlformats.org/markup-compatibility/2006" xmlns:a14="http://schemas.microsoft.com/office/drawing/2010/main" xmlns:a16="http://schemas.microsoft.com/office/drawing/2014/main"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 (9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738353369"/>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 (12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a:t>
                      </a:r>
                      <a:endPar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3851664513"/>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4</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 (18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221682645"/>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64QAM 2/3 (24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QPSK 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2991217386"/>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6</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mc="http://schemas.openxmlformats.org/markup-compatibility/2006" xmlns:a14="http://schemas.microsoft.com/office/drawing/2010/main" xmlns:a16="http://schemas.microsoft.com/office/drawing/2014/main" val="3122249035"/>
                  </a:ext>
                </a:extLst>
              </a:tr>
            </a:tbl>
          </a:graphicData>
        </a:graphic>
      </p:graphicFrame>
      <p:cxnSp>
        <p:nvCxnSpPr>
          <p:cNvPr id="10" name="Straight Arrow Connector 9">
            <a:extLst>
              <a:ext uri="{FF2B5EF4-FFF2-40B4-BE49-F238E27FC236}">
                <a16:creationId xmlns="" xmlns:a16="http://schemas.microsoft.com/office/drawing/2014/main" id="{829E6257-F178-453E-B821-161A0DACC99A}"/>
              </a:ext>
            </a:extLst>
          </p:cNvPr>
          <p:cNvCxnSpPr>
            <a:cxnSpLocks/>
          </p:cNvCxnSpPr>
          <p:nvPr/>
        </p:nvCxnSpPr>
        <p:spPr>
          <a:xfrm flipV="1">
            <a:off x="10175538" y="4942189"/>
            <a:ext cx="0" cy="569722"/>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 xmlns:a16="http://schemas.microsoft.com/office/drawing/2014/main" id="{A6DF4676-4429-4E05-AE2A-D2B906EF1407}"/>
              </a:ext>
            </a:extLst>
          </p:cNvPr>
          <p:cNvSpPr txBox="1"/>
          <p:nvPr/>
        </p:nvSpPr>
        <p:spPr>
          <a:xfrm>
            <a:off x="8682076" y="5555732"/>
            <a:ext cx="2976524" cy="837865"/>
          </a:xfrm>
          <a:prstGeom prst="rect">
            <a:avLst/>
          </a:prstGeom>
          <a:noFill/>
        </p:spPr>
        <p:txBody>
          <a:bodyPr wrap="square" lIns="91440" tIns="45720" rIns="91440" rtlCol="0" anchor="t">
            <a:noAutofit/>
          </a:bodyPr>
          <a:lstStyle/>
          <a:p>
            <a:pPr defTabSz="914400" eaLnBrk="1" hangingPunct="1">
              <a:buClrTx/>
              <a:buSzTx/>
              <a:buFontTx/>
              <a:buNone/>
            </a:pPr>
            <a:r>
              <a:rPr lang="en-US" sz="1600" dirty="0" smtClean="0">
                <a:solidFill>
                  <a:srgbClr val="000000"/>
                </a:solidFill>
                <a:latin typeface="Arial" charset="0"/>
                <a:ea typeface="+mn-ea"/>
              </a:rPr>
              <a:t>Example based </a:t>
            </a:r>
            <a:r>
              <a:rPr lang="en-US" sz="1600" dirty="0">
                <a:solidFill>
                  <a:srgbClr val="000000"/>
                </a:solidFill>
                <a:latin typeface="Arial" charset="0"/>
                <a:ea typeface="+mn-ea"/>
              </a:rPr>
              <a:t>on “Table 21-30—VHT-MCSs for mandatory 20 MHz, </a:t>
            </a:r>
            <a:r>
              <a:rPr lang="en-US" sz="1600" i="1" dirty="0">
                <a:solidFill>
                  <a:srgbClr val="000000"/>
                </a:solidFill>
                <a:latin typeface="Arial" charset="0"/>
                <a:ea typeface="+mn-ea"/>
              </a:rPr>
              <a:t>NSS </a:t>
            </a:r>
            <a:r>
              <a:rPr lang="en-US" sz="1600" dirty="0">
                <a:solidFill>
                  <a:srgbClr val="000000"/>
                </a:solidFill>
                <a:latin typeface="Arial" charset="0"/>
                <a:ea typeface="+mn-ea"/>
              </a:rPr>
              <a:t>= 1”</a:t>
            </a:r>
            <a:endParaRPr lang="en-US" sz="1600" dirty="0">
              <a:solidFill>
                <a:srgbClr val="0070C0"/>
              </a:solidFill>
              <a:latin typeface="Arial" charset="0"/>
              <a:ea typeface="+mn-ea"/>
            </a:endParaRPr>
          </a:p>
        </p:txBody>
      </p:sp>
      <p:sp>
        <p:nvSpPr>
          <p:cNvPr id="3" name="TextBox 2"/>
          <p:cNvSpPr txBox="1"/>
          <p:nvPr/>
        </p:nvSpPr>
        <p:spPr>
          <a:xfrm>
            <a:off x="609600" y="1828800"/>
            <a:ext cx="10896600" cy="400110"/>
          </a:xfrm>
          <a:prstGeom prst="rect">
            <a:avLst/>
          </a:prstGeom>
          <a:noFill/>
        </p:spPr>
        <p:txBody>
          <a:bodyPr wrap="square" rtlCol="0">
            <a:spAutoFit/>
          </a:bodyPr>
          <a:lstStyle/>
          <a:p>
            <a:r>
              <a:rPr lang="en-US" sz="2000" dirty="0" smtClean="0">
                <a:solidFill>
                  <a:srgbClr val="000000"/>
                </a:solidFill>
                <a:latin typeface="Arial"/>
                <a:cs typeface="Arial"/>
              </a:rPr>
              <a:t>NGV stations use the </a:t>
            </a:r>
            <a:r>
              <a:rPr lang="en-US" sz="2000" i="1" dirty="0" err="1" smtClean="0">
                <a:solidFill>
                  <a:srgbClr val="000000"/>
                </a:solidFill>
                <a:latin typeface="Arial"/>
                <a:cs typeface="Arial"/>
              </a:rPr>
              <a:t>TechPercentage</a:t>
            </a:r>
            <a:r>
              <a:rPr lang="en-US" sz="2000" dirty="0" smtClean="0">
                <a:solidFill>
                  <a:srgbClr val="000000"/>
                </a:solidFill>
                <a:latin typeface="Arial"/>
                <a:cs typeface="Arial"/>
              </a:rPr>
              <a:t> to select an operating state as shown in the table:</a:t>
            </a:r>
            <a:endParaRPr lang="en-US" sz="2000" dirty="0">
              <a:solidFill>
                <a:srgbClr val="000000"/>
              </a:solidFill>
              <a:latin typeface="Arial"/>
              <a:cs typeface="Arial"/>
            </a:endParaRPr>
          </a:p>
        </p:txBody>
      </p:sp>
      <p:sp>
        <p:nvSpPr>
          <p:cNvPr id="12" name="TextBox 11"/>
          <p:cNvSpPr txBox="1"/>
          <p:nvPr/>
        </p:nvSpPr>
        <p:spPr>
          <a:xfrm>
            <a:off x="1600200" y="5562600"/>
            <a:ext cx="4419600" cy="830997"/>
          </a:xfrm>
          <a:prstGeom prst="rect">
            <a:avLst/>
          </a:prstGeom>
          <a:noFill/>
        </p:spPr>
        <p:txBody>
          <a:bodyPr wrap="square" rtlCol="0">
            <a:spAutoFit/>
          </a:bodyPr>
          <a:lstStyle/>
          <a:p>
            <a:r>
              <a:rPr lang="en-US" sz="1600" dirty="0" smtClean="0">
                <a:solidFill>
                  <a:srgbClr val="000000"/>
                </a:solidFill>
                <a:latin typeface="Arial"/>
                <a:cs typeface="Arial"/>
              </a:rPr>
              <a:t>The ranges indicated in the </a:t>
            </a:r>
            <a:r>
              <a:rPr lang="en-US" sz="1600" i="1" dirty="0" err="1" smtClean="0">
                <a:solidFill>
                  <a:srgbClr val="000000"/>
                </a:solidFill>
                <a:latin typeface="Arial"/>
                <a:cs typeface="Arial"/>
              </a:rPr>
              <a:t>TechPercentage</a:t>
            </a:r>
            <a:r>
              <a:rPr lang="en-US" sz="1600" dirty="0" smtClean="0">
                <a:solidFill>
                  <a:srgbClr val="000000"/>
                </a:solidFill>
                <a:latin typeface="Arial"/>
                <a:cs typeface="Arial"/>
              </a:rPr>
              <a:t> column are an initial proposal, further discussion is needed</a:t>
            </a:r>
            <a:endParaRPr lang="en-US" sz="1600" dirty="0">
              <a:solidFill>
                <a:srgbClr val="000000"/>
              </a:solidFill>
              <a:latin typeface="Arial"/>
              <a:cs typeface="Arial"/>
            </a:endParaRPr>
          </a:p>
        </p:txBody>
      </p:sp>
      <p:cxnSp>
        <p:nvCxnSpPr>
          <p:cNvPr id="13" name="Straight Arrow Connector 12">
            <a:extLst>
              <a:ext uri="{FF2B5EF4-FFF2-40B4-BE49-F238E27FC236}">
                <a16:creationId xmlns="" xmlns:a16="http://schemas.microsoft.com/office/drawing/2014/main" id="{829E6257-F178-453E-B821-161A0DACC99A}"/>
              </a:ext>
            </a:extLst>
          </p:cNvPr>
          <p:cNvCxnSpPr>
            <a:cxnSpLocks/>
          </p:cNvCxnSpPr>
          <p:nvPr/>
        </p:nvCxnSpPr>
        <p:spPr>
          <a:xfrm flipV="1">
            <a:off x="2438400" y="4953000"/>
            <a:ext cx="0" cy="569722"/>
          </a:xfrm>
          <a:prstGeom prst="straightConnector1">
            <a:avLst/>
          </a:prstGeom>
          <a:noFill/>
          <a:ln w="9525" cap="flat" cmpd="sng" algn="ctr">
            <a:solidFill>
              <a:srgbClr val="000000"/>
            </a:solidFill>
            <a:prstDash val="solid"/>
            <a:tailEnd type="triangle"/>
          </a:ln>
          <a:effectLst/>
        </p:spPr>
      </p:cxnSp>
    </p:spTree>
    <p:extLst>
      <p:ext uri="{BB962C8B-B14F-4D97-AF65-F5344CB8AC3E}">
        <p14:creationId xmlns:p14="http://schemas.microsoft.com/office/powerpoint/2010/main" val="897757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a:t>
            </a:r>
            <a:r>
              <a:rPr lang="en-US" dirty="0" smtClean="0"/>
              <a:t>(2)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January 2019</a:t>
            </a:r>
            <a:endParaRPr lang="en-GB"/>
          </a:p>
        </p:txBody>
      </p:sp>
      <p:grpSp>
        <p:nvGrpSpPr>
          <p:cNvPr id="8" name="Group 7">
            <a:extLst>
              <a:ext uri="{FF2B5EF4-FFF2-40B4-BE49-F238E27FC236}">
                <a16:creationId xmlns="" xmlns:a16="http://schemas.microsoft.com/office/drawing/2014/main" id="{83F91495-86C5-47B9-9FE5-35D81B80F528}"/>
              </a:ext>
            </a:extLst>
          </p:cNvPr>
          <p:cNvGrpSpPr/>
          <p:nvPr/>
        </p:nvGrpSpPr>
        <p:grpSpPr>
          <a:xfrm>
            <a:off x="1981200" y="2795731"/>
            <a:ext cx="8294327" cy="3605069"/>
            <a:chOff x="1810719" y="1893055"/>
            <a:chExt cx="9182401" cy="3967458"/>
          </a:xfrm>
        </p:grpSpPr>
        <p:sp>
          <p:nvSpPr>
            <p:cNvPr id="9" name="Rectangle 8">
              <a:extLst>
                <a:ext uri="{FF2B5EF4-FFF2-40B4-BE49-F238E27FC236}">
                  <a16:creationId xmlns="" xmlns:a16="http://schemas.microsoft.com/office/drawing/2014/main" id="{D298685B-9E3F-491C-B13D-E3DCEE8161AA}"/>
                </a:ext>
              </a:extLst>
            </p:cNvPr>
            <p:cNvSpPr/>
            <p:nvPr/>
          </p:nvSpPr>
          <p:spPr>
            <a:xfrm>
              <a:off x="2855392" y="2206263"/>
              <a:ext cx="6851766" cy="33917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cxnSp>
          <p:nvCxnSpPr>
            <p:cNvPr id="10" name="Straight Arrow Connector 9">
              <a:extLst>
                <a:ext uri="{FF2B5EF4-FFF2-40B4-BE49-F238E27FC236}">
                  <a16:creationId xmlns="" xmlns:a16="http://schemas.microsoft.com/office/drawing/2014/main" id="{4D9626B2-8B7C-44CD-AC55-C8DB32C1E5C9}"/>
                </a:ext>
              </a:extLst>
            </p:cNvPr>
            <p:cNvCxnSpPr>
              <a:cxnSpLocks/>
            </p:cNvCxnSpPr>
            <p:nvPr/>
          </p:nvCxnSpPr>
          <p:spPr>
            <a:xfrm>
              <a:off x="2628900" y="2545443"/>
              <a:ext cx="7645400" cy="0"/>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 xmlns:a16="http://schemas.microsoft.com/office/drawing/2014/main" id="{D3A1FB3E-4240-41C4-ACF0-ACA6CF7F669E}"/>
                </a:ext>
              </a:extLst>
            </p:cNvPr>
            <p:cNvSpPr txBox="1"/>
            <p:nvPr/>
          </p:nvSpPr>
          <p:spPr>
            <a:xfrm>
              <a:off x="10261600" y="237883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2" name="Rectangle 11">
              <a:extLst>
                <a:ext uri="{FF2B5EF4-FFF2-40B4-BE49-F238E27FC236}">
                  <a16:creationId xmlns="" xmlns:a16="http://schemas.microsoft.com/office/drawing/2014/main" id="{0A24D9A1-4A20-4C39-9110-BE157A36EF99}"/>
                </a:ext>
              </a:extLst>
            </p:cNvPr>
            <p:cNvSpPr/>
            <p:nvPr/>
          </p:nvSpPr>
          <p:spPr>
            <a:xfrm>
              <a:off x="2855392" y="2830084"/>
              <a:ext cx="46376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¾)</a:t>
              </a:r>
            </a:p>
          </p:txBody>
        </p:sp>
        <p:sp>
          <p:nvSpPr>
            <p:cNvPr id="13" name="Rectangle 12">
              <a:extLst>
                <a:ext uri="{FF2B5EF4-FFF2-40B4-BE49-F238E27FC236}">
                  <a16:creationId xmlns="" xmlns:a16="http://schemas.microsoft.com/office/drawing/2014/main" id="{9016A713-F96A-487C-B792-9B87BC8560C3}"/>
                </a:ext>
              </a:extLst>
            </p:cNvPr>
            <p:cNvSpPr/>
            <p:nvPr/>
          </p:nvSpPr>
          <p:spPr>
            <a:xfrm>
              <a:off x="7493000" y="2830084"/>
              <a:ext cx="22141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14" name="Straight Arrow Connector 13">
              <a:extLst>
                <a:ext uri="{FF2B5EF4-FFF2-40B4-BE49-F238E27FC236}">
                  <a16:creationId xmlns="" xmlns:a16="http://schemas.microsoft.com/office/drawing/2014/main" id="{EFB8F3A3-6C77-45A4-8B09-7E7A875A9CEF}"/>
                </a:ext>
              </a:extLst>
            </p:cNvPr>
            <p:cNvCxnSpPr>
              <a:cxnSpLocks/>
            </p:cNvCxnSpPr>
            <p:nvPr/>
          </p:nvCxnSpPr>
          <p:spPr>
            <a:xfrm>
              <a:off x="2628900" y="3139002"/>
              <a:ext cx="7645400" cy="0"/>
            </a:xfrm>
            <a:prstGeom prst="straightConnector1">
              <a:avLst/>
            </a:prstGeom>
            <a:noFill/>
            <a:ln w="9525" cap="flat" cmpd="sng" algn="ctr">
              <a:solidFill>
                <a:srgbClr val="000000"/>
              </a:solidFill>
              <a:prstDash val="solid"/>
              <a:tailEnd type="triangle"/>
            </a:ln>
            <a:effectLst/>
          </p:spPr>
        </p:cxnSp>
        <p:sp>
          <p:nvSpPr>
            <p:cNvPr id="15" name="TextBox 14">
              <a:extLst>
                <a:ext uri="{FF2B5EF4-FFF2-40B4-BE49-F238E27FC236}">
                  <a16:creationId xmlns="" xmlns:a16="http://schemas.microsoft.com/office/drawing/2014/main" id="{78E79BCE-8AA1-4527-9D8A-1F28F528FE13}"/>
                </a:ext>
              </a:extLst>
            </p:cNvPr>
            <p:cNvSpPr txBox="1"/>
            <p:nvPr/>
          </p:nvSpPr>
          <p:spPr>
            <a:xfrm>
              <a:off x="10261600" y="29723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6" name="TextBox 15">
              <a:extLst>
                <a:ext uri="{FF2B5EF4-FFF2-40B4-BE49-F238E27FC236}">
                  <a16:creationId xmlns="" xmlns:a16="http://schemas.microsoft.com/office/drawing/2014/main" id="{2266A72A-A47A-4E97-A131-08DC91A88168}"/>
                </a:ext>
              </a:extLst>
            </p:cNvPr>
            <p:cNvSpPr txBox="1"/>
            <p:nvPr/>
          </p:nvSpPr>
          <p:spPr>
            <a:xfrm>
              <a:off x="1810719" y="2183828"/>
              <a:ext cx="2518061" cy="423511"/>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#1</a:t>
              </a:r>
            </a:p>
          </p:txBody>
        </p:sp>
        <p:sp>
          <p:nvSpPr>
            <p:cNvPr id="17" name="TextBox 16">
              <a:extLst>
                <a:ext uri="{FF2B5EF4-FFF2-40B4-BE49-F238E27FC236}">
                  <a16:creationId xmlns="" xmlns:a16="http://schemas.microsoft.com/office/drawing/2014/main" id="{21C6EA21-6A45-4667-A692-1116713C6690}"/>
                </a:ext>
              </a:extLst>
            </p:cNvPr>
            <p:cNvSpPr txBox="1"/>
            <p:nvPr/>
          </p:nvSpPr>
          <p:spPr>
            <a:xfrm>
              <a:off x="1810719" y="2769655"/>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2</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18" name="Rectangle 17">
              <a:extLst>
                <a:ext uri="{FF2B5EF4-FFF2-40B4-BE49-F238E27FC236}">
                  <a16:creationId xmlns="" xmlns:a16="http://schemas.microsoft.com/office/drawing/2014/main" id="{B21EFFB4-E123-4DCE-B2A8-ED0304537340}"/>
                </a:ext>
              </a:extLst>
            </p:cNvPr>
            <p:cNvSpPr/>
            <p:nvPr/>
          </p:nvSpPr>
          <p:spPr>
            <a:xfrm>
              <a:off x="2855392" y="3411300"/>
              <a:ext cx="3443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(16QAM ½)</a:t>
              </a:r>
            </a:p>
          </p:txBody>
        </p:sp>
        <p:sp>
          <p:nvSpPr>
            <p:cNvPr id="19" name="Rectangle 18">
              <a:extLst>
                <a:ext uri="{FF2B5EF4-FFF2-40B4-BE49-F238E27FC236}">
                  <a16:creationId xmlns="" xmlns:a16="http://schemas.microsoft.com/office/drawing/2014/main" id="{41B86C7B-3761-45A6-AAB9-17D9BB59706D}"/>
                </a:ext>
              </a:extLst>
            </p:cNvPr>
            <p:cNvSpPr/>
            <p:nvPr/>
          </p:nvSpPr>
          <p:spPr>
            <a:xfrm>
              <a:off x="6299200" y="3411300"/>
              <a:ext cx="3407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0" name="Straight Arrow Connector 19">
              <a:extLst>
                <a:ext uri="{FF2B5EF4-FFF2-40B4-BE49-F238E27FC236}">
                  <a16:creationId xmlns="" xmlns:a16="http://schemas.microsoft.com/office/drawing/2014/main" id="{247BF4E2-F821-4CCE-9F8C-3A1AB6B2A2D9}"/>
                </a:ext>
              </a:extLst>
            </p:cNvPr>
            <p:cNvCxnSpPr>
              <a:cxnSpLocks/>
            </p:cNvCxnSpPr>
            <p:nvPr/>
          </p:nvCxnSpPr>
          <p:spPr>
            <a:xfrm>
              <a:off x="2677592" y="3720217"/>
              <a:ext cx="7645400" cy="0"/>
            </a:xfrm>
            <a:prstGeom prst="straightConnector1">
              <a:avLst/>
            </a:prstGeom>
            <a:noFill/>
            <a:ln w="9525" cap="flat" cmpd="sng" algn="ctr">
              <a:solidFill>
                <a:srgbClr val="000000"/>
              </a:solidFill>
              <a:prstDash val="solid"/>
              <a:tailEnd type="triangle"/>
            </a:ln>
            <a:effectLst/>
          </p:spPr>
        </p:cxnSp>
        <p:sp>
          <p:nvSpPr>
            <p:cNvPr id="21" name="TextBox 20">
              <a:extLst>
                <a:ext uri="{FF2B5EF4-FFF2-40B4-BE49-F238E27FC236}">
                  <a16:creationId xmlns="" xmlns:a16="http://schemas.microsoft.com/office/drawing/2014/main" id="{76828DB4-4691-432D-A3F4-CC8356A1483B}"/>
                </a:ext>
              </a:extLst>
            </p:cNvPr>
            <p:cNvSpPr txBox="1"/>
            <p:nvPr/>
          </p:nvSpPr>
          <p:spPr>
            <a:xfrm>
              <a:off x="10261600" y="355360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2" name="TextBox 21">
              <a:extLst>
                <a:ext uri="{FF2B5EF4-FFF2-40B4-BE49-F238E27FC236}">
                  <a16:creationId xmlns="" xmlns:a16="http://schemas.microsoft.com/office/drawing/2014/main" id="{37DEBAC4-98DB-4BDC-BADF-4B4EF386BE96}"/>
                </a:ext>
              </a:extLst>
            </p:cNvPr>
            <p:cNvSpPr txBox="1"/>
            <p:nvPr/>
          </p:nvSpPr>
          <p:spPr>
            <a:xfrm>
              <a:off x="1810719" y="3371610"/>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3</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3" name="Rectangle 22">
              <a:extLst>
                <a:ext uri="{FF2B5EF4-FFF2-40B4-BE49-F238E27FC236}">
                  <a16:creationId xmlns="" xmlns:a16="http://schemas.microsoft.com/office/drawing/2014/main" id="{AD197413-73CD-4878-9BCB-428DAB59FDBC}"/>
                </a:ext>
              </a:extLst>
            </p:cNvPr>
            <p:cNvSpPr/>
            <p:nvPr/>
          </p:nvSpPr>
          <p:spPr>
            <a:xfrm>
              <a:off x="2855392" y="3983384"/>
              <a:ext cx="2427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(16QAM ¾)</a:t>
              </a:r>
            </a:p>
          </p:txBody>
        </p:sp>
        <p:sp>
          <p:nvSpPr>
            <p:cNvPr id="24" name="Rectangle 23">
              <a:extLst>
                <a:ext uri="{FF2B5EF4-FFF2-40B4-BE49-F238E27FC236}">
                  <a16:creationId xmlns="" xmlns:a16="http://schemas.microsoft.com/office/drawing/2014/main" id="{94369A8D-565B-462D-9FB7-0FAABA7FB42F}"/>
                </a:ext>
              </a:extLst>
            </p:cNvPr>
            <p:cNvSpPr/>
            <p:nvPr/>
          </p:nvSpPr>
          <p:spPr>
            <a:xfrm>
              <a:off x="5283200" y="3983384"/>
              <a:ext cx="4423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5" name="Straight Arrow Connector 24">
              <a:extLst>
                <a:ext uri="{FF2B5EF4-FFF2-40B4-BE49-F238E27FC236}">
                  <a16:creationId xmlns="" xmlns:a16="http://schemas.microsoft.com/office/drawing/2014/main" id="{C0E1684F-836E-4809-892D-BE1B27DD2A80}"/>
                </a:ext>
              </a:extLst>
            </p:cNvPr>
            <p:cNvCxnSpPr>
              <a:cxnSpLocks/>
            </p:cNvCxnSpPr>
            <p:nvPr/>
          </p:nvCxnSpPr>
          <p:spPr>
            <a:xfrm>
              <a:off x="2628900" y="4292302"/>
              <a:ext cx="7645400" cy="0"/>
            </a:xfrm>
            <a:prstGeom prst="straightConnector1">
              <a:avLst/>
            </a:prstGeom>
            <a:noFill/>
            <a:ln w="9525" cap="flat" cmpd="sng" algn="ctr">
              <a:solidFill>
                <a:srgbClr val="000000"/>
              </a:solidFill>
              <a:prstDash val="solid"/>
              <a:tailEnd type="triangle"/>
            </a:ln>
            <a:effectLst/>
          </p:spPr>
        </p:cxnSp>
        <p:sp>
          <p:nvSpPr>
            <p:cNvPr id="26" name="TextBox 25">
              <a:extLst>
                <a:ext uri="{FF2B5EF4-FFF2-40B4-BE49-F238E27FC236}">
                  <a16:creationId xmlns="" xmlns:a16="http://schemas.microsoft.com/office/drawing/2014/main" id="{1527103F-7E5C-46B7-96C3-7802A6B00F2F}"/>
                </a:ext>
              </a:extLst>
            </p:cNvPr>
            <p:cNvSpPr txBox="1"/>
            <p:nvPr/>
          </p:nvSpPr>
          <p:spPr>
            <a:xfrm>
              <a:off x="10261600" y="41256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7" name="TextBox 26">
              <a:extLst>
                <a:ext uri="{FF2B5EF4-FFF2-40B4-BE49-F238E27FC236}">
                  <a16:creationId xmlns="" xmlns:a16="http://schemas.microsoft.com/office/drawing/2014/main" id="{920F13E1-F4A4-4C43-833A-DFB0059C102C}"/>
                </a:ext>
              </a:extLst>
            </p:cNvPr>
            <p:cNvSpPr txBox="1"/>
            <p:nvPr/>
          </p:nvSpPr>
          <p:spPr>
            <a:xfrm>
              <a:off x="1810719" y="3943694"/>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4</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8" name="Rectangle 27">
              <a:extLst>
                <a:ext uri="{FF2B5EF4-FFF2-40B4-BE49-F238E27FC236}">
                  <a16:creationId xmlns="" xmlns:a16="http://schemas.microsoft.com/office/drawing/2014/main" id="{AB38B135-B117-4F7F-BA30-EBC311BFF19F}"/>
                </a:ext>
              </a:extLst>
            </p:cNvPr>
            <p:cNvSpPr/>
            <p:nvPr/>
          </p:nvSpPr>
          <p:spPr>
            <a:xfrm>
              <a:off x="2855392" y="4557668"/>
              <a:ext cx="18055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Legacy (64QAM 2/3)</a:t>
              </a:r>
            </a:p>
          </p:txBody>
        </p:sp>
        <p:sp>
          <p:nvSpPr>
            <p:cNvPr id="29" name="Rectangle 28">
              <a:extLst>
                <a:ext uri="{FF2B5EF4-FFF2-40B4-BE49-F238E27FC236}">
                  <a16:creationId xmlns="" xmlns:a16="http://schemas.microsoft.com/office/drawing/2014/main" id="{3820EF26-1FEB-4079-900A-525D7B65BA65}"/>
                </a:ext>
              </a:extLst>
            </p:cNvPr>
            <p:cNvSpPr/>
            <p:nvPr/>
          </p:nvSpPr>
          <p:spPr>
            <a:xfrm>
              <a:off x="4660900" y="4557668"/>
              <a:ext cx="50462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0" name="Straight Arrow Connector 29">
              <a:extLst>
                <a:ext uri="{FF2B5EF4-FFF2-40B4-BE49-F238E27FC236}">
                  <a16:creationId xmlns="" xmlns:a16="http://schemas.microsoft.com/office/drawing/2014/main" id="{B805D539-775E-446C-9D8C-C2055B1A4C97}"/>
                </a:ext>
              </a:extLst>
            </p:cNvPr>
            <p:cNvCxnSpPr>
              <a:cxnSpLocks/>
            </p:cNvCxnSpPr>
            <p:nvPr/>
          </p:nvCxnSpPr>
          <p:spPr>
            <a:xfrm>
              <a:off x="2628900" y="4866586"/>
              <a:ext cx="7645400" cy="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 xmlns:a16="http://schemas.microsoft.com/office/drawing/2014/main" id="{6311FA37-DC92-4F12-BE68-488266FE9E94}"/>
                </a:ext>
              </a:extLst>
            </p:cNvPr>
            <p:cNvSpPr txBox="1"/>
            <p:nvPr/>
          </p:nvSpPr>
          <p:spPr>
            <a:xfrm>
              <a:off x="10261600" y="4699976"/>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32" name="TextBox 31">
              <a:extLst>
                <a:ext uri="{FF2B5EF4-FFF2-40B4-BE49-F238E27FC236}">
                  <a16:creationId xmlns="" xmlns:a16="http://schemas.microsoft.com/office/drawing/2014/main" id="{3E2A0CD4-1163-43C1-84D2-56CE268D0ABE}"/>
                </a:ext>
              </a:extLst>
            </p:cNvPr>
            <p:cNvSpPr txBox="1"/>
            <p:nvPr/>
          </p:nvSpPr>
          <p:spPr>
            <a:xfrm>
              <a:off x="1810719" y="4517978"/>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5</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3" name="Rectangle 32">
              <a:extLst>
                <a:ext uri="{FF2B5EF4-FFF2-40B4-BE49-F238E27FC236}">
                  <a16:creationId xmlns="" xmlns:a16="http://schemas.microsoft.com/office/drawing/2014/main" id="{067C3B54-2276-4A09-9830-9213205E6F4E}"/>
                </a:ext>
              </a:extLst>
            </p:cNvPr>
            <p:cNvSpPr/>
            <p:nvPr/>
          </p:nvSpPr>
          <p:spPr>
            <a:xfrm>
              <a:off x="3159124" y="5082543"/>
              <a:ext cx="6548034"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4" name="Straight Arrow Connector 33">
              <a:extLst>
                <a:ext uri="{FF2B5EF4-FFF2-40B4-BE49-F238E27FC236}">
                  <a16:creationId xmlns="" xmlns:a16="http://schemas.microsoft.com/office/drawing/2014/main" id="{7601B984-3DD6-4F79-9C98-BB63DED408BA}"/>
                </a:ext>
              </a:extLst>
            </p:cNvPr>
            <p:cNvCxnSpPr>
              <a:cxnSpLocks/>
            </p:cNvCxnSpPr>
            <p:nvPr/>
          </p:nvCxnSpPr>
          <p:spPr>
            <a:xfrm>
              <a:off x="2628900" y="5391461"/>
              <a:ext cx="7645400" cy="0"/>
            </a:xfrm>
            <a:prstGeom prst="straightConnector1">
              <a:avLst/>
            </a:prstGeom>
            <a:noFill/>
            <a:ln w="9525" cap="flat" cmpd="sng" algn="ctr">
              <a:solidFill>
                <a:srgbClr val="000000"/>
              </a:solidFill>
              <a:prstDash val="solid"/>
              <a:tailEnd type="triangle"/>
            </a:ln>
            <a:effectLst/>
          </p:spPr>
        </p:cxnSp>
        <p:sp>
          <p:nvSpPr>
            <p:cNvPr id="35" name="TextBox 34">
              <a:extLst>
                <a:ext uri="{FF2B5EF4-FFF2-40B4-BE49-F238E27FC236}">
                  <a16:creationId xmlns="" xmlns:a16="http://schemas.microsoft.com/office/drawing/2014/main" id="{33702FC5-6728-46B0-9408-47F6C42FB14A}"/>
                </a:ext>
              </a:extLst>
            </p:cNvPr>
            <p:cNvSpPr txBox="1"/>
            <p:nvPr/>
          </p:nvSpPr>
          <p:spPr>
            <a:xfrm>
              <a:off x="2628900" y="565580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t=0</a:t>
              </a:r>
            </a:p>
          </p:txBody>
        </p:sp>
        <p:sp>
          <p:nvSpPr>
            <p:cNvPr id="36" name="TextBox 35">
              <a:extLst>
                <a:ext uri="{FF2B5EF4-FFF2-40B4-BE49-F238E27FC236}">
                  <a16:creationId xmlns="" xmlns:a16="http://schemas.microsoft.com/office/drawing/2014/main" id="{6750820E-CA5D-4ACF-B010-46CB42918BF3}"/>
                </a:ext>
              </a:extLst>
            </p:cNvPr>
            <p:cNvSpPr txBox="1"/>
            <p:nvPr/>
          </p:nvSpPr>
          <p:spPr>
            <a:xfrm>
              <a:off x="1810719" y="5042853"/>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6</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7" name="Rectangle 36">
              <a:extLst>
                <a:ext uri="{FF2B5EF4-FFF2-40B4-BE49-F238E27FC236}">
                  <a16:creationId xmlns="" xmlns:a16="http://schemas.microsoft.com/office/drawing/2014/main" id="{B8617C3B-A306-4169-B906-43A6B14AA6ED}"/>
                </a:ext>
              </a:extLst>
            </p:cNvPr>
            <p:cNvSpPr/>
            <p:nvPr/>
          </p:nvSpPr>
          <p:spPr>
            <a:xfrm>
              <a:off x="2855391" y="5082542"/>
              <a:ext cx="303733" cy="30891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STF</a:t>
              </a:r>
            </a:p>
          </p:txBody>
        </p:sp>
        <p:sp>
          <p:nvSpPr>
            <p:cNvPr id="38" name="Rectangle 37">
              <a:extLst>
                <a:ext uri="{FF2B5EF4-FFF2-40B4-BE49-F238E27FC236}">
                  <a16:creationId xmlns="" xmlns:a16="http://schemas.microsoft.com/office/drawing/2014/main" id="{36992D20-F1B5-43C7-BA2D-6A0515B60033}"/>
                </a:ext>
              </a:extLst>
            </p:cNvPr>
            <p:cNvSpPr/>
            <p:nvPr/>
          </p:nvSpPr>
          <p:spPr>
            <a:xfrm>
              <a:off x="9707158" y="2206261"/>
              <a:ext cx="254548" cy="3366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a:ln>
                    <a:noFill/>
                  </a:ln>
                  <a:solidFill>
                    <a:prstClr val="white"/>
                  </a:solidFill>
                  <a:effectLst/>
                  <a:uLnTx/>
                  <a:uFillTx/>
                  <a:latin typeface="Arial"/>
                  <a:ea typeface="+mn-ea"/>
                  <a:cs typeface="+mn-cs"/>
                </a:rPr>
                <a:t>New LTF</a:t>
              </a:r>
            </a:p>
          </p:txBody>
        </p:sp>
        <p:cxnSp>
          <p:nvCxnSpPr>
            <p:cNvPr id="39" name="Straight Connector 38">
              <a:extLst>
                <a:ext uri="{FF2B5EF4-FFF2-40B4-BE49-F238E27FC236}">
                  <a16:creationId xmlns="" xmlns:a16="http://schemas.microsoft.com/office/drawing/2014/main" id="{D7C2C3EF-B72E-426C-96FB-8BDA108D065F}"/>
                </a:ext>
              </a:extLst>
            </p:cNvPr>
            <p:cNvCxnSpPr>
              <a:cxnSpLocks/>
            </p:cNvCxnSpPr>
            <p:nvPr/>
          </p:nvCxnSpPr>
          <p:spPr>
            <a:xfrm>
              <a:off x="2855391" y="1930400"/>
              <a:ext cx="0" cy="3768057"/>
            </a:xfrm>
            <a:prstGeom prst="line">
              <a:avLst/>
            </a:prstGeom>
            <a:noFill/>
            <a:ln w="9525" cap="flat" cmpd="sng" algn="ctr">
              <a:solidFill>
                <a:srgbClr val="000000"/>
              </a:solidFill>
              <a:prstDash val="dash"/>
            </a:ln>
            <a:effectLst/>
          </p:spPr>
        </p:cxnSp>
        <p:cxnSp>
          <p:nvCxnSpPr>
            <p:cNvPr id="40" name="Straight Connector 39">
              <a:extLst>
                <a:ext uri="{FF2B5EF4-FFF2-40B4-BE49-F238E27FC236}">
                  <a16:creationId xmlns="" xmlns:a16="http://schemas.microsoft.com/office/drawing/2014/main" id="{3A379541-AF48-4916-8DF6-1129067BFADB}"/>
                </a:ext>
              </a:extLst>
            </p:cNvPr>
            <p:cNvCxnSpPr>
              <a:cxnSpLocks/>
            </p:cNvCxnSpPr>
            <p:nvPr/>
          </p:nvCxnSpPr>
          <p:spPr>
            <a:xfrm>
              <a:off x="9707158" y="1893055"/>
              <a:ext cx="0" cy="3768057"/>
            </a:xfrm>
            <a:prstGeom prst="line">
              <a:avLst/>
            </a:prstGeom>
            <a:noFill/>
            <a:ln w="9525" cap="flat" cmpd="sng" algn="ctr">
              <a:solidFill>
                <a:srgbClr val="000000"/>
              </a:solidFill>
              <a:prstDash val="dash"/>
            </a:ln>
            <a:effectLst/>
          </p:spPr>
        </p:cxnSp>
        <p:sp>
          <p:nvSpPr>
            <p:cNvPr id="41" name="TextBox 40">
              <a:extLst>
                <a:ext uri="{FF2B5EF4-FFF2-40B4-BE49-F238E27FC236}">
                  <a16:creationId xmlns="" xmlns:a16="http://schemas.microsoft.com/office/drawing/2014/main" id="{66E1E389-B1C7-4C27-9819-701C3CB47A39}"/>
                </a:ext>
              </a:extLst>
            </p:cNvPr>
            <p:cNvSpPr txBox="1"/>
            <p:nvPr/>
          </p:nvSpPr>
          <p:spPr>
            <a:xfrm>
              <a:off x="9272818" y="5581575"/>
              <a:ext cx="1185632" cy="233763"/>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sp>
          <p:nvSpPr>
            <p:cNvPr id="42" name="TextBox 41">
              <a:extLst>
                <a:ext uri="{FF2B5EF4-FFF2-40B4-BE49-F238E27FC236}">
                  <a16:creationId xmlns="" xmlns:a16="http://schemas.microsoft.com/office/drawing/2014/main" id="{823B9F46-8906-4D89-8F0B-11D2488FC513}"/>
                </a:ext>
              </a:extLst>
            </p:cNvPr>
            <p:cNvSpPr txBox="1"/>
            <p:nvPr/>
          </p:nvSpPr>
          <p:spPr>
            <a:xfrm>
              <a:off x="10255220" y="5246419"/>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grpSp>
      <p:sp>
        <p:nvSpPr>
          <p:cNvPr id="44" name="TextBox 43"/>
          <p:cNvSpPr txBox="1"/>
          <p:nvPr/>
        </p:nvSpPr>
        <p:spPr>
          <a:xfrm>
            <a:off x="914400" y="1676400"/>
            <a:ext cx="10363200" cy="923330"/>
          </a:xfrm>
          <a:prstGeom prst="rect">
            <a:avLst/>
          </a:prstGeom>
          <a:noFill/>
        </p:spPr>
        <p:txBody>
          <a:bodyPr wrap="square" rtlCol="0">
            <a:spAutoFit/>
          </a:bodyPr>
          <a:lstStyle/>
          <a:p>
            <a:pPr marL="342900" indent="-342900">
              <a:buFont typeface="Arial"/>
              <a:buChar char="•"/>
            </a:pPr>
            <a:r>
              <a:rPr lang="en-US" sz="1800" dirty="0" smtClean="0">
                <a:solidFill>
                  <a:srgbClr val="000000"/>
                </a:solidFill>
              </a:rPr>
              <a:t>Adjustable durations of the legacy and new modulation sections are based on actual channel usage – NGV stations form NGV PPDUs according to their measured </a:t>
            </a:r>
            <a:r>
              <a:rPr lang="en-US" sz="1800" i="1" dirty="0" err="1" smtClean="0">
                <a:solidFill>
                  <a:srgbClr val="000000"/>
                </a:solidFill>
              </a:rPr>
              <a:t>TechPercentage</a:t>
            </a:r>
            <a:r>
              <a:rPr lang="en-US" sz="1800" dirty="0" smtClean="0">
                <a:solidFill>
                  <a:srgbClr val="000000"/>
                </a:solidFill>
              </a:rPr>
              <a:t>  </a:t>
            </a:r>
          </a:p>
          <a:p>
            <a:pPr marL="342900" indent="-342900">
              <a:buFont typeface="Arial"/>
              <a:buChar char="•"/>
            </a:pPr>
            <a:r>
              <a:rPr lang="en-US" sz="1800" dirty="0" smtClean="0">
                <a:solidFill>
                  <a:srgbClr val="000000"/>
                </a:solidFill>
              </a:rPr>
              <a:t>Total PPDU duration is similar to 802.11p PPDU with same payload, encoded with QPSK ½ (rate 6 Mb/s) </a:t>
            </a:r>
            <a:endParaRPr lang="en-US" sz="1800" dirty="0">
              <a:solidFill>
                <a:srgbClr val="000000"/>
              </a:solidFill>
            </a:endParaRPr>
          </a:p>
        </p:txBody>
      </p:sp>
    </p:spTree>
    <p:extLst>
      <p:ext uri="{BB962C8B-B14F-4D97-AF65-F5344CB8AC3E}">
        <p14:creationId xmlns:p14="http://schemas.microsoft.com/office/powerpoint/2010/main" val="7421864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2795</TotalTime>
  <Words>1833</Words>
  <Application>Microsoft Macintosh PowerPoint</Application>
  <PresentationFormat>Custom</PresentationFormat>
  <Paragraphs>360</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Interoperable Approach for NGV New Modulations</vt:lpstr>
      <vt:lpstr>Abstract</vt:lpstr>
      <vt:lpstr>Introduction</vt:lpstr>
      <vt:lpstr>NGV PPDU concept: append new modulated symbols to legacy IEEE 802.11 symbols</vt:lpstr>
      <vt:lpstr>NGV PPDU format: proposal for inclusion of the new modulation symbols</vt:lpstr>
      <vt:lpstr>Indicating NGV Capability</vt:lpstr>
      <vt:lpstr>Dynamic Monitoring of Nearby Station Characteristics</vt:lpstr>
      <vt:lpstr>Dynamic balance between legacy and new modulation (1)</vt:lpstr>
      <vt:lpstr>Dynamic balance between legacy and new modulation (2)</vt:lpstr>
      <vt:lpstr>Why it is possible to extend the legacy PPDU?</vt:lpstr>
      <vt:lpstr>Append new modulated symbols with configurable gap</vt:lpstr>
      <vt:lpstr>Additional comments on NGV waveform</vt:lpstr>
      <vt:lpstr>Compatibility with adaptive retransmission technique (1)</vt:lpstr>
      <vt:lpstr>Compatibility with adaptive retransmission technique (2)</vt:lpstr>
      <vt:lpstr>Benefits</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Interoperable Approach for NGV New Modulations</dc:title>
  <dc:creator>Michael Fischer</dc:creator>
  <cp:keywords>Submission</cp:keywords>
  <cp:lastModifiedBy>Michael Fischer</cp:lastModifiedBy>
  <cp:revision>39</cp:revision>
  <cp:lastPrinted>1601-01-01T00:00:00Z</cp:lastPrinted>
  <dcterms:created xsi:type="dcterms:W3CDTF">2019-01-13T00:12:33Z</dcterms:created>
  <dcterms:modified xsi:type="dcterms:W3CDTF">2019-01-16T13:57:56Z</dcterms:modified>
</cp:coreProperties>
</file>