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62" r:id="rId4"/>
    <p:sldId id="265" r:id="rId5"/>
    <p:sldId id="266" r:id="rId6"/>
    <p:sldId id="267" r:id="rId7"/>
    <p:sldId id="268" r:id="rId8"/>
    <p:sldId id="269" r:id="rId9"/>
    <p:sldId id="270" r:id="rId10"/>
    <p:sldId id="272" r:id="rId11"/>
    <p:sldId id="273" r:id="rId12"/>
    <p:sldId id="274" r:id="rId13"/>
    <p:sldId id="271"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p:cViewPr varScale="1">
        <p:scale>
          <a:sx n="77" d="100"/>
          <a:sy n="77" d="100"/>
        </p:scale>
        <p:origin x="139" y="6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802.11-19/0079r0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Fischer - Filippi - Martinez, NXP</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802.11-19/0079r0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Fischer - Filippi - Martinez, NXP</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802.11-19/0079r0</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802.11-19/0079r0</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214371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802.11-19/0079r0</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72111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802.11-19/0079r0</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465401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802.11-19/0079r0</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24474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802.11-19/0079r0</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802.11-19/0079r0</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802.11-19/0079r0</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352135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802.11-19/0079r0</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802134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802.11-19/0079r0</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895975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802.11-19/0079r0</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06947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802.11-19/0079r0</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151394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802.11-19/0079r0</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6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Fischer - Filippi - Martinez, NXP</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January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2019</a:t>
            </a:r>
            <a:endParaRPr lang="en-GB"/>
          </a:p>
        </p:txBody>
      </p:sp>
      <p:sp>
        <p:nvSpPr>
          <p:cNvPr id="6" name="Footer Placeholder 5"/>
          <p:cNvSpPr>
            <a:spLocks noGrp="1"/>
          </p:cNvSpPr>
          <p:nvPr>
            <p:ph type="ftr" idx="11"/>
          </p:nvPr>
        </p:nvSpPr>
        <p:spPr/>
        <p:txBody>
          <a:bodyPr/>
          <a:lstStyle>
            <a:lvl1pPr>
              <a:defRPr/>
            </a:lvl1pPr>
          </a:lstStyle>
          <a:p>
            <a:r>
              <a:rPr lang="en-GB"/>
              <a:t>Fischer - Filippi - Martinez, NXP</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Fischer - Filippi - Martinez, NXP</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2019</a:t>
            </a:r>
            <a:endParaRPr lang="en-GB"/>
          </a:p>
        </p:txBody>
      </p:sp>
      <p:sp>
        <p:nvSpPr>
          <p:cNvPr id="4" name="Footer Placeholder 3"/>
          <p:cNvSpPr>
            <a:spLocks noGrp="1"/>
          </p:cNvSpPr>
          <p:nvPr>
            <p:ph type="ftr" idx="11"/>
          </p:nvPr>
        </p:nvSpPr>
        <p:spPr/>
        <p:txBody>
          <a:bodyPr/>
          <a:lstStyle>
            <a:lvl1pPr>
              <a:defRPr/>
            </a:lvl1pPr>
          </a:lstStyle>
          <a:p>
            <a:r>
              <a:rPr lang="en-GB"/>
              <a:t>Fischer - Filippi - Martinez, NXP</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2019</a:t>
            </a:r>
            <a:endParaRPr lang="en-GB"/>
          </a:p>
        </p:txBody>
      </p:sp>
      <p:sp>
        <p:nvSpPr>
          <p:cNvPr id="3" name="Footer Placeholder 2"/>
          <p:cNvSpPr>
            <a:spLocks noGrp="1"/>
          </p:cNvSpPr>
          <p:nvPr>
            <p:ph type="ftr" idx="11"/>
          </p:nvPr>
        </p:nvSpPr>
        <p:spPr/>
        <p:txBody>
          <a:bodyPr/>
          <a:lstStyle>
            <a:lvl1pPr>
              <a:defRPr/>
            </a:lvl1pPr>
          </a:lstStyle>
          <a:p>
            <a:r>
              <a:rPr lang="en-GB"/>
              <a:t>Fischer - Filippi - Martinez, NXP</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Fischer - Filippi - Martinez, NXP</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802.11-19-0079r0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Considerations for Backward Compatibility</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2019-01-08</a:t>
            </a:r>
          </a:p>
        </p:txBody>
      </p:sp>
      <p:sp>
        <p:nvSpPr>
          <p:cNvPr id="6" name="Date Placeholder 3"/>
          <p:cNvSpPr>
            <a:spLocks noGrp="1"/>
          </p:cNvSpPr>
          <p:nvPr>
            <p:ph type="dt" idx="10"/>
          </p:nvPr>
        </p:nvSpPr>
        <p:spPr/>
        <p:txBody>
          <a:bodyPr/>
          <a:lstStyle/>
          <a:p>
            <a:r>
              <a:rPr lang="en-US"/>
              <a:t>January 2019</a:t>
            </a:r>
            <a:endParaRPr lang="en-GB" dirty="0"/>
          </a:p>
        </p:txBody>
      </p:sp>
      <p:sp>
        <p:nvSpPr>
          <p:cNvPr id="7" name="Footer Placeholder 4"/>
          <p:cNvSpPr>
            <a:spLocks noGrp="1"/>
          </p:cNvSpPr>
          <p:nvPr>
            <p:ph type="ftr" idx="11"/>
          </p:nvPr>
        </p:nvSpPr>
        <p:spPr/>
        <p:txBody>
          <a:bodyPr/>
          <a:lstStyle/>
          <a:p>
            <a:r>
              <a:rPr lang="en-GB"/>
              <a:t>Fischer - Filippi - Martinez, NXP</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31714059"/>
              </p:ext>
            </p:extLst>
          </p:nvPr>
        </p:nvGraphicFramePr>
        <p:xfrm>
          <a:off x="992188" y="2419350"/>
          <a:ext cx="11452225" cy="3579813"/>
        </p:xfrm>
        <a:graphic>
          <a:graphicData uri="http://schemas.openxmlformats.org/presentationml/2006/ole">
            <mc:AlternateContent xmlns:mc="http://schemas.openxmlformats.org/markup-compatibility/2006">
              <mc:Choice xmlns:v="urn:schemas-microsoft-com:vml" Requires="v">
                <p:oleObj spid="_x0000_s3104" name="Document" r:id="rId4" imgW="10512000" imgH="3262957" progId="Word.Document.8">
                  <p:embed/>
                </p:oleObj>
              </mc:Choice>
              <mc:Fallback>
                <p:oleObj name="Document" r:id="rId4" imgW="10512000" imgH="3262957" progId="Word.Document.8">
                  <p:embed/>
                  <p:pic>
                    <p:nvPicPr>
                      <p:cNvPr id="0" name="Picture 3"/>
                      <p:cNvPicPr>
                        <a:picLocks noChangeAspect="1" noChangeArrowheads="1"/>
                      </p:cNvPicPr>
                      <p:nvPr/>
                    </p:nvPicPr>
                    <p:blipFill>
                      <a:blip r:embed="rId5"/>
                      <a:srcRect/>
                      <a:stretch>
                        <a:fillRect/>
                      </a:stretch>
                    </p:blipFill>
                    <p:spPr bwMode="auto">
                      <a:xfrm>
                        <a:off x="992188" y="2419350"/>
                        <a:ext cx="11452225" cy="3579813"/>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NGV performance improvement</a:t>
            </a:r>
            <a:endParaRPr lang="en-GB" dirty="0"/>
          </a:p>
        </p:txBody>
      </p:sp>
      <p:sp>
        <p:nvSpPr>
          <p:cNvPr id="9218" name="Rectangle 2"/>
          <p:cNvSpPr>
            <a:spLocks noGrp="1" noChangeArrowheads="1"/>
          </p:cNvSpPr>
          <p:nvPr>
            <p:ph idx="1"/>
          </p:nvPr>
        </p:nvSpPr>
        <p:spPr>
          <a:xfrm>
            <a:off x="914401" y="1751014"/>
            <a:ext cx="10361084" cy="4724400"/>
          </a:xfrm>
          <a:ln/>
        </p:spPr>
        <p:txBody>
          <a:bodyPr/>
          <a:lstStyle/>
          <a:p>
            <a:pPr marL="0" lvl="0" indent="0" eaLnBrk="0" hangingPunct="0">
              <a:spcBef>
                <a:spcPct val="0"/>
              </a:spcBef>
            </a:pPr>
            <a:r>
              <a:rPr lang="en-US" sz="2000" b="0" kern="1200" dirty="0">
                <a:latin typeface="Times New Roman" pitchFamily="16" charset="0"/>
                <a:ea typeface="MS Gothic" charset="-128"/>
              </a:rPr>
              <a:t>Advanced encoding and modulation techniques have been successfully standardized and deployed in IEEE 802.11n and IEEE 802.11ac.  NGV can certainly benefit from some of these improved techniques, including, but not limited to LDPC, STBC, MIMO, etc.</a:t>
            </a:r>
          </a:p>
          <a:p>
            <a:pPr marL="0" lvl="0" indent="0" eaLnBrk="0" hangingPunct="0">
              <a:spcBef>
                <a:spcPct val="0"/>
              </a:spcBef>
            </a:pPr>
            <a:endParaRPr lang="en-US" sz="2000" b="0" kern="1200" dirty="0">
              <a:latin typeface="Times New Roman" pitchFamily="16" charset="0"/>
              <a:ea typeface="MS Gothic" charset="-128"/>
            </a:endParaRPr>
          </a:p>
          <a:p>
            <a:pPr marL="0" lvl="0" indent="0" eaLnBrk="0" hangingPunct="0">
              <a:spcBef>
                <a:spcPct val="0"/>
              </a:spcBef>
            </a:pPr>
            <a:r>
              <a:rPr lang="en-US" sz="2000" b="0" kern="1200" dirty="0">
                <a:latin typeface="Times New Roman" pitchFamily="16" charset="0"/>
                <a:ea typeface="MS Gothic" charset="-128"/>
              </a:rPr>
              <a:t>It is also possible to improve the reliability and performance of communication using the 802.11p waveform, as previously presented to the NGV SG (see document 11-18/1577r0):</a:t>
            </a:r>
          </a:p>
          <a:p>
            <a:pPr lvl="0" eaLnBrk="0" hangingPunct="0">
              <a:spcBef>
                <a:spcPct val="0"/>
              </a:spcBef>
              <a:buFont typeface="Wingdings" panose="05000000000000000000" pitchFamily="2" charset="2"/>
              <a:buChar char="ü"/>
            </a:pPr>
            <a:r>
              <a:rPr lang="en-US" sz="2000" b="0" kern="1200" dirty="0">
                <a:latin typeface="Times New Roman" pitchFamily="16" charset="0"/>
                <a:ea typeface="MS Gothic" charset="-128"/>
              </a:rPr>
              <a:t>Transmitter RF improvements: </a:t>
            </a:r>
          </a:p>
          <a:p>
            <a:pPr marL="1085850" lvl="1" indent="-342900" eaLnBrk="0" hangingPunct="0">
              <a:spcBef>
                <a:spcPct val="0"/>
              </a:spcBef>
              <a:buFontTx/>
              <a:buChar char="-"/>
            </a:pPr>
            <a:r>
              <a:rPr lang="en-US" sz="1800" kern="1200" dirty="0">
                <a:latin typeface="Times New Roman" pitchFamily="16" charset="0"/>
                <a:ea typeface="MS Gothic" charset="-128"/>
                <a:cs typeface="+mn-cs"/>
              </a:rPr>
              <a:t>Tighter Spectrum Emission Mask (SEM) to reduce out-of-channel emissions for better MCO</a:t>
            </a:r>
          </a:p>
          <a:p>
            <a:pPr lvl="0" eaLnBrk="0" hangingPunct="0">
              <a:spcBef>
                <a:spcPct val="0"/>
              </a:spcBef>
              <a:buFont typeface="Wingdings" panose="05000000000000000000" pitchFamily="2" charset="2"/>
              <a:buChar char="ü"/>
            </a:pPr>
            <a:r>
              <a:rPr lang="en-US" sz="2000" b="0" kern="1200" dirty="0">
                <a:latin typeface="Times New Roman" pitchFamily="16" charset="0"/>
                <a:ea typeface="MS Gothic" charset="-128"/>
              </a:rPr>
              <a:t>Receiver performance improvements</a:t>
            </a:r>
          </a:p>
          <a:p>
            <a:pPr marL="1085850" lvl="1" indent="-342900" eaLnBrk="0" hangingPunct="0">
              <a:spcBef>
                <a:spcPct val="0"/>
              </a:spcBef>
              <a:buFontTx/>
              <a:buChar char="-"/>
            </a:pPr>
            <a:r>
              <a:rPr lang="en-US" sz="1800" kern="1200" dirty="0">
                <a:latin typeface="Times New Roman" pitchFamily="16" charset="0"/>
                <a:ea typeface="MS Gothic" charset="-128"/>
                <a:cs typeface="+mn-cs"/>
              </a:rPr>
              <a:t>Minimum sensitivity in static channels should be increased by about 6dB</a:t>
            </a:r>
          </a:p>
          <a:p>
            <a:pPr marL="1085850" lvl="1" indent="-342900" eaLnBrk="0" hangingPunct="0">
              <a:spcBef>
                <a:spcPct val="0"/>
              </a:spcBef>
              <a:buFontTx/>
              <a:buChar char="-"/>
            </a:pPr>
            <a:r>
              <a:rPr lang="en-US" sz="1800" kern="1200" dirty="0">
                <a:latin typeface="Times New Roman" pitchFamily="16" charset="0"/>
                <a:ea typeface="MS Gothic" charset="-128"/>
                <a:cs typeface="+mn-cs"/>
              </a:rPr>
              <a:t>NGV should add various multipath fading sensitivity requirements for reliable mobility support </a:t>
            </a:r>
          </a:p>
          <a:p>
            <a:pPr lvl="0" eaLnBrk="0" hangingPunct="0">
              <a:spcBef>
                <a:spcPct val="0"/>
              </a:spcBef>
              <a:buFont typeface="Wingdings" panose="05000000000000000000" pitchFamily="2" charset="2"/>
              <a:buChar char="ü"/>
            </a:pPr>
            <a:r>
              <a:rPr lang="en-US" sz="2000" b="0" kern="1200" dirty="0">
                <a:latin typeface="Times New Roman" pitchFamily="16" charset="0"/>
                <a:ea typeface="MS Gothic" charset="-128"/>
              </a:rPr>
              <a:t>Adaptive repetition of messages</a:t>
            </a:r>
          </a:p>
          <a:p>
            <a:pPr marL="1085850" lvl="1" indent="-342900" eaLnBrk="0" hangingPunct="0">
              <a:spcBef>
                <a:spcPct val="0"/>
              </a:spcBef>
              <a:buFontTx/>
              <a:buChar char="-"/>
            </a:pPr>
            <a:r>
              <a:rPr lang="en-US" sz="1800" kern="1200" dirty="0">
                <a:latin typeface="Times New Roman" pitchFamily="16" charset="0"/>
                <a:ea typeface="MS Gothic" charset="-128"/>
                <a:cs typeface="+mn-cs"/>
              </a:rPr>
              <a:t>IEEE 802.11p stations see each retransmission as a standalone message. Boost by 0.5-1.7dB</a:t>
            </a:r>
          </a:p>
          <a:p>
            <a:pPr marL="1085850" lvl="1" indent="-342900" eaLnBrk="0" hangingPunct="0">
              <a:spcBef>
                <a:spcPct val="0"/>
              </a:spcBef>
              <a:buFontTx/>
              <a:buChar char="-"/>
            </a:pPr>
            <a:r>
              <a:rPr lang="en-US" sz="1800" kern="1200" dirty="0">
                <a:latin typeface="Times New Roman" pitchFamily="16" charset="0"/>
                <a:ea typeface="MS Gothic" charset="-128"/>
                <a:cs typeface="+mn-cs"/>
              </a:rPr>
              <a:t>NGV stations can combine the initial PPDU and retransmissions</a:t>
            </a:r>
          </a:p>
          <a:p>
            <a:pPr marL="1485900" lvl="2" indent="-342900" eaLnBrk="0" hangingPunct="0">
              <a:spcBef>
                <a:spcPct val="0"/>
              </a:spcBef>
              <a:buFontTx/>
              <a:buChar char="-"/>
            </a:pPr>
            <a:r>
              <a:rPr lang="en-US" kern="1200" dirty="0">
                <a:latin typeface="Times New Roman" pitchFamily="16" charset="0"/>
                <a:ea typeface="MS Gothic" charset="-128"/>
                <a:cs typeface="+mn-cs"/>
              </a:rPr>
              <a:t>+4 dB performance boost for 1 retransmission</a:t>
            </a:r>
          </a:p>
          <a:p>
            <a:pPr marL="1485900" lvl="2" indent="-342900" eaLnBrk="0" hangingPunct="0">
              <a:spcBef>
                <a:spcPct val="0"/>
              </a:spcBef>
              <a:buFontTx/>
              <a:buChar char="-"/>
            </a:pPr>
            <a:r>
              <a:rPr lang="en-US" kern="1200" dirty="0">
                <a:latin typeface="Times New Roman" pitchFamily="16" charset="0"/>
                <a:ea typeface="MS Gothic" charset="-128"/>
                <a:cs typeface="+mn-cs"/>
              </a:rPr>
              <a:t>+7 dB performance boost for 3 retransmissions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January 2019</a:t>
            </a:r>
            <a:endParaRPr lang="en-GB"/>
          </a:p>
        </p:txBody>
      </p:sp>
    </p:spTree>
    <p:extLst>
      <p:ext uri="{BB962C8B-B14F-4D97-AF65-F5344CB8AC3E}">
        <p14:creationId xmlns:p14="http://schemas.microsoft.com/office/powerpoint/2010/main" val="39220954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Fairness in channel access</a:t>
            </a:r>
            <a:endParaRPr lang="en-GB" dirty="0"/>
          </a:p>
        </p:txBody>
      </p:sp>
      <p:sp>
        <p:nvSpPr>
          <p:cNvPr id="9218" name="Rectangle 2"/>
          <p:cNvSpPr>
            <a:spLocks noGrp="1" noChangeArrowheads="1"/>
          </p:cNvSpPr>
          <p:nvPr>
            <p:ph idx="1"/>
          </p:nvPr>
        </p:nvSpPr>
        <p:spPr>
          <a:xfrm>
            <a:off x="914401" y="1676400"/>
            <a:ext cx="10361084" cy="3349624"/>
          </a:xfrm>
          <a:ln/>
        </p:spPr>
        <p:txBody>
          <a:bodyPr/>
          <a:lstStyle/>
          <a:p>
            <a:pPr lvl="0" eaLnBrk="0" hangingPunct="0">
              <a:spcBef>
                <a:spcPct val="0"/>
              </a:spcBef>
              <a:buFont typeface="Arial" panose="020B0604020202020204" pitchFamily="34" charset="0"/>
              <a:buChar char="•"/>
            </a:pPr>
            <a:r>
              <a:rPr lang="en-US" b="0" kern="1200" dirty="0">
                <a:latin typeface="Times New Roman" pitchFamily="16" charset="0"/>
                <a:ea typeface="MS Gothic" charset="-128"/>
              </a:rPr>
              <a:t>ITS is fundamentally a cooperative system where benefits accrue from collaborative information exchange.</a:t>
            </a:r>
          </a:p>
          <a:p>
            <a:pPr marL="0" lvl="0" indent="0" eaLnBrk="0" hangingPunct="0">
              <a:spcBef>
                <a:spcPct val="0"/>
              </a:spcBef>
            </a:pPr>
            <a:endParaRPr lang="en-US" b="0" kern="1200" dirty="0">
              <a:latin typeface="Times New Roman" pitchFamily="16" charset="0"/>
              <a:ea typeface="MS Gothic" charset="-128"/>
            </a:endParaRPr>
          </a:p>
          <a:p>
            <a:pPr lvl="0" eaLnBrk="0" hangingPunct="0">
              <a:spcBef>
                <a:spcPct val="0"/>
              </a:spcBef>
              <a:buFont typeface="Arial" panose="020B0604020202020204" pitchFamily="34" charset="0"/>
              <a:buChar char="•"/>
            </a:pPr>
            <a:r>
              <a:rPr lang="en-US" b="0" kern="1200" dirty="0">
                <a:latin typeface="Times New Roman" pitchFamily="16" charset="0"/>
                <a:ea typeface="MS Gothic" charset="-128"/>
              </a:rPr>
              <a:t>We must ensure that all the ITS stations participating in a V2X communication network will have fair access to the medium, competing for channel access according to the same rules.</a:t>
            </a:r>
          </a:p>
          <a:p>
            <a:pPr marL="0" lvl="0" indent="0" eaLnBrk="0" hangingPunct="0">
              <a:spcBef>
                <a:spcPct val="0"/>
              </a:spcBef>
            </a:pPr>
            <a:endParaRPr lang="fr-FR" b="0" kern="1200" dirty="0">
              <a:latin typeface="Times New Roman" pitchFamily="16" charset="0"/>
              <a:ea typeface="MS Gothic" charset="-128"/>
            </a:endParaRPr>
          </a:p>
          <a:p>
            <a:pPr lvl="0" eaLnBrk="0" hangingPunct="0">
              <a:spcBef>
                <a:spcPct val="0"/>
              </a:spcBef>
              <a:buFont typeface="Arial" panose="020B0604020202020204" pitchFamily="34" charset="0"/>
              <a:buChar char="•"/>
            </a:pPr>
            <a:r>
              <a:rPr lang="en-US" b="0" kern="1200" dirty="0">
                <a:latin typeface="Times New Roman" pitchFamily="16" charset="0"/>
                <a:ea typeface="MS Gothic" charset="-128"/>
              </a:rPr>
              <a:t>For example, for ITS-G5 in Europe, the CSMA/CA channel access in NGV must be able to be configured equivalently to IEEE 802.11p, as shown below:</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January 2019</a:t>
            </a:r>
            <a:endParaRPr lang="en-GB"/>
          </a:p>
        </p:txBody>
      </p:sp>
      <p:graphicFrame>
        <p:nvGraphicFramePr>
          <p:cNvPr id="7" name="Table 6">
            <a:extLst>
              <a:ext uri="{FF2B5EF4-FFF2-40B4-BE49-F238E27FC236}">
                <a16:creationId xmlns:a16="http://schemas.microsoft.com/office/drawing/2014/main" id="{1688637B-1A73-4188-A0B4-E80A3593E8AC}"/>
              </a:ext>
            </a:extLst>
          </p:cNvPr>
          <p:cNvGraphicFramePr>
            <a:graphicFrameLocks noGrp="1"/>
          </p:cNvGraphicFramePr>
          <p:nvPr>
            <p:extLst>
              <p:ext uri="{D42A27DB-BD31-4B8C-83A1-F6EECF244321}">
                <p14:modId xmlns:p14="http://schemas.microsoft.com/office/powerpoint/2010/main" val="2344494231"/>
              </p:ext>
            </p:extLst>
          </p:nvPr>
        </p:nvGraphicFramePr>
        <p:xfrm>
          <a:off x="1828800" y="5113824"/>
          <a:ext cx="7671857" cy="1262084"/>
        </p:xfrm>
        <a:graphic>
          <a:graphicData uri="http://schemas.openxmlformats.org/drawingml/2006/table">
            <a:tbl>
              <a:tblPr firstRow="1" firstCol="1" bandRow="1">
                <a:tableStyleId>{5C22544A-7EE6-4342-B048-85BDC9FD1C3A}</a:tableStyleId>
              </a:tblPr>
              <a:tblGrid>
                <a:gridCol w="1917570">
                  <a:extLst>
                    <a:ext uri="{9D8B030D-6E8A-4147-A177-3AD203B41FA5}">
                      <a16:colId xmlns:a16="http://schemas.microsoft.com/office/drawing/2014/main" val="3263747792"/>
                    </a:ext>
                  </a:extLst>
                </a:gridCol>
                <a:gridCol w="1917570">
                  <a:extLst>
                    <a:ext uri="{9D8B030D-6E8A-4147-A177-3AD203B41FA5}">
                      <a16:colId xmlns:a16="http://schemas.microsoft.com/office/drawing/2014/main" val="974587180"/>
                    </a:ext>
                  </a:extLst>
                </a:gridCol>
                <a:gridCol w="1917570">
                  <a:extLst>
                    <a:ext uri="{9D8B030D-6E8A-4147-A177-3AD203B41FA5}">
                      <a16:colId xmlns:a16="http://schemas.microsoft.com/office/drawing/2014/main" val="2529462321"/>
                    </a:ext>
                  </a:extLst>
                </a:gridCol>
                <a:gridCol w="1919147">
                  <a:extLst>
                    <a:ext uri="{9D8B030D-6E8A-4147-A177-3AD203B41FA5}">
                      <a16:colId xmlns:a16="http://schemas.microsoft.com/office/drawing/2014/main" val="4021785642"/>
                    </a:ext>
                  </a:extLst>
                </a:gridCol>
              </a:tblGrid>
              <a:tr h="296376">
                <a:tc>
                  <a:txBody>
                    <a:bodyPr/>
                    <a:lstStyle/>
                    <a:p>
                      <a:pPr marL="0" marR="0" indent="0" algn="ctr">
                        <a:lnSpc>
                          <a:spcPct val="150000"/>
                        </a:lnSpc>
                        <a:spcBef>
                          <a:spcPts val="0"/>
                        </a:spcBef>
                        <a:spcAft>
                          <a:spcPts val="0"/>
                        </a:spcAft>
                      </a:pPr>
                      <a:r>
                        <a:rPr lang="en-AU" sz="1200" dirty="0">
                          <a:effectLst/>
                        </a:rPr>
                        <a:t>AC</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200" dirty="0" err="1">
                          <a:effectLst/>
                        </a:rPr>
                        <a:t>CW</a:t>
                      </a:r>
                      <a:r>
                        <a:rPr lang="en-AU" sz="1200" baseline="-25000" dirty="0" err="1">
                          <a:effectLst/>
                        </a:rPr>
                        <a:t>min</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200" dirty="0" err="1">
                          <a:effectLst/>
                        </a:rPr>
                        <a:t>CW</a:t>
                      </a:r>
                      <a:r>
                        <a:rPr lang="en-AU" sz="1200" baseline="-25000" dirty="0" err="1">
                          <a:effectLst/>
                        </a:rPr>
                        <a:t>maw</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200" dirty="0">
                          <a:effectLst/>
                        </a:rPr>
                        <a:t>AIFS</a:t>
                      </a:r>
                      <a:endParaRPr lang="en-US" sz="18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719525823"/>
                  </a:ext>
                </a:extLst>
              </a:tr>
              <a:tr h="0">
                <a:tc>
                  <a:txBody>
                    <a:bodyPr/>
                    <a:lstStyle/>
                    <a:p>
                      <a:pPr marL="0" marR="0" indent="0" algn="ctr">
                        <a:lnSpc>
                          <a:spcPct val="150000"/>
                        </a:lnSpc>
                        <a:spcBef>
                          <a:spcPts val="0"/>
                        </a:spcBef>
                        <a:spcAft>
                          <a:spcPts val="0"/>
                        </a:spcAft>
                      </a:pPr>
                      <a:r>
                        <a:rPr lang="en-AU" sz="1200" dirty="0">
                          <a:effectLst/>
                        </a:rPr>
                        <a:t>AC_VO</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200">
                          <a:effectLst/>
                        </a:rPr>
                        <a:t>3</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200">
                          <a:effectLst/>
                        </a:rPr>
                        <a:t>7</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200" dirty="0">
                          <a:effectLst/>
                        </a:rPr>
                        <a:t>58 µs</a:t>
                      </a:r>
                      <a:endParaRPr lang="en-US" sz="18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755664943"/>
                  </a:ext>
                </a:extLst>
              </a:tr>
              <a:tr h="0">
                <a:tc>
                  <a:txBody>
                    <a:bodyPr/>
                    <a:lstStyle/>
                    <a:p>
                      <a:pPr marL="0" marR="0" indent="0" algn="ctr">
                        <a:lnSpc>
                          <a:spcPct val="150000"/>
                        </a:lnSpc>
                        <a:spcBef>
                          <a:spcPts val="0"/>
                        </a:spcBef>
                        <a:spcAft>
                          <a:spcPts val="0"/>
                        </a:spcAft>
                      </a:pPr>
                      <a:r>
                        <a:rPr lang="en-AU" sz="1200">
                          <a:effectLst/>
                        </a:rPr>
                        <a:t>AC_VI</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200">
                          <a:effectLst/>
                        </a:rPr>
                        <a:t>7</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200">
                          <a:effectLst/>
                        </a:rPr>
                        <a:t>15</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AU" sz="1200">
                          <a:effectLst/>
                        </a:rPr>
                        <a:t>71 µs</a:t>
                      </a:r>
                      <a:endParaRPr lang="en-US" sz="18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553547670"/>
                  </a:ext>
                </a:extLst>
              </a:tr>
              <a:tr h="0">
                <a:tc>
                  <a:txBody>
                    <a:bodyPr/>
                    <a:lstStyle/>
                    <a:p>
                      <a:pPr marL="0" marR="0" indent="0" algn="ctr">
                        <a:lnSpc>
                          <a:spcPct val="150000"/>
                        </a:lnSpc>
                        <a:spcBef>
                          <a:spcPts val="0"/>
                        </a:spcBef>
                        <a:spcAft>
                          <a:spcPts val="0"/>
                        </a:spcAft>
                      </a:pPr>
                      <a:r>
                        <a:rPr lang="en-AU" sz="1200">
                          <a:effectLst/>
                        </a:rPr>
                        <a:t>AC_BE</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200">
                          <a:effectLst/>
                        </a:rPr>
                        <a:t>15</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200">
                          <a:effectLst/>
                        </a:rPr>
                        <a:t>1023</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AU" sz="1200">
                          <a:effectLst/>
                        </a:rPr>
                        <a:t>110 µs</a:t>
                      </a:r>
                      <a:endParaRPr lang="en-US" sz="18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818259964"/>
                  </a:ext>
                </a:extLst>
              </a:tr>
              <a:tr h="0">
                <a:tc>
                  <a:txBody>
                    <a:bodyPr/>
                    <a:lstStyle/>
                    <a:p>
                      <a:pPr marL="0" marR="0" indent="0" algn="ctr">
                        <a:lnSpc>
                          <a:spcPct val="150000"/>
                        </a:lnSpc>
                        <a:spcBef>
                          <a:spcPts val="0"/>
                        </a:spcBef>
                        <a:spcAft>
                          <a:spcPts val="0"/>
                        </a:spcAft>
                      </a:pPr>
                      <a:r>
                        <a:rPr lang="en-AU" sz="1200">
                          <a:effectLst/>
                        </a:rPr>
                        <a:t>AC_BK</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200">
                          <a:effectLst/>
                        </a:rPr>
                        <a:t>15</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200">
                          <a:effectLst/>
                        </a:rPr>
                        <a:t>1023</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AU" sz="1200" dirty="0">
                          <a:effectLst/>
                        </a:rPr>
                        <a:t>149 µs</a:t>
                      </a:r>
                      <a:endParaRPr lang="en-US" sz="18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595985719"/>
                  </a:ext>
                </a:extLst>
              </a:tr>
            </a:tbl>
          </a:graphicData>
        </a:graphic>
      </p:graphicFrame>
    </p:spTree>
    <p:extLst>
      <p:ext uri="{BB962C8B-B14F-4D97-AF65-F5344CB8AC3E}">
        <p14:creationId xmlns:p14="http://schemas.microsoft.com/office/powerpoint/2010/main" val="23842842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Smooth transition from 802.11p to 802.11bd (1) </a:t>
            </a:r>
            <a:endParaRPr lang="en-GB" dirty="0"/>
          </a:p>
        </p:txBody>
      </p:sp>
      <p:sp>
        <p:nvSpPr>
          <p:cNvPr id="9218" name="Rectangle 2"/>
          <p:cNvSpPr>
            <a:spLocks noGrp="1" noChangeArrowheads="1"/>
          </p:cNvSpPr>
          <p:nvPr>
            <p:ph idx="1"/>
          </p:nvPr>
        </p:nvSpPr>
        <p:spPr>
          <a:xfrm>
            <a:off x="914400" y="1447800"/>
            <a:ext cx="10591799" cy="990599"/>
          </a:xfrm>
          <a:ln/>
        </p:spPr>
        <p:txBody>
          <a:bodyPr/>
          <a:lstStyle/>
          <a:p>
            <a:pPr marL="0" lvl="0" indent="0" eaLnBrk="0" hangingPunct="0">
              <a:spcBef>
                <a:spcPct val="0"/>
              </a:spcBef>
            </a:pPr>
            <a:r>
              <a:rPr lang="en-US" b="0" kern="1200" dirty="0">
                <a:latin typeface="Times New Roman" pitchFamily="16" charset="0"/>
                <a:ea typeface="MS Gothic" charset="-128"/>
              </a:rPr>
              <a:t>To achieve a smooth transition from 802.11p to 802.11bd, the NGV stations must adapt to their current operational environment, which will evolve over time.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January 2019</a:t>
            </a:r>
            <a:endParaRPr lang="en-GB"/>
          </a:p>
        </p:txBody>
      </p:sp>
      <p:sp>
        <p:nvSpPr>
          <p:cNvPr id="7" name="TextBox 6">
            <a:extLst>
              <a:ext uri="{FF2B5EF4-FFF2-40B4-BE49-F238E27FC236}">
                <a16:creationId xmlns:a16="http://schemas.microsoft.com/office/drawing/2014/main" id="{3CD4C2F3-7410-4A2A-BB0B-4D624FDF2331}"/>
              </a:ext>
            </a:extLst>
          </p:cNvPr>
          <p:cNvSpPr txBox="1"/>
          <p:nvPr/>
        </p:nvSpPr>
        <p:spPr>
          <a:xfrm>
            <a:off x="1704499" y="5677875"/>
            <a:ext cx="2362200" cy="646331"/>
          </a:xfrm>
          <a:prstGeom prst="rect">
            <a:avLst/>
          </a:prstGeom>
          <a:noFill/>
        </p:spPr>
        <p:txBody>
          <a:bodyPr wrap="square" rtlCol="0">
            <a:spAutoFit/>
          </a:bodyPr>
          <a:lstStyle/>
          <a:p>
            <a:pPr algn="ctr"/>
            <a:r>
              <a:rPr lang="en-US" sz="1800" dirty="0">
                <a:solidFill>
                  <a:schemeClr val="tx1"/>
                </a:solidFill>
              </a:rPr>
              <a:t>Phase 1</a:t>
            </a:r>
          </a:p>
          <a:p>
            <a:pPr algn="ctr"/>
            <a:r>
              <a:rPr lang="en-US" sz="1800" dirty="0">
                <a:solidFill>
                  <a:schemeClr val="tx1"/>
                </a:solidFill>
              </a:rPr>
              <a:t>NGV roll-out start</a:t>
            </a:r>
          </a:p>
        </p:txBody>
      </p:sp>
      <p:grpSp>
        <p:nvGrpSpPr>
          <p:cNvPr id="8" name="Group 7">
            <a:extLst>
              <a:ext uri="{FF2B5EF4-FFF2-40B4-BE49-F238E27FC236}">
                <a16:creationId xmlns:a16="http://schemas.microsoft.com/office/drawing/2014/main" id="{22C11696-A02D-4905-93EE-5109E1C58FC2}"/>
              </a:ext>
            </a:extLst>
          </p:cNvPr>
          <p:cNvGrpSpPr/>
          <p:nvPr/>
        </p:nvGrpSpPr>
        <p:grpSpPr>
          <a:xfrm>
            <a:off x="272986" y="2286000"/>
            <a:ext cx="9293342" cy="2937995"/>
            <a:chOff x="-738650" y="2644588"/>
            <a:chExt cx="10827751" cy="3374832"/>
          </a:xfrm>
        </p:grpSpPr>
        <p:cxnSp>
          <p:nvCxnSpPr>
            <p:cNvPr id="9" name="Straight Arrow Connector 8">
              <a:extLst>
                <a:ext uri="{FF2B5EF4-FFF2-40B4-BE49-F238E27FC236}">
                  <a16:creationId xmlns:a16="http://schemas.microsoft.com/office/drawing/2014/main" id="{15DF38C2-8D24-477F-82ED-341FFFB08EC8}"/>
                </a:ext>
              </a:extLst>
            </p:cNvPr>
            <p:cNvCxnSpPr>
              <a:cxnSpLocks/>
            </p:cNvCxnSpPr>
            <p:nvPr/>
          </p:nvCxnSpPr>
          <p:spPr bwMode="auto">
            <a:xfrm flipV="1">
              <a:off x="1721899" y="2671465"/>
              <a:ext cx="0" cy="327660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0" name="TextBox 9">
              <a:extLst>
                <a:ext uri="{FF2B5EF4-FFF2-40B4-BE49-F238E27FC236}">
                  <a16:creationId xmlns:a16="http://schemas.microsoft.com/office/drawing/2014/main" id="{836EBA1D-7F50-4758-B483-2B0F29B0E3BF}"/>
                </a:ext>
              </a:extLst>
            </p:cNvPr>
            <p:cNvSpPr txBox="1"/>
            <p:nvPr/>
          </p:nvSpPr>
          <p:spPr>
            <a:xfrm>
              <a:off x="-738650" y="2837579"/>
              <a:ext cx="2026207" cy="1060616"/>
            </a:xfrm>
            <a:prstGeom prst="rect">
              <a:avLst/>
            </a:prstGeom>
            <a:noFill/>
          </p:spPr>
          <p:txBody>
            <a:bodyPr wrap="square" rtlCol="0">
              <a:spAutoFit/>
            </a:bodyPr>
            <a:lstStyle/>
            <a:p>
              <a:r>
                <a:rPr lang="en-US" sz="1800" dirty="0">
                  <a:solidFill>
                    <a:schemeClr val="tx1"/>
                  </a:solidFill>
                </a:rPr>
                <a:t>Percentage of messages sent on the channel</a:t>
              </a:r>
            </a:p>
          </p:txBody>
        </p:sp>
        <p:cxnSp>
          <p:nvCxnSpPr>
            <p:cNvPr id="11" name="Straight Arrow Connector 10">
              <a:extLst>
                <a:ext uri="{FF2B5EF4-FFF2-40B4-BE49-F238E27FC236}">
                  <a16:creationId xmlns:a16="http://schemas.microsoft.com/office/drawing/2014/main" id="{4E25BE43-EAD8-4A76-A572-D3618FCF4F63}"/>
                </a:ext>
              </a:extLst>
            </p:cNvPr>
            <p:cNvCxnSpPr/>
            <p:nvPr/>
          </p:nvCxnSpPr>
          <p:spPr bwMode="auto">
            <a:xfrm>
              <a:off x="1600200" y="5867400"/>
              <a:ext cx="73914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2" name="Straight Connector 11">
              <a:extLst>
                <a:ext uri="{FF2B5EF4-FFF2-40B4-BE49-F238E27FC236}">
                  <a16:creationId xmlns:a16="http://schemas.microsoft.com/office/drawing/2014/main" id="{EF70239C-CFD9-483B-9710-96292446309F}"/>
                </a:ext>
              </a:extLst>
            </p:cNvPr>
            <p:cNvCxnSpPr>
              <a:cxnSpLocks/>
            </p:cNvCxnSpPr>
            <p:nvPr/>
          </p:nvCxnSpPr>
          <p:spPr bwMode="auto">
            <a:xfrm>
              <a:off x="1600200" y="3570625"/>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Straight Connector 12">
              <a:extLst>
                <a:ext uri="{FF2B5EF4-FFF2-40B4-BE49-F238E27FC236}">
                  <a16:creationId xmlns:a16="http://schemas.microsoft.com/office/drawing/2014/main" id="{CDD10E7A-3D67-40DB-A40F-A184ECC7F405}"/>
                </a:ext>
              </a:extLst>
            </p:cNvPr>
            <p:cNvCxnSpPr/>
            <p:nvPr/>
          </p:nvCxnSpPr>
          <p:spPr bwMode="auto">
            <a:xfrm>
              <a:off x="1600200" y="434340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64857624-12AF-4CB5-9B8F-E0FC3548113E}"/>
                </a:ext>
              </a:extLst>
            </p:cNvPr>
            <p:cNvCxnSpPr/>
            <p:nvPr/>
          </p:nvCxnSpPr>
          <p:spPr bwMode="auto">
            <a:xfrm>
              <a:off x="1600200" y="510540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Straight Connector 14">
              <a:extLst>
                <a:ext uri="{FF2B5EF4-FFF2-40B4-BE49-F238E27FC236}">
                  <a16:creationId xmlns:a16="http://schemas.microsoft.com/office/drawing/2014/main" id="{B1BBFBEB-7543-461D-8493-F440CEE85901}"/>
                </a:ext>
              </a:extLst>
            </p:cNvPr>
            <p:cNvCxnSpPr>
              <a:cxnSpLocks/>
            </p:cNvCxnSpPr>
            <p:nvPr/>
          </p:nvCxnSpPr>
          <p:spPr bwMode="auto">
            <a:xfrm>
              <a:off x="1607599" y="282071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6" name="TextBox 15">
              <a:extLst>
                <a:ext uri="{FF2B5EF4-FFF2-40B4-BE49-F238E27FC236}">
                  <a16:creationId xmlns:a16="http://schemas.microsoft.com/office/drawing/2014/main" id="{A2943303-C55A-4600-91FC-53112055740B}"/>
                </a:ext>
              </a:extLst>
            </p:cNvPr>
            <p:cNvSpPr txBox="1"/>
            <p:nvPr/>
          </p:nvSpPr>
          <p:spPr>
            <a:xfrm>
              <a:off x="1051118" y="4174124"/>
              <a:ext cx="556481" cy="318185"/>
            </a:xfrm>
            <a:prstGeom prst="rect">
              <a:avLst/>
            </a:prstGeom>
            <a:noFill/>
          </p:spPr>
          <p:txBody>
            <a:bodyPr wrap="square" rtlCol="0">
              <a:spAutoFit/>
            </a:bodyPr>
            <a:lstStyle/>
            <a:p>
              <a:r>
                <a:rPr lang="en-US" sz="1200">
                  <a:solidFill>
                    <a:schemeClr val="tx1"/>
                  </a:solidFill>
                </a:rPr>
                <a:t>50%</a:t>
              </a:r>
            </a:p>
          </p:txBody>
        </p:sp>
        <p:sp>
          <p:nvSpPr>
            <p:cNvPr id="17" name="TextBox 16">
              <a:extLst>
                <a:ext uri="{FF2B5EF4-FFF2-40B4-BE49-F238E27FC236}">
                  <a16:creationId xmlns:a16="http://schemas.microsoft.com/office/drawing/2014/main" id="{3110EAEF-8570-4559-98A4-7C762BC27517}"/>
                </a:ext>
              </a:extLst>
            </p:cNvPr>
            <p:cNvSpPr txBox="1"/>
            <p:nvPr/>
          </p:nvSpPr>
          <p:spPr>
            <a:xfrm>
              <a:off x="929218" y="2644588"/>
              <a:ext cx="704832" cy="318185"/>
            </a:xfrm>
            <a:prstGeom prst="rect">
              <a:avLst/>
            </a:prstGeom>
            <a:noFill/>
          </p:spPr>
          <p:txBody>
            <a:bodyPr wrap="square" rtlCol="0">
              <a:spAutoFit/>
            </a:bodyPr>
            <a:lstStyle/>
            <a:p>
              <a:r>
                <a:rPr lang="en-US" sz="1200">
                  <a:solidFill>
                    <a:schemeClr val="tx1"/>
                  </a:solidFill>
                </a:rPr>
                <a:t>100%</a:t>
              </a:r>
            </a:p>
          </p:txBody>
        </p:sp>
        <p:sp>
          <p:nvSpPr>
            <p:cNvPr id="18" name="TextBox 17">
              <a:extLst>
                <a:ext uri="{FF2B5EF4-FFF2-40B4-BE49-F238E27FC236}">
                  <a16:creationId xmlns:a16="http://schemas.microsoft.com/office/drawing/2014/main" id="{32A53E14-45CB-470F-BCFC-84E51B3EE331}"/>
                </a:ext>
              </a:extLst>
            </p:cNvPr>
            <p:cNvSpPr txBox="1"/>
            <p:nvPr/>
          </p:nvSpPr>
          <p:spPr>
            <a:xfrm>
              <a:off x="1142999" y="5698123"/>
              <a:ext cx="556039" cy="318185"/>
            </a:xfrm>
            <a:prstGeom prst="rect">
              <a:avLst/>
            </a:prstGeom>
            <a:noFill/>
          </p:spPr>
          <p:txBody>
            <a:bodyPr wrap="square" rtlCol="0">
              <a:spAutoFit/>
            </a:bodyPr>
            <a:lstStyle/>
            <a:p>
              <a:r>
                <a:rPr lang="en-US" sz="1200">
                  <a:solidFill>
                    <a:schemeClr val="tx1"/>
                  </a:solidFill>
                </a:rPr>
                <a:t>0%</a:t>
              </a:r>
            </a:p>
          </p:txBody>
        </p:sp>
        <p:cxnSp>
          <p:nvCxnSpPr>
            <p:cNvPr id="19" name="Straight Connector 18">
              <a:extLst>
                <a:ext uri="{FF2B5EF4-FFF2-40B4-BE49-F238E27FC236}">
                  <a16:creationId xmlns:a16="http://schemas.microsoft.com/office/drawing/2014/main" id="{695D5AF6-FDFE-468F-85F7-74E127A953F7}"/>
                </a:ext>
              </a:extLst>
            </p:cNvPr>
            <p:cNvCxnSpPr/>
            <p:nvPr/>
          </p:nvCxnSpPr>
          <p:spPr bwMode="auto">
            <a:xfrm>
              <a:off x="1721899" y="2820710"/>
              <a:ext cx="3840701" cy="2589490"/>
            </a:xfrm>
            <a:prstGeom prst="line">
              <a:avLst/>
            </a:prstGeom>
            <a:solidFill>
              <a:srgbClr val="00B8FF"/>
            </a:solidFill>
            <a:ln w="28575" cap="flat" cmpd="sng" algn="ctr">
              <a:solidFill>
                <a:srgbClr val="0070C0"/>
              </a:solidFill>
              <a:prstDash val="solid"/>
              <a:round/>
              <a:headEnd type="none" w="med" len="med"/>
              <a:tailEnd type="none" w="med" len="med"/>
            </a:ln>
            <a:effectLst/>
          </p:spPr>
        </p:cxnSp>
        <p:sp>
          <p:nvSpPr>
            <p:cNvPr id="20" name="Freeform: Shape 19">
              <a:extLst>
                <a:ext uri="{FF2B5EF4-FFF2-40B4-BE49-F238E27FC236}">
                  <a16:creationId xmlns:a16="http://schemas.microsoft.com/office/drawing/2014/main" id="{1C3CD3C5-DD81-408D-B3AE-98A0A2016FB7}"/>
                </a:ext>
              </a:extLst>
            </p:cNvPr>
            <p:cNvSpPr/>
            <p:nvPr/>
          </p:nvSpPr>
          <p:spPr bwMode="auto">
            <a:xfrm>
              <a:off x="5562600" y="5410200"/>
              <a:ext cx="2994660" cy="365760"/>
            </a:xfrm>
            <a:custGeom>
              <a:avLst/>
              <a:gdLst>
                <a:gd name="connsiteX0" fmla="*/ 0 w 2994660"/>
                <a:gd name="connsiteY0" fmla="*/ 0 h 365760"/>
                <a:gd name="connsiteX1" fmla="*/ 815340 w 2994660"/>
                <a:gd name="connsiteY1" fmla="*/ 243840 h 365760"/>
                <a:gd name="connsiteX2" fmla="*/ 2994660 w 2994660"/>
                <a:gd name="connsiteY2" fmla="*/ 365760 h 365760"/>
              </a:gdLst>
              <a:ahLst/>
              <a:cxnLst>
                <a:cxn ang="0">
                  <a:pos x="connsiteX0" y="connsiteY0"/>
                </a:cxn>
                <a:cxn ang="0">
                  <a:pos x="connsiteX1" y="connsiteY1"/>
                </a:cxn>
                <a:cxn ang="0">
                  <a:pos x="connsiteX2" y="connsiteY2"/>
                </a:cxn>
              </a:cxnLst>
              <a:rect l="l" t="t" r="r" b="b"/>
              <a:pathLst>
                <a:path w="2994660" h="365760">
                  <a:moveTo>
                    <a:pt x="0" y="0"/>
                  </a:moveTo>
                  <a:cubicBezTo>
                    <a:pt x="158115" y="91440"/>
                    <a:pt x="316230" y="182880"/>
                    <a:pt x="815340" y="243840"/>
                  </a:cubicBezTo>
                  <a:cubicBezTo>
                    <a:pt x="1314450" y="304800"/>
                    <a:pt x="2154555" y="335280"/>
                    <a:pt x="2994660" y="365760"/>
                  </a:cubicBezTo>
                </a:path>
              </a:pathLst>
            </a:custGeom>
            <a:noFill/>
            <a:ln w="2857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a:ln>
                  <a:noFill/>
                </a:ln>
                <a:solidFill>
                  <a:schemeClr val="bg1"/>
                </a:solidFill>
                <a:effectLst/>
                <a:latin typeface="Times New Roman" pitchFamily="16" charset="0"/>
                <a:ea typeface="MS Gothic" charset="-128"/>
              </a:endParaRPr>
            </a:p>
          </p:txBody>
        </p:sp>
        <p:sp>
          <p:nvSpPr>
            <p:cNvPr id="21" name="TextBox 20">
              <a:extLst>
                <a:ext uri="{FF2B5EF4-FFF2-40B4-BE49-F238E27FC236}">
                  <a16:creationId xmlns:a16="http://schemas.microsoft.com/office/drawing/2014/main" id="{056ECEDE-71B4-4262-B21D-28C7CB5B2292}"/>
                </a:ext>
              </a:extLst>
            </p:cNvPr>
            <p:cNvSpPr txBox="1"/>
            <p:nvPr/>
          </p:nvSpPr>
          <p:spPr>
            <a:xfrm>
              <a:off x="8991600" y="5701235"/>
              <a:ext cx="1097501" cy="318185"/>
            </a:xfrm>
            <a:prstGeom prst="rect">
              <a:avLst/>
            </a:prstGeom>
            <a:noFill/>
          </p:spPr>
          <p:txBody>
            <a:bodyPr wrap="square" rtlCol="0">
              <a:spAutoFit/>
            </a:bodyPr>
            <a:lstStyle/>
            <a:p>
              <a:r>
                <a:rPr lang="en-US" sz="1200">
                  <a:solidFill>
                    <a:schemeClr val="tx1"/>
                  </a:solidFill>
                </a:rPr>
                <a:t>time</a:t>
              </a:r>
            </a:p>
          </p:txBody>
        </p:sp>
        <p:pic>
          <p:nvPicPr>
            <p:cNvPr id="22" name="Picture 21">
              <a:extLst>
                <a:ext uri="{FF2B5EF4-FFF2-40B4-BE49-F238E27FC236}">
                  <a16:creationId xmlns:a16="http://schemas.microsoft.com/office/drawing/2014/main" id="{D3DE16CB-079F-41B9-A0BC-3C7D9BFD6AF6}"/>
                </a:ext>
              </a:extLst>
            </p:cNvPr>
            <p:cNvPicPr>
              <a:picLocks noChangeAspect="1"/>
            </p:cNvPicPr>
            <p:nvPr/>
          </p:nvPicPr>
          <p:blipFill>
            <a:blip r:embed="rId3"/>
            <a:stretch>
              <a:fillRect/>
            </a:stretch>
          </p:blipFill>
          <p:spPr>
            <a:xfrm flipV="1">
              <a:off x="1721898" y="2949654"/>
              <a:ext cx="6835361" cy="2931397"/>
            </a:xfrm>
            <a:prstGeom prst="rect">
              <a:avLst/>
            </a:prstGeom>
          </p:spPr>
        </p:pic>
        <p:cxnSp>
          <p:nvCxnSpPr>
            <p:cNvPr id="23" name="Straight Connector 22">
              <a:extLst>
                <a:ext uri="{FF2B5EF4-FFF2-40B4-BE49-F238E27FC236}">
                  <a16:creationId xmlns:a16="http://schemas.microsoft.com/office/drawing/2014/main" id="{F9BCABFD-E9E8-42D0-8962-A26A67A07F54}"/>
                </a:ext>
              </a:extLst>
            </p:cNvPr>
            <p:cNvCxnSpPr/>
            <p:nvPr/>
          </p:nvCxnSpPr>
          <p:spPr bwMode="auto">
            <a:xfrm>
              <a:off x="1828800" y="4343400"/>
              <a:ext cx="6812501" cy="0"/>
            </a:xfrm>
            <a:prstGeom prst="line">
              <a:avLst/>
            </a:prstGeom>
            <a:solidFill>
              <a:srgbClr val="00B8FF"/>
            </a:solidFill>
            <a:ln w="9525" cap="flat" cmpd="sng" algn="ctr">
              <a:solidFill>
                <a:schemeClr val="tx1"/>
              </a:solidFill>
              <a:prstDash val="lgDash"/>
              <a:round/>
              <a:headEnd type="none" w="med" len="med"/>
              <a:tailEnd type="none" w="med" len="med"/>
            </a:ln>
            <a:effectLst/>
          </p:spPr>
        </p:cxnSp>
        <p:cxnSp>
          <p:nvCxnSpPr>
            <p:cNvPr id="24" name="Straight Connector 23">
              <a:extLst>
                <a:ext uri="{FF2B5EF4-FFF2-40B4-BE49-F238E27FC236}">
                  <a16:creationId xmlns:a16="http://schemas.microsoft.com/office/drawing/2014/main" id="{696DA6E2-9C9B-4CB4-840F-7CB3A16D46FF}"/>
                </a:ext>
              </a:extLst>
            </p:cNvPr>
            <p:cNvCxnSpPr/>
            <p:nvPr/>
          </p:nvCxnSpPr>
          <p:spPr bwMode="auto">
            <a:xfrm>
              <a:off x="1744758" y="2820710"/>
              <a:ext cx="6812501" cy="0"/>
            </a:xfrm>
            <a:prstGeom prst="line">
              <a:avLst/>
            </a:prstGeom>
            <a:solidFill>
              <a:srgbClr val="00B8FF"/>
            </a:solidFill>
            <a:ln w="9525" cap="flat" cmpd="sng" algn="ctr">
              <a:solidFill>
                <a:schemeClr val="tx1"/>
              </a:solidFill>
              <a:prstDash val="lgDash"/>
              <a:round/>
              <a:headEnd type="none" w="med" len="med"/>
              <a:tailEnd type="none" w="med" len="med"/>
            </a:ln>
            <a:effectLst/>
          </p:spPr>
        </p:cxnSp>
      </p:grpSp>
      <p:sp>
        <p:nvSpPr>
          <p:cNvPr id="25" name="TextBox 24">
            <a:extLst>
              <a:ext uri="{FF2B5EF4-FFF2-40B4-BE49-F238E27FC236}">
                <a16:creationId xmlns:a16="http://schemas.microsoft.com/office/drawing/2014/main" id="{0444696F-CF97-4590-8703-2EDD20EC3C3D}"/>
              </a:ext>
            </a:extLst>
          </p:cNvPr>
          <p:cNvSpPr txBox="1"/>
          <p:nvPr/>
        </p:nvSpPr>
        <p:spPr>
          <a:xfrm>
            <a:off x="4931429" y="2570918"/>
            <a:ext cx="1600200" cy="461665"/>
          </a:xfrm>
          <a:prstGeom prst="rect">
            <a:avLst/>
          </a:prstGeom>
          <a:noFill/>
        </p:spPr>
        <p:txBody>
          <a:bodyPr wrap="square" rtlCol="0">
            <a:spAutoFit/>
          </a:bodyPr>
          <a:lstStyle/>
          <a:p>
            <a:r>
              <a:rPr lang="en-US" b="1">
                <a:solidFill>
                  <a:srgbClr val="00B050"/>
                </a:solidFill>
              </a:rPr>
              <a:t>NGV</a:t>
            </a:r>
          </a:p>
        </p:txBody>
      </p:sp>
      <p:sp>
        <p:nvSpPr>
          <p:cNvPr id="26" name="TextBox 25">
            <a:extLst>
              <a:ext uri="{FF2B5EF4-FFF2-40B4-BE49-F238E27FC236}">
                <a16:creationId xmlns:a16="http://schemas.microsoft.com/office/drawing/2014/main" id="{B1061D8E-3137-4850-A271-07DFD74DD4D9}"/>
              </a:ext>
            </a:extLst>
          </p:cNvPr>
          <p:cNvSpPr txBox="1"/>
          <p:nvPr/>
        </p:nvSpPr>
        <p:spPr>
          <a:xfrm>
            <a:off x="4931429" y="3909575"/>
            <a:ext cx="2817738" cy="461665"/>
          </a:xfrm>
          <a:prstGeom prst="rect">
            <a:avLst/>
          </a:prstGeom>
          <a:noFill/>
        </p:spPr>
        <p:txBody>
          <a:bodyPr wrap="square" rtlCol="0">
            <a:spAutoFit/>
          </a:bodyPr>
          <a:lstStyle/>
          <a:p>
            <a:r>
              <a:rPr lang="en-US" b="1">
                <a:solidFill>
                  <a:srgbClr val="0070C0"/>
                </a:solidFill>
              </a:rPr>
              <a:t>Legacy 802.11p</a:t>
            </a:r>
          </a:p>
        </p:txBody>
      </p:sp>
      <p:sp>
        <p:nvSpPr>
          <p:cNvPr id="27" name="Right Brace 26">
            <a:extLst>
              <a:ext uri="{FF2B5EF4-FFF2-40B4-BE49-F238E27FC236}">
                <a16:creationId xmlns:a16="http://schemas.microsoft.com/office/drawing/2014/main" id="{C3FFE83C-BE90-46DC-B8EA-4EBF08CA0282}"/>
              </a:ext>
            </a:extLst>
          </p:cNvPr>
          <p:cNvSpPr/>
          <p:nvPr/>
        </p:nvSpPr>
        <p:spPr bwMode="auto">
          <a:xfrm rot="5400000">
            <a:off x="2989069" y="4700103"/>
            <a:ext cx="381001" cy="1586912"/>
          </a:xfrm>
          <a:prstGeom prst="rightBrace">
            <a:avLst/>
          </a:prstGeom>
          <a:noFill/>
          <a:ln w="19050" cap="flat" cmpd="sng" algn="ctr">
            <a:solidFill>
              <a:schemeClr val="bg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8" name="Right Brace 27">
            <a:extLst>
              <a:ext uri="{FF2B5EF4-FFF2-40B4-BE49-F238E27FC236}">
                <a16:creationId xmlns:a16="http://schemas.microsoft.com/office/drawing/2014/main" id="{BB9D8BBE-8D2E-453E-90D4-9A0594D7A96D}"/>
              </a:ext>
            </a:extLst>
          </p:cNvPr>
          <p:cNvSpPr/>
          <p:nvPr/>
        </p:nvSpPr>
        <p:spPr bwMode="auto">
          <a:xfrm rot="5400000">
            <a:off x="5080712" y="4412929"/>
            <a:ext cx="381001" cy="2165237"/>
          </a:xfrm>
          <a:prstGeom prst="rightBrace">
            <a:avLst/>
          </a:prstGeom>
          <a:noFill/>
          <a:ln w="19050" cap="flat" cmpd="sng" algn="ctr">
            <a:solidFill>
              <a:schemeClr val="bg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9" name="Right Brace 28">
            <a:extLst>
              <a:ext uri="{FF2B5EF4-FFF2-40B4-BE49-F238E27FC236}">
                <a16:creationId xmlns:a16="http://schemas.microsoft.com/office/drawing/2014/main" id="{93A17ADD-C9E6-456A-A19C-E2D6422C02D7}"/>
              </a:ext>
            </a:extLst>
          </p:cNvPr>
          <p:cNvSpPr/>
          <p:nvPr/>
        </p:nvSpPr>
        <p:spPr bwMode="auto">
          <a:xfrm rot="5400000">
            <a:off x="7347827" y="4481788"/>
            <a:ext cx="381001" cy="2013398"/>
          </a:xfrm>
          <a:prstGeom prst="rightBrace">
            <a:avLst/>
          </a:prstGeom>
          <a:noFill/>
          <a:ln w="19050" cap="flat" cmpd="sng" algn="ctr">
            <a:solidFill>
              <a:schemeClr val="bg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0" name="TextBox 29">
            <a:extLst>
              <a:ext uri="{FF2B5EF4-FFF2-40B4-BE49-F238E27FC236}">
                <a16:creationId xmlns:a16="http://schemas.microsoft.com/office/drawing/2014/main" id="{3F3BAE54-9043-4AA8-BD01-14F4F5E06617}"/>
              </a:ext>
            </a:extLst>
          </p:cNvPr>
          <p:cNvSpPr txBox="1"/>
          <p:nvPr/>
        </p:nvSpPr>
        <p:spPr>
          <a:xfrm>
            <a:off x="4066699" y="5675414"/>
            <a:ext cx="2362200" cy="646331"/>
          </a:xfrm>
          <a:prstGeom prst="rect">
            <a:avLst/>
          </a:prstGeom>
          <a:noFill/>
        </p:spPr>
        <p:txBody>
          <a:bodyPr wrap="square" rtlCol="0">
            <a:spAutoFit/>
          </a:bodyPr>
          <a:lstStyle/>
          <a:p>
            <a:pPr algn="ctr"/>
            <a:r>
              <a:rPr lang="en-US" sz="1800">
                <a:solidFill>
                  <a:schemeClr val="tx1"/>
                </a:solidFill>
              </a:rPr>
              <a:t>Phase 2</a:t>
            </a:r>
          </a:p>
          <a:p>
            <a:pPr algn="ctr"/>
            <a:r>
              <a:rPr lang="en-US" sz="1800">
                <a:solidFill>
                  <a:schemeClr val="tx1"/>
                </a:solidFill>
              </a:rPr>
              <a:t>NGV develops</a:t>
            </a:r>
          </a:p>
        </p:txBody>
      </p:sp>
      <p:sp>
        <p:nvSpPr>
          <p:cNvPr id="31" name="TextBox 30">
            <a:extLst>
              <a:ext uri="{FF2B5EF4-FFF2-40B4-BE49-F238E27FC236}">
                <a16:creationId xmlns:a16="http://schemas.microsoft.com/office/drawing/2014/main" id="{0114ED01-CA6E-4520-878F-BBD91EF50EC8}"/>
              </a:ext>
            </a:extLst>
          </p:cNvPr>
          <p:cNvSpPr txBox="1"/>
          <p:nvPr/>
        </p:nvSpPr>
        <p:spPr>
          <a:xfrm>
            <a:off x="6353831" y="5667525"/>
            <a:ext cx="2895600" cy="646331"/>
          </a:xfrm>
          <a:prstGeom prst="rect">
            <a:avLst/>
          </a:prstGeom>
          <a:noFill/>
        </p:spPr>
        <p:txBody>
          <a:bodyPr wrap="square" rtlCol="0">
            <a:spAutoFit/>
          </a:bodyPr>
          <a:lstStyle/>
          <a:p>
            <a:pPr algn="ctr"/>
            <a:r>
              <a:rPr lang="en-US" sz="1800">
                <a:solidFill>
                  <a:schemeClr val="tx1"/>
                </a:solidFill>
              </a:rPr>
              <a:t>Phase 3</a:t>
            </a:r>
          </a:p>
          <a:p>
            <a:pPr algn="ctr"/>
            <a:r>
              <a:rPr lang="en-US" sz="1800">
                <a:solidFill>
                  <a:schemeClr val="tx1"/>
                </a:solidFill>
              </a:rPr>
              <a:t>Legacy stations phase-out</a:t>
            </a:r>
          </a:p>
        </p:txBody>
      </p:sp>
      <p:sp>
        <p:nvSpPr>
          <p:cNvPr id="32" name="Rectangle 31">
            <a:extLst>
              <a:ext uri="{FF2B5EF4-FFF2-40B4-BE49-F238E27FC236}">
                <a16:creationId xmlns:a16="http://schemas.microsoft.com/office/drawing/2014/main" id="{075566A4-B829-4378-A2E3-CDB0024B1E44}"/>
              </a:ext>
            </a:extLst>
          </p:cNvPr>
          <p:cNvSpPr/>
          <p:nvPr/>
        </p:nvSpPr>
        <p:spPr bwMode="auto">
          <a:xfrm>
            <a:off x="3457011" y="5222290"/>
            <a:ext cx="340585" cy="395171"/>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a:ln>
                  <a:noFill/>
                </a:ln>
                <a:solidFill>
                  <a:schemeClr val="bg1">
                    <a:lumMod val="50000"/>
                  </a:schemeClr>
                </a:solidFill>
                <a:effectLst/>
                <a:latin typeface="Arial" panose="020B0604020202020204" pitchFamily="34" charset="0"/>
                <a:cs typeface="Arial" panose="020B0604020202020204" pitchFamily="34" charset="0"/>
              </a:rPr>
              <a:t>…</a:t>
            </a:r>
          </a:p>
        </p:txBody>
      </p:sp>
      <p:sp>
        <p:nvSpPr>
          <p:cNvPr id="33" name="Rectangle 32">
            <a:extLst>
              <a:ext uri="{FF2B5EF4-FFF2-40B4-BE49-F238E27FC236}">
                <a16:creationId xmlns:a16="http://schemas.microsoft.com/office/drawing/2014/main" id="{D43A98F1-FAB9-4F85-8F65-A4666C96538F}"/>
              </a:ext>
            </a:extLst>
          </p:cNvPr>
          <p:cNvSpPr/>
          <p:nvPr/>
        </p:nvSpPr>
        <p:spPr bwMode="auto">
          <a:xfrm>
            <a:off x="5834356" y="5213559"/>
            <a:ext cx="340585" cy="395171"/>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a:ln>
                  <a:noFill/>
                </a:ln>
                <a:solidFill>
                  <a:schemeClr val="bg1">
                    <a:lumMod val="50000"/>
                  </a:schemeClr>
                </a:solidFill>
                <a:effectLst/>
                <a:latin typeface="Arial" panose="020B0604020202020204" pitchFamily="34" charset="0"/>
                <a:cs typeface="Arial" panose="020B0604020202020204" pitchFamily="34" charset="0"/>
              </a:rPr>
              <a:t>…</a:t>
            </a:r>
          </a:p>
        </p:txBody>
      </p:sp>
      <p:sp>
        <p:nvSpPr>
          <p:cNvPr id="34" name="Rectangle 33">
            <a:extLst>
              <a:ext uri="{FF2B5EF4-FFF2-40B4-BE49-F238E27FC236}">
                <a16:creationId xmlns:a16="http://schemas.microsoft.com/office/drawing/2014/main" id="{B3F54030-2E97-4439-95FF-A1B0A9E06C37}"/>
              </a:ext>
            </a:extLst>
          </p:cNvPr>
          <p:cNvSpPr/>
          <p:nvPr/>
        </p:nvSpPr>
        <p:spPr bwMode="auto">
          <a:xfrm>
            <a:off x="4660693" y="5215788"/>
            <a:ext cx="340585" cy="395171"/>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a:ln>
                  <a:noFill/>
                </a:ln>
                <a:solidFill>
                  <a:schemeClr val="bg1">
                    <a:lumMod val="50000"/>
                  </a:schemeClr>
                </a:solidFill>
                <a:effectLst/>
                <a:latin typeface="Arial" panose="020B0604020202020204" pitchFamily="34" charset="0"/>
                <a:cs typeface="Arial" panose="020B0604020202020204" pitchFamily="34" charset="0"/>
              </a:rPr>
              <a:t>…</a:t>
            </a:r>
          </a:p>
        </p:txBody>
      </p:sp>
      <p:sp>
        <p:nvSpPr>
          <p:cNvPr id="35" name="Rectangle 34">
            <a:extLst>
              <a:ext uri="{FF2B5EF4-FFF2-40B4-BE49-F238E27FC236}">
                <a16:creationId xmlns:a16="http://schemas.microsoft.com/office/drawing/2014/main" id="{697724C4-8FCB-42E0-A5BD-EEB39EE87FB8}"/>
              </a:ext>
            </a:extLst>
          </p:cNvPr>
          <p:cNvSpPr/>
          <p:nvPr/>
        </p:nvSpPr>
        <p:spPr bwMode="auto">
          <a:xfrm>
            <a:off x="6894787" y="5206530"/>
            <a:ext cx="340585" cy="395171"/>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a:ln>
                  <a:noFill/>
                </a:ln>
                <a:solidFill>
                  <a:schemeClr val="bg1">
                    <a:lumMod val="50000"/>
                  </a:schemeClr>
                </a:solidFill>
                <a:effectLst/>
                <a:latin typeface="Arial" panose="020B0604020202020204" pitchFamily="34" charset="0"/>
                <a:cs typeface="Arial" panose="020B0604020202020204" pitchFamily="34" charset="0"/>
              </a:rPr>
              <a:t>…</a:t>
            </a:r>
          </a:p>
        </p:txBody>
      </p:sp>
      <p:sp>
        <p:nvSpPr>
          <p:cNvPr id="36" name="TextBox 35">
            <a:extLst>
              <a:ext uri="{FF2B5EF4-FFF2-40B4-BE49-F238E27FC236}">
                <a16:creationId xmlns:a16="http://schemas.microsoft.com/office/drawing/2014/main" id="{CE999EF2-AEF1-44B9-93D7-8C7EE2CBD566}"/>
              </a:ext>
            </a:extLst>
          </p:cNvPr>
          <p:cNvSpPr txBox="1"/>
          <p:nvPr/>
        </p:nvSpPr>
        <p:spPr>
          <a:xfrm>
            <a:off x="8991601" y="3358229"/>
            <a:ext cx="2743200" cy="1323439"/>
          </a:xfrm>
          <a:prstGeom prst="rect">
            <a:avLst/>
          </a:prstGeom>
          <a:noFill/>
        </p:spPr>
        <p:txBody>
          <a:bodyPr wrap="square" rtlCol="0">
            <a:spAutoFit/>
          </a:bodyPr>
          <a:lstStyle/>
          <a:p>
            <a:r>
              <a:rPr lang="en-US" sz="1600" dirty="0">
                <a:solidFill>
                  <a:schemeClr val="tx1"/>
                </a:solidFill>
              </a:rPr>
              <a:t>Some legacy stations might have a long lifetime (ex: infrastructure traffic light etc.) in certain environments (some cities, but not all). </a:t>
            </a:r>
          </a:p>
        </p:txBody>
      </p:sp>
      <p:cxnSp>
        <p:nvCxnSpPr>
          <p:cNvPr id="37" name="Straight Arrow Connector 36">
            <a:extLst>
              <a:ext uri="{FF2B5EF4-FFF2-40B4-BE49-F238E27FC236}">
                <a16:creationId xmlns:a16="http://schemas.microsoft.com/office/drawing/2014/main" id="{F3930126-41D1-49C6-B99F-52363E138356}"/>
              </a:ext>
            </a:extLst>
          </p:cNvPr>
          <p:cNvCxnSpPr>
            <a:cxnSpLocks/>
            <a:stCxn id="36" idx="1"/>
          </p:cNvCxnSpPr>
          <p:nvPr/>
        </p:nvCxnSpPr>
        <p:spPr bwMode="auto">
          <a:xfrm flipH="1">
            <a:off x="7848601" y="4019949"/>
            <a:ext cx="1143000" cy="92433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1282897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Smooth transition from 802.11p to 802.11bd (2) </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January 2019</a:t>
            </a:r>
            <a:endParaRPr lang="en-GB"/>
          </a:p>
        </p:txBody>
      </p:sp>
      <p:graphicFrame>
        <p:nvGraphicFramePr>
          <p:cNvPr id="11" name="Table 10">
            <a:extLst>
              <a:ext uri="{FF2B5EF4-FFF2-40B4-BE49-F238E27FC236}">
                <a16:creationId xmlns:a16="http://schemas.microsoft.com/office/drawing/2014/main" id="{D5A2F71C-1AF6-4E4A-84A4-3B5AE0768401}"/>
              </a:ext>
            </a:extLst>
          </p:cNvPr>
          <p:cNvGraphicFramePr>
            <a:graphicFrameLocks noGrp="1"/>
          </p:cNvGraphicFramePr>
          <p:nvPr>
            <p:extLst>
              <p:ext uri="{D42A27DB-BD31-4B8C-83A1-F6EECF244321}">
                <p14:modId xmlns:p14="http://schemas.microsoft.com/office/powerpoint/2010/main" val="3348915098"/>
              </p:ext>
            </p:extLst>
          </p:nvPr>
        </p:nvGraphicFramePr>
        <p:xfrm>
          <a:off x="569385" y="1979891"/>
          <a:ext cx="10820399" cy="3083560"/>
        </p:xfrm>
        <a:graphic>
          <a:graphicData uri="http://schemas.openxmlformats.org/drawingml/2006/table">
            <a:tbl>
              <a:tblPr firstRow="1" bandRow="1">
                <a:tableStyleId>{5C22544A-7EE6-4342-B048-85BDC9FD1C3A}</a:tableStyleId>
              </a:tblPr>
              <a:tblGrid>
                <a:gridCol w="954615">
                  <a:extLst>
                    <a:ext uri="{9D8B030D-6E8A-4147-A177-3AD203B41FA5}">
                      <a16:colId xmlns:a16="http://schemas.microsoft.com/office/drawing/2014/main" val="1943608803"/>
                    </a:ext>
                  </a:extLst>
                </a:gridCol>
                <a:gridCol w="1676400">
                  <a:extLst>
                    <a:ext uri="{9D8B030D-6E8A-4147-A177-3AD203B41FA5}">
                      <a16:colId xmlns:a16="http://schemas.microsoft.com/office/drawing/2014/main" val="1965686399"/>
                    </a:ext>
                  </a:extLst>
                </a:gridCol>
                <a:gridCol w="3352800">
                  <a:extLst>
                    <a:ext uri="{9D8B030D-6E8A-4147-A177-3AD203B41FA5}">
                      <a16:colId xmlns:a16="http://schemas.microsoft.com/office/drawing/2014/main" val="3514459446"/>
                    </a:ext>
                  </a:extLst>
                </a:gridCol>
                <a:gridCol w="4836584">
                  <a:extLst>
                    <a:ext uri="{9D8B030D-6E8A-4147-A177-3AD203B41FA5}">
                      <a16:colId xmlns:a16="http://schemas.microsoft.com/office/drawing/2014/main" val="794162971"/>
                    </a:ext>
                  </a:extLst>
                </a:gridCol>
              </a:tblGrid>
              <a:tr h="370840">
                <a:tc>
                  <a:txBody>
                    <a:bodyPr/>
                    <a:lstStyle/>
                    <a:p>
                      <a:r>
                        <a:rPr lang="en-US" sz="1600" noProof="0"/>
                        <a:t>Phase </a:t>
                      </a:r>
                    </a:p>
                  </a:txBody>
                  <a:tcPr/>
                </a:tc>
                <a:tc>
                  <a:txBody>
                    <a:bodyPr/>
                    <a:lstStyle/>
                    <a:p>
                      <a:r>
                        <a:rPr lang="en-US" sz="1600" noProof="0"/>
                        <a:t>Title </a:t>
                      </a:r>
                    </a:p>
                  </a:txBody>
                  <a:tcPr/>
                </a:tc>
                <a:tc>
                  <a:txBody>
                    <a:bodyPr/>
                    <a:lstStyle/>
                    <a:p>
                      <a:r>
                        <a:rPr lang="en-US" sz="1600" noProof="0"/>
                        <a:t>Description</a:t>
                      </a:r>
                    </a:p>
                  </a:txBody>
                  <a:tcPr/>
                </a:tc>
                <a:tc>
                  <a:txBody>
                    <a:bodyPr/>
                    <a:lstStyle/>
                    <a:p>
                      <a:r>
                        <a:rPr lang="en-US" sz="1600" noProof="0"/>
                        <a:t>NGV stations objectives</a:t>
                      </a:r>
                    </a:p>
                  </a:txBody>
                  <a:tcPr/>
                </a:tc>
                <a:extLst>
                  <a:ext uri="{0D108BD9-81ED-4DB2-BD59-A6C34878D82A}">
                    <a16:rowId xmlns:a16="http://schemas.microsoft.com/office/drawing/2014/main" val="4438582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noProof="0">
                          <a:solidFill>
                            <a:schemeClr val="tx1"/>
                          </a:solidFill>
                        </a:rPr>
                        <a:t>Phase 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noProof="0">
                          <a:solidFill>
                            <a:schemeClr val="tx1"/>
                          </a:solidFill>
                        </a:rPr>
                        <a:t>NGV roll-out starting</a:t>
                      </a:r>
                    </a:p>
                  </a:txBody>
                  <a:tcPr/>
                </a:tc>
                <a:tc>
                  <a:txBody>
                    <a:bodyPr/>
                    <a:lstStyle/>
                    <a:p>
                      <a:r>
                        <a:rPr lang="en-US" sz="1600" noProof="0" dirty="0"/>
                        <a:t>Few NGV stations. </a:t>
                      </a:r>
                    </a:p>
                    <a:p>
                      <a:r>
                        <a:rPr lang="en-US" sz="1600" noProof="0" dirty="0"/>
                        <a:t>Most stations are legacy 802.11p</a:t>
                      </a:r>
                    </a:p>
                    <a:p>
                      <a:endParaRPr lang="en-US" sz="1600" noProof="0" dirty="0"/>
                    </a:p>
                  </a:txBody>
                  <a:tcPr/>
                </a:tc>
                <a:tc>
                  <a:txBody>
                    <a:bodyPr/>
                    <a:lstStyle/>
                    <a:p>
                      <a:pPr marL="285750" indent="-285750">
                        <a:buFont typeface="Arial" panose="020B0604020202020204" pitchFamily="34" charset="0"/>
                        <a:buChar char="•"/>
                      </a:pPr>
                      <a:r>
                        <a:rPr lang="en-US" sz="1600" noProof="0" dirty="0"/>
                        <a:t>NGV stations should have zero impact on performance of legacy 802.11p stations</a:t>
                      </a:r>
                    </a:p>
                    <a:p>
                      <a:pPr marL="285750" indent="-285750">
                        <a:buFont typeface="Arial" panose="020B0604020202020204" pitchFamily="34" charset="0"/>
                        <a:buChar char="•"/>
                      </a:pPr>
                      <a:r>
                        <a:rPr lang="en-US" sz="1600" noProof="0" dirty="0"/>
                        <a:t>NGV should add value to the overall ITS system</a:t>
                      </a:r>
                    </a:p>
                  </a:txBody>
                  <a:tcPr/>
                </a:tc>
                <a:extLst>
                  <a:ext uri="{0D108BD9-81ED-4DB2-BD59-A6C34878D82A}">
                    <a16:rowId xmlns:a16="http://schemas.microsoft.com/office/drawing/2014/main" val="131070152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noProof="0">
                          <a:solidFill>
                            <a:schemeClr val="tx1"/>
                          </a:solidFill>
                        </a:rPr>
                        <a:t>Phase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noProof="0">
                          <a:solidFill>
                            <a:schemeClr val="tx1"/>
                          </a:solidFill>
                        </a:rPr>
                        <a:t>NGV develops</a:t>
                      </a:r>
                    </a:p>
                  </a:txBody>
                  <a:tcPr/>
                </a:tc>
                <a:tc>
                  <a:txBody>
                    <a:bodyPr/>
                    <a:lstStyle/>
                    <a:p>
                      <a:r>
                        <a:rPr lang="en-US" sz="1600" noProof="0"/>
                        <a:t>Transition phase. Both technologies are present in the channel in non-negligible amount </a:t>
                      </a:r>
                    </a:p>
                  </a:txBody>
                  <a:tcPr/>
                </a:tc>
                <a:tc>
                  <a:txBody>
                    <a:bodyPr/>
                    <a:lstStyle/>
                    <a:p>
                      <a:pPr marL="285750" indent="-285750">
                        <a:buFont typeface="Arial" panose="020B0604020202020204" pitchFamily="34" charset="0"/>
                        <a:buChar char="•"/>
                      </a:pPr>
                      <a:r>
                        <a:rPr lang="en-US" sz="1600" noProof="0" dirty="0"/>
                        <a:t>NGV stations can start to deliver enhanced capabilities, with light impact on performance of  legacy 802.11p stations </a:t>
                      </a:r>
                    </a:p>
                    <a:p>
                      <a:pPr marL="285750" indent="-285750">
                        <a:buFont typeface="Arial" panose="020B0604020202020204" pitchFamily="34" charset="0"/>
                        <a:buChar char="•"/>
                      </a:pPr>
                      <a:r>
                        <a:rPr lang="en-US" sz="1600" noProof="0" dirty="0"/>
                        <a:t>NGV should add value to the overall ITS system</a:t>
                      </a:r>
                    </a:p>
                  </a:txBody>
                  <a:tcPr/>
                </a:tc>
                <a:extLst>
                  <a:ext uri="{0D108BD9-81ED-4DB2-BD59-A6C34878D82A}">
                    <a16:rowId xmlns:a16="http://schemas.microsoft.com/office/drawing/2014/main" val="239187053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noProof="0">
                          <a:solidFill>
                            <a:schemeClr val="tx1"/>
                          </a:solidFill>
                        </a:rPr>
                        <a:t>Phase 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noProof="0">
                          <a:solidFill>
                            <a:schemeClr val="tx1"/>
                          </a:solidFill>
                        </a:rPr>
                        <a:t>Legacy stations phase-out</a:t>
                      </a:r>
                    </a:p>
                  </a:txBody>
                  <a:tcPr/>
                </a:tc>
                <a:tc>
                  <a:txBody>
                    <a:bodyPr/>
                    <a:lstStyle/>
                    <a:p>
                      <a:r>
                        <a:rPr lang="en-US" sz="1600" noProof="0" dirty="0"/>
                        <a:t>Legacy stations are out-numbered by NGV &amp; are being retired from system</a:t>
                      </a:r>
                    </a:p>
                  </a:txBody>
                  <a:tcPr/>
                </a:tc>
                <a:tc>
                  <a:txBody>
                    <a:bodyPr/>
                    <a:lstStyle/>
                    <a:p>
                      <a:pPr marL="285750" indent="-285750">
                        <a:buFont typeface="Arial" panose="020B0604020202020204" pitchFamily="34" charset="0"/>
                        <a:buChar char="•"/>
                      </a:pPr>
                      <a:r>
                        <a:rPr lang="en-US" sz="1600" noProof="0" dirty="0"/>
                        <a:t>NGV stations can unleash their full benefits, while maintaining backwards compatibility in environments where legacy stations are still around</a:t>
                      </a:r>
                    </a:p>
                  </a:txBody>
                  <a:tcPr/>
                </a:tc>
                <a:extLst>
                  <a:ext uri="{0D108BD9-81ED-4DB2-BD59-A6C34878D82A}">
                    <a16:rowId xmlns:a16="http://schemas.microsoft.com/office/drawing/2014/main" val="1471885060"/>
                  </a:ext>
                </a:extLst>
              </a:tr>
            </a:tbl>
          </a:graphicData>
        </a:graphic>
      </p:graphicFrame>
      <p:sp>
        <p:nvSpPr>
          <p:cNvPr id="12" name="Rectangle 11">
            <a:extLst>
              <a:ext uri="{FF2B5EF4-FFF2-40B4-BE49-F238E27FC236}">
                <a16:creationId xmlns:a16="http://schemas.microsoft.com/office/drawing/2014/main" id="{99504BDB-A7ED-4078-ABC3-46A3738583E6}"/>
              </a:ext>
            </a:extLst>
          </p:cNvPr>
          <p:cNvSpPr/>
          <p:nvPr/>
        </p:nvSpPr>
        <p:spPr>
          <a:xfrm>
            <a:off x="724429" y="5257800"/>
            <a:ext cx="10510310" cy="830997"/>
          </a:xfrm>
          <a:prstGeom prst="rect">
            <a:avLst/>
          </a:prstGeom>
        </p:spPr>
        <p:txBody>
          <a:bodyPr wrap="square">
            <a:spAutoFit/>
          </a:bodyPr>
          <a:lstStyle/>
          <a:p>
            <a:r>
              <a:rPr lang="en-US" sz="1600" dirty="0">
                <a:solidFill>
                  <a:schemeClr val="tx1"/>
                </a:solidFill>
              </a:rPr>
              <a:t>For all phases, NGV must provide fair access to the channel: </a:t>
            </a:r>
          </a:p>
          <a:p>
            <a:pPr marL="285750" indent="-285750">
              <a:buFontTx/>
              <a:buChar char="-"/>
            </a:pPr>
            <a:r>
              <a:rPr lang="en-US" sz="1600" dirty="0">
                <a:solidFill>
                  <a:schemeClr val="tx1"/>
                </a:solidFill>
              </a:rPr>
              <a:t>NGV messages should have approximately the same air-time than legacy 802.11p messages sent in the similar conditions </a:t>
            </a:r>
          </a:p>
          <a:p>
            <a:pPr marL="285750" indent="-285750">
              <a:buFontTx/>
              <a:buChar char="-"/>
            </a:pPr>
            <a:r>
              <a:rPr lang="en-US" sz="1600" dirty="0">
                <a:solidFill>
                  <a:schemeClr val="tx1"/>
                </a:solidFill>
              </a:rPr>
              <a:t>The same rule for access to the channel (ex: CSMA/CA) should apply to both legacy and NGV stations</a:t>
            </a:r>
          </a:p>
        </p:txBody>
      </p:sp>
    </p:spTree>
    <p:extLst>
      <p:ext uri="{BB962C8B-B14F-4D97-AF65-F5344CB8AC3E}">
        <p14:creationId xmlns:p14="http://schemas.microsoft.com/office/powerpoint/2010/main" val="16944261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1524001"/>
            <a:ext cx="10361084" cy="4570414"/>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This submission provides a summary of critical items that Task Group </a:t>
            </a:r>
            <a:r>
              <a:rPr lang="en-US" dirty="0" err="1"/>
              <a:t>bd</a:t>
            </a:r>
            <a:r>
              <a:rPr lang="en-US" dirty="0"/>
              <a:t> must consider in order to provide a smooth transition from 802.11p to the new technology introduced for future vehicular applications.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We elaborate on the need for interoperability and coexistence at both the system and the protocol level, backward compatibility with legacy IEEE 802.11p stations, and fairness of channel access among all stations.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We consider it critical for 802.11bd to be designed for efficient operation during the period when large amounts of 802.11p equipment is in use, not just in the future when nearly all deployed equipment supports NGV</a:t>
            </a:r>
            <a:r>
              <a:rPr lang="en-US" b="0" dirty="0"/>
              <a: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January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a:t>
            </a:r>
          </a:p>
        </p:txBody>
      </p:sp>
      <p:sp>
        <p:nvSpPr>
          <p:cNvPr id="9218" name="Rectangle 2"/>
          <p:cNvSpPr>
            <a:spLocks noGrp="1" noChangeArrowheads="1"/>
          </p:cNvSpPr>
          <p:nvPr>
            <p:ph idx="1"/>
          </p:nvPr>
        </p:nvSpPr>
        <p:spPr>
          <a:xfrm>
            <a:off x="914401" y="1676400"/>
            <a:ext cx="10361084" cy="4724399"/>
          </a:xfrm>
          <a:ln/>
        </p:spPr>
        <p:txBody>
          <a:bodyPr/>
          <a:lstStyle/>
          <a:p>
            <a:pPr>
              <a:buFont typeface="Times New Roman" pitchFamily="16" charset="0"/>
              <a:buChar char="•"/>
            </a:pPr>
            <a:r>
              <a:rPr lang="en-GB" b="0" dirty="0"/>
              <a:t>By the time 802.11bd is standardized and deployed, there will be millions of vehicles, and (at least) tens of thousands of RSUs, in service using 802.11p </a:t>
            </a:r>
          </a:p>
          <a:p>
            <a:pPr lvl="1">
              <a:buFont typeface="Times New Roman" pitchFamily="16" charset="0"/>
              <a:buChar char="•"/>
            </a:pPr>
            <a:r>
              <a:rPr lang="en-GB" dirty="0"/>
              <a:t>Several automobile manufacturers are already beginning their 802.11p roll-out</a:t>
            </a:r>
          </a:p>
          <a:p>
            <a:pPr lvl="1">
              <a:buFont typeface="Times New Roman" pitchFamily="16" charset="0"/>
              <a:buChar char="•"/>
            </a:pPr>
            <a:r>
              <a:rPr lang="en-GB" b="0" dirty="0"/>
              <a:t>Over 5300 </a:t>
            </a:r>
            <a:r>
              <a:rPr lang="en-GB" dirty="0"/>
              <a:t>RSUs have already been installed in the USA (source: Car 2 Car Consortium), also significant numbers in parts of Europe, such as Germany and Austria</a:t>
            </a:r>
          </a:p>
          <a:p>
            <a:pPr lvl="1">
              <a:buFont typeface="Times New Roman" pitchFamily="16" charset="0"/>
              <a:buChar char="•"/>
            </a:pPr>
            <a:r>
              <a:rPr lang="en-GB" dirty="0"/>
              <a:t>The EU recently published its ITS-G5 </a:t>
            </a:r>
            <a:r>
              <a:rPr lang="en-GB"/>
              <a:t>Delegated Act Directive</a:t>
            </a:r>
            <a:r>
              <a:rPr lang="en-GB" dirty="0"/>
              <a:t>, ensuring that 802.11p-based equipment will be deployed in Europe for many years to come</a:t>
            </a:r>
          </a:p>
          <a:p>
            <a:pPr>
              <a:buFont typeface="Times New Roman" pitchFamily="16" charset="0"/>
              <a:buChar char="•"/>
            </a:pPr>
            <a:r>
              <a:rPr lang="en-GB" b="0" dirty="0"/>
              <a:t>Task Group </a:t>
            </a:r>
            <a:r>
              <a:rPr lang="en-GB" b="0" dirty="0" err="1"/>
              <a:t>bd</a:t>
            </a:r>
            <a:r>
              <a:rPr lang="en-GB" b="0" dirty="0"/>
              <a:t> needs to define a protocol that provides benefits in an environment with a mixture of 802.11p and 802.11bd equipment</a:t>
            </a:r>
          </a:p>
          <a:p>
            <a:pPr lvl="1">
              <a:buFont typeface="Times New Roman" pitchFamily="16" charset="0"/>
              <a:buChar char="•"/>
            </a:pPr>
            <a:r>
              <a:rPr lang="en-GB" b="0" dirty="0"/>
              <a:t>If NGV enhancements are only available in the absence of 802.11p equipment, the benefits of NGV are deferred so far into the future that NGV is unlikely to ever be deployed</a:t>
            </a:r>
          </a:p>
          <a:p>
            <a:pPr lvl="1">
              <a:buFont typeface="Times New Roman" pitchFamily="16" charset="0"/>
              <a:buChar char="•"/>
            </a:pPr>
            <a:r>
              <a:rPr lang="en-GB" b="0" dirty="0"/>
              <a:t>The task group should adopt techniques that are adaptive and cooperative, rather than a modal approach that cannot deliver the new functionality when 802.11p stations are present</a:t>
            </a:r>
          </a:p>
          <a:p>
            <a:pPr lvl="1">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January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Difference between IEEE 802.11p/</a:t>
            </a:r>
            <a:r>
              <a:rPr lang="en-US" dirty="0" err="1"/>
              <a:t>bd</a:t>
            </a:r>
            <a:r>
              <a:rPr lang="en-US" dirty="0"/>
              <a:t> &amp; ITS-G5 / SAE (1)</a:t>
            </a:r>
            <a:endParaRPr lang="en-GB" dirty="0"/>
          </a:p>
        </p:txBody>
      </p:sp>
      <p:sp>
        <p:nvSpPr>
          <p:cNvPr id="9218" name="Rectangle 2"/>
          <p:cNvSpPr>
            <a:spLocks noGrp="1" noChangeArrowheads="1"/>
          </p:cNvSpPr>
          <p:nvPr>
            <p:ph idx="1"/>
          </p:nvPr>
        </p:nvSpPr>
        <p:spPr>
          <a:xfrm>
            <a:off x="914401" y="1828800"/>
            <a:ext cx="10361084" cy="1425370"/>
          </a:xfrm>
          <a:ln/>
        </p:spPr>
        <p:txBody>
          <a:bodyPr/>
          <a:lstStyle/>
          <a:p>
            <a:pPr>
              <a:buFont typeface="Arial" panose="020B0604020202020204" pitchFamily="34" charset="0"/>
              <a:buChar char="•"/>
            </a:pPr>
            <a:r>
              <a:rPr lang="en-US" sz="2000" b="0" dirty="0"/>
              <a:t>IEEE 802.11p is used as the access layer of several V2X regional standards such as ITS-G5 in Europe or SAE in the US.  IEEE 802.11bd needs to be an enhancement to this access layer.</a:t>
            </a:r>
          </a:p>
          <a:p>
            <a:pPr>
              <a:buFont typeface="Arial" panose="020B0604020202020204" pitchFamily="34" charset="0"/>
              <a:buChar char="•"/>
            </a:pPr>
            <a:r>
              <a:rPr lang="en-US" sz="2000" b="0" dirty="0"/>
              <a:t>On top of the IEEE 802.11-based access layer, regional standards define a set of rules for decentralized congestion control (DCC), packet generation and dissemination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January 2019</a:t>
            </a:r>
            <a:endParaRPr lang="en-GB"/>
          </a:p>
        </p:txBody>
      </p:sp>
      <p:grpSp>
        <p:nvGrpSpPr>
          <p:cNvPr id="7" name="Group 6">
            <a:extLst>
              <a:ext uri="{FF2B5EF4-FFF2-40B4-BE49-F238E27FC236}">
                <a16:creationId xmlns:a16="http://schemas.microsoft.com/office/drawing/2014/main" id="{0F4F560A-C1E1-4FD7-B383-7B6849B94683}"/>
              </a:ext>
            </a:extLst>
          </p:cNvPr>
          <p:cNvGrpSpPr/>
          <p:nvPr/>
        </p:nvGrpSpPr>
        <p:grpSpPr>
          <a:xfrm>
            <a:off x="3352800" y="3402011"/>
            <a:ext cx="5638800" cy="2998789"/>
            <a:chOff x="179388" y="1249361"/>
            <a:chExt cx="7704139" cy="5190514"/>
          </a:xfrm>
        </p:grpSpPr>
        <p:sp>
          <p:nvSpPr>
            <p:cNvPr id="8" name="Isosceles Triangle 7">
              <a:extLst>
                <a:ext uri="{FF2B5EF4-FFF2-40B4-BE49-F238E27FC236}">
                  <a16:creationId xmlns:a16="http://schemas.microsoft.com/office/drawing/2014/main" id="{83F77D52-3EA9-42D6-9EE2-92FAD2502977}"/>
                </a:ext>
              </a:extLst>
            </p:cNvPr>
            <p:cNvSpPr/>
            <p:nvPr/>
          </p:nvSpPr>
          <p:spPr>
            <a:xfrm flipV="1">
              <a:off x="2782277" y="1539631"/>
              <a:ext cx="4384432" cy="4900244"/>
            </a:xfrm>
            <a:prstGeom prst="triangle">
              <a:avLst/>
            </a:prstGeom>
            <a:solidFill>
              <a:srgbClr val="88DBFC">
                <a:lumMod val="60000"/>
                <a:lumOff val="40000"/>
              </a:srgbClr>
            </a:solidFill>
            <a:ln w="9525" cap="flat" cmpd="sng" algn="ctr">
              <a:noFill/>
              <a:prstDash val="solid"/>
              <a:round/>
              <a:headEnd type="none" w="med" len="med"/>
              <a:tailEnd type="none" w="med" len="med"/>
            </a:ln>
            <a:effectLst/>
          </p:spPr>
          <p:txBody>
            <a:bodyPr/>
            <a:lstStyle/>
            <a:p>
              <a:pPr eaLnBrk="0" hangingPunct="0"/>
              <a:endParaRPr lang="en-US" sz="1400" kern="0" dirty="0">
                <a:solidFill>
                  <a:srgbClr val="000000"/>
                </a:solidFill>
              </a:endParaRPr>
            </a:p>
          </p:txBody>
        </p:sp>
        <p:sp>
          <p:nvSpPr>
            <p:cNvPr id="9" name="TextBox 39">
              <a:extLst>
                <a:ext uri="{FF2B5EF4-FFF2-40B4-BE49-F238E27FC236}">
                  <a16:creationId xmlns:a16="http://schemas.microsoft.com/office/drawing/2014/main" id="{9DD5ACAD-1800-4C3A-AA15-436D84EE5DA1}"/>
                </a:ext>
              </a:extLst>
            </p:cNvPr>
            <p:cNvSpPr txBox="1">
              <a:spLocks noChangeArrowheads="1"/>
            </p:cNvSpPr>
            <p:nvPr/>
          </p:nvSpPr>
          <p:spPr bwMode="auto">
            <a:xfrm>
              <a:off x="179388" y="1484313"/>
              <a:ext cx="1572958" cy="532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charset="0"/>
                </a:defRPr>
              </a:lvl1pPr>
              <a:lvl2pPr marL="742950" indent="-285750">
                <a:defRPr sz="2000">
                  <a:solidFill>
                    <a:srgbClr val="000000"/>
                  </a:solidFill>
                  <a:latin typeface="Arial" charset="0"/>
                </a:defRPr>
              </a:lvl2pPr>
              <a:lvl3pPr marL="1143000" indent="-228600">
                <a:defRPr sz="2000">
                  <a:solidFill>
                    <a:srgbClr val="000000"/>
                  </a:solidFill>
                  <a:latin typeface="Arial" charset="0"/>
                </a:defRPr>
              </a:lvl3pPr>
              <a:lvl4pPr marL="1600200" indent="-228600">
                <a:defRPr sz="2000">
                  <a:solidFill>
                    <a:srgbClr val="000000"/>
                  </a:solidFill>
                  <a:latin typeface="Arial" charset="0"/>
                </a:defRPr>
              </a:lvl4pPr>
              <a:lvl5pPr marL="2057400" indent="-228600">
                <a:defRPr sz="2000">
                  <a:solidFill>
                    <a:srgbClr val="000000"/>
                  </a:solidFill>
                  <a:latin typeface="Arial" charset="0"/>
                </a:defRPr>
              </a:lvl5pPr>
              <a:lvl6pPr marL="2514600" indent="-228600" eaLnBrk="0" fontAlgn="base" hangingPunct="0">
                <a:spcBef>
                  <a:spcPct val="0"/>
                </a:spcBef>
                <a:spcAft>
                  <a:spcPct val="0"/>
                </a:spcAft>
                <a:defRPr sz="2000">
                  <a:solidFill>
                    <a:srgbClr val="000000"/>
                  </a:solidFill>
                  <a:latin typeface="Arial" charset="0"/>
                </a:defRPr>
              </a:lvl6pPr>
              <a:lvl7pPr marL="2971800" indent="-228600" eaLnBrk="0" fontAlgn="base" hangingPunct="0">
                <a:spcBef>
                  <a:spcPct val="0"/>
                </a:spcBef>
                <a:spcAft>
                  <a:spcPct val="0"/>
                </a:spcAft>
                <a:defRPr sz="2000">
                  <a:solidFill>
                    <a:srgbClr val="000000"/>
                  </a:solidFill>
                  <a:latin typeface="Arial" charset="0"/>
                </a:defRPr>
              </a:lvl7pPr>
              <a:lvl8pPr marL="3429000" indent="-228600" eaLnBrk="0" fontAlgn="base" hangingPunct="0">
                <a:spcBef>
                  <a:spcPct val="0"/>
                </a:spcBef>
                <a:spcAft>
                  <a:spcPct val="0"/>
                </a:spcAft>
                <a:defRPr sz="2000">
                  <a:solidFill>
                    <a:srgbClr val="000000"/>
                  </a:solidFill>
                  <a:latin typeface="Arial" charset="0"/>
                </a:defRPr>
              </a:lvl8pPr>
              <a:lvl9pPr marL="3886200" indent="-228600" eaLnBrk="0" fontAlgn="base" hangingPunct="0">
                <a:spcBef>
                  <a:spcPct val="0"/>
                </a:spcBef>
                <a:spcAft>
                  <a:spcPct val="0"/>
                </a:spcAft>
                <a:defRPr sz="2000">
                  <a:solidFill>
                    <a:srgbClr val="000000"/>
                  </a:solidFill>
                  <a:latin typeface="Arial"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altLang="en-US" sz="1400" b="0" i="0" u="none" strike="noStrike" kern="0" cap="none" spc="0" normalizeH="0" baseline="0" noProof="0" dirty="0">
                  <a:ln>
                    <a:noFill/>
                  </a:ln>
                  <a:solidFill>
                    <a:srgbClr val="000000"/>
                  </a:solidFill>
                  <a:effectLst/>
                  <a:uLnTx/>
                  <a:uFillTx/>
                  <a:latin typeface="Arial" charset="0"/>
                </a:rPr>
                <a:t>Applications</a:t>
              </a:r>
            </a:p>
          </p:txBody>
        </p:sp>
        <p:sp>
          <p:nvSpPr>
            <p:cNvPr id="10" name="TextBox 40">
              <a:extLst>
                <a:ext uri="{FF2B5EF4-FFF2-40B4-BE49-F238E27FC236}">
                  <a16:creationId xmlns:a16="http://schemas.microsoft.com/office/drawing/2014/main" id="{DC9761AE-68B7-41E5-826C-5D30BCFA49F4}"/>
                </a:ext>
              </a:extLst>
            </p:cNvPr>
            <p:cNvSpPr txBox="1">
              <a:spLocks noChangeArrowheads="1"/>
            </p:cNvSpPr>
            <p:nvPr/>
          </p:nvSpPr>
          <p:spPr bwMode="auto">
            <a:xfrm>
              <a:off x="430212" y="2636839"/>
              <a:ext cx="1205016" cy="532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charset="0"/>
                </a:defRPr>
              </a:lvl1pPr>
              <a:lvl2pPr marL="742950" indent="-285750">
                <a:defRPr sz="2000">
                  <a:solidFill>
                    <a:srgbClr val="000000"/>
                  </a:solidFill>
                  <a:latin typeface="Arial" charset="0"/>
                </a:defRPr>
              </a:lvl2pPr>
              <a:lvl3pPr marL="1143000" indent="-228600">
                <a:defRPr sz="2000">
                  <a:solidFill>
                    <a:srgbClr val="000000"/>
                  </a:solidFill>
                  <a:latin typeface="Arial" charset="0"/>
                </a:defRPr>
              </a:lvl3pPr>
              <a:lvl4pPr marL="1600200" indent="-228600">
                <a:defRPr sz="2000">
                  <a:solidFill>
                    <a:srgbClr val="000000"/>
                  </a:solidFill>
                  <a:latin typeface="Arial" charset="0"/>
                </a:defRPr>
              </a:lvl4pPr>
              <a:lvl5pPr marL="2057400" indent="-228600">
                <a:defRPr sz="2000">
                  <a:solidFill>
                    <a:srgbClr val="000000"/>
                  </a:solidFill>
                  <a:latin typeface="Arial" charset="0"/>
                </a:defRPr>
              </a:lvl5pPr>
              <a:lvl6pPr marL="2514600" indent="-228600" eaLnBrk="0" fontAlgn="base" hangingPunct="0">
                <a:spcBef>
                  <a:spcPct val="0"/>
                </a:spcBef>
                <a:spcAft>
                  <a:spcPct val="0"/>
                </a:spcAft>
                <a:defRPr sz="2000">
                  <a:solidFill>
                    <a:srgbClr val="000000"/>
                  </a:solidFill>
                  <a:latin typeface="Arial" charset="0"/>
                </a:defRPr>
              </a:lvl6pPr>
              <a:lvl7pPr marL="2971800" indent="-228600" eaLnBrk="0" fontAlgn="base" hangingPunct="0">
                <a:spcBef>
                  <a:spcPct val="0"/>
                </a:spcBef>
                <a:spcAft>
                  <a:spcPct val="0"/>
                </a:spcAft>
                <a:defRPr sz="2000">
                  <a:solidFill>
                    <a:srgbClr val="000000"/>
                  </a:solidFill>
                  <a:latin typeface="Arial" charset="0"/>
                </a:defRPr>
              </a:lvl7pPr>
              <a:lvl8pPr marL="3429000" indent="-228600" eaLnBrk="0" fontAlgn="base" hangingPunct="0">
                <a:spcBef>
                  <a:spcPct val="0"/>
                </a:spcBef>
                <a:spcAft>
                  <a:spcPct val="0"/>
                </a:spcAft>
                <a:defRPr sz="2000">
                  <a:solidFill>
                    <a:srgbClr val="000000"/>
                  </a:solidFill>
                  <a:latin typeface="Arial" charset="0"/>
                </a:defRPr>
              </a:lvl8pPr>
              <a:lvl9pPr marL="3886200" indent="-228600" eaLnBrk="0" fontAlgn="base" hangingPunct="0">
                <a:spcBef>
                  <a:spcPct val="0"/>
                </a:spcBef>
                <a:spcAft>
                  <a:spcPct val="0"/>
                </a:spcAft>
                <a:defRPr sz="2000">
                  <a:solidFill>
                    <a:srgbClr val="000000"/>
                  </a:solidFill>
                  <a:latin typeface="Arial" charset="0"/>
                </a:defRPr>
              </a:lvl9p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altLang="en-US" sz="1400" b="0" i="0" u="none" strike="noStrike" kern="0" cap="none" spc="0" normalizeH="0" baseline="0" noProof="0" dirty="0">
                  <a:ln>
                    <a:noFill/>
                  </a:ln>
                  <a:solidFill>
                    <a:srgbClr val="000000"/>
                  </a:solidFill>
                  <a:effectLst/>
                  <a:uLnTx/>
                  <a:uFillTx/>
                  <a:latin typeface="Arial" charset="0"/>
                </a:rPr>
                <a:t>Facilities</a:t>
              </a:r>
            </a:p>
          </p:txBody>
        </p:sp>
        <p:sp>
          <p:nvSpPr>
            <p:cNvPr id="11" name="TextBox 41">
              <a:extLst>
                <a:ext uri="{FF2B5EF4-FFF2-40B4-BE49-F238E27FC236}">
                  <a16:creationId xmlns:a16="http://schemas.microsoft.com/office/drawing/2014/main" id="{6CEF7E90-7C47-4547-B78C-6C6860270133}"/>
                </a:ext>
              </a:extLst>
            </p:cNvPr>
            <p:cNvSpPr txBox="1">
              <a:spLocks noChangeArrowheads="1"/>
            </p:cNvSpPr>
            <p:nvPr/>
          </p:nvSpPr>
          <p:spPr bwMode="auto">
            <a:xfrm>
              <a:off x="238125" y="3573462"/>
              <a:ext cx="1570037" cy="905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rgbClr val="000000"/>
                  </a:solidFill>
                  <a:latin typeface="Arial" charset="0"/>
                </a:defRPr>
              </a:lvl1pPr>
              <a:lvl2pPr marL="742950" indent="-285750">
                <a:defRPr sz="2000">
                  <a:solidFill>
                    <a:srgbClr val="000000"/>
                  </a:solidFill>
                  <a:latin typeface="Arial" charset="0"/>
                </a:defRPr>
              </a:lvl2pPr>
              <a:lvl3pPr marL="1143000" indent="-228600">
                <a:defRPr sz="2000">
                  <a:solidFill>
                    <a:srgbClr val="000000"/>
                  </a:solidFill>
                  <a:latin typeface="Arial" charset="0"/>
                </a:defRPr>
              </a:lvl3pPr>
              <a:lvl4pPr marL="1600200" indent="-228600">
                <a:defRPr sz="2000">
                  <a:solidFill>
                    <a:srgbClr val="000000"/>
                  </a:solidFill>
                  <a:latin typeface="Arial" charset="0"/>
                </a:defRPr>
              </a:lvl4pPr>
              <a:lvl5pPr marL="2057400" indent="-228600">
                <a:defRPr sz="2000">
                  <a:solidFill>
                    <a:srgbClr val="000000"/>
                  </a:solidFill>
                  <a:latin typeface="Arial" charset="0"/>
                </a:defRPr>
              </a:lvl5pPr>
              <a:lvl6pPr marL="2514600" indent="-228600" eaLnBrk="0" fontAlgn="base" hangingPunct="0">
                <a:spcBef>
                  <a:spcPct val="0"/>
                </a:spcBef>
                <a:spcAft>
                  <a:spcPct val="0"/>
                </a:spcAft>
                <a:defRPr sz="2000">
                  <a:solidFill>
                    <a:srgbClr val="000000"/>
                  </a:solidFill>
                  <a:latin typeface="Arial" charset="0"/>
                </a:defRPr>
              </a:lvl6pPr>
              <a:lvl7pPr marL="2971800" indent="-228600" eaLnBrk="0" fontAlgn="base" hangingPunct="0">
                <a:spcBef>
                  <a:spcPct val="0"/>
                </a:spcBef>
                <a:spcAft>
                  <a:spcPct val="0"/>
                </a:spcAft>
                <a:defRPr sz="2000">
                  <a:solidFill>
                    <a:srgbClr val="000000"/>
                  </a:solidFill>
                  <a:latin typeface="Arial" charset="0"/>
                </a:defRPr>
              </a:lvl7pPr>
              <a:lvl8pPr marL="3429000" indent="-228600" eaLnBrk="0" fontAlgn="base" hangingPunct="0">
                <a:spcBef>
                  <a:spcPct val="0"/>
                </a:spcBef>
                <a:spcAft>
                  <a:spcPct val="0"/>
                </a:spcAft>
                <a:defRPr sz="2000">
                  <a:solidFill>
                    <a:srgbClr val="000000"/>
                  </a:solidFill>
                  <a:latin typeface="Arial" charset="0"/>
                </a:defRPr>
              </a:lvl8pPr>
              <a:lvl9pPr marL="3886200" indent="-228600" eaLnBrk="0" fontAlgn="base" hangingPunct="0">
                <a:spcBef>
                  <a:spcPct val="0"/>
                </a:spcBef>
                <a:spcAft>
                  <a:spcPct val="0"/>
                </a:spcAft>
                <a:defRPr sz="2000">
                  <a:solidFill>
                    <a:srgbClr val="000000"/>
                  </a:solidFill>
                  <a:latin typeface="Arial"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altLang="en-US" sz="1400" b="0" i="0" u="none" strike="noStrike" kern="0" cap="none" spc="0" normalizeH="0" baseline="0" noProof="0" dirty="0">
                  <a:ln>
                    <a:noFill/>
                  </a:ln>
                  <a:solidFill>
                    <a:srgbClr val="000000"/>
                  </a:solidFill>
                  <a:effectLst/>
                  <a:uLnTx/>
                  <a:uFillTx/>
                  <a:latin typeface="Arial" charset="0"/>
                </a:rPr>
                <a:t>Network &amp; Transport</a:t>
              </a:r>
            </a:p>
          </p:txBody>
        </p:sp>
        <p:sp>
          <p:nvSpPr>
            <p:cNvPr id="12" name="TextBox 42">
              <a:extLst>
                <a:ext uri="{FF2B5EF4-FFF2-40B4-BE49-F238E27FC236}">
                  <a16:creationId xmlns:a16="http://schemas.microsoft.com/office/drawing/2014/main" id="{C1060C08-29E3-4AFF-917A-DD504E1BAB85}"/>
                </a:ext>
              </a:extLst>
            </p:cNvPr>
            <p:cNvSpPr txBox="1">
              <a:spLocks noChangeArrowheads="1"/>
            </p:cNvSpPr>
            <p:nvPr/>
          </p:nvSpPr>
          <p:spPr bwMode="auto">
            <a:xfrm>
              <a:off x="304862" y="4724401"/>
              <a:ext cx="1434980" cy="905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charset="0"/>
                </a:defRPr>
              </a:lvl1pPr>
              <a:lvl2pPr marL="742950" indent="-285750">
                <a:defRPr sz="2000">
                  <a:solidFill>
                    <a:srgbClr val="000000"/>
                  </a:solidFill>
                  <a:latin typeface="Arial" charset="0"/>
                </a:defRPr>
              </a:lvl2pPr>
              <a:lvl3pPr marL="1143000" indent="-228600">
                <a:defRPr sz="2000">
                  <a:solidFill>
                    <a:srgbClr val="000000"/>
                  </a:solidFill>
                  <a:latin typeface="Arial" charset="0"/>
                </a:defRPr>
              </a:lvl3pPr>
              <a:lvl4pPr marL="1600200" indent="-228600">
                <a:defRPr sz="2000">
                  <a:solidFill>
                    <a:srgbClr val="000000"/>
                  </a:solidFill>
                  <a:latin typeface="Arial" charset="0"/>
                </a:defRPr>
              </a:lvl4pPr>
              <a:lvl5pPr marL="2057400" indent="-228600">
                <a:defRPr sz="2000">
                  <a:solidFill>
                    <a:srgbClr val="000000"/>
                  </a:solidFill>
                  <a:latin typeface="Arial" charset="0"/>
                </a:defRPr>
              </a:lvl5pPr>
              <a:lvl6pPr marL="2514600" indent="-228600" eaLnBrk="0" fontAlgn="base" hangingPunct="0">
                <a:spcBef>
                  <a:spcPct val="0"/>
                </a:spcBef>
                <a:spcAft>
                  <a:spcPct val="0"/>
                </a:spcAft>
                <a:defRPr sz="2000">
                  <a:solidFill>
                    <a:srgbClr val="000000"/>
                  </a:solidFill>
                  <a:latin typeface="Arial" charset="0"/>
                </a:defRPr>
              </a:lvl6pPr>
              <a:lvl7pPr marL="2971800" indent="-228600" eaLnBrk="0" fontAlgn="base" hangingPunct="0">
                <a:spcBef>
                  <a:spcPct val="0"/>
                </a:spcBef>
                <a:spcAft>
                  <a:spcPct val="0"/>
                </a:spcAft>
                <a:defRPr sz="2000">
                  <a:solidFill>
                    <a:srgbClr val="000000"/>
                  </a:solidFill>
                  <a:latin typeface="Arial" charset="0"/>
                </a:defRPr>
              </a:lvl7pPr>
              <a:lvl8pPr marL="3429000" indent="-228600" eaLnBrk="0" fontAlgn="base" hangingPunct="0">
                <a:spcBef>
                  <a:spcPct val="0"/>
                </a:spcBef>
                <a:spcAft>
                  <a:spcPct val="0"/>
                </a:spcAft>
                <a:defRPr sz="2000">
                  <a:solidFill>
                    <a:srgbClr val="000000"/>
                  </a:solidFill>
                  <a:latin typeface="Arial" charset="0"/>
                </a:defRPr>
              </a:lvl8pPr>
              <a:lvl9pPr marL="3886200" indent="-228600" eaLnBrk="0" fontAlgn="base" hangingPunct="0">
                <a:spcBef>
                  <a:spcPct val="0"/>
                </a:spcBef>
                <a:spcAft>
                  <a:spcPct val="0"/>
                </a:spcAft>
                <a:defRPr sz="2000">
                  <a:solidFill>
                    <a:srgbClr val="000000"/>
                  </a:solidFill>
                  <a:latin typeface="Arial"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altLang="en-US" sz="1400" b="0" i="0" u="none" strike="noStrike" kern="0" cap="none" spc="0" normalizeH="0" baseline="0" noProof="0" dirty="0">
                  <a:ln>
                    <a:noFill/>
                  </a:ln>
                  <a:solidFill>
                    <a:srgbClr val="000000"/>
                  </a:solidFill>
                  <a:effectLst/>
                  <a:uLnTx/>
                  <a:uFillTx/>
                  <a:latin typeface="Arial" charset="0"/>
                </a:rPr>
                <a:t>Access</a:t>
              </a:r>
              <a:br>
                <a:rPr kumimoji="0" lang="en-US" altLang="en-US" sz="1400" b="0" i="0" u="none" strike="noStrike" kern="0" cap="none" spc="0" normalizeH="0" baseline="0" noProof="0" dirty="0">
                  <a:ln>
                    <a:noFill/>
                  </a:ln>
                  <a:solidFill>
                    <a:srgbClr val="000000"/>
                  </a:solidFill>
                  <a:effectLst/>
                  <a:uLnTx/>
                  <a:uFillTx/>
                  <a:latin typeface="Arial" charset="0"/>
                </a:rPr>
              </a:br>
              <a:r>
                <a:rPr kumimoji="0" lang="en-US" altLang="en-US" sz="1400" b="0" i="0" u="none" strike="noStrike" kern="0" cap="none" spc="0" normalizeH="0" baseline="0" noProof="0" dirty="0">
                  <a:ln>
                    <a:noFill/>
                  </a:ln>
                  <a:solidFill>
                    <a:srgbClr val="000000"/>
                  </a:solidFill>
                  <a:effectLst/>
                  <a:uLnTx/>
                  <a:uFillTx/>
                  <a:latin typeface="Arial" charset="0"/>
                </a:rPr>
                <a:t>technology</a:t>
              </a:r>
            </a:p>
          </p:txBody>
        </p:sp>
        <p:sp>
          <p:nvSpPr>
            <p:cNvPr id="13" name="Rectangle 12">
              <a:extLst>
                <a:ext uri="{FF2B5EF4-FFF2-40B4-BE49-F238E27FC236}">
                  <a16:creationId xmlns:a16="http://schemas.microsoft.com/office/drawing/2014/main" id="{FB01C55B-4DB8-456D-8AB1-6A67761CC37E}"/>
                </a:ext>
              </a:extLst>
            </p:cNvPr>
            <p:cNvSpPr/>
            <p:nvPr/>
          </p:nvSpPr>
          <p:spPr bwMode="auto">
            <a:xfrm rot="16200000">
              <a:off x="251619" y="3212307"/>
              <a:ext cx="4248150" cy="360362"/>
            </a:xfrm>
            <a:prstGeom prst="rect">
              <a:avLst/>
            </a:prstGeom>
            <a:solidFill>
              <a:srgbClr val="88DBFC">
                <a:lumMod val="40000"/>
                <a:lumOff val="60000"/>
              </a:srgbClr>
            </a:solidFill>
            <a:ln w="9525" cap="flat" cmpd="sng" algn="ctr">
              <a:solidFill>
                <a:srgbClr val="8C8C0A">
                  <a:lumMod val="25000"/>
                </a:srgbClr>
              </a:solidFill>
              <a:prstDash val="solid"/>
              <a:round/>
              <a:headEnd type="none" w="med" len="med"/>
              <a:tailEnd type="none" w="med" len="med"/>
            </a:ln>
            <a:effectLst/>
          </p:spPr>
          <p:txBody>
            <a:bodyPr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rPr>
                <a:t>TS 102 723-x Cross-Layer </a:t>
              </a:r>
              <a:r>
                <a:rPr kumimoji="0" lang="en-US" sz="1100" b="0" i="0" u="none" strike="noStrike" kern="0" cap="none" spc="0" normalizeH="0" baseline="0" noProof="0" dirty="0" err="1">
                  <a:ln>
                    <a:noFill/>
                  </a:ln>
                  <a:solidFill>
                    <a:srgbClr val="000000"/>
                  </a:solidFill>
                  <a:effectLst/>
                  <a:uLnTx/>
                  <a:uFillTx/>
                </a:rPr>
                <a:t>Ifx</a:t>
              </a:r>
              <a:endParaRPr kumimoji="0" lang="en-US" sz="1100" b="0" i="0" u="none" strike="noStrike" kern="0" cap="none" spc="0" normalizeH="0" baseline="0" noProof="0" dirty="0">
                <a:ln>
                  <a:noFill/>
                </a:ln>
                <a:solidFill>
                  <a:srgbClr val="000000"/>
                </a:solidFill>
                <a:effectLst/>
                <a:uLnTx/>
                <a:uFillTx/>
              </a:endParaRPr>
            </a:p>
          </p:txBody>
        </p:sp>
        <p:sp>
          <p:nvSpPr>
            <p:cNvPr id="14" name="Rectangle 13">
              <a:extLst>
                <a:ext uri="{FF2B5EF4-FFF2-40B4-BE49-F238E27FC236}">
                  <a16:creationId xmlns:a16="http://schemas.microsoft.com/office/drawing/2014/main" id="{41684ADD-EFB0-4CDE-B39E-513415BD1467}"/>
                </a:ext>
              </a:extLst>
            </p:cNvPr>
            <p:cNvSpPr/>
            <p:nvPr/>
          </p:nvSpPr>
          <p:spPr bwMode="auto">
            <a:xfrm>
              <a:off x="5867400" y="2420938"/>
              <a:ext cx="1441450" cy="720725"/>
            </a:xfrm>
            <a:prstGeom prst="rect">
              <a:avLst/>
            </a:prstGeom>
            <a:solidFill>
              <a:srgbClr val="88DBFC">
                <a:lumMod val="40000"/>
                <a:lumOff val="60000"/>
              </a:srgbClr>
            </a:solidFill>
            <a:ln w="9525" cap="flat" cmpd="sng" algn="ctr">
              <a:solidFill>
                <a:srgbClr val="8C8C0A">
                  <a:lumMod val="25000"/>
                </a:srgbClr>
              </a:solidFill>
              <a:prstDash val="solid"/>
              <a:round/>
              <a:headEnd type="none" w="med" len="med"/>
              <a:tailEnd type="none" w="med" len="med"/>
            </a:ln>
            <a:effectLst/>
          </p:spPr>
          <p:txBody>
            <a:bodyPr anchor="ctr"/>
            <a:lstStyle/>
            <a:p>
              <a:pPr marL="0" marR="0" lvl="0" indent="0" algn="ctr" defTabSz="914400" eaLnBrk="0" fontAlgn="auto" latinLnBrk="0" hangingPunct="0">
                <a:lnSpc>
                  <a:spcPct val="100000"/>
                </a:lnSpc>
                <a:spcBef>
                  <a:spcPts val="0"/>
                </a:spcBef>
                <a:spcAft>
                  <a:spcPts val="0"/>
                </a:spcAft>
                <a:buClrTx/>
                <a:buSzTx/>
                <a:buFontTx/>
                <a:buNone/>
                <a:tabLst/>
                <a:defRPr/>
              </a:pPr>
              <a:r>
                <a:rPr lang="en-US" sz="1100" kern="0" dirty="0">
                  <a:solidFill>
                    <a:srgbClr val="000000"/>
                  </a:solidFill>
                </a:rPr>
                <a:t>LDM </a:t>
              </a:r>
            </a:p>
            <a:p>
              <a:pPr marL="0" marR="0" lvl="0" indent="0" algn="ctr" defTabSz="914400" eaLnBrk="0" fontAlgn="auto" latinLnBrk="0" hangingPunct="0">
                <a:lnSpc>
                  <a:spcPct val="100000"/>
                </a:lnSpc>
                <a:spcBef>
                  <a:spcPts val="0"/>
                </a:spcBef>
                <a:spcAft>
                  <a:spcPts val="0"/>
                </a:spcAft>
                <a:buClrTx/>
                <a:buSzTx/>
                <a:buFontTx/>
                <a:buNone/>
                <a:tabLst/>
                <a:defRPr/>
              </a:pPr>
              <a:r>
                <a:rPr lang="en-US" sz="1100" kern="0" dirty="0">
                  <a:solidFill>
                    <a:srgbClr val="000000"/>
                  </a:solidFill>
                </a:rPr>
                <a:t>TS </a:t>
              </a:r>
              <a:r>
                <a:rPr kumimoji="0" lang="en-US" sz="1100" b="0" i="0" u="none" strike="noStrike" kern="0" cap="none" spc="0" normalizeH="0" baseline="0" noProof="0" dirty="0">
                  <a:ln>
                    <a:noFill/>
                  </a:ln>
                  <a:solidFill>
                    <a:srgbClr val="000000"/>
                  </a:solidFill>
                  <a:effectLst/>
                  <a:uLnTx/>
                  <a:uFillTx/>
                </a:rPr>
                <a:t>102 724 </a:t>
              </a:r>
            </a:p>
          </p:txBody>
        </p:sp>
        <p:sp>
          <p:nvSpPr>
            <p:cNvPr id="15" name="Rectangle 14">
              <a:extLst>
                <a:ext uri="{FF2B5EF4-FFF2-40B4-BE49-F238E27FC236}">
                  <a16:creationId xmlns:a16="http://schemas.microsoft.com/office/drawing/2014/main" id="{EA668638-D7BD-44A7-97F7-8C029999F3C5}"/>
                </a:ext>
              </a:extLst>
            </p:cNvPr>
            <p:cNvSpPr/>
            <p:nvPr/>
          </p:nvSpPr>
          <p:spPr bwMode="auto">
            <a:xfrm rot="16200000">
              <a:off x="-107949" y="3213100"/>
              <a:ext cx="4248150" cy="358775"/>
            </a:xfrm>
            <a:prstGeom prst="rect">
              <a:avLst/>
            </a:prstGeom>
            <a:solidFill>
              <a:srgbClr val="88DBFC">
                <a:lumMod val="40000"/>
                <a:lumOff val="60000"/>
              </a:srgbClr>
            </a:solidFill>
            <a:ln w="9525" cap="flat" cmpd="sng" algn="ctr">
              <a:solidFill>
                <a:srgbClr val="8C8C0A">
                  <a:lumMod val="25000"/>
                </a:srgbClr>
              </a:solidFill>
              <a:prstDash val="solid"/>
              <a:round/>
              <a:headEnd type="none" w="med" len="med"/>
              <a:tailEnd type="none" w="med" len="med"/>
            </a:ln>
            <a:effectLst/>
          </p:spPr>
          <p:txBody>
            <a:bodyPr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rPr>
                <a:t>TS 102 894-2 Common Data Directory</a:t>
              </a:r>
            </a:p>
          </p:txBody>
        </p:sp>
        <p:sp>
          <p:nvSpPr>
            <p:cNvPr id="16" name="Rectangle 15">
              <a:extLst>
                <a:ext uri="{FF2B5EF4-FFF2-40B4-BE49-F238E27FC236}">
                  <a16:creationId xmlns:a16="http://schemas.microsoft.com/office/drawing/2014/main" id="{F5262D91-C0A4-457B-8DF1-217BEA5B8D07}"/>
                </a:ext>
              </a:extLst>
            </p:cNvPr>
            <p:cNvSpPr/>
            <p:nvPr/>
          </p:nvSpPr>
          <p:spPr bwMode="auto">
            <a:xfrm>
              <a:off x="2700338" y="1268413"/>
              <a:ext cx="1439862" cy="720725"/>
            </a:xfrm>
            <a:prstGeom prst="rect">
              <a:avLst/>
            </a:prstGeom>
            <a:solidFill>
              <a:srgbClr val="88DBFC">
                <a:lumMod val="40000"/>
                <a:lumOff val="60000"/>
              </a:srgbClr>
            </a:solidFill>
            <a:ln w="9525" cap="flat" cmpd="sng" algn="ctr">
              <a:solidFill>
                <a:srgbClr val="8C8C0A">
                  <a:lumMod val="25000"/>
                </a:srgbClr>
              </a:solidFill>
              <a:prstDash val="solid"/>
              <a:round/>
              <a:headEnd type="none" w="med" len="med"/>
              <a:tailEnd type="none" w="med" len="med"/>
            </a:ln>
            <a:effectLst/>
          </p:spPr>
          <p:txBody>
            <a:bodyPr anchor="ctr"/>
            <a:lstStyle/>
            <a:p>
              <a:pPr marL="0" marR="0" lvl="0" indent="0" algn="ctr" defTabSz="914400" eaLnBrk="0" fontAlgn="auto" latinLnBrk="0" hangingPunct="0">
                <a:lnSpc>
                  <a:spcPct val="100000"/>
                </a:lnSpc>
                <a:spcBef>
                  <a:spcPts val="0"/>
                </a:spcBef>
                <a:spcAft>
                  <a:spcPts val="0"/>
                </a:spcAft>
                <a:buClrTx/>
                <a:buSzTx/>
                <a:buFontTx/>
                <a:buNone/>
                <a:tabLst/>
                <a:defRPr/>
              </a:pPr>
              <a:r>
                <a:rPr lang="en-US" sz="1100" kern="0" dirty="0">
                  <a:solidFill>
                    <a:srgbClr val="000000"/>
                  </a:solidFill>
                </a:rPr>
                <a:t>RHS/CAA </a:t>
              </a:r>
            </a:p>
            <a:p>
              <a:pPr marL="0" marR="0" lvl="0" indent="0" algn="ctr" defTabSz="914400" eaLnBrk="0" fontAlgn="auto" latinLnBrk="0" hangingPunct="0">
                <a:lnSpc>
                  <a:spcPct val="100000"/>
                </a:lnSpc>
                <a:spcBef>
                  <a:spcPts val="0"/>
                </a:spcBef>
                <a:spcAft>
                  <a:spcPts val="0"/>
                </a:spcAft>
                <a:buClrTx/>
                <a:buSzTx/>
                <a:buFontTx/>
                <a:buNone/>
                <a:tabLst/>
                <a:defRPr/>
              </a:pPr>
              <a:r>
                <a:rPr lang="en-US" sz="1100" kern="0" dirty="0">
                  <a:solidFill>
                    <a:srgbClr val="000000"/>
                  </a:solidFill>
                </a:rPr>
                <a:t>TS </a:t>
              </a:r>
              <a:r>
                <a:rPr kumimoji="0" lang="en-US" sz="1100" b="0" i="0" u="none" strike="noStrike" kern="0" cap="none" spc="0" normalizeH="0" baseline="0" noProof="0" dirty="0">
                  <a:ln>
                    <a:noFill/>
                  </a:ln>
                  <a:solidFill>
                    <a:srgbClr val="000000"/>
                  </a:solidFill>
                  <a:effectLst/>
                  <a:uLnTx/>
                  <a:uFillTx/>
                </a:rPr>
                <a:t>102 539-1</a:t>
              </a:r>
            </a:p>
          </p:txBody>
        </p:sp>
        <p:sp>
          <p:nvSpPr>
            <p:cNvPr id="17" name="Rectangle 16">
              <a:extLst>
                <a:ext uri="{FF2B5EF4-FFF2-40B4-BE49-F238E27FC236}">
                  <a16:creationId xmlns:a16="http://schemas.microsoft.com/office/drawing/2014/main" id="{B1F00C13-E13C-4195-97CB-5CD02B518D71}"/>
                </a:ext>
              </a:extLst>
            </p:cNvPr>
            <p:cNvSpPr/>
            <p:nvPr/>
          </p:nvSpPr>
          <p:spPr bwMode="auto">
            <a:xfrm>
              <a:off x="4284663" y="1268413"/>
              <a:ext cx="1439862" cy="720725"/>
            </a:xfrm>
            <a:prstGeom prst="rect">
              <a:avLst/>
            </a:prstGeom>
            <a:solidFill>
              <a:srgbClr val="88DBFC">
                <a:lumMod val="40000"/>
                <a:lumOff val="60000"/>
              </a:srgbClr>
            </a:solidFill>
            <a:ln w="9525" cap="flat" cmpd="sng" algn="ctr">
              <a:solidFill>
                <a:srgbClr val="8C8C0A">
                  <a:lumMod val="25000"/>
                </a:srgbClr>
              </a:solidFill>
              <a:prstDash val="solid"/>
              <a:round/>
              <a:headEnd type="none" w="med" len="med"/>
              <a:tailEnd type="none" w="med" len="med"/>
            </a:ln>
            <a:effectLst/>
          </p:spPr>
          <p:txBody>
            <a:bodyPr anchor="ctr"/>
            <a:lstStyle/>
            <a:p>
              <a:pPr marL="0" marR="0" lvl="0" indent="0" algn="ctr" defTabSz="914400" eaLnBrk="0" fontAlgn="auto" latinLnBrk="0" hangingPunct="0">
                <a:lnSpc>
                  <a:spcPct val="100000"/>
                </a:lnSpc>
                <a:spcBef>
                  <a:spcPts val="0"/>
                </a:spcBef>
                <a:spcAft>
                  <a:spcPts val="0"/>
                </a:spcAft>
                <a:buClrTx/>
                <a:buSzTx/>
                <a:buFontTx/>
                <a:buNone/>
                <a:tabLst/>
                <a:defRPr/>
              </a:pPr>
              <a:r>
                <a:rPr lang="en-US" sz="1100" kern="0" dirty="0">
                  <a:solidFill>
                    <a:srgbClr val="000000"/>
                  </a:solidFill>
                </a:rPr>
                <a:t>ICRW </a:t>
              </a:r>
            </a:p>
            <a:p>
              <a:pPr marL="0" marR="0" lvl="0" indent="0" algn="ctr" defTabSz="914400" eaLnBrk="0" fontAlgn="auto" latinLnBrk="0" hangingPunct="0">
                <a:lnSpc>
                  <a:spcPct val="100000"/>
                </a:lnSpc>
                <a:spcBef>
                  <a:spcPts val="0"/>
                </a:spcBef>
                <a:spcAft>
                  <a:spcPts val="0"/>
                </a:spcAft>
                <a:buClrTx/>
                <a:buSzTx/>
                <a:buFontTx/>
                <a:buNone/>
                <a:tabLst/>
                <a:defRPr/>
              </a:pPr>
              <a:r>
                <a:rPr lang="en-US" sz="1100" kern="0" dirty="0">
                  <a:solidFill>
                    <a:srgbClr val="000000"/>
                  </a:solidFill>
                </a:rPr>
                <a:t>TS </a:t>
              </a:r>
              <a:r>
                <a:rPr kumimoji="0" lang="en-US" sz="1100" b="0" i="0" u="none" strike="noStrike" kern="0" cap="none" spc="0" normalizeH="0" baseline="0" noProof="0" dirty="0">
                  <a:ln>
                    <a:noFill/>
                  </a:ln>
                  <a:solidFill>
                    <a:srgbClr val="000000"/>
                  </a:solidFill>
                  <a:effectLst/>
                  <a:uLnTx/>
                  <a:uFillTx/>
                </a:rPr>
                <a:t>102 539-2</a:t>
              </a:r>
            </a:p>
          </p:txBody>
        </p:sp>
        <p:sp>
          <p:nvSpPr>
            <p:cNvPr id="18" name="Rectangle 17">
              <a:extLst>
                <a:ext uri="{FF2B5EF4-FFF2-40B4-BE49-F238E27FC236}">
                  <a16:creationId xmlns:a16="http://schemas.microsoft.com/office/drawing/2014/main" id="{8518AC33-CBF0-4D99-91E8-9E5773EA6AC9}"/>
                </a:ext>
              </a:extLst>
            </p:cNvPr>
            <p:cNvSpPr/>
            <p:nvPr/>
          </p:nvSpPr>
          <p:spPr bwMode="auto">
            <a:xfrm>
              <a:off x="5867400" y="1268413"/>
              <a:ext cx="1441450" cy="720725"/>
            </a:xfrm>
            <a:prstGeom prst="rect">
              <a:avLst/>
            </a:prstGeom>
            <a:solidFill>
              <a:srgbClr val="88DBFC">
                <a:lumMod val="40000"/>
                <a:lumOff val="60000"/>
              </a:srgbClr>
            </a:solidFill>
            <a:ln w="9525" cap="flat" cmpd="sng" algn="ctr">
              <a:solidFill>
                <a:srgbClr val="8C8C0A">
                  <a:lumMod val="25000"/>
                </a:srgbClr>
              </a:solidFill>
              <a:prstDash val="solid"/>
              <a:round/>
              <a:headEnd type="none" w="med" len="med"/>
              <a:tailEnd type="none" w="med" len="med"/>
            </a:ln>
            <a:effectLst/>
          </p:spPr>
          <p:txBody>
            <a:bodyPr anchor="ctr"/>
            <a:lstStyle/>
            <a:p>
              <a:pPr marL="0" marR="0" lvl="0" indent="0" algn="ctr" defTabSz="914400" eaLnBrk="0" fontAlgn="auto" latinLnBrk="0" hangingPunct="0">
                <a:lnSpc>
                  <a:spcPct val="100000"/>
                </a:lnSpc>
                <a:spcBef>
                  <a:spcPts val="0"/>
                </a:spcBef>
                <a:spcAft>
                  <a:spcPts val="0"/>
                </a:spcAft>
                <a:buClrTx/>
                <a:buSzTx/>
                <a:buFontTx/>
                <a:buNone/>
                <a:tabLst/>
                <a:defRPr/>
              </a:pPr>
              <a:r>
                <a:rPr lang="en-US" sz="1100" kern="0" dirty="0">
                  <a:solidFill>
                    <a:srgbClr val="000000"/>
                  </a:solidFill>
                </a:rPr>
                <a:t>LCRW </a:t>
              </a:r>
            </a:p>
            <a:p>
              <a:pPr marL="0" marR="0" lvl="0" indent="0" algn="ctr" defTabSz="914400" eaLnBrk="0" fontAlgn="auto" latinLnBrk="0" hangingPunct="0">
                <a:lnSpc>
                  <a:spcPct val="100000"/>
                </a:lnSpc>
                <a:spcBef>
                  <a:spcPts val="0"/>
                </a:spcBef>
                <a:spcAft>
                  <a:spcPts val="0"/>
                </a:spcAft>
                <a:buClrTx/>
                <a:buSzTx/>
                <a:buFontTx/>
                <a:buNone/>
                <a:tabLst/>
                <a:defRPr/>
              </a:pPr>
              <a:r>
                <a:rPr lang="en-US" sz="1100" kern="0" dirty="0">
                  <a:solidFill>
                    <a:srgbClr val="000000"/>
                  </a:solidFill>
                </a:rPr>
                <a:t>TS </a:t>
              </a:r>
              <a:r>
                <a:rPr kumimoji="0" lang="en-US" sz="1100" b="0" i="0" u="none" strike="noStrike" kern="0" cap="none" spc="0" normalizeH="0" baseline="0" noProof="0" dirty="0">
                  <a:ln>
                    <a:noFill/>
                  </a:ln>
                  <a:solidFill>
                    <a:srgbClr val="000000"/>
                  </a:solidFill>
                  <a:effectLst/>
                  <a:uLnTx/>
                  <a:uFillTx/>
                </a:rPr>
                <a:t>102 539-3</a:t>
              </a:r>
            </a:p>
          </p:txBody>
        </p:sp>
        <p:sp>
          <p:nvSpPr>
            <p:cNvPr id="19" name="Rectangle 18">
              <a:extLst>
                <a:ext uri="{FF2B5EF4-FFF2-40B4-BE49-F238E27FC236}">
                  <a16:creationId xmlns:a16="http://schemas.microsoft.com/office/drawing/2014/main" id="{F0A300B8-43CC-42ED-A788-932333BCE312}"/>
                </a:ext>
              </a:extLst>
            </p:cNvPr>
            <p:cNvSpPr/>
            <p:nvPr/>
          </p:nvSpPr>
          <p:spPr bwMode="auto">
            <a:xfrm>
              <a:off x="2700338" y="2420938"/>
              <a:ext cx="1439862" cy="720725"/>
            </a:xfrm>
            <a:prstGeom prst="rect">
              <a:avLst/>
            </a:prstGeom>
            <a:solidFill>
              <a:srgbClr val="88DBFC">
                <a:lumMod val="40000"/>
                <a:lumOff val="60000"/>
              </a:srgbClr>
            </a:solidFill>
            <a:ln w="9525" cap="flat" cmpd="sng" algn="ctr">
              <a:solidFill>
                <a:srgbClr val="8C8C0A">
                  <a:lumMod val="25000"/>
                </a:srgbClr>
              </a:solidFill>
              <a:prstDash val="solid"/>
              <a:round/>
              <a:headEnd type="none" w="med" len="med"/>
              <a:tailEnd type="none" w="med" len="med"/>
            </a:ln>
            <a:effectLst/>
          </p:spPr>
          <p:txBody>
            <a:bodyPr anchor="ctr"/>
            <a:lstStyle/>
            <a:p>
              <a:pPr marL="0" marR="0" lvl="0" indent="0" algn="ctr" defTabSz="914400" eaLnBrk="0" fontAlgn="auto" latinLnBrk="0" hangingPunct="0">
                <a:lnSpc>
                  <a:spcPct val="100000"/>
                </a:lnSpc>
                <a:spcBef>
                  <a:spcPts val="0"/>
                </a:spcBef>
                <a:spcAft>
                  <a:spcPts val="0"/>
                </a:spcAft>
                <a:buClrTx/>
                <a:buSzTx/>
                <a:buFontTx/>
                <a:buNone/>
                <a:tabLst/>
                <a:defRPr/>
              </a:pPr>
              <a:r>
                <a:rPr lang="en-US" sz="1100" kern="0" dirty="0">
                  <a:solidFill>
                    <a:srgbClr val="000000"/>
                  </a:solidFill>
                </a:rPr>
                <a:t>CAM </a:t>
              </a:r>
            </a:p>
            <a:p>
              <a:pPr marL="0" marR="0" lvl="0" indent="0" algn="ctr" defTabSz="914400" eaLnBrk="0" fontAlgn="auto" latinLnBrk="0" hangingPunct="0">
                <a:lnSpc>
                  <a:spcPct val="100000"/>
                </a:lnSpc>
                <a:spcBef>
                  <a:spcPts val="0"/>
                </a:spcBef>
                <a:spcAft>
                  <a:spcPts val="0"/>
                </a:spcAft>
                <a:buClrTx/>
                <a:buSzTx/>
                <a:buFontTx/>
                <a:buNone/>
                <a:tabLst/>
                <a:defRPr/>
              </a:pPr>
              <a:r>
                <a:rPr lang="en-US" sz="1100" kern="0" dirty="0">
                  <a:solidFill>
                    <a:srgbClr val="000000"/>
                  </a:solidFill>
                </a:rPr>
                <a:t>EN 302 637-2</a:t>
              </a:r>
              <a:endParaRPr kumimoji="0" lang="en-US" sz="1100" b="0" i="0" u="none" strike="noStrike" kern="0" cap="none" spc="0" normalizeH="0" baseline="0" noProof="0" dirty="0">
                <a:ln>
                  <a:noFill/>
                </a:ln>
                <a:solidFill>
                  <a:srgbClr val="000000"/>
                </a:solidFill>
                <a:effectLst/>
                <a:uLnTx/>
                <a:uFillTx/>
              </a:endParaRPr>
            </a:p>
          </p:txBody>
        </p:sp>
        <p:sp>
          <p:nvSpPr>
            <p:cNvPr id="20" name="Rectangle 19">
              <a:extLst>
                <a:ext uri="{FF2B5EF4-FFF2-40B4-BE49-F238E27FC236}">
                  <a16:creationId xmlns:a16="http://schemas.microsoft.com/office/drawing/2014/main" id="{88374E2D-DCCA-4403-89BC-80EB39E503C1}"/>
                </a:ext>
              </a:extLst>
            </p:cNvPr>
            <p:cNvSpPr/>
            <p:nvPr/>
          </p:nvSpPr>
          <p:spPr bwMode="auto">
            <a:xfrm>
              <a:off x="4284663" y="2420938"/>
              <a:ext cx="1439862" cy="720725"/>
            </a:xfrm>
            <a:prstGeom prst="rect">
              <a:avLst/>
            </a:prstGeom>
            <a:solidFill>
              <a:srgbClr val="88DBFC">
                <a:lumMod val="40000"/>
                <a:lumOff val="60000"/>
              </a:srgbClr>
            </a:solidFill>
            <a:ln w="9525" cap="flat" cmpd="sng" algn="ctr">
              <a:solidFill>
                <a:srgbClr val="8C8C0A">
                  <a:lumMod val="25000"/>
                </a:srgbClr>
              </a:solidFill>
              <a:prstDash val="solid"/>
              <a:round/>
              <a:headEnd type="none" w="med" len="med"/>
              <a:tailEnd type="none" w="med" len="med"/>
            </a:ln>
            <a:effectLst/>
          </p:spPr>
          <p:txBody>
            <a:bodyPr anchor="ctr"/>
            <a:lstStyle/>
            <a:p>
              <a:pPr marL="0" marR="0" lvl="0" indent="0" algn="ctr" defTabSz="914400" eaLnBrk="0" fontAlgn="auto" latinLnBrk="0" hangingPunct="0">
                <a:lnSpc>
                  <a:spcPct val="100000"/>
                </a:lnSpc>
                <a:spcBef>
                  <a:spcPts val="0"/>
                </a:spcBef>
                <a:spcAft>
                  <a:spcPts val="0"/>
                </a:spcAft>
                <a:buClrTx/>
                <a:buSzTx/>
                <a:buFontTx/>
                <a:buNone/>
                <a:tabLst/>
                <a:defRPr/>
              </a:pPr>
              <a:r>
                <a:rPr lang="en-US" sz="1100" kern="0" dirty="0">
                  <a:solidFill>
                    <a:srgbClr val="000000"/>
                  </a:solidFill>
                </a:rPr>
                <a:t>DENM </a:t>
              </a:r>
            </a:p>
            <a:p>
              <a:pPr marL="0" marR="0" lvl="0" indent="0" algn="ctr" defTabSz="914400" eaLnBrk="0" fontAlgn="auto" latinLnBrk="0" hangingPunct="0">
                <a:lnSpc>
                  <a:spcPct val="100000"/>
                </a:lnSpc>
                <a:spcBef>
                  <a:spcPts val="0"/>
                </a:spcBef>
                <a:spcAft>
                  <a:spcPts val="0"/>
                </a:spcAft>
                <a:buClrTx/>
                <a:buSzTx/>
                <a:buFontTx/>
                <a:buNone/>
                <a:tabLst/>
                <a:defRPr/>
              </a:pPr>
              <a:r>
                <a:rPr lang="en-US" sz="1100" kern="0" dirty="0">
                  <a:solidFill>
                    <a:srgbClr val="000000"/>
                  </a:solidFill>
                </a:rPr>
                <a:t>EN </a:t>
              </a:r>
              <a:r>
                <a:rPr kumimoji="0" lang="en-US" sz="1100" b="0" i="0" u="none" strike="noStrike" kern="0" cap="none" spc="0" normalizeH="0" baseline="0" noProof="0" dirty="0">
                  <a:ln>
                    <a:noFill/>
                  </a:ln>
                  <a:solidFill>
                    <a:srgbClr val="000000"/>
                  </a:solidFill>
                  <a:effectLst/>
                  <a:uLnTx/>
                  <a:uFillTx/>
                </a:rPr>
                <a:t>302 637-3</a:t>
              </a:r>
            </a:p>
          </p:txBody>
        </p:sp>
        <p:sp>
          <p:nvSpPr>
            <p:cNvPr id="21" name="Rectangle 20">
              <a:extLst>
                <a:ext uri="{FF2B5EF4-FFF2-40B4-BE49-F238E27FC236}">
                  <a16:creationId xmlns:a16="http://schemas.microsoft.com/office/drawing/2014/main" id="{B100F24E-A1F8-494D-AE59-FDE8A74CB4D3}"/>
                </a:ext>
              </a:extLst>
            </p:cNvPr>
            <p:cNvSpPr/>
            <p:nvPr/>
          </p:nvSpPr>
          <p:spPr bwMode="auto">
            <a:xfrm>
              <a:off x="3052015" y="3573463"/>
              <a:ext cx="1831975" cy="719137"/>
            </a:xfrm>
            <a:prstGeom prst="rect">
              <a:avLst/>
            </a:prstGeom>
            <a:solidFill>
              <a:srgbClr val="88DBFC">
                <a:lumMod val="40000"/>
                <a:lumOff val="60000"/>
              </a:srgbClr>
            </a:solidFill>
            <a:ln w="9525" cap="flat" cmpd="sng" algn="ctr">
              <a:solidFill>
                <a:srgbClr val="8C8C0A">
                  <a:lumMod val="25000"/>
                </a:srgbClr>
              </a:solidFill>
              <a:prstDash val="solid"/>
              <a:round/>
              <a:headEnd type="none" w="med" len="med"/>
              <a:tailEnd type="none" w="med" len="med"/>
            </a:ln>
            <a:effectLst/>
          </p:spPr>
          <p:txBody>
            <a:bodyPr anchor="ctr"/>
            <a:lstStyle/>
            <a:p>
              <a:pPr marL="0" marR="0" lvl="0" indent="0" algn="ctr" defTabSz="914400" eaLnBrk="0" fontAlgn="auto" latinLnBrk="0" hangingPunct="0">
                <a:lnSpc>
                  <a:spcPct val="100000"/>
                </a:lnSpc>
                <a:spcBef>
                  <a:spcPts val="0"/>
                </a:spcBef>
                <a:spcAft>
                  <a:spcPts val="0"/>
                </a:spcAft>
                <a:buClrTx/>
                <a:buSzTx/>
                <a:buFontTx/>
                <a:buNone/>
                <a:tabLst/>
                <a:defRPr/>
              </a:pPr>
              <a:r>
                <a:rPr lang="en-US" sz="1100" kern="0" dirty="0" err="1">
                  <a:solidFill>
                    <a:srgbClr val="000000"/>
                  </a:solidFill>
                </a:rPr>
                <a:t>GeoNetworking</a:t>
              </a:r>
              <a:r>
                <a:rPr lang="en-US" sz="1100" kern="0" dirty="0">
                  <a:solidFill>
                    <a:srgbClr val="000000"/>
                  </a:solidFill>
                </a:rPr>
                <a:t> EN </a:t>
              </a:r>
              <a:r>
                <a:rPr kumimoji="0" lang="en-US" sz="1100" b="0" i="0" u="none" strike="noStrike" kern="0" cap="none" spc="0" normalizeH="0" baseline="0" noProof="0" dirty="0">
                  <a:ln>
                    <a:noFill/>
                  </a:ln>
                  <a:solidFill>
                    <a:srgbClr val="000000"/>
                  </a:solidFill>
                  <a:effectLst/>
                  <a:uLnTx/>
                  <a:uFillTx/>
                </a:rPr>
                <a:t>302 636-4-1/2</a:t>
              </a:r>
            </a:p>
          </p:txBody>
        </p:sp>
        <p:sp>
          <p:nvSpPr>
            <p:cNvPr id="22" name="Rectangle 21">
              <a:extLst>
                <a:ext uri="{FF2B5EF4-FFF2-40B4-BE49-F238E27FC236}">
                  <a16:creationId xmlns:a16="http://schemas.microsoft.com/office/drawing/2014/main" id="{D77CE8B8-2B07-4975-B057-2F940F839933}"/>
                </a:ext>
              </a:extLst>
            </p:cNvPr>
            <p:cNvSpPr/>
            <p:nvPr/>
          </p:nvSpPr>
          <p:spPr bwMode="auto">
            <a:xfrm>
              <a:off x="5028452" y="3573463"/>
              <a:ext cx="1798638" cy="719137"/>
            </a:xfrm>
            <a:prstGeom prst="rect">
              <a:avLst/>
            </a:prstGeom>
            <a:solidFill>
              <a:srgbClr val="88DBFC">
                <a:lumMod val="40000"/>
                <a:lumOff val="60000"/>
              </a:srgbClr>
            </a:solidFill>
            <a:ln w="9525" cap="flat" cmpd="sng" algn="ctr">
              <a:solidFill>
                <a:srgbClr val="8C8C0A">
                  <a:lumMod val="25000"/>
                </a:srgbClr>
              </a:solidFill>
              <a:prstDash val="solid"/>
              <a:round/>
              <a:headEnd type="none" w="med" len="med"/>
              <a:tailEnd type="none" w="med" len="med"/>
            </a:ln>
            <a:effectLst/>
          </p:spPr>
          <p:txBody>
            <a:bodyPr anchor="ctr"/>
            <a:lstStyle/>
            <a:p>
              <a:pPr marL="0" marR="0" lvl="0" indent="0" algn="ctr" defTabSz="914400" eaLnBrk="0" fontAlgn="auto" latinLnBrk="0" hangingPunct="0">
                <a:lnSpc>
                  <a:spcPct val="100000"/>
                </a:lnSpc>
                <a:spcBef>
                  <a:spcPts val="0"/>
                </a:spcBef>
                <a:spcAft>
                  <a:spcPts val="0"/>
                </a:spcAft>
                <a:buClrTx/>
                <a:buSzTx/>
                <a:buFontTx/>
                <a:buNone/>
                <a:tabLst/>
                <a:defRPr/>
              </a:pPr>
              <a:r>
                <a:rPr lang="en-US" sz="1100" kern="0" dirty="0">
                  <a:solidFill>
                    <a:srgbClr val="000000"/>
                  </a:solidFill>
                </a:rPr>
                <a:t>BTP </a:t>
              </a:r>
            </a:p>
            <a:p>
              <a:pPr marL="0" marR="0" lvl="0" indent="0" algn="ctr" defTabSz="914400" eaLnBrk="0" fontAlgn="auto" latinLnBrk="0" hangingPunct="0">
                <a:lnSpc>
                  <a:spcPct val="100000"/>
                </a:lnSpc>
                <a:spcBef>
                  <a:spcPts val="0"/>
                </a:spcBef>
                <a:spcAft>
                  <a:spcPts val="0"/>
                </a:spcAft>
                <a:buClrTx/>
                <a:buSzTx/>
                <a:buFontTx/>
                <a:buNone/>
                <a:tabLst/>
                <a:defRPr/>
              </a:pPr>
              <a:r>
                <a:rPr lang="en-US" sz="1100" kern="0" dirty="0">
                  <a:solidFill>
                    <a:srgbClr val="000000"/>
                  </a:solidFill>
                </a:rPr>
                <a:t>EN </a:t>
              </a:r>
              <a:r>
                <a:rPr kumimoji="0" lang="en-US" sz="1100" b="0" i="0" u="none" strike="noStrike" kern="0" cap="none" spc="0" normalizeH="0" baseline="0" noProof="0" dirty="0">
                  <a:ln>
                    <a:noFill/>
                  </a:ln>
                  <a:solidFill>
                    <a:srgbClr val="000000"/>
                  </a:solidFill>
                  <a:effectLst/>
                  <a:uLnTx/>
                  <a:uFillTx/>
                </a:rPr>
                <a:t>302 636-5-1</a:t>
              </a:r>
            </a:p>
          </p:txBody>
        </p:sp>
        <p:sp>
          <p:nvSpPr>
            <p:cNvPr id="23" name="Rectangle 22">
              <a:extLst>
                <a:ext uri="{FF2B5EF4-FFF2-40B4-BE49-F238E27FC236}">
                  <a16:creationId xmlns:a16="http://schemas.microsoft.com/office/drawing/2014/main" id="{FF8B91F6-1381-424D-B527-EE571EDD5B5E}"/>
                </a:ext>
              </a:extLst>
            </p:cNvPr>
            <p:cNvSpPr/>
            <p:nvPr/>
          </p:nvSpPr>
          <p:spPr bwMode="auto">
            <a:xfrm>
              <a:off x="3683726" y="4871729"/>
              <a:ext cx="2612133" cy="719138"/>
            </a:xfrm>
            <a:prstGeom prst="rect">
              <a:avLst/>
            </a:prstGeom>
            <a:solidFill>
              <a:srgbClr val="88DBFC">
                <a:lumMod val="40000"/>
                <a:lumOff val="60000"/>
              </a:srgbClr>
            </a:solidFill>
            <a:ln w="9525" cap="flat" cmpd="sng" algn="ctr">
              <a:solidFill>
                <a:srgbClr val="8C8C0A">
                  <a:lumMod val="25000"/>
                </a:srgbClr>
              </a:solidFill>
              <a:prstDash val="solid"/>
              <a:round/>
              <a:headEnd type="none" w="med" len="med"/>
              <a:tailEnd type="none" w="med" len="med"/>
            </a:ln>
            <a:effectLst/>
          </p:spPr>
          <p:txBody>
            <a:bodyPr anchor="ctr"/>
            <a:lstStyle/>
            <a:p>
              <a:pPr marL="0" marR="0" lvl="0" indent="0" algn="ctr" defTabSz="914400" eaLnBrk="0" fontAlgn="auto" latinLnBrk="0" hangingPunct="0">
                <a:lnSpc>
                  <a:spcPct val="100000"/>
                </a:lnSpc>
                <a:spcBef>
                  <a:spcPts val="0"/>
                </a:spcBef>
                <a:spcAft>
                  <a:spcPts val="0"/>
                </a:spcAft>
                <a:buClrTx/>
                <a:buSzTx/>
                <a:buFontTx/>
                <a:buNone/>
                <a:tabLst/>
                <a:defRPr/>
              </a:pPr>
              <a:r>
                <a:rPr lang="en-US" sz="1100" b="1" kern="0" dirty="0">
                  <a:solidFill>
                    <a:srgbClr val="000000"/>
                  </a:solidFill>
                </a:rPr>
                <a:t>ITS-G5 Access Layer </a:t>
              </a:r>
            </a:p>
            <a:p>
              <a:pPr marL="0" marR="0" lvl="0" indent="0" algn="ctr" defTabSz="914400" eaLnBrk="0" fontAlgn="auto" latinLnBrk="0" hangingPunct="0">
                <a:lnSpc>
                  <a:spcPct val="100000"/>
                </a:lnSpc>
                <a:spcBef>
                  <a:spcPts val="0"/>
                </a:spcBef>
                <a:spcAft>
                  <a:spcPts val="0"/>
                </a:spcAft>
                <a:buClrTx/>
                <a:buSzTx/>
                <a:buFontTx/>
                <a:buNone/>
                <a:tabLst/>
                <a:defRPr/>
              </a:pPr>
              <a:r>
                <a:rPr lang="en-US" sz="1100" b="1" kern="0" dirty="0">
                  <a:solidFill>
                    <a:srgbClr val="000000"/>
                  </a:solidFill>
                </a:rPr>
                <a:t>EN </a:t>
              </a:r>
              <a:r>
                <a:rPr kumimoji="0" lang="en-US" sz="1100" b="1" i="0" u="none" strike="noStrike" kern="0" cap="none" spc="0" normalizeH="0" baseline="0" noProof="0" dirty="0">
                  <a:ln>
                    <a:noFill/>
                  </a:ln>
                  <a:solidFill>
                    <a:srgbClr val="000000"/>
                  </a:solidFill>
                  <a:effectLst/>
                  <a:uLnTx/>
                  <a:uFillTx/>
                </a:rPr>
                <a:t>302 663 / IEEE802.11p</a:t>
              </a:r>
            </a:p>
          </p:txBody>
        </p:sp>
        <p:sp>
          <p:nvSpPr>
            <p:cNvPr id="24" name="Rectangle 23">
              <a:extLst>
                <a:ext uri="{FF2B5EF4-FFF2-40B4-BE49-F238E27FC236}">
                  <a16:creationId xmlns:a16="http://schemas.microsoft.com/office/drawing/2014/main" id="{743A360A-5E8A-40C3-8766-115CF08C18B4}"/>
                </a:ext>
              </a:extLst>
            </p:cNvPr>
            <p:cNvSpPr/>
            <p:nvPr/>
          </p:nvSpPr>
          <p:spPr bwMode="auto">
            <a:xfrm>
              <a:off x="3052014" y="4292601"/>
              <a:ext cx="3775075" cy="269876"/>
            </a:xfrm>
            <a:prstGeom prst="rect">
              <a:avLst/>
            </a:prstGeom>
            <a:solidFill>
              <a:srgbClr val="88DBFC">
                <a:lumMod val="40000"/>
                <a:lumOff val="60000"/>
              </a:srgbClr>
            </a:solidFill>
            <a:ln w="9525" cap="flat" cmpd="sng" algn="ctr">
              <a:solidFill>
                <a:srgbClr val="8C8C0A">
                  <a:lumMod val="25000"/>
                </a:srgbClr>
              </a:solidFill>
              <a:prstDash val="solid"/>
              <a:round/>
              <a:headEnd type="none" w="med" len="med"/>
              <a:tailEnd type="none" w="med" len="med"/>
            </a:ln>
            <a:effectLst/>
          </p:spPr>
          <p:txBody>
            <a:bodyPr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rPr>
                <a:t>DCC - TS 103 141</a:t>
              </a:r>
            </a:p>
          </p:txBody>
        </p:sp>
        <p:sp>
          <p:nvSpPr>
            <p:cNvPr id="25" name="Rectangle 24">
              <a:extLst>
                <a:ext uri="{FF2B5EF4-FFF2-40B4-BE49-F238E27FC236}">
                  <a16:creationId xmlns:a16="http://schemas.microsoft.com/office/drawing/2014/main" id="{8A34C221-AB5C-4DB5-A45B-EF8A3654635B}"/>
                </a:ext>
              </a:extLst>
            </p:cNvPr>
            <p:cNvSpPr/>
            <p:nvPr/>
          </p:nvSpPr>
          <p:spPr bwMode="auto">
            <a:xfrm rot="16200000">
              <a:off x="6155533" y="2545555"/>
              <a:ext cx="3024187" cy="431800"/>
            </a:xfrm>
            <a:prstGeom prst="rect">
              <a:avLst/>
            </a:prstGeom>
            <a:solidFill>
              <a:srgbClr val="88DBFC">
                <a:lumMod val="40000"/>
                <a:lumOff val="60000"/>
              </a:srgbClr>
            </a:solidFill>
            <a:ln w="9525" cap="flat" cmpd="sng" algn="ctr">
              <a:solidFill>
                <a:srgbClr val="8C8C0A">
                  <a:lumMod val="25000"/>
                </a:srgbClr>
              </a:solidFill>
              <a:prstDash val="solid"/>
              <a:round/>
              <a:headEnd type="none" w="med" len="med"/>
              <a:tailEnd type="none" w="med" len="med"/>
            </a:ln>
            <a:effectLst/>
          </p:spPr>
          <p:txBody>
            <a:bodyPr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rPr>
                <a:t>TS 103 097/102 94x Security</a:t>
              </a:r>
            </a:p>
          </p:txBody>
        </p:sp>
      </p:grpSp>
      <p:sp>
        <p:nvSpPr>
          <p:cNvPr id="26" name="Content Placeholder 2">
            <a:extLst>
              <a:ext uri="{FF2B5EF4-FFF2-40B4-BE49-F238E27FC236}">
                <a16:creationId xmlns:a16="http://schemas.microsoft.com/office/drawing/2014/main" id="{64C557B6-80F4-441B-AFBD-34678FC24C73}"/>
              </a:ext>
            </a:extLst>
          </p:cNvPr>
          <p:cNvSpPr txBox="1">
            <a:spLocks/>
          </p:cNvSpPr>
          <p:nvPr/>
        </p:nvSpPr>
        <p:spPr bwMode="auto">
          <a:xfrm>
            <a:off x="1083039" y="4253036"/>
            <a:ext cx="2201379" cy="15323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fr-FR" sz="2000" b="0" kern="0" dirty="0"/>
              <a:t>Example: ITS-G5 stack </a:t>
            </a:r>
            <a:r>
              <a:rPr lang="fr-FR" sz="2000" b="0" kern="0" dirty="0" err="1"/>
              <a:t>overview</a:t>
            </a:r>
            <a:endParaRPr lang="en-US" sz="2000" b="0" kern="0" dirty="0"/>
          </a:p>
        </p:txBody>
      </p:sp>
    </p:spTree>
    <p:extLst>
      <p:ext uri="{BB962C8B-B14F-4D97-AF65-F5344CB8AC3E}">
        <p14:creationId xmlns:p14="http://schemas.microsoft.com/office/powerpoint/2010/main" val="12009371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Difference between IEEE 802.11p/</a:t>
            </a:r>
            <a:r>
              <a:rPr lang="en-US" dirty="0" err="1"/>
              <a:t>bd</a:t>
            </a:r>
            <a:r>
              <a:rPr lang="en-US" dirty="0"/>
              <a:t> &amp; ITS-G5 / SAE (2)</a:t>
            </a:r>
            <a:endParaRPr lang="en-GB" dirty="0"/>
          </a:p>
        </p:txBody>
      </p:sp>
      <p:sp>
        <p:nvSpPr>
          <p:cNvPr id="9218" name="Rectangle 2"/>
          <p:cNvSpPr>
            <a:spLocks noGrp="1" noChangeArrowheads="1"/>
          </p:cNvSpPr>
          <p:nvPr>
            <p:ph idx="1"/>
          </p:nvPr>
        </p:nvSpPr>
        <p:spPr>
          <a:xfrm>
            <a:off x="914401" y="1751015"/>
            <a:ext cx="10361084" cy="4773610"/>
          </a:xfrm>
          <a:ln/>
        </p:spPr>
        <p:txBody>
          <a:bodyPr/>
          <a:lstStyle/>
          <a:p>
            <a:pPr>
              <a:buFont typeface="Arial" panose="020B0604020202020204" pitchFamily="34" charset="0"/>
              <a:buChar char="•"/>
            </a:pPr>
            <a:r>
              <a:rPr lang="en-US" b="0" dirty="0" err="1"/>
              <a:t>TGbd</a:t>
            </a:r>
            <a:r>
              <a:rPr lang="en-US" b="0" dirty="0"/>
              <a:t> exists to standardize the PHY and MAC layers, collectively referred to as the “access layer”, as an enhancement to IEEE 802.11p.  </a:t>
            </a:r>
          </a:p>
          <a:p>
            <a:pPr lvl="1">
              <a:buFont typeface="Arial" panose="020B0604020202020204" pitchFamily="34" charset="0"/>
              <a:buChar char="•"/>
            </a:pPr>
            <a:r>
              <a:rPr lang="en-US" dirty="0"/>
              <a:t>The regional regulators will continue to specify the rules for </a:t>
            </a:r>
            <a:r>
              <a:rPr lang="en-US" b="0" dirty="0"/>
              <a:t>DCC, packet generation and dissemination, security, etc.</a:t>
            </a:r>
          </a:p>
          <a:p>
            <a:pPr lvl="1">
              <a:buFont typeface="Arial" panose="020B0604020202020204" pitchFamily="34" charset="0"/>
              <a:buChar char="•"/>
            </a:pPr>
            <a:r>
              <a:rPr lang="en-US" dirty="0"/>
              <a:t>There is no reason for </a:t>
            </a:r>
            <a:r>
              <a:rPr lang="en-US" dirty="0" err="1"/>
              <a:t>TGbd</a:t>
            </a:r>
            <a:r>
              <a:rPr lang="en-US" dirty="0"/>
              <a:t> to include functions that are assigned to other ITS layers</a:t>
            </a:r>
            <a:endParaRPr lang="en-US" b="0" dirty="0"/>
          </a:p>
          <a:p>
            <a:pPr>
              <a:buFont typeface="Arial" panose="020B0604020202020204" pitchFamily="34" charset="0"/>
              <a:buChar char="•"/>
            </a:pPr>
            <a:r>
              <a:rPr lang="en-US" b="0" dirty="0"/>
              <a:t>802.11bd needs to be a standard with a number of parameters and encoding options, providing a toolbox that can support a wide range of regional deployment configurations.</a:t>
            </a:r>
          </a:p>
          <a:p>
            <a:pPr lvl="1">
              <a:buFont typeface="Arial" panose="020B0604020202020204" pitchFamily="34" charset="0"/>
              <a:buChar char="•"/>
            </a:pPr>
            <a:r>
              <a:rPr lang="en-US" dirty="0"/>
              <a:t>For instance ITS-G5 requires IEEE 802.11p PPDUs to be encoded with QPSK ½ (6 Mb/s transmit rate), whereas SAE adjusts the MCS based on congestion level</a:t>
            </a:r>
          </a:p>
          <a:p>
            <a:pPr lvl="1">
              <a:buFont typeface="Arial" panose="020B0604020202020204" pitchFamily="34" charset="0"/>
              <a:buChar char="•"/>
            </a:pPr>
            <a:r>
              <a:rPr lang="en-US" dirty="0"/>
              <a:t>For instance in ITS-G5 the CAM message generation is triggered by the vehicle dynamics (“enough” change in location, headings or speed) while SAE transmissions have often a more periodic nature (often transmitted at 10 Hz)</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January 2019</a:t>
            </a:r>
            <a:endParaRPr lang="en-GB"/>
          </a:p>
        </p:txBody>
      </p:sp>
    </p:spTree>
    <p:extLst>
      <p:ext uri="{BB962C8B-B14F-4D97-AF65-F5344CB8AC3E}">
        <p14:creationId xmlns:p14="http://schemas.microsoft.com/office/powerpoint/2010/main" val="12076552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on the frequency channels usage (1)</a:t>
            </a:r>
            <a:endParaRPr lang="en-GB" dirty="0"/>
          </a:p>
        </p:txBody>
      </p:sp>
      <p:sp>
        <p:nvSpPr>
          <p:cNvPr id="9218" name="Rectangle 2"/>
          <p:cNvSpPr>
            <a:spLocks noGrp="1" noChangeArrowheads="1"/>
          </p:cNvSpPr>
          <p:nvPr>
            <p:ph idx="1"/>
          </p:nvPr>
        </p:nvSpPr>
        <p:spPr>
          <a:ln/>
        </p:spPr>
        <p:txBody>
          <a:bodyPr/>
          <a:lstStyle/>
          <a:p>
            <a:pPr>
              <a:buFont typeface="Arial" panose="020B0604020202020204" pitchFamily="34" charset="0"/>
              <a:buChar char="•"/>
            </a:pPr>
            <a:r>
              <a:rPr lang="en-US" b="0" dirty="0">
                <a:solidFill>
                  <a:schemeClr val="tx1"/>
                </a:solidFill>
              </a:rPr>
              <a:t>ITS spectrum is limited, and already partly in use in different regions for various applications (urban-rail, road-tolling, platooning, smart </a:t>
            </a:r>
            <a:r>
              <a:rPr lang="en-US" b="0" dirty="0" err="1">
                <a:solidFill>
                  <a:schemeClr val="tx1"/>
                </a:solidFill>
              </a:rPr>
              <a:t>tacograph</a:t>
            </a:r>
            <a:r>
              <a:rPr lang="en-US" b="0" dirty="0">
                <a:solidFill>
                  <a:schemeClr val="tx1"/>
                </a:solidFill>
              </a:rPr>
              <a:t>, V2X safety applications…)</a:t>
            </a:r>
          </a:p>
          <a:p>
            <a:pPr>
              <a:buFont typeface="Arial" panose="020B0604020202020204" pitchFamily="34" charset="0"/>
              <a:buChar char="•"/>
            </a:pPr>
            <a:endParaRPr lang="en-US" b="0" dirty="0">
              <a:solidFill>
                <a:schemeClr val="tx1"/>
              </a:solidFill>
            </a:endParaRPr>
          </a:p>
          <a:p>
            <a:pPr>
              <a:buFont typeface="Arial" panose="020B0604020202020204" pitchFamily="34" charset="0"/>
              <a:buChar char="•"/>
            </a:pPr>
            <a:r>
              <a:rPr lang="en-US" b="0" dirty="0">
                <a:solidFill>
                  <a:schemeClr val="tx1"/>
                </a:solidFill>
              </a:rPr>
              <a:t>IEEE 802.11bd will be deployed (at least in part) using channels that are already used for IEEE 802.11p</a:t>
            </a:r>
          </a:p>
          <a:p>
            <a:pPr>
              <a:buFont typeface="Arial" panose="020B0604020202020204" pitchFamily="34" charset="0"/>
              <a:buChar char="•"/>
            </a:pPr>
            <a:endParaRPr lang="en-US" b="0" dirty="0">
              <a:solidFill>
                <a:schemeClr val="tx1"/>
              </a:solidFill>
            </a:endParaRPr>
          </a:p>
          <a:p>
            <a:pPr>
              <a:buFont typeface="Arial" panose="020B0604020202020204" pitchFamily="34" charset="0"/>
              <a:buChar char="•"/>
            </a:pPr>
            <a:r>
              <a:rPr lang="en-US" b="0" dirty="0">
                <a:solidFill>
                  <a:schemeClr val="tx1"/>
                </a:solidFill>
              </a:rPr>
              <a:t>The possibility of IEEE 802.11bd being able to use in a brand new and empty channel is certainly desirable from an engineering perspective, but unlikely</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January 2019</a:t>
            </a:r>
            <a:endParaRPr lang="en-GB"/>
          </a:p>
        </p:txBody>
      </p:sp>
    </p:spTree>
    <p:extLst>
      <p:ext uri="{BB962C8B-B14F-4D97-AF65-F5344CB8AC3E}">
        <p14:creationId xmlns:p14="http://schemas.microsoft.com/office/powerpoint/2010/main" val="39396929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on the frequency channels usage (2)</a:t>
            </a:r>
            <a:endParaRPr lang="en-GB" dirty="0"/>
          </a:p>
        </p:txBody>
      </p:sp>
      <p:sp>
        <p:nvSpPr>
          <p:cNvPr id="9218" name="Rectangle 2"/>
          <p:cNvSpPr>
            <a:spLocks noGrp="1" noChangeArrowheads="1"/>
          </p:cNvSpPr>
          <p:nvPr>
            <p:ph idx="1"/>
          </p:nvPr>
        </p:nvSpPr>
        <p:spPr>
          <a:xfrm>
            <a:off x="914401" y="1981201"/>
            <a:ext cx="10361084" cy="4267199"/>
          </a:xfrm>
          <a:ln/>
        </p:spPr>
        <p:txBody>
          <a:bodyPr/>
          <a:lstStyle/>
          <a:p>
            <a:r>
              <a:rPr lang="en-US" u="sng" dirty="0">
                <a:solidFill>
                  <a:schemeClr val="tx1"/>
                </a:solidFill>
              </a:rPr>
              <a:t>Coexistence</a:t>
            </a:r>
            <a:r>
              <a:rPr lang="en-US" dirty="0">
                <a:solidFill>
                  <a:schemeClr val="tx1"/>
                </a:solidFill>
              </a:rPr>
              <a:t> and </a:t>
            </a:r>
            <a:r>
              <a:rPr lang="en-US" u="sng" dirty="0">
                <a:solidFill>
                  <a:schemeClr val="tx1"/>
                </a:solidFill>
              </a:rPr>
              <a:t>Cooperation</a:t>
            </a:r>
            <a:r>
              <a:rPr lang="en-US" dirty="0">
                <a:solidFill>
                  <a:schemeClr val="tx1"/>
                </a:solidFill>
              </a:rPr>
              <a:t> between IEEE 802.11p and IEEE 802.11bd stations in the same channel is required. </a:t>
            </a:r>
          </a:p>
          <a:p>
            <a:endParaRPr lang="en-US" dirty="0">
              <a:solidFill>
                <a:schemeClr val="tx1"/>
              </a:solidFill>
            </a:endParaRPr>
          </a:p>
          <a:p>
            <a:r>
              <a:rPr lang="en-US" sz="2000" b="0" dirty="0">
                <a:solidFill>
                  <a:schemeClr val="tx1"/>
                </a:solidFill>
              </a:rPr>
              <a:t>Coexistence: “Situation in which one radio system operates in an environment where another radio system having potentially different characteristics (e.g. RAT) may be using the same or different channels, and both radio systems are able to operate with some tolerable impact to each other.” (Source: EN 303 145 V1.2.1)</a:t>
            </a:r>
          </a:p>
          <a:p>
            <a:endParaRPr lang="en-US" sz="2000" b="0" dirty="0">
              <a:solidFill>
                <a:schemeClr val="tx1"/>
              </a:solidFill>
            </a:endParaRPr>
          </a:p>
          <a:p>
            <a:pPr lvl="0"/>
            <a:r>
              <a:rPr lang="en-US" sz="2000" b="0" dirty="0"/>
              <a:t>Cooperation (also called Interoperability): “Situation in which one radio system operates in an environment where another radio system having potentially different characteristics (e.g. RAT) may be using the same or different channels, and both radio systems are able to send information that can be successfully decoded by the counterpart radio system.” (Source: NXP)</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January 2019</a:t>
            </a:r>
            <a:endParaRPr lang="en-GB"/>
          </a:p>
        </p:txBody>
      </p:sp>
    </p:spTree>
    <p:extLst>
      <p:ext uri="{BB962C8B-B14F-4D97-AF65-F5344CB8AC3E}">
        <p14:creationId xmlns:p14="http://schemas.microsoft.com/office/powerpoint/2010/main" val="37543085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Interoperability at system and protocol level</a:t>
            </a:r>
            <a:endParaRPr lang="en-GB" dirty="0"/>
          </a:p>
        </p:txBody>
      </p:sp>
      <p:sp>
        <p:nvSpPr>
          <p:cNvPr id="9218" name="Rectangle 2"/>
          <p:cNvSpPr>
            <a:spLocks noGrp="1" noChangeArrowheads="1"/>
          </p:cNvSpPr>
          <p:nvPr>
            <p:ph idx="1"/>
          </p:nvPr>
        </p:nvSpPr>
        <p:spPr>
          <a:xfrm>
            <a:off x="304800" y="1524001"/>
            <a:ext cx="11050058" cy="1246862"/>
          </a:xfrm>
          <a:ln/>
        </p:spPr>
        <p:txBody>
          <a:bodyPr/>
          <a:lstStyle/>
          <a:p>
            <a:r>
              <a:rPr lang="en-US" b="0" dirty="0">
                <a:solidFill>
                  <a:schemeClr val="tx1"/>
                </a:solidFill>
              </a:rPr>
              <a:t>	While NGV is likely to support new features and additional services, it is mandatory that NGV continue to satisfy all the current V2X use cases.  Interoperability at system and protocol level with deployed IEEE 802.11p stations is critical.</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January 2019</a:t>
            </a:r>
            <a:endParaRPr lang="en-GB"/>
          </a:p>
        </p:txBody>
      </p:sp>
      <p:sp>
        <p:nvSpPr>
          <p:cNvPr id="7" name="Footer Placeholder 4">
            <a:extLst>
              <a:ext uri="{FF2B5EF4-FFF2-40B4-BE49-F238E27FC236}">
                <a16:creationId xmlns:a16="http://schemas.microsoft.com/office/drawing/2014/main" id="{4E1F0F53-F05B-4DE5-B4C4-B33123C70CFB}"/>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Fischer-Filippi-Martinez (NXP)</a:t>
            </a:r>
            <a:endParaRPr lang="en-GB" dirty="0"/>
          </a:p>
        </p:txBody>
      </p:sp>
      <p:graphicFrame>
        <p:nvGraphicFramePr>
          <p:cNvPr id="8" name="Table 7">
            <a:extLst>
              <a:ext uri="{FF2B5EF4-FFF2-40B4-BE49-F238E27FC236}">
                <a16:creationId xmlns:a16="http://schemas.microsoft.com/office/drawing/2014/main" id="{471F3F96-3D97-415E-9956-B44C1700902C}"/>
              </a:ext>
            </a:extLst>
          </p:cNvPr>
          <p:cNvGraphicFramePr>
            <a:graphicFrameLocks noGrp="1"/>
          </p:cNvGraphicFramePr>
          <p:nvPr>
            <p:extLst>
              <p:ext uri="{D42A27DB-BD31-4B8C-83A1-F6EECF244321}">
                <p14:modId xmlns:p14="http://schemas.microsoft.com/office/powerpoint/2010/main" val="2861565306"/>
              </p:ext>
            </p:extLst>
          </p:nvPr>
        </p:nvGraphicFramePr>
        <p:xfrm>
          <a:off x="456142" y="3046414"/>
          <a:ext cx="4343399" cy="3018480"/>
        </p:xfrm>
        <a:graphic>
          <a:graphicData uri="http://schemas.openxmlformats.org/drawingml/2006/table">
            <a:tbl>
              <a:tblPr firstRow="1" firstCol="1" bandRow="1">
                <a:tableStyleId>{5C22544A-7EE6-4342-B048-85BDC9FD1C3A}</a:tableStyleId>
              </a:tblPr>
              <a:tblGrid>
                <a:gridCol w="557991">
                  <a:extLst>
                    <a:ext uri="{9D8B030D-6E8A-4147-A177-3AD203B41FA5}">
                      <a16:colId xmlns:a16="http://schemas.microsoft.com/office/drawing/2014/main" val="3222556100"/>
                    </a:ext>
                  </a:extLst>
                </a:gridCol>
                <a:gridCol w="2571221">
                  <a:extLst>
                    <a:ext uri="{9D8B030D-6E8A-4147-A177-3AD203B41FA5}">
                      <a16:colId xmlns:a16="http://schemas.microsoft.com/office/drawing/2014/main" val="1529837926"/>
                    </a:ext>
                  </a:extLst>
                </a:gridCol>
                <a:gridCol w="499959">
                  <a:extLst>
                    <a:ext uri="{9D8B030D-6E8A-4147-A177-3AD203B41FA5}">
                      <a16:colId xmlns:a16="http://schemas.microsoft.com/office/drawing/2014/main" val="4161543817"/>
                    </a:ext>
                  </a:extLst>
                </a:gridCol>
                <a:gridCol w="714228">
                  <a:extLst>
                    <a:ext uri="{9D8B030D-6E8A-4147-A177-3AD203B41FA5}">
                      <a16:colId xmlns:a16="http://schemas.microsoft.com/office/drawing/2014/main" val="3670833823"/>
                    </a:ext>
                  </a:extLst>
                </a:gridCol>
              </a:tblGrid>
              <a:tr h="0">
                <a:tc>
                  <a:txBody>
                    <a:bodyPr/>
                    <a:lstStyle/>
                    <a:p>
                      <a:pPr marL="0" marR="0" indent="0" algn="ctr">
                        <a:lnSpc>
                          <a:spcPct val="150000"/>
                        </a:lnSpc>
                        <a:spcBef>
                          <a:spcPts val="0"/>
                        </a:spcBef>
                        <a:spcAft>
                          <a:spcPts val="0"/>
                        </a:spcAft>
                      </a:pPr>
                      <a:r>
                        <a:rPr lang="en-AU" sz="1000">
                          <a:effectLst/>
                        </a:rPr>
                        <a:t>Num.</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Day 1 Services</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Type </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Domain</a:t>
                      </a:r>
                      <a:endParaRPr lang="en-US" sz="18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39117028"/>
                  </a:ext>
                </a:extLst>
              </a:tr>
              <a:tr h="0">
                <a:tc>
                  <a:txBody>
                    <a:bodyPr/>
                    <a:lstStyle/>
                    <a:p>
                      <a:pPr marL="0" marR="0" indent="0" algn="ctr">
                        <a:lnSpc>
                          <a:spcPct val="150000"/>
                        </a:lnSpc>
                        <a:spcBef>
                          <a:spcPts val="0"/>
                        </a:spcBef>
                        <a:spcAft>
                          <a:spcPts val="0"/>
                        </a:spcAft>
                      </a:pPr>
                      <a:r>
                        <a:rPr lang="en-AU" sz="1000">
                          <a:effectLst/>
                        </a:rPr>
                        <a:t>1</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Emergency electronic brake light</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V2V</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Safety</a:t>
                      </a:r>
                      <a:endParaRPr lang="en-US" sz="18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277290114"/>
                  </a:ext>
                </a:extLst>
              </a:tr>
              <a:tr h="0">
                <a:tc>
                  <a:txBody>
                    <a:bodyPr/>
                    <a:lstStyle/>
                    <a:p>
                      <a:pPr marL="0" marR="0" indent="0" algn="ctr">
                        <a:lnSpc>
                          <a:spcPct val="150000"/>
                        </a:lnSpc>
                        <a:spcBef>
                          <a:spcPts val="0"/>
                        </a:spcBef>
                        <a:spcAft>
                          <a:spcPts val="0"/>
                        </a:spcAft>
                      </a:pPr>
                      <a:r>
                        <a:rPr lang="en-AU" sz="1000">
                          <a:effectLst/>
                        </a:rPr>
                        <a:t>2</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Emergency vehicle approaching</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V2V</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Safety</a:t>
                      </a:r>
                      <a:endParaRPr lang="en-US" sz="18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035539804"/>
                  </a:ext>
                </a:extLst>
              </a:tr>
              <a:tr h="0">
                <a:tc>
                  <a:txBody>
                    <a:bodyPr/>
                    <a:lstStyle/>
                    <a:p>
                      <a:pPr marL="0" marR="0" indent="0" algn="ctr">
                        <a:lnSpc>
                          <a:spcPct val="150000"/>
                        </a:lnSpc>
                        <a:spcBef>
                          <a:spcPts val="0"/>
                        </a:spcBef>
                        <a:spcAft>
                          <a:spcPts val="0"/>
                        </a:spcAft>
                      </a:pPr>
                      <a:r>
                        <a:rPr lang="en-AU" sz="1000">
                          <a:effectLst/>
                        </a:rPr>
                        <a:t>3</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Slow or stationary vehicle(s)</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V2V</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Safety</a:t>
                      </a:r>
                      <a:endParaRPr lang="en-US" sz="18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980543358"/>
                  </a:ext>
                </a:extLst>
              </a:tr>
              <a:tr h="0">
                <a:tc>
                  <a:txBody>
                    <a:bodyPr/>
                    <a:lstStyle/>
                    <a:p>
                      <a:pPr marL="0" marR="0" indent="0" algn="ctr">
                        <a:lnSpc>
                          <a:spcPct val="150000"/>
                        </a:lnSpc>
                        <a:spcBef>
                          <a:spcPts val="0"/>
                        </a:spcBef>
                        <a:spcAft>
                          <a:spcPts val="0"/>
                        </a:spcAft>
                      </a:pPr>
                      <a:r>
                        <a:rPr lang="en-AU" sz="1000">
                          <a:effectLst/>
                        </a:rPr>
                        <a:t>4</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Traffic jam ahead warning</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V2V</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Safety</a:t>
                      </a:r>
                      <a:endParaRPr lang="en-US" sz="18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534772483"/>
                  </a:ext>
                </a:extLst>
              </a:tr>
              <a:tr h="0">
                <a:tc>
                  <a:txBody>
                    <a:bodyPr/>
                    <a:lstStyle/>
                    <a:p>
                      <a:pPr marL="0" marR="0" indent="0" algn="ctr">
                        <a:lnSpc>
                          <a:spcPct val="150000"/>
                        </a:lnSpc>
                        <a:spcBef>
                          <a:spcPts val="0"/>
                        </a:spcBef>
                        <a:spcAft>
                          <a:spcPts val="0"/>
                        </a:spcAft>
                      </a:pPr>
                      <a:r>
                        <a:rPr lang="en-AU" sz="1000">
                          <a:effectLst/>
                        </a:rPr>
                        <a:t>5</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Hazardous location notification</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V2I</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Motorway</a:t>
                      </a:r>
                      <a:endParaRPr lang="en-US" sz="18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148764248"/>
                  </a:ext>
                </a:extLst>
              </a:tr>
              <a:tr h="0">
                <a:tc>
                  <a:txBody>
                    <a:bodyPr/>
                    <a:lstStyle/>
                    <a:p>
                      <a:pPr marL="0" marR="0" indent="0" algn="ctr">
                        <a:lnSpc>
                          <a:spcPct val="150000"/>
                        </a:lnSpc>
                        <a:spcBef>
                          <a:spcPts val="0"/>
                        </a:spcBef>
                        <a:spcAft>
                          <a:spcPts val="0"/>
                        </a:spcAft>
                      </a:pPr>
                      <a:r>
                        <a:rPr lang="en-AU" sz="1000">
                          <a:effectLst/>
                        </a:rPr>
                        <a:t>6</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Road works warning</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V2I</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Motorway</a:t>
                      </a:r>
                      <a:endParaRPr lang="en-US" sz="18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836846138"/>
                  </a:ext>
                </a:extLst>
              </a:tr>
              <a:tr h="0">
                <a:tc>
                  <a:txBody>
                    <a:bodyPr/>
                    <a:lstStyle/>
                    <a:p>
                      <a:pPr marL="0" marR="0" indent="0" algn="ctr">
                        <a:lnSpc>
                          <a:spcPct val="150000"/>
                        </a:lnSpc>
                        <a:spcBef>
                          <a:spcPts val="0"/>
                        </a:spcBef>
                        <a:spcAft>
                          <a:spcPts val="0"/>
                        </a:spcAft>
                      </a:pPr>
                      <a:r>
                        <a:rPr lang="en-AU" sz="1000">
                          <a:effectLst/>
                        </a:rPr>
                        <a:t>7</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Weather conditions</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V2I</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Motorway</a:t>
                      </a:r>
                      <a:endParaRPr lang="en-US" sz="18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744584223"/>
                  </a:ext>
                </a:extLst>
              </a:tr>
              <a:tr h="0">
                <a:tc>
                  <a:txBody>
                    <a:bodyPr/>
                    <a:lstStyle/>
                    <a:p>
                      <a:pPr marL="0" marR="0" indent="0" algn="ctr">
                        <a:lnSpc>
                          <a:spcPct val="150000"/>
                        </a:lnSpc>
                        <a:spcBef>
                          <a:spcPts val="0"/>
                        </a:spcBef>
                        <a:spcAft>
                          <a:spcPts val="0"/>
                        </a:spcAft>
                      </a:pPr>
                      <a:r>
                        <a:rPr lang="en-AU" sz="1000">
                          <a:effectLst/>
                        </a:rPr>
                        <a:t>8</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In-vehicle signage</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V2I</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Motorway</a:t>
                      </a:r>
                      <a:endParaRPr lang="en-US" sz="18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841690018"/>
                  </a:ext>
                </a:extLst>
              </a:tr>
              <a:tr h="0">
                <a:tc>
                  <a:txBody>
                    <a:bodyPr/>
                    <a:lstStyle/>
                    <a:p>
                      <a:pPr marL="0" marR="0" indent="0" algn="ctr">
                        <a:lnSpc>
                          <a:spcPct val="150000"/>
                        </a:lnSpc>
                        <a:spcBef>
                          <a:spcPts val="0"/>
                        </a:spcBef>
                        <a:spcAft>
                          <a:spcPts val="0"/>
                        </a:spcAft>
                      </a:pPr>
                      <a:r>
                        <a:rPr lang="en-AU" sz="1000">
                          <a:effectLst/>
                        </a:rPr>
                        <a:t>9</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In-vehicle speed limits</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V2I</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Motorway</a:t>
                      </a:r>
                      <a:endParaRPr lang="en-US" sz="18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627224056"/>
                  </a:ext>
                </a:extLst>
              </a:tr>
              <a:tr h="0">
                <a:tc>
                  <a:txBody>
                    <a:bodyPr/>
                    <a:lstStyle/>
                    <a:p>
                      <a:pPr marL="0" marR="0" indent="0" algn="ctr">
                        <a:lnSpc>
                          <a:spcPct val="150000"/>
                        </a:lnSpc>
                        <a:spcBef>
                          <a:spcPts val="0"/>
                        </a:spcBef>
                        <a:spcAft>
                          <a:spcPts val="0"/>
                        </a:spcAft>
                      </a:pPr>
                      <a:r>
                        <a:rPr lang="en-AU" sz="1000">
                          <a:effectLst/>
                        </a:rPr>
                        <a:t>10</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dirty="0">
                          <a:effectLst/>
                        </a:rPr>
                        <a:t>Probe vehicle data</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V2I</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AU" sz="1000">
                          <a:effectLst/>
                        </a:rPr>
                        <a:t>Motorway</a:t>
                      </a:r>
                      <a:endParaRPr lang="en-US" sz="18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288841939"/>
                  </a:ext>
                </a:extLst>
              </a:tr>
              <a:tr h="0">
                <a:tc>
                  <a:txBody>
                    <a:bodyPr/>
                    <a:lstStyle/>
                    <a:p>
                      <a:pPr marL="0" marR="0" indent="0" algn="ctr">
                        <a:lnSpc>
                          <a:spcPct val="150000"/>
                        </a:lnSpc>
                        <a:spcBef>
                          <a:spcPts val="0"/>
                        </a:spcBef>
                        <a:spcAft>
                          <a:spcPts val="0"/>
                        </a:spcAft>
                      </a:pPr>
                      <a:r>
                        <a:rPr lang="en-AU" sz="1000">
                          <a:effectLst/>
                        </a:rPr>
                        <a:t>11</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dirty="0">
                          <a:effectLst/>
                        </a:rPr>
                        <a:t>Shockwave damping</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V2I</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AU" sz="1000">
                          <a:effectLst/>
                        </a:rPr>
                        <a:t>Motorway</a:t>
                      </a:r>
                      <a:endParaRPr lang="en-US" sz="18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892382779"/>
                  </a:ext>
                </a:extLst>
              </a:tr>
              <a:tr h="0">
                <a:tc>
                  <a:txBody>
                    <a:bodyPr/>
                    <a:lstStyle/>
                    <a:p>
                      <a:pPr marL="0" marR="0" indent="0" algn="ctr">
                        <a:lnSpc>
                          <a:spcPct val="150000"/>
                        </a:lnSpc>
                        <a:spcBef>
                          <a:spcPts val="0"/>
                        </a:spcBef>
                        <a:spcAft>
                          <a:spcPts val="0"/>
                        </a:spcAft>
                      </a:pPr>
                      <a:r>
                        <a:rPr lang="en-AU" sz="1000">
                          <a:effectLst/>
                        </a:rPr>
                        <a:t>12</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GLOSA / Time To Green (TTG)</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V2I</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AU" sz="1000">
                          <a:effectLst/>
                        </a:rPr>
                        <a:t>Urban</a:t>
                      </a:r>
                      <a:endParaRPr lang="en-US" sz="18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954584005"/>
                  </a:ext>
                </a:extLst>
              </a:tr>
              <a:tr h="0">
                <a:tc>
                  <a:txBody>
                    <a:bodyPr/>
                    <a:lstStyle/>
                    <a:p>
                      <a:pPr marL="0" marR="0" indent="0" algn="ctr">
                        <a:lnSpc>
                          <a:spcPct val="150000"/>
                        </a:lnSpc>
                        <a:spcBef>
                          <a:spcPts val="0"/>
                        </a:spcBef>
                        <a:spcAft>
                          <a:spcPts val="0"/>
                        </a:spcAft>
                      </a:pPr>
                      <a:r>
                        <a:rPr lang="en-AU" sz="1000">
                          <a:effectLst/>
                        </a:rPr>
                        <a:t>13</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Signal violation/Intersection safety</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V2I</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AU" sz="1000">
                          <a:effectLst/>
                        </a:rPr>
                        <a:t>Urban</a:t>
                      </a:r>
                      <a:endParaRPr lang="en-US" sz="18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108148574"/>
                  </a:ext>
                </a:extLst>
              </a:tr>
              <a:tr h="0">
                <a:tc>
                  <a:txBody>
                    <a:bodyPr/>
                    <a:lstStyle/>
                    <a:p>
                      <a:pPr marL="0" marR="0" indent="0" algn="ctr">
                        <a:lnSpc>
                          <a:spcPct val="150000"/>
                        </a:lnSpc>
                        <a:spcBef>
                          <a:spcPts val="0"/>
                        </a:spcBef>
                        <a:spcAft>
                          <a:spcPts val="0"/>
                        </a:spcAft>
                      </a:pPr>
                      <a:r>
                        <a:rPr lang="en-AU" sz="1000">
                          <a:effectLst/>
                        </a:rPr>
                        <a:t>14</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Traffic signal priority request (designated veh.)</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V2I</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AU" sz="1000" dirty="0">
                          <a:effectLst/>
                        </a:rPr>
                        <a:t>Urban</a:t>
                      </a:r>
                      <a:endParaRPr lang="en-US" sz="18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142999991"/>
                  </a:ext>
                </a:extLst>
              </a:tr>
            </a:tbl>
          </a:graphicData>
        </a:graphic>
      </p:graphicFrame>
      <p:graphicFrame>
        <p:nvGraphicFramePr>
          <p:cNvPr id="9" name="Table 8">
            <a:extLst>
              <a:ext uri="{FF2B5EF4-FFF2-40B4-BE49-F238E27FC236}">
                <a16:creationId xmlns:a16="http://schemas.microsoft.com/office/drawing/2014/main" id="{0798B623-08AB-443A-ABC2-CFAC02A318B9}"/>
              </a:ext>
            </a:extLst>
          </p:cNvPr>
          <p:cNvGraphicFramePr>
            <a:graphicFrameLocks noGrp="1"/>
          </p:cNvGraphicFramePr>
          <p:nvPr>
            <p:extLst>
              <p:ext uri="{D42A27DB-BD31-4B8C-83A1-F6EECF244321}">
                <p14:modId xmlns:p14="http://schemas.microsoft.com/office/powerpoint/2010/main" val="1224003532"/>
              </p:ext>
            </p:extLst>
          </p:nvPr>
        </p:nvGraphicFramePr>
        <p:xfrm>
          <a:off x="5257800" y="3046414"/>
          <a:ext cx="5105400" cy="2414784"/>
        </p:xfrm>
        <a:graphic>
          <a:graphicData uri="http://schemas.openxmlformats.org/drawingml/2006/table">
            <a:tbl>
              <a:tblPr firstRow="1" firstCol="1" bandRow="1">
                <a:tableStyleId>{5C22544A-7EE6-4342-B048-85BDC9FD1C3A}</a:tableStyleId>
              </a:tblPr>
              <a:tblGrid>
                <a:gridCol w="655884">
                  <a:extLst>
                    <a:ext uri="{9D8B030D-6E8A-4147-A177-3AD203B41FA5}">
                      <a16:colId xmlns:a16="http://schemas.microsoft.com/office/drawing/2014/main" val="1518736782"/>
                    </a:ext>
                  </a:extLst>
                </a:gridCol>
                <a:gridCol w="2745045">
                  <a:extLst>
                    <a:ext uri="{9D8B030D-6E8A-4147-A177-3AD203B41FA5}">
                      <a16:colId xmlns:a16="http://schemas.microsoft.com/office/drawing/2014/main" val="240231953"/>
                    </a:ext>
                  </a:extLst>
                </a:gridCol>
                <a:gridCol w="501315">
                  <a:extLst>
                    <a:ext uri="{9D8B030D-6E8A-4147-A177-3AD203B41FA5}">
                      <a16:colId xmlns:a16="http://schemas.microsoft.com/office/drawing/2014/main" val="1215855216"/>
                    </a:ext>
                  </a:extLst>
                </a:gridCol>
                <a:gridCol w="1203156">
                  <a:extLst>
                    <a:ext uri="{9D8B030D-6E8A-4147-A177-3AD203B41FA5}">
                      <a16:colId xmlns:a16="http://schemas.microsoft.com/office/drawing/2014/main" val="3585429357"/>
                    </a:ext>
                  </a:extLst>
                </a:gridCol>
              </a:tblGrid>
              <a:tr h="0">
                <a:tc>
                  <a:txBody>
                    <a:bodyPr/>
                    <a:lstStyle/>
                    <a:p>
                      <a:pPr marL="0" marR="0" indent="0" algn="ctr">
                        <a:lnSpc>
                          <a:spcPct val="150000"/>
                        </a:lnSpc>
                        <a:spcBef>
                          <a:spcPts val="0"/>
                        </a:spcBef>
                        <a:spcAft>
                          <a:spcPts val="0"/>
                        </a:spcAft>
                      </a:pPr>
                      <a:r>
                        <a:rPr lang="en-AU" sz="1000">
                          <a:effectLst/>
                        </a:rPr>
                        <a:t>Num.</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Day 1.5 Services</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Type </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Domain</a:t>
                      </a:r>
                      <a:endParaRPr lang="en-US" sz="18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215320133"/>
                  </a:ext>
                </a:extLst>
              </a:tr>
              <a:tr h="0">
                <a:tc>
                  <a:txBody>
                    <a:bodyPr/>
                    <a:lstStyle/>
                    <a:p>
                      <a:pPr marL="0" marR="0" indent="0" algn="ctr">
                        <a:lnSpc>
                          <a:spcPct val="150000"/>
                        </a:lnSpc>
                        <a:spcBef>
                          <a:spcPts val="0"/>
                        </a:spcBef>
                        <a:spcAft>
                          <a:spcPts val="0"/>
                        </a:spcAft>
                      </a:pPr>
                      <a:r>
                        <a:rPr lang="en-AU" sz="1000">
                          <a:effectLst/>
                        </a:rPr>
                        <a:t>1</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Off street parking information</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V2I</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Parking</a:t>
                      </a:r>
                      <a:endParaRPr lang="en-US" sz="18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208582112"/>
                  </a:ext>
                </a:extLst>
              </a:tr>
              <a:tr h="0">
                <a:tc>
                  <a:txBody>
                    <a:bodyPr/>
                    <a:lstStyle/>
                    <a:p>
                      <a:pPr marL="0" marR="0" indent="0" algn="ctr">
                        <a:lnSpc>
                          <a:spcPct val="150000"/>
                        </a:lnSpc>
                        <a:spcBef>
                          <a:spcPts val="0"/>
                        </a:spcBef>
                        <a:spcAft>
                          <a:spcPts val="0"/>
                        </a:spcAft>
                      </a:pPr>
                      <a:r>
                        <a:rPr lang="en-AU" sz="1000">
                          <a:effectLst/>
                        </a:rPr>
                        <a:t>2</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On street parking information and management</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V2I</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Parking</a:t>
                      </a:r>
                      <a:endParaRPr lang="en-US" sz="18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748520461"/>
                  </a:ext>
                </a:extLst>
              </a:tr>
              <a:tr h="0">
                <a:tc>
                  <a:txBody>
                    <a:bodyPr/>
                    <a:lstStyle/>
                    <a:p>
                      <a:pPr marL="0" marR="0" indent="0" algn="ctr">
                        <a:lnSpc>
                          <a:spcPct val="150000"/>
                        </a:lnSpc>
                        <a:spcBef>
                          <a:spcPts val="0"/>
                        </a:spcBef>
                        <a:spcAft>
                          <a:spcPts val="0"/>
                        </a:spcAft>
                      </a:pPr>
                      <a:r>
                        <a:rPr lang="en-AU" sz="1000">
                          <a:effectLst/>
                        </a:rPr>
                        <a:t>3</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Park &amp; Ride information</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V2I</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Parking</a:t>
                      </a:r>
                      <a:endParaRPr lang="en-US" sz="18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802036354"/>
                  </a:ext>
                </a:extLst>
              </a:tr>
              <a:tr h="0">
                <a:tc>
                  <a:txBody>
                    <a:bodyPr/>
                    <a:lstStyle/>
                    <a:p>
                      <a:pPr marL="0" marR="0" indent="0" algn="ctr">
                        <a:lnSpc>
                          <a:spcPct val="150000"/>
                        </a:lnSpc>
                        <a:spcBef>
                          <a:spcPts val="0"/>
                        </a:spcBef>
                        <a:spcAft>
                          <a:spcPts val="0"/>
                        </a:spcAft>
                      </a:pPr>
                      <a:r>
                        <a:rPr lang="en-AU" sz="1000">
                          <a:effectLst/>
                        </a:rPr>
                        <a:t>4</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Information on AFV fuelling &amp; charging stations</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V2I</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Smart Routing</a:t>
                      </a:r>
                      <a:endParaRPr lang="en-US" sz="18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278934251"/>
                  </a:ext>
                </a:extLst>
              </a:tr>
              <a:tr h="0">
                <a:tc>
                  <a:txBody>
                    <a:bodyPr/>
                    <a:lstStyle/>
                    <a:p>
                      <a:pPr marL="0" marR="0" indent="0" algn="ctr">
                        <a:lnSpc>
                          <a:spcPct val="150000"/>
                        </a:lnSpc>
                        <a:spcBef>
                          <a:spcPts val="0"/>
                        </a:spcBef>
                        <a:spcAft>
                          <a:spcPts val="0"/>
                        </a:spcAft>
                      </a:pPr>
                      <a:r>
                        <a:rPr lang="en-AU" sz="1000">
                          <a:effectLst/>
                        </a:rPr>
                        <a:t>5</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Traffic information and smart routing</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V2I</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Smart Routing</a:t>
                      </a:r>
                      <a:endParaRPr lang="en-US" sz="18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479637029"/>
                  </a:ext>
                </a:extLst>
              </a:tr>
              <a:tr h="0">
                <a:tc>
                  <a:txBody>
                    <a:bodyPr/>
                    <a:lstStyle/>
                    <a:p>
                      <a:pPr marL="0" marR="0" indent="0" algn="ctr">
                        <a:lnSpc>
                          <a:spcPct val="150000"/>
                        </a:lnSpc>
                        <a:spcBef>
                          <a:spcPts val="0"/>
                        </a:spcBef>
                        <a:spcAft>
                          <a:spcPts val="0"/>
                        </a:spcAft>
                      </a:pPr>
                      <a:r>
                        <a:rPr lang="en-AU" sz="1000">
                          <a:effectLst/>
                        </a:rPr>
                        <a:t>6</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Zone access control for urban areas</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V2I</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Smart Routing</a:t>
                      </a:r>
                      <a:endParaRPr lang="en-US" sz="18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35176541"/>
                  </a:ext>
                </a:extLst>
              </a:tr>
              <a:tr h="0">
                <a:tc>
                  <a:txBody>
                    <a:bodyPr/>
                    <a:lstStyle/>
                    <a:p>
                      <a:pPr marL="0" marR="0" indent="0" algn="ctr">
                        <a:lnSpc>
                          <a:spcPct val="150000"/>
                        </a:lnSpc>
                        <a:spcBef>
                          <a:spcPts val="0"/>
                        </a:spcBef>
                        <a:spcAft>
                          <a:spcPts val="0"/>
                        </a:spcAft>
                      </a:pPr>
                      <a:r>
                        <a:rPr lang="en-AU" sz="1000">
                          <a:effectLst/>
                        </a:rPr>
                        <a:t>7</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Loading zone management</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V2I</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Freight</a:t>
                      </a:r>
                      <a:endParaRPr lang="en-US" sz="18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041093346"/>
                  </a:ext>
                </a:extLst>
              </a:tr>
              <a:tr h="0">
                <a:tc>
                  <a:txBody>
                    <a:bodyPr/>
                    <a:lstStyle/>
                    <a:p>
                      <a:pPr marL="0" marR="0" indent="0" algn="ctr">
                        <a:lnSpc>
                          <a:spcPct val="150000"/>
                        </a:lnSpc>
                        <a:spcBef>
                          <a:spcPts val="0"/>
                        </a:spcBef>
                        <a:spcAft>
                          <a:spcPts val="0"/>
                        </a:spcAft>
                      </a:pPr>
                      <a:r>
                        <a:rPr lang="en-AU" sz="1000">
                          <a:effectLst/>
                        </a:rPr>
                        <a:t>8</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VRU protection (pedestrians and cyclists)</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V2X</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VRU</a:t>
                      </a:r>
                      <a:endParaRPr lang="en-US" sz="18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10601827"/>
                  </a:ext>
                </a:extLst>
              </a:tr>
              <a:tr h="0">
                <a:tc>
                  <a:txBody>
                    <a:bodyPr/>
                    <a:lstStyle/>
                    <a:p>
                      <a:pPr marL="0" marR="0" indent="0" algn="ctr">
                        <a:lnSpc>
                          <a:spcPct val="150000"/>
                        </a:lnSpc>
                        <a:spcBef>
                          <a:spcPts val="0"/>
                        </a:spcBef>
                        <a:spcAft>
                          <a:spcPts val="0"/>
                        </a:spcAft>
                      </a:pPr>
                      <a:r>
                        <a:rPr lang="en-AU" sz="1000">
                          <a:effectLst/>
                        </a:rPr>
                        <a:t>9</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dirty="0">
                          <a:effectLst/>
                        </a:rPr>
                        <a:t>Cooperative collision risk warning</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V2V</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Collision</a:t>
                      </a:r>
                      <a:endParaRPr lang="en-US" sz="18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532882604"/>
                  </a:ext>
                </a:extLst>
              </a:tr>
              <a:tr h="0">
                <a:tc>
                  <a:txBody>
                    <a:bodyPr/>
                    <a:lstStyle/>
                    <a:p>
                      <a:pPr marL="0" marR="0" indent="0" algn="ctr">
                        <a:lnSpc>
                          <a:spcPct val="150000"/>
                        </a:lnSpc>
                        <a:spcBef>
                          <a:spcPts val="0"/>
                        </a:spcBef>
                        <a:spcAft>
                          <a:spcPts val="0"/>
                        </a:spcAft>
                      </a:pPr>
                      <a:r>
                        <a:rPr lang="en-AU" sz="1000">
                          <a:effectLst/>
                        </a:rPr>
                        <a:t>10</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Motorcycle approaching indication</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V2V</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AU" sz="1000">
                          <a:effectLst/>
                        </a:rPr>
                        <a:t>Collision</a:t>
                      </a:r>
                      <a:endParaRPr lang="en-US" sz="18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984378718"/>
                  </a:ext>
                </a:extLst>
              </a:tr>
              <a:tr h="0">
                <a:tc>
                  <a:txBody>
                    <a:bodyPr/>
                    <a:lstStyle/>
                    <a:p>
                      <a:pPr marL="0" marR="0" indent="0" algn="ctr">
                        <a:lnSpc>
                          <a:spcPct val="150000"/>
                        </a:lnSpc>
                        <a:spcBef>
                          <a:spcPts val="0"/>
                        </a:spcBef>
                        <a:spcAft>
                          <a:spcPts val="0"/>
                        </a:spcAft>
                      </a:pPr>
                      <a:r>
                        <a:rPr lang="en-AU" sz="1000">
                          <a:effectLst/>
                        </a:rPr>
                        <a:t>11</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Wrong way driving</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indent="0" algn="ctr">
                        <a:lnSpc>
                          <a:spcPct val="150000"/>
                        </a:lnSpc>
                        <a:spcBef>
                          <a:spcPts val="0"/>
                        </a:spcBef>
                        <a:spcAft>
                          <a:spcPts val="0"/>
                        </a:spcAft>
                      </a:pPr>
                      <a:r>
                        <a:rPr lang="en-AU" sz="1000">
                          <a:effectLst/>
                        </a:rPr>
                        <a:t>V2I</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AU" sz="1000" dirty="0">
                          <a:effectLst/>
                        </a:rPr>
                        <a:t>Wrong Way</a:t>
                      </a:r>
                      <a:endParaRPr lang="en-US" sz="18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432180856"/>
                  </a:ext>
                </a:extLst>
              </a:tr>
            </a:tbl>
          </a:graphicData>
        </a:graphic>
      </p:graphicFrame>
      <p:sp>
        <p:nvSpPr>
          <p:cNvPr id="10" name="Rectangle 9">
            <a:extLst>
              <a:ext uri="{FF2B5EF4-FFF2-40B4-BE49-F238E27FC236}">
                <a16:creationId xmlns:a16="http://schemas.microsoft.com/office/drawing/2014/main" id="{C0BD4B4A-684E-4509-97F2-42B33F4E6A6B}"/>
              </a:ext>
            </a:extLst>
          </p:cNvPr>
          <p:cNvSpPr/>
          <p:nvPr/>
        </p:nvSpPr>
        <p:spPr>
          <a:xfrm>
            <a:off x="1683083" y="2749034"/>
            <a:ext cx="1736373" cy="369332"/>
          </a:xfrm>
          <a:prstGeom prst="rect">
            <a:avLst/>
          </a:prstGeom>
        </p:spPr>
        <p:txBody>
          <a:bodyPr wrap="none">
            <a:spAutoFit/>
          </a:bodyPr>
          <a:lstStyle/>
          <a:p>
            <a:r>
              <a:rPr lang="en-AU" sz="1800" b="1" dirty="0">
                <a:solidFill>
                  <a:schemeClr val="tx1"/>
                </a:solidFill>
                <a:latin typeface="Times New Roman" panose="02020603050405020304" pitchFamily="18" charset="0"/>
                <a:ea typeface="SimSun" panose="02010600030101010101" pitchFamily="2" charset="-122"/>
              </a:rPr>
              <a:t>Day 1* Services</a:t>
            </a:r>
            <a:endParaRPr lang="en-US" sz="1800" dirty="0">
              <a:solidFill>
                <a:schemeClr val="tx1"/>
              </a:solidFill>
            </a:endParaRPr>
          </a:p>
        </p:txBody>
      </p:sp>
      <p:sp>
        <p:nvSpPr>
          <p:cNvPr id="11" name="Rectangle 10">
            <a:extLst>
              <a:ext uri="{FF2B5EF4-FFF2-40B4-BE49-F238E27FC236}">
                <a16:creationId xmlns:a16="http://schemas.microsoft.com/office/drawing/2014/main" id="{F6B59B13-70E3-4E06-8027-A8FFFE958B20}"/>
              </a:ext>
            </a:extLst>
          </p:cNvPr>
          <p:cNvSpPr/>
          <p:nvPr/>
        </p:nvSpPr>
        <p:spPr>
          <a:xfrm>
            <a:off x="6705600" y="2749034"/>
            <a:ext cx="1909497" cy="369332"/>
          </a:xfrm>
          <a:prstGeom prst="rect">
            <a:avLst/>
          </a:prstGeom>
        </p:spPr>
        <p:txBody>
          <a:bodyPr wrap="none">
            <a:spAutoFit/>
          </a:bodyPr>
          <a:lstStyle/>
          <a:p>
            <a:r>
              <a:rPr lang="en-AU" sz="1800" b="1" dirty="0">
                <a:solidFill>
                  <a:schemeClr val="tx1"/>
                </a:solidFill>
                <a:latin typeface="Times New Roman" panose="02020603050405020304" pitchFamily="18" charset="0"/>
                <a:ea typeface="SimSun" panose="02010600030101010101" pitchFamily="2" charset="-122"/>
              </a:rPr>
              <a:t>Day 1.5* Services</a:t>
            </a:r>
            <a:endParaRPr lang="en-US" sz="1800" dirty="0">
              <a:solidFill>
                <a:schemeClr val="tx1"/>
              </a:solidFill>
            </a:endParaRPr>
          </a:p>
        </p:txBody>
      </p:sp>
      <p:sp>
        <p:nvSpPr>
          <p:cNvPr id="12" name="Rectangle 11">
            <a:extLst>
              <a:ext uri="{FF2B5EF4-FFF2-40B4-BE49-F238E27FC236}">
                <a16:creationId xmlns:a16="http://schemas.microsoft.com/office/drawing/2014/main" id="{0A4BB58F-59D4-4C61-9366-735D689D8D7F}"/>
              </a:ext>
            </a:extLst>
          </p:cNvPr>
          <p:cNvSpPr/>
          <p:nvPr/>
        </p:nvSpPr>
        <p:spPr>
          <a:xfrm>
            <a:off x="5029200" y="5736750"/>
            <a:ext cx="6858000" cy="738664"/>
          </a:xfrm>
          <a:prstGeom prst="rect">
            <a:avLst/>
          </a:prstGeom>
        </p:spPr>
        <p:txBody>
          <a:bodyPr wrap="square">
            <a:spAutoFit/>
          </a:bodyPr>
          <a:lstStyle/>
          <a:p>
            <a:r>
              <a:rPr lang="en-AU" sz="1400" dirty="0">
                <a:solidFill>
                  <a:schemeClr val="tx1"/>
                </a:solidFill>
                <a:latin typeface="Times New Roman" panose="02020603050405020304" pitchFamily="18" charset="0"/>
                <a:ea typeface="SimSun" panose="02010600030101010101" pitchFamily="2" charset="-122"/>
              </a:rPr>
              <a:t>(*): as per EU commission report https://ec.europa.eu/transport/sites/transport/files/themes/its/doc/c-its-platform-final-report-january-2016.pdf</a:t>
            </a:r>
            <a:endParaRPr lang="en-US" sz="1400" dirty="0">
              <a:solidFill>
                <a:schemeClr val="tx1"/>
              </a:solidFill>
            </a:endParaRPr>
          </a:p>
        </p:txBody>
      </p:sp>
    </p:spTree>
    <p:extLst>
      <p:ext uri="{BB962C8B-B14F-4D97-AF65-F5344CB8AC3E}">
        <p14:creationId xmlns:p14="http://schemas.microsoft.com/office/powerpoint/2010/main" val="11164838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Backwards compatibility to IEEE 802.11p standard</a:t>
            </a:r>
            <a:endParaRPr lang="en-GB" dirty="0"/>
          </a:p>
        </p:txBody>
      </p:sp>
      <p:sp>
        <p:nvSpPr>
          <p:cNvPr id="9218" name="Rectangle 2"/>
          <p:cNvSpPr>
            <a:spLocks noGrp="1" noChangeArrowheads="1"/>
          </p:cNvSpPr>
          <p:nvPr>
            <p:ph idx="1"/>
          </p:nvPr>
        </p:nvSpPr>
        <p:spPr>
          <a:xfrm>
            <a:off x="914401" y="1981201"/>
            <a:ext cx="10361084" cy="4343399"/>
          </a:xfrm>
          <a:ln/>
        </p:spPr>
        <p:txBody>
          <a:bodyPr/>
          <a:lstStyle/>
          <a:p>
            <a:pPr>
              <a:buFont typeface="Arial" panose="020B0604020202020204" pitchFamily="34" charset="0"/>
              <a:buChar char="•"/>
            </a:pPr>
            <a:r>
              <a:rPr lang="en-US" b="0" dirty="0">
                <a:solidFill>
                  <a:schemeClr val="tx1"/>
                </a:solidFill>
              </a:rPr>
              <a:t>To guarantee that the NGV and IEEE 802.11p stations can interact, exchange data, and collaborate towards the common goal of a cooperative intelligent transport system, it is essential that the NGV stations add value to the overall network, in particular from the perspective of “legacy” IEEE 802.11p stations.</a:t>
            </a:r>
            <a:br>
              <a:rPr lang="en-US" b="0" dirty="0">
                <a:solidFill>
                  <a:schemeClr val="tx1"/>
                </a:solidFill>
              </a:rPr>
            </a:br>
            <a:endParaRPr lang="en-US" b="0" dirty="0">
              <a:solidFill>
                <a:schemeClr val="tx1"/>
              </a:solidFill>
            </a:endParaRPr>
          </a:p>
          <a:p>
            <a:pPr>
              <a:buFont typeface="Arial" panose="020B0604020202020204" pitchFamily="34" charset="0"/>
              <a:buChar char="•"/>
            </a:pPr>
            <a:r>
              <a:rPr lang="en-US" dirty="0">
                <a:solidFill>
                  <a:schemeClr val="tx1"/>
                </a:solidFill>
              </a:rPr>
              <a:t>NGV PPDUs must be detectable and decodable whenever and wherever NGV stations operate in an environment with collocated 802.11p stations.</a:t>
            </a:r>
            <a:br>
              <a:rPr lang="en-US" dirty="0">
                <a:solidFill>
                  <a:schemeClr val="tx1"/>
                </a:solidFill>
              </a:rPr>
            </a:br>
            <a:endParaRPr lang="en-US" b="0" dirty="0">
              <a:solidFill>
                <a:schemeClr val="tx1"/>
              </a:solidFill>
            </a:endParaRPr>
          </a:p>
          <a:p>
            <a:pPr>
              <a:buFont typeface="Arial" panose="020B0604020202020204" pitchFamily="34" charset="0"/>
              <a:buChar char="•"/>
            </a:pPr>
            <a:r>
              <a:rPr lang="en-US" b="0" dirty="0">
                <a:solidFill>
                  <a:schemeClr val="tx1"/>
                </a:solidFill>
              </a:rPr>
              <a:t>Therefore the NGV PPDU format should adaptable, and at least be partly encoded as defined by IEEE 802.11p, wherever and whenever backward compatible operation is necessary.</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January 2019</a:t>
            </a:r>
            <a:endParaRPr lang="en-GB"/>
          </a:p>
        </p:txBody>
      </p:sp>
    </p:spTree>
    <p:extLst>
      <p:ext uri="{BB962C8B-B14F-4D97-AF65-F5344CB8AC3E}">
        <p14:creationId xmlns:p14="http://schemas.microsoft.com/office/powerpoint/2010/main" val="35982919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802-11-Submission-Template-16-9</Template>
  <TotalTime>0</TotalTime>
  <Words>2065</Words>
  <Application>Microsoft Office PowerPoint</Application>
  <PresentationFormat>Widescreen</PresentationFormat>
  <Paragraphs>357</Paragraphs>
  <Slides>13</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1" baseType="lpstr">
      <vt:lpstr>MS Gothic</vt:lpstr>
      <vt:lpstr>SimSun</vt:lpstr>
      <vt:lpstr>Arial</vt:lpstr>
      <vt:lpstr>Arial Unicode MS</vt:lpstr>
      <vt:lpstr>Times New Roman</vt:lpstr>
      <vt:lpstr>Wingdings</vt:lpstr>
      <vt:lpstr>Office Theme</vt:lpstr>
      <vt:lpstr>Microsoft Word 97 - 2003 Document</vt:lpstr>
      <vt:lpstr>Considerations for Backward Compatibility</vt:lpstr>
      <vt:lpstr>Abstract</vt:lpstr>
      <vt:lpstr>Introduction</vt:lpstr>
      <vt:lpstr>Difference between IEEE 802.11p/bd &amp; ITS-G5 / SAE (1)</vt:lpstr>
      <vt:lpstr>Difference between IEEE 802.11p/bd &amp; ITS-G5 / SAE (2)</vt:lpstr>
      <vt:lpstr>Status on the frequency channels usage (1)</vt:lpstr>
      <vt:lpstr>Status on the frequency channels usage (2)</vt:lpstr>
      <vt:lpstr>Interoperability at system and protocol level</vt:lpstr>
      <vt:lpstr>Backwards compatibility to IEEE 802.11p standard</vt:lpstr>
      <vt:lpstr>NGV performance improvement</vt:lpstr>
      <vt:lpstr>Fairness in channel access</vt:lpstr>
      <vt:lpstr>Smooth transition from 802.11p to 802.11bd (1) </vt:lpstr>
      <vt:lpstr>Smooth transition from 802.11p to 802.11bd (2) </vt:lpstr>
    </vt:vector>
  </TitlesOfParts>
  <Company>NXP Semiconductors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for Backward Compatibility</dc:title>
  <dc:creator>Michael Fischer</dc:creator>
  <cp:keywords>Submission</cp:keywords>
  <cp:lastModifiedBy>Michael Fischer</cp:lastModifiedBy>
  <cp:revision>26</cp:revision>
  <cp:lastPrinted>1601-01-01T00:00:00Z</cp:lastPrinted>
  <dcterms:created xsi:type="dcterms:W3CDTF">2019-01-12T22:40:46Z</dcterms:created>
  <dcterms:modified xsi:type="dcterms:W3CDTF">2019-01-13T15:25:06Z</dcterms:modified>
</cp:coreProperties>
</file>