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73" r:id="rId3"/>
    <p:sldId id="980" r:id="rId4"/>
    <p:sldId id="988" r:id="rId5"/>
    <p:sldId id="918" r:id="rId6"/>
    <p:sldId id="946" r:id="rId7"/>
    <p:sldId id="990" r:id="rId8"/>
    <p:sldId id="991" r:id="rId9"/>
    <p:sldId id="983" r:id="rId10"/>
    <p:sldId id="986" r:id="rId11"/>
    <p:sldId id="274" r:id="rId12"/>
    <p:sldId id="278" r:id="rId13"/>
    <p:sldId id="987" r:id="rId14"/>
    <p:sldId id="279" r:id="rId15"/>
    <p:sldId id="992" r:id="rId16"/>
    <p:sldId id="984" r:id="rId17"/>
    <p:sldId id="280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6600"/>
    <a:srgbClr val="2D2DB9"/>
    <a:srgbClr val="B2B2B2"/>
    <a:srgbClr val="FF9999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882" autoAdjust="0"/>
    <p:restoredTop sz="71403" autoAdjust="0"/>
  </p:normalViewPr>
  <p:slideViewPr>
    <p:cSldViewPr>
      <p:cViewPr varScale="1">
        <p:scale>
          <a:sx n="93" d="100"/>
          <a:sy n="93" d="100"/>
        </p:scale>
        <p:origin x="90" y="22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299" y="-1027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802.11-17/0291r0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Mar 2017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802.11-17/0291r0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Mar 2017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Hart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Hart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Hart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925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Hart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ture_no_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66459" y="6596929"/>
            <a:ext cx="2011082" cy="199542"/>
          </a:xfrm>
          <a:prstGeom prst="rect">
            <a:avLst/>
          </a:prstGeom>
        </p:spPr>
        <p:txBody>
          <a:bodyPr vert="horz" lIns="90941" tIns="45466" rIns="90941" bIns="45466" rtlCol="0" anchor="ctr"/>
          <a:lstStyle>
            <a:lvl1pPr algn="ctr">
              <a:defRPr sz="700">
                <a:solidFill>
                  <a:srgbClr val="282828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n-US" dirty="0"/>
              <a:t>IEEE 802.3 NEA - Cabling for future 802.11 APs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6314" y="6612006"/>
            <a:ext cx="339150" cy="245708"/>
          </a:xfrm>
          <a:prstGeom prst="rect">
            <a:avLst/>
          </a:prstGeom>
        </p:spPr>
        <p:txBody>
          <a:bodyPr vert="horz" lIns="90941" tIns="45466" rIns="90941" bIns="45466" rtlCol="0" anchor="ctr"/>
          <a:lstStyle>
            <a:lvl1pPr algn="l">
              <a:defRPr sz="1000">
                <a:solidFill>
                  <a:srgbClr val="282828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fld id="{701EF8F4-3127-4F0B-9FA1-9C31610D72B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72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gue">
    <p:bg>
      <p:bgPr>
        <a:solidFill>
          <a:srgbClr val="00BC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426" y="2489200"/>
            <a:ext cx="8296275" cy="1524000"/>
          </a:xfrm>
        </p:spPr>
        <p:txBody>
          <a:bodyPr anchor="t" anchorCtr="0">
            <a:noAutofit/>
          </a:bodyPr>
          <a:lstStyle>
            <a:lvl1pPr algn="l" defTabSz="90937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kern="1200" cap="none" baseline="0" dirty="0">
                <a:solidFill>
                  <a:schemeClr val="bg1"/>
                </a:solidFill>
                <a:latin typeface="Segoe UI Light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n-US" dirty="0"/>
              <a:t>Segue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6314" y="6612006"/>
            <a:ext cx="339150" cy="245708"/>
          </a:xfrm>
          <a:prstGeom prst="rect">
            <a:avLst/>
          </a:prstGeom>
        </p:spPr>
        <p:txBody>
          <a:bodyPr vert="horz" lIns="90941" tIns="45466" rIns="90941" bIns="45466" rtlCol="0" anchor="ctr"/>
          <a:lstStyle>
            <a:lvl1pPr algn="l">
              <a:defRPr sz="1000">
                <a:solidFill>
                  <a:srgbClr val="282828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fld id="{701EF8F4-3127-4F0B-9FA1-9C31610D72B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29604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228600" y="279401"/>
            <a:ext cx="8686800" cy="771524"/>
          </a:xfrm>
        </p:spPr>
        <p:txBody>
          <a:bodyPr>
            <a:noAutofit/>
          </a:bodyPr>
          <a:lstStyle>
            <a:lvl1pPr marL="0" indent="0" algn="l" defTabSz="909372" rtl="0" eaLnBrk="1" latinLnBrk="0" hangingPunct="1">
              <a:spcBef>
                <a:spcPct val="0"/>
              </a:spcBef>
              <a:buNone/>
              <a:defRPr lang="en-US" sz="3600" kern="1200" cap="none" baseline="0" dirty="0">
                <a:solidFill>
                  <a:srgbClr val="969696"/>
                </a:solidFill>
                <a:latin typeface="Segoe UI Light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66459" y="6596929"/>
            <a:ext cx="2011082" cy="199542"/>
          </a:xfrm>
          <a:prstGeom prst="rect">
            <a:avLst/>
          </a:prstGeom>
        </p:spPr>
        <p:txBody>
          <a:bodyPr vert="horz" lIns="90941" tIns="45466" rIns="90941" bIns="45466" rtlCol="0" anchor="ctr"/>
          <a:lstStyle>
            <a:lvl1pPr algn="ctr">
              <a:defRPr sz="700">
                <a:solidFill>
                  <a:srgbClr val="282828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n-US" dirty="0"/>
              <a:t>IEEE 802.3 NEA - Cabling for future 802.11 APs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6314" y="6612006"/>
            <a:ext cx="339150" cy="245708"/>
          </a:xfrm>
          <a:prstGeom prst="rect">
            <a:avLst/>
          </a:prstGeom>
        </p:spPr>
        <p:txBody>
          <a:bodyPr vert="horz" lIns="90941" tIns="45466" rIns="90941" bIns="45466" rtlCol="0" anchor="ctr"/>
          <a:lstStyle>
            <a:lvl1pPr algn="l">
              <a:defRPr sz="1000">
                <a:solidFill>
                  <a:srgbClr val="282828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fld id="{701EF8F4-3127-4F0B-9FA1-9C31610D72B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94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50676" y="6475413"/>
            <a:ext cx="109324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Hart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78708" y="363379"/>
            <a:ext cx="326679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802.11-19/0074r1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73100" y="60007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6562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Jan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  <p:sldLayoutId id="2147483650" r:id="rId4"/>
    <p:sldLayoutId id="2147483653" r:id="rId5"/>
    <p:sldLayoutId id="2147483654" r:id="rId6"/>
    <p:sldLayoutId id="2147483655" r:id="rId7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3/ad_hoc/ngrates/public/calls/18_0828/jones_nea_apc_082818_2.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baset.org/wp-content/uploads/2018/10/WebinarBSRIA_Oct2018_Final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ieee802.org/3/bq/public/nov13/larsen_3bq_01_1113.pdf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panduitblog.com/2015/06/16/enterprise/cabling-infrastructure-wireless-access-points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hyperlink" Target="https://www.leviton.com/en/docs/Leviton_3KeyRecsForCablingTo802.11acWirelessAccessPoints.pdf" TargetMode="Externa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/>
              <a:t>Impact </a:t>
            </a:r>
            <a:r>
              <a:rPr lang="en-AU" dirty="0"/>
              <a:t>of </a:t>
            </a:r>
            <a:r>
              <a:rPr lang="en-AU"/>
              <a:t>Installation Costs on EHT PAR and CSD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January 11, 2019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Hart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C81347C9-C12F-43D2-B3D1-D523E0829A7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952233"/>
              </p:ext>
            </p:extLst>
          </p:nvPr>
        </p:nvGraphicFramePr>
        <p:xfrm>
          <a:off x="685800" y="3429000"/>
          <a:ext cx="7696200" cy="1905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6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206"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Brian Hart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+mj-lt"/>
                          <a:cs typeface="Calibri" panose="020F0502020204030204" pitchFamily="34" charset="0"/>
                        </a:rPr>
                        <a:t>Cisco (US)</a:t>
                      </a:r>
                      <a:endParaRPr lang="en-AU" sz="1400" dirty="0">
                        <a:effectLst/>
                        <a:latin typeface="+mj-lt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j-lt"/>
                          <a:ea typeface="Times New Roman"/>
                        </a:rPr>
                        <a:t>brianh@cisco.com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217186"/>
                  </a:ext>
                </a:extLst>
              </a:tr>
              <a:tr h="392206"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David Kloper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j-lt"/>
                          <a:ea typeface="Times New Roman"/>
                        </a:rPr>
                        <a:t>dakloper@cisco.com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129020"/>
                  </a:ext>
                </a:extLst>
              </a:tr>
              <a:tr h="3922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Peter Jones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j-lt"/>
                          <a:ea typeface="Times New Roman"/>
                        </a:rPr>
                        <a:t>petejone@cisco.com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265093"/>
                  </a:ext>
                </a:extLst>
              </a:tr>
              <a:tr h="3922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Andrew Myles 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j-lt"/>
                          <a:ea typeface="Times New Roman"/>
                          <a:cs typeface="Calibri" panose="020F0502020204030204" pitchFamily="34" charset="0"/>
                        </a:rPr>
                        <a:t>Cisco (Australia)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+61 418 656587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amyles@cisco.com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PAR and CSD Changes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766314" y="6612006"/>
            <a:ext cx="321516" cy="245708"/>
          </a:xfrm>
        </p:spPr>
        <p:txBody>
          <a:bodyPr/>
          <a:lstStyle/>
          <a:p>
            <a:r>
              <a:rPr lang="en-US"/>
              <a:t>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602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/>
              <a:t>Proposed PAR edits: make it explicit that backhaul requirements are benign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275" y="1905000"/>
            <a:ext cx="7858125" cy="3962400"/>
          </a:xfrm>
        </p:spPr>
        <p:txBody>
          <a:bodyPr/>
          <a:lstStyle/>
          <a:p>
            <a:r>
              <a:rPr lang="en-GB" dirty="0"/>
              <a:t>5.2b Scope of the project:</a:t>
            </a:r>
            <a:endParaRPr lang="en-US" dirty="0"/>
          </a:p>
          <a:p>
            <a:pPr marL="1588" lvl="1" indent="0">
              <a:buNone/>
            </a:pPr>
            <a:r>
              <a:rPr lang="en-GB" sz="1200" b="0" dirty="0"/>
              <a:t>This amendment defines standardized modifications to both the 802.11 physical layers (PHY) and the 802.11 Medium Access Control Layer (MAC) that enable modes of operation capable of supporting a maximum throughput of at least </a:t>
            </a:r>
            <a:r>
              <a:rPr lang="en-GB" sz="1200" b="0" dirty="0">
                <a:highlight>
                  <a:srgbClr val="FFFF00"/>
                </a:highlight>
              </a:rPr>
              <a:t>18/30 Gbps</a:t>
            </a:r>
            <a:r>
              <a:rPr lang="en-GB" sz="1200" b="0" dirty="0"/>
              <a:t>, as measured at the MAC data service access point (SAP)</a:t>
            </a:r>
            <a:r>
              <a:rPr lang="en-GB" sz="1200" dirty="0"/>
              <a:t>, </a:t>
            </a:r>
            <a:r>
              <a:rPr lang="en-GB" sz="1200" b="0" dirty="0"/>
              <a:t>with carrier frequency operation between 1 and 7.125 GHz while ensuring backward compatibility and coexistence with legacy IEEE802.11 devices in the 2.4 and 5 GHz unlicensed bands, and with IEEE802.11ax devices in the 6 GHz band.</a:t>
            </a:r>
            <a:endParaRPr lang="en-US" sz="1100" b="0" dirty="0"/>
          </a:p>
          <a:p>
            <a:pPr marL="1588" lvl="1" indent="0">
              <a:buNone/>
            </a:pPr>
            <a:r>
              <a:rPr lang="en-GB" b="1" dirty="0"/>
              <a:t>8.1 Scope of the project:</a:t>
            </a:r>
            <a:endParaRPr lang="en-US" b="1" dirty="0"/>
          </a:p>
          <a:p>
            <a:pPr marL="1588" lvl="1" indent="0">
              <a:buNone/>
            </a:pPr>
            <a:r>
              <a:rPr lang="en-US" sz="1400" dirty="0"/>
              <a:t>Item 5.2b:</a:t>
            </a:r>
          </a:p>
          <a:p>
            <a:pPr marL="1588" lvl="1" indent="0">
              <a:buNone/>
            </a:pPr>
            <a:r>
              <a:rPr lang="en-US" sz="1400" dirty="0"/>
              <a:t>The focus of this amendment is on</a:t>
            </a:r>
            <a:r>
              <a:rPr lang="en-US" sz="1400" u="sng" dirty="0"/>
              <a:t>:</a:t>
            </a:r>
          </a:p>
          <a:p>
            <a:pPr lvl="1"/>
            <a:r>
              <a:rPr lang="en-US" sz="1400" dirty="0"/>
              <a:t>WLAN indoor and outdoor operation in the 2.4 GHz, 5 GHz and 6GHz frequency bands. Outdoor operation is limited to stationary and pedestrian speeds</a:t>
            </a:r>
          </a:p>
          <a:p>
            <a:pPr lvl="1"/>
            <a:r>
              <a:rPr lang="en-US" sz="1400" u="sng" dirty="0"/>
              <a:t>WLAN operation that does not require AP products, which might include 2.4, 5 and 6 GHz APs, to need more than </a:t>
            </a:r>
            <a:r>
              <a:rPr lang="en-GB" sz="1400" u="sng" dirty="0"/>
              <a:t>dual 10 Gbps full duplex for wired backhaul</a:t>
            </a:r>
            <a:r>
              <a:rPr lang="en-GB" sz="1400" dirty="0"/>
              <a:t>.</a:t>
            </a:r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Hart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E5C4F0B1-D957-413B-953D-5205823CB34E}"/>
              </a:ext>
            </a:extLst>
          </p:cNvPr>
          <p:cNvSpPr/>
          <p:nvPr/>
        </p:nvSpPr>
        <p:spPr bwMode="auto">
          <a:xfrm>
            <a:off x="5791200" y="1371600"/>
            <a:ext cx="2667000" cy="685800"/>
          </a:xfrm>
          <a:prstGeom prst="wedgeRectCallout">
            <a:avLst>
              <a:gd name="adj1" fmla="val -150323"/>
              <a:gd name="adj2" fmla="val 135386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30 Gbps is a source of concern, especially since a typical triband AP </a:t>
            </a:r>
            <a:r>
              <a:rPr kumimoji="0" lang="en-US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could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increase this by 56%</a:t>
            </a:r>
          </a:p>
        </p:txBody>
      </p:sp>
    </p:spTree>
    <p:extLst>
      <p:ext uri="{BB962C8B-B14F-4D97-AF65-F5344CB8AC3E}">
        <p14:creationId xmlns:p14="http://schemas.microsoft.com/office/powerpoint/2010/main" val="227976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/>
              <a:t>Proposed CSD edits: acknowledge cabling 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324725" cy="4800600"/>
          </a:xfrm>
        </p:spPr>
        <p:txBody>
          <a:bodyPr/>
          <a:lstStyle/>
          <a:p>
            <a:r>
              <a:rPr lang="en-US" sz="2000" dirty="0"/>
              <a:t>Consideration of installation costs.</a:t>
            </a:r>
            <a:endParaRPr lang="en-US" dirty="0"/>
          </a:p>
          <a:p>
            <a:pPr marL="1588" lvl="1" indent="0">
              <a:buNone/>
            </a:pPr>
            <a:r>
              <a:rPr lang="en-US" sz="1600" u="sng" dirty="0"/>
              <a:t>Industry has recommended dual Cat6a cabling for APs for many years. For venues following this advice, t</a:t>
            </a:r>
            <a:r>
              <a:rPr lang="en-GB" sz="1600" strike="sngStrike" dirty="0"/>
              <a:t>T</a:t>
            </a:r>
            <a:r>
              <a:rPr lang="en-GB" sz="1600" dirty="0"/>
              <a:t>he proposed amendment has no known impact on installation costs</a:t>
            </a:r>
            <a:r>
              <a:rPr lang="en-GB" sz="1600" u="sng" dirty="0"/>
              <a:t> even for high end EHT APs</a:t>
            </a:r>
            <a:r>
              <a:rPr lang="en-US" sz="1600" dirty="0"/>
              <a:t>. </a:t>
            </a:r>
          </a:p>
          <a:p>
            <a:pPr marL="1588" lvl="1" indent="0">
              <a:buNone/>
            </a:pPr>
            <a:r>
              <a:rPr lang="en-US" sz="1600" u="sng" dirty="0"/>
              <a:t>In many other cases, such as lower end APs compliant with EHT or networks designed such that the bulk of the traffic originates or terminates at end-points cohosted with STAs, the proposed amendment is not expected to impact installation costs either. </a:t>
            </a:r>
          </a:p>
          <a:p>
            <a:pPr marL="1588" lvl="1" indent="0">
              <a:buNone/>
            </a:pPr>
            <a:r>
              <a:rPr lang="en-US" sz="1600" u="sng" dirty="0"/>
              <a:t>In some cases, new cabling infrastructure is required for optimum EHT AP performance. The cabling cost is balanced and comparable to the cost of an initial 802.11 AP installation.</a:t>
            </a:r>
          </a:p>
          <a:p>
            <a:pPr marL="1588" lvl="1" indent="0">
              <a:buNone/>
            </a:pPr>
            <a:endParaRPr lang="en-AU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Hart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794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/>
              <a:t>Strawpoll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324725" cy="4191000"/>
          </a:xfrm>
        </p:spPr>
        <p:txBody>
          <a:bodyPr/>
          <a:lstStyle/>
          <a:p>
            <a:pPr lvl="1"/>
            <a:r>
              <a:rPr lang="en-US" sz="2000" dirty="0"/>
              <a:t>Do you support making a change to the PAR and CSD as per Slides 11 and 12?</a:t>
            </a:r>
          </a:p>
          <a:p>
            <a:endParaRPr lang="en-US" sz="2000" dirty="0"/>
          </a:p>
          <a:p>
            <a:r>
              <a:rPr lang="en-US" sz="2000" dirty="0"/>
              <a:t>Y/ N /A?</a:t>
            </a:r>
            <a:endParaRPr lang="en-AU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Hart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221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/>
              <a:t>Backup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Hart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7162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/>
              <a:t>References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Hart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66FC922-7E07-467B-B860-D8B8E34AD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324725" cy="4191000"/>
          </a:xfrm>
        </p:spPr>
        <p:txBody>
          <a:bodyPr/>
          <a:lstStyle/>
          <a:p>
            <a:r>
              <a:rPr lang="en-US" sz="2000" dirty="0"/>
              <a:t>[1] </a:t>
            </a:r>
            <a:r>
              <a:rPr lang="en-US" u="sng" dirty="0">
                <a:hlinkClick r:id="rId2"/>
              </a:rPr>
              <a:t>Peter Jones, "802.3 NEA – Future AP Cabling", Aug 2018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15432337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5215C-CC11-4AA3-8484-A236FD556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change to operational costs, since power and heat constrain the AP’s feature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520A-3520-4B9C-8B00-5C83B867C0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lvl="1"/>
            <a:r>
              <a:rPr lang="en-US" dirty="0"/>
              <a:t>There is a trade-off between AP size (aesthetics), environmental sealing, passive/active cooling, and features. </a:t>
            </a:r>
          </a:p>
          <a:p>
            <a:pPr lvl="2"/>
            <a:r>
              <a:rPr lang="en-US" dirty="0"/>
              <a:t>Power drives heat</a:t>
            </a:r>
          </a:p>
          <a:p>
            <a:pPr lvl="2"/>
            <a:r>
              <a:rPr lang="en-US" dirty="0"/>
              <a:t>APs are predominately passively cooled</a:t>
            </a:r>
          </a:p>
          <a:p>
            <a:pPr lvl="2"/>
            <a:r>
              <a:rPr lang="en-US" dirty="0"/>
              <a:t>Heat dissipation need drives physical size</a:t>
            </a:r>
          </a:p>
          <a:p>
            <a:pPr lvl="1"/>
            <a:r>
              <a:rPr lang="en-US" dirty="0"/>
              <a:t>Assuming historical patterns continue, then size, sealing and passive cooling are primary considerations, and they define a maximum size and power envelope for high-end APs:</a:t>
            </a:r>
          </a:p>
          <a:p>
            <a:pPr lvl="2"/>
            <a:r>
              <a:rPr lang="en-US" dirty="0"/>
              <a:t>Looking at 3 major brand 802.11ac Wave 2 APs</a:t>
            </a:r>
          </a:p>
          <a:p>
            <a:pPr lvl="3"/>
            <a:r>
              <a:rPr lang="en-US" dirty="0"/>
              <a:t>Max Ethernet rates: 2 x 2.5Gb/s, 1 x 5Gb/s</a:t>
            </a:r>
          </a:p>
          <a:p>
            <a:pPr lvl="3"/>
            <a:r>
              <a:rPr lang="en-US" dirty="0"/>
              <a:t>Max Power draw: average is 23.54W (max 25.5W)</a:t>
            </a:r>
          </a:p>
          <a:p>
            <a:pPr lvl="3"/>
            <a:r>
              <a:rPr lang="en-US" dirty="0"/>
              <a:t>Area average: 73in</a:t>
            </a:r>
            <a:r>
              <a:rPr lang="en-US" baseline="30000" dirty="0"/>
              <a:t>2</a:t>
            </a:r>
            <a:r>
              <a:rPr lang="en-US" dirty="0"/>
              <a:t> (max 79in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Inclusion of additional features (number of bands, number of transceivers and bandwidth per band, wired speed) in top of the line enterprise APs relies principally upon improvements to component efficiency.</a:t>
            </a:r>
          </a:p>
          <a:p>
            <a:pPr lvl="2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119F86-193E-402A-92E7-04C51BC7324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Hart </a:t>
            </a:r>
            <a:r>
              <a:rPr lang="en-US" i="1"/>
              <a:t>et al</a:t>
            </a:r>
            <a:r>
              <a:rPr lang="en-US"/>
              <a:t>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BD4048-4A8F-49E2-AFF7-60BB88971E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1951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/>
              <a:t>CSD Operation costs: no edits needed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324725" cy="4267200"/>
          </a:xfrm>
        </p:spPr>
        <p:txBody>
          <a:bodyPr/>
          <a:lstStyle/>
          <a:p>
            <a:pPr marL="1588" lvl="1" indent="0">
              <a:buNone/>
            </a:pPr>
            <a:r>
              <a:rPr lang="en-GB" sz="2000" dirty="0"/>
              <a:t>Consideration of operational costs (e.g., energy consumption).</a:t>
            </a:r>
            <a:endParaRPr lang="en-US" sz="2000" dirty="0"/>
          </a:p>
          <a:p>
            <a:pPr marL="1588" lvl="1" indent="0">
              <a:buNone/>
            </a:pPr>
            <a:r>
              <a:rPr lang="en-US" sz="1600" dirty="0"/>
              <a:t>There are billions of WLAN systems in operation around the world. WLAN systems are recognized to provide a total cost of ownership (TCO) that provides a significant operation cost benefits. </a:t>
            </a:r>
            <a:r>
              <a:rPr lang="en-US" sz="1600" dirty="0">
                <a:highlight>
                  <a:srgbClr val="FFFF00"/>
                </a:highlight>
              </a:rPr>
              <a:t>This amendment is not expected to change today’s operation costs.</a:t>
            </a:r>
            <a:endParaRPr lang="en-US" dirty="0">
              <a:highlight>
                <a:srgbClr val="FFFF00"/>
              </a:highlight>
            </a:endParaRPr>
          </a:p>
          <a:p>
            <a:pPr marL="1588" lvl="1" indent="0">
              <a:buNone/>
            </a:pPr>
            <a:endParaRPr lang="en-AU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Hart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B8A16EE2-98E0-4825-8698-BFBD04BFECA4}"/>
              </a:ext>
            </a:extLst>
          </p:cNvPr>
          <p:cNvSpPr/>
          <p:nvPr/>
        </p:nvSpPr>
        <p:spPr bwMode="auto">
          <a:xfrm>
            <a:off x="2590800" y="3924301"/>
            <a:ext cx="2514600" cy="1181100"/>
          </a:xfrm>
          <a:prstGeom prst="wedgeRectCallout">
            <a:avLst>
              <a:gd name="adj1" fmla="val -21962"/>
              <a:gd name="adj2" fmla="val -115019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Agreed. Based on historical patterns, power consumption will not markedly change </a:t>
            </a:r>
          </a:p>
        </p:txBody>
      </p:sp>
    </p:spTree>
    <p:extLst>
      <p:ext uri="{BB962C8B-B14F-4D97-AF65-F5344CB8AC3E}">
        <p14:creationId xmlns:p14="http://schemas.microsoft.com/office/powerpoint/2010/main" val="1599447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EHT CSD should properly account for installation costs of a 20 Gbps AP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Hart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752600"/>
            <a:ext cx="1524000" cy="1447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Situation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685800" y="3428999"/>
            <a:ext cx="1524000" cy="11806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Complication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85800" y="4876800"/>
            <a:ext cx="1524000" cy="1295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Solution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209800" y="1752600"/>
            <a:ext cx="62484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82563" indent="-182563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The draft PAR (1231r1) &amp; CSD (1233r1) reports “supporting a </a:t>
            </a:r>
            <a:r>
              <a:rPr lang="en-US" sz="1600" dirty="0">
                <a:latin typeface="+mj-lt"/>
              </a:rPr>
              <a:t>maximum throughput of at least 18/30 Gbps</a:t>
            </a:r>
            <a:r>
              <a:rPr lang="en-AU" sz="1600" dirty="0">
                <a:latin typeface="+mj-lt"/>
              </a:rPr>
              <a:t>” and “</a:t>
            </a:r>
            <a:r>
              <a:rPr lang="en-US" sz="1600" dirty="0">
                <a:latin typeface="+mj-lt"/>
              </a:rPr>
              <a:t>The proposed amendment has no known impact on installation costs.” </a:t>
            </a:r>
          </a:p>
          <a:p>
            <a:pPr marL="182563" indent="-182563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For many years, industry has recommended that venues pull dual cat6a cables, supporting 20 Gbps full duplex max</a:t>
            </a:r>
            <a:endParaRPr kumimoji="0" lang="en-AU" sz="1600" b="1" i="0" u="none" strike="noStrike" cap="none" normalizeH="0" baseline="0" dirty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209800" y="3428999"/>
            <a:ext cx="6248400" cy="118069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82563" indent="-182563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Requiring different cabling structures (e.g., &gt;2 cables, </a:t>
            </a:r>
            <a:r>
              <a:rPr lang="en-AU" sz="1600" dirty="0" err="1">
                <a:latin typeface="+mj-lt"/>
              </a:rPr>
              <a:t>fiber</a:t>
            </a:r>
            <a:r>
              <a:rPr lang="en-AU" sz="1600" dirty="0">
                <a:latin typeface="+mj-lt"/>
              </a:rPr>
              <a:t>, unfamiliar cable types, etc)  complicates installation, and creates barriers to adoption of EHT</a:t>
            </a:r>
            <a:endParaRPr kumimoji="0" lang="en-AU" sz="1600" b="1" i="0" u="none" strike="noStrike" cap="none" normalizeH="0" baseline="0" dirty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209800" y="4876800"/>
            <a:ext cx="6248400" cy="1295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85750" indent="-285750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b="1" dirty="0">
                <a:latin typeface="+mj-lt"/>
              </a:rPr>
              <a:t>For traditional AP use cases, the EHT PAR and CSD should explicitly limit backhaul requirements for a triband AP to 2x10Gbps (2xCat6a) Ethernet max</a:t>
            </a:r>
            <a:endParaRPr kumimoji="0" lang="en-AU" sz="1600" b="1" i="0" u="none" strike="noStrike" cap="none" normalizeH="0" baseline="0" dirty="0">
              <a:ln>
                <a:noFill/>
              </a:ln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7433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Cabling Variability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766314" y="6612006"/>
            <a:ext cx="321516" cy="245708"/>
          </a:xfrm>
        </p:spPr>
        <p:txBody>
          <a:bodyPr/>
          <a:lstStyle/>
          <a:p>
            <a:r>
              <a:rPr lang="en-US"/>
              <a:t>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881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3566459" y="6596929"/>
            <a:ext cx="2011082" cy="199542"/>
          </a:xfrm>
        </p:spPr>
        <p:txBody>
          <a:bodyPr/>
          <a:lstStyle/>
          <a:p>
            <a:r>
              <a:rPr lang="en-US"/>
              <a:t>IEEE 802.3 NEA - Cabling for future 802.11 APs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766314" y="6612006"/>
            <a:ext cx="321516" cy="245708"/>
          </a:xfrm>
        </p:spPr>
        <p:txBody>
          <a:bodyPr/>
          <a:lstStyle/>
          <a:p>
            <a:r>
              <a:rPr lang="en-US"/>
              <a:t>16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879A048-F1E5-401B-89B2-9051F4EE72CE}"/>
              </a:ext>
            </a:extLst>
          </p:cNvPr>
          <p:cNvSpPr/>
          <p:nvPr/>
        </p:nvSpPr>
        <p:spPr bwMode="auto">
          <a:xfrm>
            <a:off x="5769864" y="5334000"/>
            <a:ext cx="1676400" cy="16953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4E74DC8-F93F-4C06-AAE8-BFC1B13AC694}"/>
              </a:ext>
            </a:extLst>
          </p:cNvPr>
          <p:cNvSpPr txBox="1">
            <a:spLocks/>
          </p:cNvSpPr>
          <p:nvPr/>
        </p:nvSpPr>
        <p:spPr>
          <a:xfrm>
            <a:off x="685800" y="685800"/>
            <a:ext cx="8458200" cy="10668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en-AU" kern="0" dirty="0"/>
              <a:t>A lot of installs use cat5e or cat6, and will continue to do so …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0A3C5FF-DC7D-4C94-858A-94D8FC29D04F}"/>
              </a:ext>
            </a:extLst>
          </p:cNvPr>
          <p:cNvSpPr/>
          <p:nvPr/>
        </p:nvSpPr>
        <p:spPr bwMode="auto">
          <a:xfrm>
            <a:off x="7754815" y="7421"/>
            <a:ext cx="1371600" cy="381000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Updated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A54CFDC-3366-4702-8FB9-04AE62D17A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498" y="1144182"/>
            <a:ext cx="6242492" cy="380881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6B5C6B9-4388-4B2A-B401-A4C60723E8C8}"/>
              </a:ext>
            </a:extLst>
          </p:cNvPr>
          <p:cNvSpPr/>
          <p:nvPr/>
        </p:nvSpPr>
        <p:spPr>
          <a:xfrm>
            <a:off x="300387" y="2971800"/>
            <a:ext cx="226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+mj-lt"/>
              </a:rPr>
              <a:t>2014 installed base</a:t>
            </a:r>
          </a:p>
          <a:p>
            <a:r>
              <a:rPr lang="en-GB" sz="1800" dirty="0">
                <a:latin typeface="+mj-lt"/>
              </a:rPr>
              <a:t>90+% Cat 5e/6</a:t>
            </a:r>
            <a:endParaRPr lang="en-US" sz="1800" dirty="0">
              <a:latin typeface="+mj-lt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CE2DC52-3277-403B-92F3-81147FD8F375}"/>
              </a:ext>
            </a:extLst>
          </p:cNvPr>
          <p:cNvSpPr txBox="1">
            <a:spLocks/>
          </p:cNvSpPr>
          <p:nvPr/>
        </p:nvSpPr>
        <p:spPr>
          <a:xfrm>
            <a:off x="347314" y="4719748"/>
            <a:ext cx="8534399" cy="1850581"/>
          </a:xfrm>
          <a:prstGeom prst="rect">
            <a:avLst/>
          </a:prstGeom>
        </p:spPr>
        <p:txBody>
          <a:bodyPr numCol="1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GB" sz="1800" dirty="0">
                <a:latin typeface="+mj-lt"/>
              </a:rPr>
              <a:t>2018 update</a:t>
            </a:r>
          </a:p>
          <a:p>
            <a:pPr>
              <a:spcBef>
                <a:spcPts val="0"/>
              </a:spcBef>
            </a:pPr>
            <a:r>
              <a:rPr lang="en-GB" sz="1600" dirty="0">
                <a:latin typeface="+mj-lt"/>
              </a:rPr>
              <a:t>130 – 135 million outlets per year</a:t>
            </a:r>
          </a:p>
          <a:p>
            <a:pPr>
              <a:spcBef>
                <a:spcPts val="0"/>
              </a:spcBef>
            </a:pPr>
            <a:r>
              <a:rPr lang="en-GB" sz="1600" dirty="0">
                <a:latin typeface="+mj-lt"/>
              </a:rPr>
              <a:t>An est. 60% are new installations</a:t>
            </a:r>
          </a:p>
          <a:p>
            <a:pPr>
              <a:spcBef>
                <a:spcPts val="0"/>
              </a:spcBef>
            </a:pPr>
            <a:r>
              <a:rPr lang="en-GB" sz="1600" dirty="0">
                <a:latin typeface="+mj-lt"/>
              </a:rPr>
              <a:t>1.4 billion installed base in 2014</a:t>
            </a:r>
          </a:p>
          <a:p>
            <a:pPr>
              <a:spcBef>
                <a:spcPts val="0"/>
              </a:spcBef>
            </a:pPr>
            <a:r>
              <a:rPr lang="en-GB" sz="1600" dirty="0">
                <a:latin typeface="+mj-lt"/>
              </a:rPr>
              <a:t>1.6 billion in 2017.</a:t>
            </a:r>
          </a:p>
          <a:p>
            <a:pPr marL="0" indent="0">
              <a:spcBef>
                <a:spcPts val="0"/>
              </a:spcBef>
              <a:buNone/>
            </a:pPr>
            <a:endParaRPr lang="en-GB" sz="1200" dirty="0"/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/>
              <a:t>Source: BSRIA NBASE-T webinar – </a:t>
            </a:r>
            <a:r>
              <a:rPr lang="en-GB" sz="1200" dirty="0">
                <a:hlinkClick r:id="rId3"/>
              </a:rPr>
              <a:t>https://www.nbaset.org/wp-content/uploads/2018/10/WebinarBSRIA_Oct2018_Final.pdf</a:t>
            </a:r>
            <a:endParaRPr lang="en-GB" sz="1200" dirty="0"/>
          </a:p>
          <a:p>
            <a:pPr>
              <a:spcBef>
                <a:spcPts val="0"/>
              </a:spcBef>
            </a:pPr>
            <a:endParaRPr lang="en-GB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7443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IEEE 802.3 NEA - Cabling for future 802.11 APs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766314" y="6612006"/>
            <a:ext cx="321516" cy="245708"/>
          </a:xfrm>
        </p:spPr>
        <p:txBody>
          <a:bodyPr/>
          <a:lstStyle/>
          <a:p>
            <a:r>
              <a:rPr lang="en-US"/>
              <a:t>16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880" y="1746900"/>
            <a:ext cx="7589520" cy="42729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879A048-F1E5-401B-89B2-9051F4EE72CE}"/>
              </a:ext>
            </a:extLst>
          </p:cNvPr>
          <p:cNvSpPr/>
          <p:nvPr/>
        </p:nvSpPr>
        <p:spPr bwMode="auto">
          <a:xfrm>
            <a:off x="5769864" y="5334000"/>
            <a:ext cx="1676400" cy="16953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4E74DC8-F93F-4C06-AAE8-BFC1B13AC694}"/>
              </a:ext>
            </a:extLst>
          </p:cNvPr>
          <p:cNvSpPr txBox="1">
            <a:spLocks/>
          </p:cNvSpPr>
          <p:nvPr/>
        </p:nvSpPr>
        <p:spPr>
          <a:xfrm>
            <a:off x="685800" y="685800"/>
            <a:ext cx="8458200" cy="10668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en-AU" kern="0" dirty="0"/>
              <a:t>A lot of installs use cat5e or cat6, and will continue to do so … [1]</a:t>
            </a:r>
          </a:p>
        </p:txBody>
      </p:sp>
    </p:spTree>
    <p:extLst>
      <p:ext uri="{BB962C8B-B14F-4D97-AF65-F5344CB8AC3E}">
        <p14:creationId xmlns:p14="http://schemas.microsoft.com/office/powerpoint/2010/main" val="2329275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Cabling Best Practice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766314" y="6612006"/>
            <a:ext cx="321516" cy="245708"/>
          </a:xfrm>
        </p:spPr>
        <p:txBody>
          <a:bodyPr/>
          <a:lstStyle/>
          <a:p>
            <a:r>
              <a:rPr lang="en-US"/>
              <a:t>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01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 descr=" 2"/>
          <p:cNvSpPr>
            <a:spLocks noGrp="1"/>
          </p:cNvSpPr>
          <p:nvPr>
            <p:ph type="ftr" sz="quarter" idx="4294967295"/>
          </p:nvPr>
        </p:nvSpPr>
        <p:spPr>
          <a:xfrm>
            <a:off x="3566459" y="6596929"/>
            <a:ext cx="2011082" cy="199542"/>
          </a:xfrm>
        </p:spPr>
        <p:txBody>
          <a:bodyPr/>
          <a:lstStyle/>
          <a:p>
            <a:r>
              <a:rPr lang="en-US"/>
              <a:t>IEEE 802.3 NEA - Cabling for future 802.11 APs</a:t>
            </a:r>
            <a:endParaRPr lang="en-US" dirty="0"/>
          </a:p>
        </p:txBody>
      </p:sp>
      <p:sp>
        <p:nvSpPr>
          <p:cNvPr id="3" name="Slide Number Placeholder 2" descr=" 3"/>
          <p:cNvSpPr>
            <a:spLocks noGrp="1"/>
          </p:cNvSpPr>
          <p:nvPr>
            <p:ph type="sldNum" sz="quarter" idx="4"/>
          </p:nvPr>
        </p:nvSpPr>
        <p:spPr>
          <a:xfrm>
            <a:off x="8766314" y="6612006"/>
            <a:ext cx="321516" cy="245708"/>
          </a:xfrm>
        </p:spPr>
        <p:txBody>
          <a:bodyPr/>
          <a:lstStyle/>
          <a:p>
            <a:r>
              <a:rPr lang="en-US"/>
              <a:t>26</a:t>
            </a:r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02D8CD1-D607-481D-AD88-D2F00D5FDE44}"/>
              </a:ext>
            </a:extLst>
          </p:cNvPr>
          <p:cNvSpPr txBox="1">
            <a:spLocks/>
          </p:cNvSpPr>
          <p:nvPr/>
        </p:nvSpPr>
        <p:spPr>
          <a:xfrm>
            <a:off x="685800" y="685800"/>
            <a:ext cx="8458200" cy="10668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en-US" kern="0" dirty="0"/>
              <a:t>TIA-162-A Telecommunications Cabling Guidelines for Wireless Access Points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6F93BF-DA2B-4A76-BE64-B0F223DA6CA3}"/>
              </a:ext>
            </a:extLst>
          </p:cNvPr>
          <p:cNvSpPr/>
          <p:nvPr/>
        </p:nvSpPr>
        <p:spPr>
          <a:xfrm>
            <a:off x="1524000" y="6172200"/>
            <a:ext cx="5638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www.ieee802.org/3/bq/public/nov13/larsen_3bq_01_1113.pdf</a:t>
            </a:r>
            <a:r>
              <a:rPr lang="en-US" dirty="0"/>
              <a:t> 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B938BB5-8D41-4CF5-955E-08D2AE3F84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1600200"/>
            <a:ext cx="6068073" cy="4572000"/>
          </a:xfrm>
          <a:prstGeom prst="rect">
            <a:avLst/>
          </a:prstGeom>
          <a:ln>
            <a:solidFill>
              <a:srgbClr val="FF6600"/>
            </a:solidFill>
          </a:ln>
        </p:spPr>
      </p:pic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41FB77CC-51A4-4F85-89BD-D2D2C2D9A34C}"/>
              </a:ext>
            </a:extLst>
          </p:cNvPr>
          <p:cNvSpPr/>
          <p:nvPr/>
        </p:nvSpPr>
        <p:spPr bwMode="auto">
          <a:xfrm>
            <a:off x="7754815" y="7421"/>
            <a:ext cx="1371600" cy="381000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Updated</a:t>
            </a:r>
          </a:p>
        </p:txBody>
      </p:sp>
    </p:spTree>
    <p:extLst>
      <p:ext uri="{BB962C8B-B14F-4D97-AF65-F5344CB8AC3E}">
        <p14:creationId xmlns:p14="http://schemas.microsoft.com/office/powerpoint/2010/main" val="3549142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cut/>
      </p:transition>
    </mc:Choice>
    <mc:Fallback xmlns="">
      <p:transition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 descr=" 3"/>
          <p:cNvSpPr>
            <a:spLocks noGrp="1"/>
          </p:cNvSpPr>
          <p:nvPr>
            <p:ph type="sldNum" sz="quarter" idx="4"/>
          </p:nvPr>
        </p:nvSpPr>
        <p:spPr>
          <a:xfrm>
            <a:off x="8766314" y="6612006"/>
            <a:ext cx="321516" cy="245708"/>
          </a:xfrm>
        </p:spPr>
        <p:txBody>
          <a:bodyPr/>
          <a:lstStyle/>
          <a:p>
            <a:r>
              <a:rPr lang="en-US"/>
              <a:t>26</a:t>
            </a:r>
            <a:endParaRPr lang="en-US" dirty="0"/>
          </a:p>
        </p:txBody>
      </p:sp>
      <p:sp>
        <p:nvSpPr>
          <p:cNvPr id="11" name="Rectangle 10" descr=" 11"/>
          <p:cNvSpPr/>
          <p:nvPr/>
        </p:nvSpPr>
        <p:spPr>
          <a:xfrm>
            <a:off x="792306" y="3161528"/>
            <a:ext cx="57228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hlinkClick r:id="rId2"/>
              </a:rPr>
              <a:t>http://panduitblog.com/2015/06/16/enterprise/cabling-infrastructure-wireless-access-points/</a:t>
            </a:r>
            <a:r>
              <a:rPr lang="en-US" sz="1100" dirty="0"/>
              <a:t> 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02D8CD1-D607-481D-AD88-D2F00D5FDE44}"/>
              </a:ext>
            </a:extLst>
          </p:cNvPr>
          <p:cNvSpPr txBox="1">
            <a:spLocks/>
          </p:cNvSpPr>
          <p:nvPr/>
        </p:nvSpPr>
        <p:spPr>
          <a:xfrm>
            <a:off x="342900" y="621727"/>
            <a:ext cx="8458200" cy="568702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en-AU" kern="0" dirty="0"/>
              <a:t>Industry recommendation examples (Panduit, Leviton)</a:t>
            </a:r>
          </a:p>
        </p:txBody>
      </p:sp>
      <p:pic>
        <p:nvPicPr>
          <p:cNvPr id="14" name="Picture 13" descr=" 6">
            <a:extLst>
              <a:ext uri="{FF2B5EF4-FFF2-40B4-BE49-F238E27FC236}">
                <a16:creationId xmlns:a16="http://schemas.microsoft.com/office/drawing/2014/main" id="{8B2C0F81-E117-42ED-9AC4-4E1D78F7CCC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78" t="57520" r="38511" b="4289"/>
          <a:stretch/>
        </p:blipFill>
        <p:spPr>
          <a:xfrm>
            <a:off x="7395194" y="2123749"/>
            <a:ext cx="1462713" cy="284639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5" name="Rectangle 14" descr=" 10">
            <a:extLst>
              <a:ext uri="{FF2B5EF4-FFF2-40B4-BE49-F238E27FC236}">
                <a16:creationId xmlns:a16="http://schemas.microsoft.com/office/drawing/2014/main" id="{C1AF9FFF-857A-4BC7-AC11-16FCEE592709}"/>
              </a:ext>
            </a:extLst>
          </p:cNvPr>
          <p:cNvSpPr/>
          <p:nvPr/>
        </p:nvSpPr>
        <p:spPr>
          <a:xfrm>
            <a:off x="7352614" y="4988083"/>
            <a:ext cx="157826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Cisco San Jose example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00C191-3CAF-46DE-A1D6-A73C68B143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732" y="1314236"/>
            <a:ext cx="6920358" cy="183160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6" name="Rectangle 15" descr=" 10">
            <a:extLst>
              <a:ext uri="{FF2B5EF4-FFF2-40B4-BE49-F238E27FC236}">
                <a16:creationId xmlns:a16="http://schemas.microsoft.com/office/drawing/2014/main" id="{33A69AFC-6549-4134-99ED-362B496D6572}"/>
              </a:ext>
            </a:extLst>
          </p:cNvPr>
          <p:cNvSpPr/>
          <p:nvPr/>
        </p:nvSpPr>
        <p:spPr>
          <a:xfrm>
            <a:off x="698754" y="6169940"/>
            <a:ext cx="655933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hlinkClick r:id="rId5"/>
              </a:rPr>
              <a:t>https://www.leviton.com/en/docs/Leviton_3KeyRecsForCablingTo802.11acWirelessAccessPoints.pdf</a:t>
            </a:r>
            <a:r>
              <a:rPr lang="en-US" sz="1100" dirty="0"/>
              <a:t> 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E7176A8-731E-4A4C-B504-65A76411D0E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7732" y="3546945"/>
            <a:ext cx="6920358" cy="249918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28D854A1-775D-4DDE-9D8C-1696BB3456AC}"/>
              </a:ext>
            </a:extLst>
          </p:cNvPr>
          <p:cNvSpPr/>
          <p:nvPr/>
        </p:nvSpPr>
        <p:spPr bwMode="auto">
          <a:xfrm>
            <a:off x="7754815" y="7421"/>
            <a:ext cx="1371600" cy="381000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Updated</a:t>
            </a:r>
          </a:p>
        </p:txBody>
      </p:sp>
    </p:spTree>
    <p:extLst>
      <p:ext uri="{BB962C8B-B14F-4D97-AF65-F5344CB8AC3E}">
        <p14:creationId xmlns:p14="http://schemas.microsoft.com/office/powerpoint/2010/main" val="771273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cut/>
      </p:transition>
    </mc:Choice>
    <mc:Fallback xmlns="">
      <p:transition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5215C-CC11-4AA3-8484-A236FD556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of EHT requiring new cabling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520A-3520-4B9C-8B00-5C83B867C0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572000"/>
          </a:xfrm>
        </p:spPr>
        <p:txBody>
          <a:bodyPr/>
          <a:lstStyle/>
          <a:p>
            <a:pPr marL="0" indent="0"/>
            <a:r>
              <a:rPr lang="en-US" sz="2000" b="0" dirty="0"/>
              <a:t>EHT will not succeed if it expects the industry to change basic installation practices. </a:t>
            </a:r>
          </a:p>
          <a:p>
            <a:pPr lvl="1">
              <a:spcBef>
                <a:spcPts val="600"/>
              </a:spcBef>
            </a:pPr>
            <a:r>
              <a:rPr lang="en-US" sz="2000" dirty="0"/>
              <a:t>Buildings are designed so wiring closets are within a 100m Manhattan distance of everywhere on the floor</a:t>
            </a:r>
          </a:p>
          <a:p>
            <a:pPr lvl="2"/>
            <a:r>
              <a:rPr lang="en-US" sz="1800" dirty="0"/>
              <a:t>25GBASE-T is defined for 30m of Cat 8 (data center use case)</a:t>
            </a:r>
          </a:p>
          <a:p>
            <a:pPr lvl="1">
              <a:spcBef>
                <a:spcPts val="600"/>
              </a:spcBef>
            </a:pPr>
            <a:r>
              <a:rPr lang="en-US" sz="2000" dirty="0"/>
              <a:t>Cat7/7a/8 require new design and installation practices. </a:t>
            </a:r>
          </a:p>
          <a:p>
            <a:pPr lvl="2">
              <a:spcBef>
                <a:spcPts val="600"/>
              </a:spcBef>
            </a:pPr>
            <a:r>
              <a:rPr lang="en-US" sz="1800" dirty="0"/>
              <a:t>Bigger cables, lower bend radius, etc., increase the cost of the cabling system. </a:t>
            </a:r>
          </a:p>
          <a:p>
            <a:pPr lvl="1">
              <a:spcBef>
                <a:spcPts val="600"/>
              </a:spcBef>
            </a:pPr>
            <a:r>
              <a:rPr lang="en-US" sz="2000" dirty="0"/>
              <a:t>TIA-162-A does allow for MMF OM3 fiber, but this is not common.</a:t>
            </a:r>
          </a:p>
          <a:p>
            <a:pPr lvl="2"/>
            <a:r>
              <a:rPr lang="en-US" sz="1800" dirty="0"/>
              <a:t>25GBASE-SR OM3 reach is 70M (10GBASE-SR OM3 is 300m), and power must be separately delivered.</a:t>
            </a:r>
          </a:p>
          <a:p>
            <a:pPr lvl="2"/>
            <a:r>
              <a:rPr lang="en-US" sz="1800" dirty="0"/>
              <a:t>Copper/fiber composite cable (powered fiber cable) is not commonly deployed  in this environment or best practice. </a:t>
            </a:r>
          </a:p>
          <a:p>
            <a:pPr marL="1588" lvl="1" indent="0" algn="ctr">
              <a:spcBef>
                <a:spcPts val="600"/>
              </a:spcBef>
              <a:buNone/>
            </a:pPr>
            <a:endParaRPr lang="en-US" sz="2400" b="1" dirty="0"/>
          </a:p>
          <a:p>
            <a:pPr marL="1588" lvl="1" indent="0" algn="ctr">
              <a:spcBef>
                <a:spcPts val="600"/>
              </a:spcBef>
              <a:buNone/>
            </a:pPr>
            <a:r>
              <a:rPr lang="en-US" sz="2400" b="1" dirty="0"/>
              <a:t>Major Barrier to Adoption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119F86-193E-402A-92E7-04C51BC7324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Hart </a:t>
            </a:r>
            <a:r>
              <a:rPr lang="en-US" i="1"/>
              <a:t>et al</a:t>
            </a:r>
            <a:r>
              <a:rPr lang="en-US"/>
              <a:t>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BD4048-4A8F-49E2-AFF7-60BB88971E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39D8A25-FDCD-4CAF-A424-A7D28353617F}"/>
              </a:ext>
            </a:extLst>
          </p:cNvPr>
          <p:cNvSpPr/>
          <p:nvPr/>
        </p:nvSpPr>
        <p:spPr bwMode="auto">
          <a:xfrm>
            <a:off x="7754815" y="7421"/>
            <a:ext cx="1371600" cy="381000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Updated</a:t>
            </a:r>
          </a:p>
        </p:txBody>
      </p:sp>
    </p:spTree>
    <p:extLst>
      <p:ext uri="{BB962C8B-B14F-4D97-AF65-F5344CB8AC3E}">
        <p14:creationId xmlns:p14="http://schemas.microsoft.com/office/powerpoint/2010/main" val="102790964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1231</Words>
  <Application>Microsoft Office PowerPoint</Application>
  <PresentationFormat>On-screen Show (4:3)</PresentationFormat>
  <Paragraphs>131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Segoe UI</vt:lpstr>
      <vt:lpstr>Segoe UI Light</vt:lpstr>
      <vt:lpstr>Times New Roman</vt:lpstr>
      <vt:lpstr>802-11-Submission</vt:lpstr>
      <vt:lpstr>Impact of Installation Costs on EHT PAR and CSD</vt:lpstr>
      <vt:lpstr>EHT CSD should properly account for installation costs of a 20 Gbps AP</vt:lpstr>
      <vt:lpstr>Cabling Variability</vt:lpstr>
      <vt:lpstr>PowerPoint Presentation</vt:lpstr>
      <vt:lpstr>PowerPoint Presentation</vt:lpstr>
      <vt:lpstr>Cabling Best Practice</vt:lpstr>
      <vt:lpstr>PowerPoint Presentation</vt:lpstr>
      <vt:lpstr>PowerPoint Presentation</vt:lpstr>
      <vt:lpstr>Impact of EHT requiring new cabling practices</vt:lpstr>
      <vt:lpstr>Proposed PAR and CSD Changes</vt:lpstr>
      <vt:lpstr>Proposed PAR edits: make it explicit that backhaul requirements are benign</vt:lpstr>
      <vt:lpstr>Proposed CSD edits: acknowledge cabling impact</vt:lpstr>
      <vt:lpstr>Strawpoll</vt:lpstr>
      <vt:lpstr>Backup</vt:lpstr>
      <vt:lpstr>References</vt:lpstr>
      <vt:lpstr>No change to operational costs, since power and heat constrain the AP’s feature set</vt:lpstr>
      <vt:lpstr>CSD Operation costs: no edits needed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2019-01-14T21:13:08Z</dcterms:modified>
</cp:coreProperties>
</file>