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3" r:id="rId3"/>
    <p:sldId id="980" r:id="rId4"/>
    <p:sldId id="988" r:id="rId5"/>
    <p:sldId id="918" r:id="rId6"/>
    <p:sldId id="946" r:id="rId7"/>
    <p:sldId id="990" r:id="rId8"/>
    <p:sldId id="991" r:id="rId9"/>
    <p:sldId id="983" r:id="rId10"/>
    <p:sldId id="986" r:id="rId11"/>
    <p:sldId id="274" r:id="rId12"/>
    <p:sldId id="278" r:id="rId13"/>
    <p:sldId id="987" r:id="rId14"/>
    <p:sldId id="279" r:id="rId15"/>
    <p:sldId id="992" r:id="rId16"/>
    <p:sldId id="984" r:id="rId17"/>
    <p:sldId id="28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2" autoAdjust="0"/>
    <p:restoredTop sz="71403" autoAdjust="0"/>
  </p:normalViewPr>
  <p:slideViewPr>
    <p:cSldViewPr>
      <p:cViewPr varScale="1">
        <p:scale>
          <a:sx n="93" d="100"/>
          <a:sy n="93" d="100"/>
        </p:scale>
        <p:origin x="90" y="22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_no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6459" y="6596929"/>
            <a:ext cx="2011082" cy="199542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ctr">
              <a:defRPr sz="7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IEEE 802.3 NEA - Cabling for future 802.11 APs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">
    <p:bg>
      <p:bgPr>
        <a:solidFill>
          <a:srgbClr val="00B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426" y="2489200"/>
            <a:ext cx="8296275" cy="1524000"/>
          </a:xfrm>
        </p:spPr>
        <p:txBody>
          <a:bodyPr anchor="t" anchorCtr="0">
            <a:noAutofit/>
          </a:bodyPr>
          <a:lstStyle>
            <a:lvl1pPr algn="l" defTabSz="9093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baseline="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Segue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60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279401"/>
            <a:ext cx="8686800" cy="771524"/>
          </a:xfrm>
        </p:spPr>
        <p:txBody>
          <a:bodyPr>
            <a:noAutofit/>
          </a:bodyPr>
          <a:lstStyle>
            <a:lvl1pPr marL="0" indent="0" algn="l" defTabSz="909372" rtl="0" eaLnBrk="1" latinLnBrk="0" hangingPunct="1">
              <a:spcBef>
                <a:spcPct val="0"/>
              </a:spcBef>
              <a:buNone/>
              <a:defRPr lang="en-US" sz="3600" kern="1200" cap="none" baseline="0" dirty="0">
                <a:solidFill>
                  <a:srgbClr val="969696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6459" y="6596929"/>
            <a:ext cx="2011082" cy="199542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ctr">
              <a:defRPr sz="7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IEEE 802.3 NEA - Cabling for future 802.11 APs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0676" y="6475413"/>
            <a:ext cx="10932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802.11-19/0074r1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73100" y="6000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4" r:id="rId6"/>
    <p:sldLayoutId id="2147483655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3/ad_hoc/ngrates/public/calls/18_0828/jones_nea_apc_082818_2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aset.org/wp-content/uploads/2018/10/WebinarBSRIA_Oct2018_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eee802.org/3/bq/public/nov13/larsen_3bq_01_1113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anduitblog.com/2015/06/16/enterprise/cabling-infrastructure-wireless-access-points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www.leviton.com/en/docs/Leviton_3KeyRecsForCablingTo802.11acWirelessAccessPoints.pdf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/>
              <a:t>Impact </a:t>
            </a:r>
            <a:r>
              <a:rPr lang="en-AU" dirty="0"/>
              <a:t>of </a:t>
            </a:r>
            <a:r>
              <a:rPr lang="en-AU"/>
              <a:t>Installation Costs on EHT PAR and CSD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January 11,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1347C9-C12F-43D2-B3D1-D523E0829A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52233"/>
              </p:ext>
            </p:extLst>
          </p:nvPr>
        </p:nvGraphicFramePr>
        <p:xfrm>
          <a:off x="685800" y="3429000"/>
          <a:ext cx="7696200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  <a:cs typeface="Calibri" panose="020F0502020204030204" pitchFamily="34" charset="0"/>
                        </a:rPr>
                        <a:t>Cisco (US)</a:t>
                      </a:r>
                      <a:endParaRPr lang="en-AU" sz="14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7186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Kloper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dakloper@cisco.com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29020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Jones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petejone@cisco.com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5093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Andrew Myles 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Cisco (Australia)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+61 418 656587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PAR and CSD Changes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0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Proposed PAR edits: make it explicit that backhaul requirements are benign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905000"/>
            <a:ext cx="7858125" cy="3962400"/>
          </a:xfrm>
        </p:spPr>
        <p:txBody>
          <a:bodyPr/>
          <a:lstStyle/>
          <a:p>
            <a:r>
              <a:rPr lang="en-GB" dirty="0"/>
              <a:t>5.2b Scope of the project:</a:t>
            </a:r>
            <a:endParaRPr lang="en-US" dirty="0"/>
          </a:p>
          <a:p>
            <a:pPr marL="1588" lvl="1" indent="0">
              <a:buNone/>
            </a:pPr>
            <a:r>
              <a:rPr lang="en-GB" sz="1200" b="0" dirty="0"/>
              <a:t>This amendment defines standardized modifications to both the 802.11 physical layers (PHY) and the 802.11 Medium Access Control Layer (MAC) that enable modes of operation capable of supporting a maximum throughput of at least </a:t>
            </a:r>
            <a:r>
              <a:rPr lang="en-GB" sz="1200" b="0" dirty="0">
                <a:highlight>
                  <a:srgbClr val="FFFF00"/>
                </a:highlight>
              </a:rPr>
              <a:t>18/30 Gbps</a:t>
            </a:r>
            <a:r>
              <a:rPr lang="en-GB" sz="1200" b="0" dirty="0"/>
              <a:t>, as measured at the MAC data service access point (SAP)</a:t>
            </a:r>
            <a:r>
              <a:rPr lang="en-GB" sz="1200" dirty="0"/>
              <a:t>, </a:t>
            </a:r>
            <a:r>
              <a:rPr lang="en-GB" sz="1200" b="0" dirty="0"/>
              <a:t>with carrier frequency operation between 1 and 7.125 GHz while ensuring backward compatibility and coexistence with legacy IEEE802.11 devices in the 2.4 and 5 GHz unlicensed bands, and with IEEE802.11ax devices in the 6 GHz band.</a:t>
            </a:r>
            <a:endParaRPr lang="en-US" sz="1100" b="0" dirty="0"/>
          </a:p>
          <a:p>
            <a:pPr marL="1588" lvl="1" indent="0">
              <a:buNone/>
            </a:pPr>
            <a:r>
              <a:rPr lang="en-GB" b="1" dirty="0"/>
              <a:t>8.1 Scope of the project:</a:t>
            </a:r>
            <a:endParaRPr lang="en-US" b="1" dirty="0"/>
          </a:p>
          <a:p>
            <a:pPr marL="1588" lvl="1" indent="0">
              <a:buNone/>
            </a:pPr>
            <a:r>
              <a:rPr lang="en-US" sz="1400" dirty="0"/>
              <a:t>Item 5.2b:</a:t>
            </a:r>
          </a:p>
          <a:p>
            <a:pPr marL="1588" lvl="1" indent="0">
              <a:buNone/>
            </a:pPr>
            <a:r>
              <a:rPr lang="en-US" sz="1400" dirty="0"/>
              <a:t>The focus of this amendment is on</a:t>
            </a:r>
            <a:r>
              <a:rPr lang="en-US" sz="1400" u="sng" dirty="0"/>
              <a:t>:</a:t>
            </a:r>
          </a:p>
          <a:p>
            <a:pPr lvl="1"/>
            <a:r>
              <a:rPr lang="en-US" sz="1400" dirty="0"/>
              <a:t>WLAN indoor and outdoor operation in the 2.4 GHz, 5 GHz and 6GHz frequency bands. Outdoor operation is limited to stationary and pedestrian speeds</a:t>
            </a:r>
          </a:p>
          <a:p>
            <a:pPr lvl="1"/>
            <a:r>
              <a:rPr lang="en-US" sz="1400" u="sng" dirty="0"/>
              <a:t>WLAN operation that does not require AP products, which might include 2.4, 5 and 6 GHz APs, to need more than </a:t>
            </a:r>
            <a:r>
              <a:rPr lang="en-GB" sz="1400" u="sng" dirty="0"/>
              <a:t>dual 10 Gbps full duplex for wired backhaul</a:t>
            </a:r>
            <a:r>
              <a:rPr lang="en-GB" sz="1400" dirty="0"/>
              <a:t>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E5C4F0B1-D957-413B-953D-5205823CB34E}"/>
              </a:ext>
            </a:extLst>
          </p:cNvPr>
          <p:cNvSpPr/>
          <p:nvPr/>
        </p:nvSpPr>
        <p:spPr bwMode="auto">
          <a:xfrm>
            <a:off x="5791200" y="1371600"/>
            <a:ext cx="2667000" cy="685800"/>
          </a:xfrm>
          <a:prstGeom prst="wedgeRectCallout">
            <a:avLst>
              <a:gd name="adj1" fmla="val -150323"/>
              <a:gd name="adj2" fmla="val 13538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30 Gbps is a source of concern, especially since a typical triband AP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could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increase this by 56%</a:t>
            </a:r>
          </a:p>
        </p:txBody>
      </p:sp>
    </p:spTree>
    <p:extLst>
      <p:ext uri="{BB962C8B-B14F-4D97-AF65-F5344CB8AC3E}">
        <p14:creationId xmlns:p14="http://schemas.microsoft.com/office/powerpoint/2010/main" val="227976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Proposed CSD edits: acknowledge cabling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324725" cy="4800600"/>
          </a:xfrm>
        </p:spPr>
        <p:txBody>
          <a:bodyPr/>
          <a:lstStyle/>
          <a:p>
            <a:r>
              <a:rPr lang="en-US" sz="2000" dirty="0"/>
              <a:t>Consideration of installation costs.</a:t>
            </a:r>
            <a:endParaRPr lang="en-US" dirty="0"/>
          </a:p>
          <a:p>
            <a:pPr marL="1588" lvl="1" indent="0">
              <a:buNone/>
            </a:pPr>
            <a:r>
              <a:rPr lang="en-US" sz="1600" u="sng" dirty="0"/>
              <a:t>Industry has recommended dual Cat6a cabling for APs for many years. For venues following this advice, t</a:t>
            </a:r>
            <a:r>
              <a:rPr lang="en-GB" sz="1600" strike="sngStrike" dirty="0"/>
              <a:t>T</a:t>
            </a:r>
            <a:r>
              <a:rPr lang="en-GB" sz="1600" dirty="0"/>
              <a:t>he proposed amendment has no known impact on installation costs</a:t>
            </a:r>
            <a:r>
              <a:rPr lang="en-GB" sz="1600" u="sng" dirty="0"/>
              <a:t> even for high end EHT APs</a:t>
            </a:r>
            <a:r>
              <a:rPr lang="en-US" sz="1600" dirty="0"/>
              <a:t>. </a:t>
            </a:r>
          </a:p>
          <a:p>
            <a:pPr marL="1588" lvl="1" indent="0">
              <a:buNone/>
            </a:pPr>
            <a:r>
              <a:rPr lang="en-US" sz="1600" u="sng" dirty="0"/>
              <a:t>In many other cases, such as lower end APs compliant with EHT or networks designed such that the bulk of the traffic originates or terminates at end-points cohosted with STAs, the proposed amendment is not expected to impact installation costs either. </a:t>
            </a:r>
          </a:p>
          <a:p>
            <a:pPr marL="1588" lvl="1" indent="0">
              <a:buNone/>
            </a:pPr>
            <a:r>
              <a:rPr lang="en-US" sz="1600" u="sng" dirty="0"/>
              <a:t>In some cases, new cabling infrastructure is required for optimum EHT AP performance. The cabling cost is balanced and comparable to the cost of an initial 802.11 AP installation.</a:t>
            </a:r>
          </a:p>
          <a:p>
            <a:pPr marL="1588" lvl="1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/>
              <a:t>Strawpoll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324725" cy="4191000"/>
          </a:xfrm>
        </p:spPr>
        <p:txBody>
          <a:bodyPr/>
          <a:lstStyle/>
          <a:p>
            <a:pPr lvl="1"/>
            <a:r>
              <a:rPr lang="en-US" sz="2000" dirty="0"/>
              <a:t>Do you support making a change to the PAR and CSD as per Slides 11 and 12?</a:t>
            </a:r>
          </a:p>
          <a:p>
            <a:endParaRPr lang="en-US" sz="2000" dirty="0"/>
          </a:p>
          <a:p>
            <a:r>
              <a:rPr lang="en-US" sz="2000" dirty="0"/>
              <a:t>Y/ N /A?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Backup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6FC922-7E07-467B-B860-D8B8E34A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324725" cy="4191000"/>
          </a:xfrm>
        </p:spPr>
        <p:txBody>
          <a:bodyPr/>
          <a:lstStyle/>
          <a:p>
            <a:r>
              <a:rPr lang="en-US" sz="2000" dirty="0"/>
              <a:t>[1] </a:t>
            </a:r>
            <a:r>
              <a:rPr lang="en-US" u="sng" dirty="0">
                <a:hlinkClick r:id="rId2"/>
              </a:rPr>
              <a:t>Peter Jones, "802.3 NEA – Future AP Cabling", Aug 2018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4323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215C-CC11-4AA3-8484-A236FD55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change to operational costs, since power and heat constrain the AP’s feature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20A-3520-4B9C-8B00-5C83B867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There is a trade-off between AP size (aesthetics), environmental sealing, passive/active cooling, and features. </a:t>
            </a:r>
          </a:p>
          <a:p>
            <a:pPr lvl="2"/>
            <a:r>
              <a:rPr lang="en-US" dirty="0"/>
              <a:t>Power drives heat</a:t>
            </a:r>
          </a:p>
          <a:p>
            <a:pPr lvl="2"/>
            <a:r>
              <a:rPr lang="en-US" dirty="0"/>
              <a:t>APs are predominately passively cooled</a:t>
            </a:r>
          </a:p>
          <a:p>
            <a:pPr lvl="2"/>
            <a:r>
              <a:rPr lang="en-US" dirty="0"/>
              <a:t>Heat dissipation need drives physical size</a:t>
            </a:r>
          </a:p>
          <a:p>
            <a:pPr lvl="1"/>
            <a:r>
              <a:rPr lang="en-US" dirty="0"/>
              <a:t>Assuming historical patterns continue, then size, sealing and passive cooling are primary considerations, and they define a maximum size and power envelope for high-end APs:</a:t>
            </a:r>
          </a:p>
          <a:p>
            <a:pPr lvl="2"/>
            <a:r>
              <a:rPr lang="en-US" dirty="0"/>
              <a:t>Looking at 3 major brand 802.11ac Wave 2 APs</a:t>
            </a:r>
          </a:p>
          <a:p>
            <a:pPr lvl="3"/>
            <a:r>
              <a:rPr lang="en-US" dirty="0"/>
              <a:t>Max Ethernet rates: 2 x 2.5Gb/s, 1 x 5Gb/s</a:t>
            </a:r>
          </a:p>
          <a:p>
            <a:pPr lvl="3"/>
            <a:r>
              <a:rPr lang="en-US" dirty="0"/>
              <a:t>Max Power draw: average is 23.54W (max 25.5W)</a:t>
            </a:r>
          </a:p>
          <a:p>
            <a:pPr lvl="3"/>
            <a:r>
              <a:rPr lang="en-US" dirty="0"/>
              <a:t>Area average: 73in</a:t>
            </a:r>
            <a:r>
              <a:rPr lang="en-US" baseline="30000" dirty="0"/>
              <a:t>2</a:t>
            </a:r>
            <a:r>
              <a:rPr lang="en-US" dirty="0"/>
              <a:t> (max 79in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Inclusion of additional features (number of bands, number of transceivers and bandwidth per band, wired speed) in top of the line enterprise APs relies principally upon improvements to component efficiency.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19F86-193E-402A-92E7-04C51BC7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Hart </a:t>
            </a:r>
            <a:r>
              <a:rPr lang="en-US" i="1"/>
              <a:t>et al</a:t>
            </a:r>
            <a:r>
              <a:rPr lang="en-US"/>
              <a:t>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D4048-4A8F-49E2-AFF7-60BB88971E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9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CSD Operation costs: no edits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324725" cy="4267200"/>
          </a:xfrm>
        </p:spPr>
        <p:txBody>
          <a:bodyPr/>
          <a:lstStyle/>
          <a:p>
            <a:pPr marL="1588" lvl="1" indent="0">
              <a:buNone/>
            </a:pPr>
            <a:r>
              <a:rPr lang="en-GB" sz="2000" dirty="0"/>
              <a:t>Consideration of operational costs (e.g., energy consumption).</a:t>
            </a:r>
            <a:endParaRPr lang="en-US" sz="2000" dirty="0"/>
          </a:p>
          <a:p>
            <a:pPr marL="1588" lvl="1" indent="0">
              <a:buNone/>
            </a:pPr>
            <a:r>
              <a:rPr lang="en-US" sz="1600" dirty="0"/>
              <a:t>There are billions of WLAN systems in operation around the world. WLAN systems are recognized to provide a total cost of ownership (TCO) that provides a significant operation cost benefits. </a:t>
            </a:r>
            <a:r>
              <a:rPr lang="en-US" sz="1600" dirty="0">
                <a:highlight>
                  <a:srgbClr val="FFFF00"/>
                </a:highlight>
              </a:rPr>
              <a:t>This amendment is not expected to change today’s operation costs.</a:t>
            </a:r>
            <a:endParaRPr lang="en-US" dirty="0">
              <a:highlight>
                <a:srgbClr val="FFFF00"/>
              </a:highlight>
            </a:endParaRPr>
          </a:p>
          <a:p>
            <a:pPr marL="1588" lvl="1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8A16EE2-98E0-4825-8698-BFBD04BFECA4}"/>
              </a:ext>
            </a:extLst>
          </p:cNvPr>
          <p:cNvSpPr/>
          <p:nvPr/>
        </p:nvSpPr>
        <p:spPr bwMode="auto">
          <a:xfrm>
            <a:off x="2590800" y="3924301"/>
            <a:ext cx="2514600" cy="1181100"/>
          </a:xfrm>
          <a:prstGeom prst="wedgeRectCallout">
            <a:avLst>
              <a:gd name="adj1" fmla="val -21962"/>
              <a:gd name="adj2" fmla="val -11501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Agreed. Based on historical patterns, power consumption will not markedly change </a:t>
            </a:r>
          </a:p>
        </p:txBody>
      </p:sp>
    </p:spTree>
    <p:extLst>
      <p:ext uri="{BB962C8B-B14F-4D97-AF65-F5344CB8AC3E}">
        <p14:creationId xmlns:p14="http://schemas.microsoft.com/office/powerpoint/2010/main" val="15994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EHT CSD should properly account for installation costs of a 20 Gbps 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15240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3428999"/>
            <a:ext cx="1524000" cy="1180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4876800"/>
            <a:ext cx="152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Solution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1752600"/>
            <a:ext cx="6248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draft PAR (1231r1) &amp; CSD (1233r1) reports “supporting a </a:t>
            </a:r>
            <a:r>
              <a:rPr lang="en-US" sz="1600" dirty="0">
                <a:latin typeface="+mj-lt"/>
              </a:rPr>
              <a:t>maximum throughput of at least 18/30 Gbps</a:t>
            </a:r>
            <a:r>
              <a:rPr lang="en-AU" sz="1600" dirty="0">
                <a:latin typeface="+mj-lt"/>
              </a:rPr>
              <a:t>” and “</a:t>
            </a:r>
            <a:r>
              <a:rPr lang="en-US" sz="1600" dirty="0">
                <a:latin typeface="+mj-lt"/>
              </a:rPr>
              <a:t>The proposed amendment has no known impact on installation costs.” 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For many years, industry has recommended that venues pull dual cat6a cables, supporting 20 Gbps full duplex max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09800" y="3428999"/>
            <a:ext cx="6248400" cy="11806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Requiring different cabling structures (e.g., &gt;2 cables, </a:t>
            </a:r>
            <a:r>
              <a:rPr lang="en-AU" sz="1600" dirty="0" err="1">
                <a:latin typeface="+mj-lt"/>
              </a:rPr>
              <a:t>fiber</a:t>
            </a:r>
            <a:r>
              <a:rPr lang="en-AU" sz="1600" dirty="0">
                <a:latin typeface="+mj-lt"/>
              </a:rPr>
              <a:t>, unfamiliar cable types, etc)  complicates installation, and creates barriers to adoption of EHT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9800" y="4876800"/>
            <a:ext cx="6248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latin typeface="+mj-lt"/>
              </a:rPr>
              <a:t>For traditional AP use cases, the EHT PAR and CSD should explicitly limit backhaul requirements for a triband AP to 2x10Gbps (2xCat6a) Ethernet max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43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Cabling Variability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8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566459" y="6596929"/>
            <a:ext cx="2011082" cy="199542"/>
          </a:xfrm>
        </p:spPr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16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79A048-F1E5-401B-89B2-9051F4EE72CE}"/>
              </a:ext>
            </a:extLst>
          </p:cNvPr>
          <p:cNvSpPr/>
          <p:nvPr/>
        </p:nvSpPr>
        <p:spPr bwMode="auto">
          <a:xfrm>
            <a:off x="5769864" y="5334000"/>
            <a:ext cx="1676400" cy="16953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74DC8-F93F-4C06-AAE8-BFC1B13AC69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A lot of installs use cat5e or cat6, and will continue to do so …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A3C5FF-DC7D-4C94-858A-94D8FC29D04F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4CFDC-3366-4702-8FB9-04AE62D17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498" y="1144182"/>
            <a:ext cx="6242492" cy="38088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6B5C6B9-4388-4B2A-B401-A4C60723E8C8}"/>
              </a:ext>
            </a:extLst>
          </p:cNvPr>
          <p:cNvSpPr/>
          <p:nvPr/>
        </p:nvSpPr>
        <p:spPr>
          <a:xfrm>
            <a:off x="300387" y="2971800"/>
            <a:ext cx="226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j-lt"/>
              </a:rPr>
              <a:t>2014 installed base</a:t>
            </a:r>
          </a:p>
          <a:p>
            <a:r>
              <a:rPr lang="en-GB" sz="1800" dirty="0">
                <a:latin typeface="+mj-lt"/>
              </a:rPr>
              <a:t>90+% Cat 5e/6</a:t>
            </a:r>
            <a:endParaRPr lang="en-US" sz="1800" dirty="0">
              <a:latin typeface="+mj-lt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E2DC52-3277-403B-92F3-81147FD8F375}"/>
              </a:ext>
            </a:extLst>
          </p:cNvPr>
          <p:cNvSpPr txBox="1">
            <a:spLocks/>
          </p:cNvSpPr>
          <p:nvPr/>
        </p:nvSpPr>
        <p:spPr>
          <a:xfrm>
            <a:off x="347314" y="4719748"/>
            <a:ext cx="8534399" cy="1850581"/>
          </a:xfrm>
          <a:prstGeom prst="rect">
            <a:avLst/>
          </a:prstGeom>
        </p:spPr>
        <p:txBody>
          <a:bodyPr numCol="1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+mj-lt"/>
              </a:rPr>
              <a:t>2018 update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130 – 135 million outlets per year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An est. 60% are new installations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1.4 billion installed base in 2014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1.6 billion in 2017.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/>
              <a:t>Source: BSRIA NBASE-T webinar – </a:t>
            </a:r>
            <a:r>
              <a:rPr lang="en-GB" sz="1200" dirty="0">
                <a:hlinkClick r:id="rId3"/>
              </a:rPr>
              <a:t>https://www.nbaset.org/wp-content/uploads/2018/10/WebinarBSRIA_Oct2018_Final.pdf</a:t>
            </a:r>
            <a:endParaRPr lang="en-GB" sz="1200" dirty="0"/>
          </a:p>
          <a:p>
            <a:pPr>
              <a:spcBef>
                <a:spcPts val="0"/>
              </a:spcBef>
            </a:pP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4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16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" y="1746900"/>
            <a:ext cx="7589520" cy="42729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79A048-F1E5-401B-89B2-9051F4EE72CE}"/>
              </a:ext>
            </a:extLst>
          </p:cNvPr>
          <p:cNvSpPr/>
          <p:nvPr/>
        </p:nvSpPr>
        <p:spPr bwMode="auto">
          <a:xfrm>
            <a:off x="5769864" y="5334000"/>
            <a:ext cx="1676400" cy="16953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74DC8-F93F-4C06-AAE8-BFC1B13AC69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A lot of installs use cat5e or cat6, and will continue to do so … [1]</a:t>
            </a:r>
          </a:p>
        </p:txBody>
      </p:sp>
    </p:spTree>
    <p:extLst>
      <p:ext uri="{BB962C8B-B14F-4D97-AF65-F5344CB8AC3E}">
        <p14:creationId xmlns:p14="http://schemas.microsoft.com/office/powerpoint/2010/main" val="232927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Cabling Best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 descr=" 2"/>
          <p:cNvSpPr>
            <a:spLocks noGrp="1"/>
          </p:cNvSpPr>
          <p:nvPr>
            <p:ph type="ftr" sz="quarter" idx="4294967295"/>
          </p:nvPr>
        </p:nvSpPr>
        <p:spPr>
          <a:xfrm>
            <a:off x="3566459" y="6596929"/>
            <a:ext cx="2011082" cy="199542"/>
          </a:xfrm>
        </p:spPr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 descr=" 3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26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2D8CD1-D607-481D-AD88-D2F00D5FDE4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kern="0" dirty="0"/>
              <a:t>TIA-162-A Telecommunications Cabling Guidelines for Wireless Access Points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F93BF-DA2B-4A76-BE64-B0F223DA6CA3}"/>
              </a:ext>
            </a:extLst>
          </p:cNvPr>
          <p:cNvSpPr/>
          <p:nvPr/>
        </p:nvSpPr>
        <p:spPr>
          <a:xfrm>
            <a:off x="1524000" y="617220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www.ieee802.org/3/bq/public/nov13/larsen_3bq_01_1113.pdf</a:t>
            </a:r>
            <a:r>
              <a:rPr 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938BB5-8D41-4CF5-955E-08D2AE3F8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6068073" cy="4572000"/>
          </a:xfrm>
          <a:prstGeom prst="rect">
            <a:avLst/>
          </a:prstGeom>
          <a:ln>
            <a:solidFill>
              <a:srgbClr val="FF6600"/>
            </a:solidFill>
          </a:ln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1FB77CC-51A4-4F85-89BD-D2D2C2D9A34C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35491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 descr=" 3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26</a:t>
            </a:r>
            <a:endParaRPr lang="en-US" dirty="0"/>
          </a:p>
        </p:txBody>
      </p:sp>
      <p:sp>
        <p:nvSpPr>
          <p:cNvPr id="11" name="Rectangle 10" descr=" 11"/>
          <p:cNvSpPr/>
          <p:nvPr/>
        </p:nvSpPr>
        <p:spPr>
          <a:xfrm>
            <a:off x="792306" y="3161528"/>
            <a:ext cx="5722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2"/>
              </a:rPr>
              <a:t>http://panduitblog.com/2015/06/16/enterprise/cabling-infrastructure-wireless-access-points/</a:t>
            </a:r>
            <a:r>
              <a:rPr lang="en-US" sz="1100" dirty="0"/>
              <a:t>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2D8CD1-D607-481D-AD88-D2F00D5FDE44}"/>
              </a:ext>
            </a:extLst>
          </p:cNvPr>
          <p:cNvSpPr txBox="1">
            <a:spLocks/>
          </p:cNvSpPr>
          <p:nvPr/>
        </p:nvSpPr>
        <p:spPr>
          <a:xfrm>
            <a:off x="342900" y="621727"/>
            <a:ext cx="8458200" cy="56870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Industry recommendation examples (Panduit, Leviton)</a:t>
            </a:r>
          </a:p>
        </p:txBody>
      </p:sp>
      <p:pic>
        <p:nvPicPr>
          <p:cNvPr id="14" name="Picture 13" descr=" 6">
            <a:extLst>
              <a:ext uri="{FF2B5EF4-FFF2-40B4-BE49-F238E27FC236}">
                <a16:creationId xmlns:a16="http://schemas.microsoft.com/office/drawing/2014/main" id="{8B2C0F81-E117-42ED-9AC4-4E1D78F7CC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8" t="57520" r="38511" b="4289"/>
          <a:stretch/>
        </p:blipFill>
        <p:spPr>
          <a:xfrm>
            <a:off x="7395194" y="2123749"/>
            <a:ext cx="1462713" cy="28463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14" descr=" 10">
            <a:extLst>
              <a:ext uri="{FF2B5EF4-FFF2-40B4-BE49-F238E27FC236}">
                <a16:creationId xmlns:a16="http://schemas.microsoft.com/office/drawing/2014/main" id="{C1AF9FFF-857A-4BC7-AC11-16FCEE592709}"/>
              </a:ext>
            </a:extLst>
          </p:cNvPr>
          <p:cNvSpPr/>
          <p:nvPr/>
        </p:nvSpPr>
        <p:spPr>
          <a:xfrm>
            <a:off x="7352614" y="4988083"/>
            <a:ext cx="15782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Cisco San Jose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0C191-3CAF-46DE-A1D6-A73C68B1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32" y="1314236"/>
            <a:ext cx="6920358" cy="18316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 descr=" 10">
            <a:extLst>
              <a:ext uri="{FF2B5EF4-FFF2-40B4-BE49-F238E27FC236}">
                <a16:creationId xmlns:a16="http://schemas.microsoft.com/office/drawing/2014/main" id="{33A69AFC-6549-4134-99ED-362B496D6572}"/>
              </a:ext>
            </a:extLst>
          </p:cNvPr>
          <p:cNvSpPr/>
          <p:nvPr/>
        </p:nvSpPr>
        <p:spPr>
          <a:xfrm>
            <a:off x="698754" y="6169940"/>
            <a:ext cx="65593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5"/>
              </a:rPr>
              <a:t>https://www.leviton.com/en/docs/Leviton_3KeyRecsForCablingTo802.11acWirelessAccessPoints.pdf</a:t>
            </a:r>
            <a:r>
              <a:rPr lang="en-US" sz="1100" dirty="0"/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E7176A8-731E-4A4C-B504-65A76411D0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732" y="3546945"/>
            <a:ext cx="6920358" cy="24991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8D854A1-775D-4DDE-9D8C-1696BB3456AC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7712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215C-CC11-4AA3-8484-A236FD55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EHT requiring new cabling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20A-3520-4B9C-8B00-5C83B867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/>
          <a:lstStyle/>
          <a:p>
            <a:pPr marL="0" indent="0"/>
            <a:r>
              <a:rPr lang="en-US" sz="2000" b="0" dirty="0"/>
              <a:t>EHT will not succeed if it expects the industry to change basic installation practices.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Buildings are designed so wiring closets are within a 100m Manhattan distance of everywhere on the floor</a:t>
            </a:r>
          </a:p>
          <a:p>
            <a:pPr lvl="2"/>
            <a:r>
              <a:rPr lang="en-US" sz="1800" dirty="0"/>
              <a:t>25GBASE-T is defined for 30m of Cat 8 (data center use case)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Cat7/7a/8 require new design and installation practices. 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Bigger cables, lower bend radius, etc., increase the cost of the cabling system.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TIA-162-A does allow for MMF OM3 fiber, but this is not common.</a:t>
            </a:r>
          </a:p>
          <a:p>
            <a:pPr lvl="2"/>
            <a:r>
              <a:rPr lang="en-US" sz="1800" dirty="0"/>
              <a:t>25GBASE-SR OM3 reach is 70M (10GBASE-SR OM3 is 300m), and power must be separately delivered.</a:t>
            </a:r>
          </a:p>
          <a:p>
            <a:pPr lvl="2"/>
            <a:r>
              <a:rPr lang="en-US" sz="1800" dirty="0"/>
              <a:t>Copper/fiber composite cable (powered fiber cable) is not commonly deployed  in this environment or best practice. </a:t>
            </a:r>
          </a:p>
          <a:p>
            <a:pPr marL="1588" lvl="1" indent="0" algn="ctr">
              <a:spcBef>
                <a:spcPts val="600"/>
              </a:spcBef>
              <a:buNone/>
            </a:pPr>
            <a:endParaRPr lang="en-US" sz="2400" b="1" dirty="0"/>
          </a:p>
          <a:p>
            <a:pPr marL="1588" lvl="1" indent="0" algn="ctr">
              <a:spcBef>
                <a:spcPts val="600"/>
              </a:spcBef>
              <a:buNone/>
            </a:pPr>
            <a:r>
              <a:rPr lang="en-US" sz="2400" b="1" dirty="0"/>
              <a:t>Major Barrier to Adoption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19F86-193E-402A-92E7-04C51BC7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Hart </a:t>
            </a:r>
            <a:r>
              <a:rPr lang="en-US" i="1"/>
              <a:t>et al</a:t>
            </a:r>
            <a:r>
              <a:rPr lang="en-US"/>
              <a:t>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D4048-4A8F-49E2-AFF7-60BB88971E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9D8A25-FDCD-4CAF-A424-A7D28353617F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10279096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1231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</vt:lpstr>
      <vt:lpstr>Segoe UI Light</vt:lpstr>
      <vt:lpstr>Times New Roman</vt:lpstr>
      <vt:lpstr>802-11-Submission</vt:lpstr>
      <vt:lpstr>Impact of Installation Costs on EHT PAR and CSD</vt:lpstr>
      <vt:lpstr>EHT CSD should properly account for installation costs of a 20 Gbps AP</vt:lpstr>
      <vt:lpstr>Cabling Variability</vt:lpstr>
      <vt:lpstr>PowerPoint Presentation</vt:lpstr>
      <vt:lpstr>PowerPoint Presentation</vt:lpstr>
      <vt:lpstr>Cabling Best Practice</vt:lpstr>
      <vt:lpstr>PowerPoint Presentation</vt:lpstr>
      <vt:lpstr>PowerPoint Presentation</vt:lpstr>
      <vt:lpstr>Impact of EHT requiring new cabling practices</vt:lpstr>
      <vt:lpstr>Proposed PAR and CSD Changes</vt:lpstr>
      <vt:lpstr>Proposed PAR edits: make it explicit that backhaul requirements are benign</vt:lpstr>
      <vt:lpstr>Proposed CSD edits: acknowledge cabling impact</vt:lpstr>
      <vt:lpstr>Strawpoll</vt:lpstr>
      <vt:lpstr>Backup</vt:lpstr>
      <vt:lpstr>References</vt:lpstr>
      <vt:lpstr>No change to operational costs, since power and heat constrain the AP’s feature set</vt:lpstr>
      <vt:lpstr>CSD Operation costs: no edits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2019-01-14T21:13:08Z</dcterms:modified>
</cp:coreProperties>
</file>