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6" r:id="rId3"/>
    <p:sldId id="273" r:id="rId4"/>
    <p:sldId id="286" r:id="rId5"/>
    <p:sldId id="287" r:id="rId6"/>
    <p:sldId id="288" r:id="rId7"/>
    <p:sldId id="289" r:id="rId8"/>
    <p:sldId id="290" r:id="rId9"/>
    <p:sldId id="299" r:id="rId10"/>
    <p:sldId id="300" r:id="rId11"/>
    <p:sldId id="293" r:id="rId12"/>
    <p:sldId id="294" r:id="rId13"/>
    <p:sldId id="295" r:id="rId14"/>
    <p:sldId id="303" r:id="rId15"/>
    <p:sldId id="297" r:id="rId16"/>
    <p:sldId id="298" r:id="rId17"/>
    <p:sldId id="284" r:id="rId18"/>
    <p:sldId id="301" r:id="rId19"/>
    <p:sldId id="292" r:id="rId20"/>
    <p:sldId id="302" r:id="rId21"/>
    <p:sldId id="30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619" autoAdjust="0"/>
  </p:normalViewPr>
  <p:slideViewPr>
    <p:cSldViewPr>
      <p:cViewPr varScale="1">
        <p:scale>
          <a:sx n="107" d="100"/>
          <a:sy n="107" d="100"/>
        </p:scale>
        <p:origin x="65" y="5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2894" y="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788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HARQ in Collision-Free and Collision-Dominated Environments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BB6DD369-681A-4FA3-AD85-98E8D7E7C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18925"/>
              </p:ext>
            </p:extLst>
          </p:nvPr>
        </p:nvGraphicFramePr>
        <p:xfrm>
          <a:off x="2425700" y="3355975"/>
          <a:ext cx="7796213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305673" imgH="2993726" progId="Word.Document.8">
                  <p:embed/>
                </p:oleObj>
              </mc:Choice>
              <mc:Fallback>
                <p:oleObj name="Document" r:id="rId4" imgW="8305673" imgH="299372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BB6DD369-681A-4FA3-AD85-98E8D7E7CE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355975"/>
                        <a:ext cx="7796213" cy="2800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AFACC9-8C5C-4717-B573-0C93D5B238C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016B4-7FF8-47F2-AA54-9A0480C0A4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42152-EEB1-408F-9254-CD76A0ACB1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FED346-C57A-463F-90F6-0E005CA94E4B}"/>
              </a:ext>
            </a:extLst>
          </p:cNvPr>
          <p:cNvSpPr/>
          <p:nvPr/>
        </p:nvSpPr>
        <p:spPr>
          <a:xfrm>
            <a:off x="1487488" y="5266375"/>
            <a:ext cx="102251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Assumes ideal link adaptation for both HARQ and non 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 Up to 4 dB gain at lower SNRs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1DC6BFE-B047-4D1E-8C2C-6D48478499DA}"/>
              </a:ext>
            </a:extLst>
          </p:cNvPr>
          <p:cNvSpPr txBox="1">
            <a:spLocks/>
          </p:cNvSpPr>
          <p:nvPr/>
        </p:nvSpPr>
        <p:spPr>
          <a:xfrm>
            <a:off x="914401" y="685801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Simulation II: Goodput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67291D-033E-471B-89F6-381180810D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5681" y="1218407"/>
            <a:ext cx="5342136" cy="4010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402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09014-1D5A-4DAF-BC55-81B9C34EE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and Interference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27FF4-3B47-49EC-9C55-A0C011E57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484784"/>
            <a:ext cx="1195332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Unlicensed noise model is collision-dominated, with </a:t>
            </a:r>
            <a:r>
              <a:rPr lang="en-US" b="0" i="1" dirty="0"/>
              <a:t>uncontrolled</a:t>
            </a:r>
            <a:r>
              <a:rPr lang="en-US" b="0" dirty="0"/>
              <a:t> and highly variable interference power per PPDU [9]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Combining transmissions that have been corrupted by collisions may impact the performance </a:t>
            </a:r>
            <a:r>
              <a:rPr lang="en-US" sz="2200" b="0" dirty="0"/>
              <a:t>[9][7][10].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Solutions that have been discussed include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Limit to positively identified PPDUs [9]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Limit to non-collision environments e.g. trigger based transmission or multi-AP deployment [5]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Use a collision </a:t>
            </a:r>
            <a:r>
              <a:rPr lang="en-US" sz="2200" dirty="0"/>
              <a:t>aware receiver : first decode without combining and do not contaminate buffer [7]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Account for impairment typ</a:t>
            </a:r>
            <a:r>
              <a:rPr lang="en-US" sz="2200" dirty="0">
                <a:solidFill>
                  <a:schemeClr val="tx1"/>
                </a:solidFill>
              </a:rPr>
              <a:t>e, </a:t>
            </a:r>
            <a:r>
              <a:rPr lang="en-US" sz="2200" dirty="0"/>
              <a:t>i.e. loss due to collision or AWGN [10]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will show the performance of HARQ in 802.11 with collisions and demonstrate how accounting for collisions may resolve the problem.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86713-8499-4197-B848-A7834AE605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D5F90-89CC-4546-BC8A-7F68C907CD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182937F-2001-47FC-8BAB-52BC014BFB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255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8D549-15C6-48EF-80E5-A0418604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Collision Modeling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3BA0F0-2F87-44D2-A487-6202F9D742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4C597-A9E0-444F-8865-6243730F59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3F7DFD-DD9A-4867-997F-0444EA517C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981DD3-0976-4CE4-920A-490477146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861" y="1522228"/>
            <a:ext cx="8736324" cy="19160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C5DB4A-9ACA-4161-9E46-60B6C4871F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360" y="3369244"/>
            <a:ext cx="4415555" cy="2863279"/>
          </a:xfrm>
          <a:prstGeom prst="rect">
            <a:avLst/>
          </a:prstGeom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46AFEFF0-46A5-403C-BF01-1ACF05FAC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678" y="3266867"/>
            <a:ext cx="4126889" cy="3165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B675826-BFB7-4B68-A9AC-46C6F5C1BB3D}"/>
              </a:ext>
            </a:extLst>
          </p:cNvPr>
          <p:cNvSpPr txBox="1"/>
          <p:nvPr/>
        </p:nvSpPr>
        <p:spPr>
          <a:xfrm>
            <a:off x="9641030" y="6013749"/>
            <a:ext cx="1441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[11]</a:t>
            </a:r>
          </a:p>
        </p:txBody>
      </p:sp>
    </p:spTree>
    <p:extLst>
      <p:ext uri="{BB962C8B-B14F-4D97-AF65-F5344CB8AC3E}">
        <p14:creationId xmlns:p14="http://schemas.microsoft.com/office/powerpoint/2010/main" val="6847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37644-E8CA-459A-9B83-74FCE4D60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Simultion</a:t>
            </a:r>
            <a:r>
              <a:rPr lang="en-US" dirty="0"/>
              <a:t> III: HARQ and collisions in AWGN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DFCFC-E3B1-4631-B308-4ABDA8ADE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PPDU Format: 802.11ax, 242 tone RU, 20 MHz, Regular GI, AWGN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1x1, BCC, MCS 4 (BCC: 16 QAM rate ¾)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Packet length = 1000 bits, Single MSDU/MPDU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Ideal Channel Estimation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Interference at 0 </a:t>
            </a:r>
            <a:r>
              <a:rPr lang="en-US" dirty="0">
                <a:solidFill>
                  <a:schemeClr val="tx1"/>
                </a:solidFill>
              </a:rPr>
              <a:t>dB, e.g. BSS edge STA within 2 APs that form a hidden node set.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Ideal collision estimation with collision probability = 0.2.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Schemes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ARQ with 4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HARQ IR with 4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Collision aware HARQ IR with 4 transmissions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Attempt decoding without combining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Add packet to buffer if there is no collision, i.e. ideal </a:t>
            </a:r>
            <a:r>
              <a:rPr lang="en-US" dirty="0"/>
              <a:t>collision estimator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613DD-FF6D-41E9-9E20-A401C25E01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9506B-498F-4C15-89AC-31A34DD274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6E5373-213F-48D2-BFB1-9A0869D06F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67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04CE4-7B49-4F56-AF78-90A9047C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III: Goodput and PER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6D65-DB1A-45A8-B005-79D2047B4E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C5181-AC0B-4EBE-8392-08A014DF60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50703-3FDF-470D-B410-F557587E93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A9C752-88B5-491A-88FF-6B490FB33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352" y="1412776"/>
            <a:ext cx="6048672" cy="45408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43E226-5362-4FB0-A982-10220A6CC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1437784"/>
            <a:ext cx="5855064" cy="439549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F62ACE9-FDB6-46C6-BEE2-C31F30D8AAFF}"/>
              </a:ext>
            </a:extLst>
          </p:cNvPr>
          <p:cNvSpPr txBox="1"/>
          <p:nvPr/>
        </p:nvSpPr>
        <p:spPr>
          <a:xfrm>
            <a:off x="2019571" y="5893412"/>
            <a:ext cx="91937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At higher SNRS, AWGN-impaired HARQ (IR) performs very poorly</a:t>
            </a:r>
          </a:p>
        </p:txBody>
      </p:sp>
    </p:spTree>
    <p:extLst>
      <p:ext uri="{BB962C8B-B14F-4D97-AF65-F5344CB8AC3E}">
        <p14:creationId xmlns:p14="http://schemas.microsoft.com/office/powerpoint/2010/main" val="144016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BAADB-6F34-4C48-820C-92A4F9498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65F1C-0637-49B2-96E7-9ABB313FE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556792"/>
            <a:ext cx="1159328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PER floor seen due to collisions in system.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Floor based on collision model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i.e. overlap, relative strength and collision probability</a:t>
            </a:r>
            <a:r>
              <a:rPr lang="en-US" dirty="0">
                <a:solidFill>
                  <a:srgbClr val="FF0000"/>
                </a:solidFill>
              </a:rPr>
              <a:t>,</a:t>
            </a:r>
            <a:r>
              <a:rPr lang="en-US" dirty="0"/>
              <a:t> e.g. Pc ~ 40% at 25 nodes [11]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At high SNRs (for the MCS), simple ARQ is adequate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performance of AWGN-impaired HARQ is poor due to combining corrupted transmissions.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Collision aware HARQ is equal to simple 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At low SNRs (for the MCS), HARQ shows some gains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However, collision aware HARQ shows larger gains over </a:t>
            </a:r>
            <a:r>
              <a:rPr lang="en-US" dirty="0" err="1"/>
              <a:t>arq</a:t>
            </a:r>
            <a:r>
              <a:rPr lang="en-US" dirty="0"/>
              <a:t> and IR 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Conclusion: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Need method </a:t>
            </a:r>
            <a:r>
              <a:rPr lang="en-US" dirty="0"/>
              <a:t>to enable receiver estimate if collision or not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/>
              <a:t>or to turn on classic HARQ only at lower SNRs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F8FC7-0A52-41FE-AE92-CF86056C76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02FA0-2E74-4FED-8D63-0E696AFA0E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5D471D-BD4B-4AEA-AADE-1D94A2C16A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0085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212DA-D50B-4960-89F0-E2A403EF9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1119-5D1D-4D1B-98A7-68EF6053C7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HARQ shows improvements in performance over simple 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Symbol Level Chase Combining and self decodable IR HARQ are recommended for study during the EHT TG.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</a:t>
            </a:r>
            <a:r>
              <a:rPr lang="en-US" sz="2400" b="0" dirty="0"/>
              <a:t>daptive, asynchronous HARQ is recommended for the EHT TG</a:t>
            </a:r>
            <a:r>
              <a:rPr lang="en-US" b="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collision dominated environments, direct implementation of HARQ may result in worse performance than simple ARQ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Collision Aware HARQ </a:t>
            </a:r>
            <a:r>
              <a:rPr lang="en-US" sz="2400" b="0" dirty="0">
                <a:solidFill>
                  <a:schemeClr val="tx1"/>
                </a:solidFill>
              </a:rPr>
              <a:t>methods result in the </a:t>
            </a:r>
            <a:r>
              <a:rPr lang="en-US" sz="2400" b="0" dirty="0"/>
              <a:t>best performance in these environments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1128F-748F-48F0-A69E-C00AE8CF8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7FBEB-EBEF-484D-93FB-211458E13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83FAA7-0CE0-4952-9A1B-0D2C399F6F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638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51384" y="1700808"/>
            <a:ext cx="1116124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800" b="0" kern="0" dirty="0"/>
              <a:t>[1] IEEE 802.11-18/1231r1, EHT draft proposed PAR, Laurent Cariou (Intel), Nov 2018</a:t>
            </a:r>
          </a:p>
          <a:p>
            <a:pPr marL="0" indent="0"/>
            <a:r>
              <a:rPr lang="en-US" sz="1800" b="0" kern="0" dirty="0"/>
              <a:t>[2] IEEE 802.11-18/1979r0, HARQ performance analysis, </a:t>
            </a:r>
            <a:r>
              <a:rPr lang="en-US" sz="1800" b="0" kern="0" dirty="0" err="1"/>
              <a:t>Tianyu</a:t>
            </a:r>
            <a:r>
              <a:rPr lang="en-US" sz="1800" b="0" kern="0" dirty="0"/>
              <a:t> Wu (Samsung), Nov 2018</a:t>
            </a:r>
          </a:p>
          <a:p>
            <a:pPr marL="0" indent="0"/>
            <a:r>
              <a:rPr lang="en-US" sz="1800" b="0" kern="0" dirty="0"/>
              <a:t>[3] IEEE 802.11-18/1992, HARQ Feasibility, Hongyuan Zhang (Marvell), Nov 2018</a:t>
            </a:r>
          </a:p>
          <a:p>
            <a:pPr marL="0" indent="0"/>
            <a:r>
              <a:rPr lang="en-US" sz="1800" b="0" kern="0" dirty="0"/>
              <a:t>[4] IEEE 802.11-18/2031r0 BRCM, HARQ gain studies, Sindhu Verma (Broadcom), Nov. 2018</a:t>
            </a:r>
          </a:p>
          <a:p>
            <a:pPr marL="0" indent="0"/>
            <a:r>
              <a:rPr lang="en-US" sz="1800" b="0" kern="0" dirty="0"/>
              <a:t>[5] IEEE 802.11-18/1963r1, Discussion on HARQ for EHT, Bo Sun (ZTE), Nov 2018</a:t>
            </a:r>
          </a:p>
          <a:p>
            <a:pPr marL="0" indent="0"/>
            <a:r>
              <a:rPr lang="en-US" sz="1800" b="0" kern="0" dirty="0"/>
              <a:t>[6] IEEE 802.11-18/2029r0, HARQ in EHT, Imran Latif (</a:t>
            </a:r>
            <a:r>
              <a:rPr lang="en-US" sz="1800" b="0" kern="0" dirty="0" err="1"/>
              <a:t>Quantenna</a:t>
            </a:r>
            <a:r>
              <a:rPr lang="en-US" sz="1800" b="0" kern="0" dirty="0"/>
              <a:t>), Nov 2018 </a:t>
            </a:r>
          </a:p>
          <a:p>
            <a:pPr marL="0" indent="0"/>
            <a:r>
              <a:rPr lang="en-US" sz="1800" b="0" kern="0" dirty="0"/>
              <a:t>[7] IEEE 802.11-18/1955r0, HARQ for EHT - Further Information, </a:t>
            </a:r>
            <a:r>
              <a:rPr lang="en-US" sz="1800" b="0" kern="0" dirty="0" err="1"/>
              <a:t>Shimi</a:t>
            </a:r>
            <a:r>
              <a:rPr lang="en-US" sz="1800" b="0" kern="0" dirty="0"/>
              <a:t> </a:t>
            </a:r>
            <a:r>
              <a:rPr lang="en-US" sz="1800" b="0" kern="0" dirty="0" err="1"/>
              <a:t>Shilo</a:t>
            </a:r>
            <a:r>
              <a:rPr lang="en-US" sz="1800" b="0" kern="0" dirty="0"/>
              <a:t> (Huawei), Nov 2018</a:t>
            </a:r>
          </a:p>
          <a:p>
            <a:pPr marL="0" indent="0"/>
            <a:r>
              <a:rPr lang="en-US" sz="1800" b="0" kern="0" dirty="0"/>
              <a:t>[8] T. </a:t>
            </a:r>
            <a:r>
              <a:rPr lang="en-US" sz="1800" b="0" kern="0" dirty="0" err="1"/>
              <a:t>Ait-Idir</a:t>
            </a:r>
            <a:r>
              <a:rPr lang="en-US" sz="1800" b="0" kern="0" dirty="0"/>
              <a:t>, S. </a:t>
            </a:r>
            <a:r>
              <a:rPr lang="en-US" sz="1800" b="0" kern="0" dirty="0" err="1"/>
              <a:t>Saoudi</a:t>
            </a:r>
            <a:r>
              <a:rPr lang="en-US" sz="1800" b="0" kern="0" dirty="0"/>
              <a:t>, "Turbo packet combining strategies for the MIMO-ISI ARQ channel", Trans. </a:t>
            </a:r>
            <a:r>
              <a:rPr lang="en-US" sz="1800" b="0" kern="0" dirty="0" err="1"/>
              <a:t>Commun</a:t>
            </a:r>
            <a:r>
              <a:rPr lang="en-US" sz="1800" b="0" kern="0" dirty="0"/>
              <a:t>., vol. 57, no. 12, pp. 3782-3793, 2009</a:t>
            </a:r>
          </a:p>
          <a:p>
            <a:pPr marL="0" indent="0"/>
            <a:r>
              <a:rPr lang="en-US" sz="1800" b="0" kern="0" dirty="0"/>
              <a:t>[9] IEEE 802.11-18/1549r0, Candidate Technology Review, Brian Hart (Cisco Systems), Sept 2018</a:t>
            </a:r>
          </a:p>
          <a:p>
            <a:pPr marL="0" indent="0"/>
            <a:r>
              <a:rPr lang="en-US" sz="1800" b="0" kern="0" dirty="0"/>
              <a:t>[10] IEEE 802.11-18/1547r0, Technology Features for 802.11 EHT, Kome Oteri (</a:t>
            </a:r>
            <a:r>
              <a:rPr lang="en-US" sz="1800" b="0" kern="0" dirty="0" err="1"/>
              <a:t>InterDigital</a:t>
            </a:r>
            <a:r>
              <a:rPr lang="en-US" sz="1800" b="0" kern="0" dirty="0"/>
              <a:t>), Sept 2018</a:t>
            </a:r>
          </a:p>
          <a:p>
            <a:pPr marL="0" indent="0"/>
            <a:r>
              <a:rPr lang="en-US" sz="1800" b="0" kern="0" dirty="0"/>
              <a:t>[11] N. </a:t>
            </a:r>
            <a:r>
              <a:rPr lang="en-US" sz="1800" b="0" kern="0" dirty="0" err="1"/>
              <a:t>Baldo</a:t>
            </a:r>
            <a:r>
              <a:rPr lang="en-US" sz="1800" b="0" kern="0" dirty="0"/>
              <a:t>, F. </a:t>
            </a:r>
            <a:r>
              <a:rPr lang="en-US" sz="1800" b="0" kern="0" dirty="0" err="1"/>
              <a:t>Maguolo</a:t>
            </a:r>
            <a:r>
              <a:rPr lang="en-US" sz="1800" b="0" kern="0" dirty="0"/>
              <a:t>, S. Merlin, A. </a:t>
            </a:r>
            <a:r>
              <a:rPr lang="en-US" sz="1800" b="0" kern="0" dirty="0" err="1"/>
              <a:t>Zanella</a:t>
            </a:r>
            <a:r>
              <a:rPr lang="en-US" sz="1800" b="0" kern="0" dirty="0"/>
              <a:t>, M. </a:t>
            </a:r>
            <a:r>
              <a:rPr lang="en-US" sz="1800" b="0" kern="0" dirty="0" err="1"/>
              <a:t>Zorzi</a:t>
            </a:r>
            <a:r>
              <a:rPr lang="en-US" sz="1800" b="0" kern="0" dirty="0"/>
              <a:t>, D. </a:t>
            </a:r>
            <a:r>
              <a:rPr lang="en-US" sz="1800" b="0" kern="0" dirty="0" err="1"/>
              <a:t>Melpignano</a:t>
            </a:r>
            <a:r>
              <a:rPr lang="en-US" sz="1800" b="0" kern="0" dirty="0"/>
              <a:t>, D. </a:t>
            </a:r>
            <a:r>
              <a:rPr lang="en-US" sz="1800" b="0" kern="0" dirty="0" err="1"/>
              <a:t>Siorpaes</a:t>
            </a:r>
            <a:r>
              <a:rPr lang="en-US" sz="1800" b="0" kern="0" dirty="0"/>
              <a:t>, "GORA: Goodput Optimal Rate Adaptation for 802.11 using Medium Status Estimation", Proceedings of IEEE ICC, May 2008</a:t>
            </a:r>
            <a:r>
              <a:rPr lang="en-US" sz="1600" b="0" kern="0" dirty="0"/>
              <a:t>.</a:t>
            </a:r>
            <a:endParaRPr lang="en-US" altLang="ja-JP" sz="1600" b="0" kern="0" dirty="0"/>
          </a:p>
          <a:p>
            <a:pPr marL="0" indent="0"/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23CE-026C-4703-BA37-91C3AE65B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852936"/>
            <a:ext cx="10361084" cy="1065213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9A624-EF57-40A9-9956-E01FE452FD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CD76A-2DE2-43E2-9688-92417E4E82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8A0870-9780-4E56-AA7F-3F871546FE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248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14D1A-44E0-48E7-B141-4B455F816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 for BCC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D32B8-5B6B-42D1-818A-92D5C38C3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96550"/>
            <a:ext cx="8565975" cy="4113213"/>
          </a:xfrm>
        </p:spPr>
        <p:txBody>
          <a:bodyPr/>
          <a:lstStyle/>
          <a:p>
            <a:r>
              <a:rPr lang="en-US" dirty="0"/>
              <a:t>BCC: change puncturing pattern (implemented)</a:t>
            </a:r>
          </a:p>
          <a:p>
            <a:pPr lvl="1"/>
            <a:r>
              <a:rPr lang="en-US" dirty="0"/>
              <a:t>½: [1 1 1 0], [1 1 0 1], [1 0 1 1], [0 1 1 1]</a:t>
            </a:r>
          </a:p>
          <a:p>
            <a:pPr lvl="1"/>
            <a:r>
              <a:rPr lang="en-US" dirty="0"/>
              <a:t>¾ : [1, 1, 1, 0, 0, 1],[1, 1, 0, 1, 1, 0],[1, 1, 1, 0, 1, 0],[1, 1, 0, 1, 0, 1]</a:t>
            </a:r>
          </a:p>
          <a:p>
            <a:pPr lvl="1"/>
            <a:r>
              <a:rPr lang="en-US" dirty="0"/>
              <a:t>5/6: [1, 1, 1, 0, 0, 1, 1, 0, 0, 1],[1, 1, 1, 1, 1, 0, 0, 1, 0, 0], …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54A2A7-08CE-4044-885C-FB0D7B7636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782C9-C87E-4C5C-8861-C08DBDF598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A30613-6744-430B-B434-5C74DDF2E4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C4C1C4-4B72-4438-B3A6-36A8FF1DF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00" y="1152196"/>
            <a:ext cx="4007953" cy="4946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737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evaluate the performance of HARQ in collision-free (AWGN-impaired) and collision-dominated (interference-impaired) environments.</a:t>
            </a:r>
          </a:p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We show that using the AWGN-impaired HARQ schemes in interference-limited environments results in a loss in performance and discuss some solutions to the problem.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36232-1996-495F-8C57-0987F8E24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I: Number of Transmissions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1A6C1A-A66C-41FC-B552-EAC3D012A9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B4862-36D7-4633-81EC-38E21521CF5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4AA55-76A9-4A24-9FEB-4369E47831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6BFE31-850B-42DF-A75E-915BA0E91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9736" y="1736841"/>
            <a:ext cx="5420216" cy="406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9584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04CE4-7B49-4F56-AF78-90A9047C3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III: Number of Transmissions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96D65-DB1A-45A8-B005-79D2047B4E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2019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0C5181-AC0B-4EBE-8392-08A014DF604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50703-3FDF-470D-B410-F557587E93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21</a:t>
            </a:fld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010076C-6789-4281-A8A3-25823BFC427B}"/>
              </a:ext>
            </a:extLst>
          </p:cNvPr>
          <p:cNvGrpSpPr/>
          <p:nvPr/>
        </p:nvGrpSpPr>
        <p:grpSpPr>
          <a:xfrm>
            <a:off x="3503712" y="1628800"/>
            <a:ext cx="6048672" cy="4540836"/>
            <a:chOff x="3503712" y="1628800"/>
            <a:chExt cx="6048672" cy="454083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01E79A69-AB2C-4BD5-8068-7A2AEE8CAE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03712" y="1628800"/>
              <a:ext cx="6048672" cy="454083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B7049A7-468A-4C1A-B2F9-3C43C0A58FDF}"/>
                </a:ext>
              </a:extLst>
            </p:cNvPr>
            <p:cNvSpPr txBox="1"/>
            <p:nvPr/>
          </p:nvSpPr>
          <p:spPr>
            <a:xfrm rot="16200000">
              <a:off x="3265061" y="3602651"/>
              <a:ext cx="121712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Transmissions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3805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44" y="1124744"/>
            <a:ext cx="11881320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Hybrid ARQ is one of the candidate features under discussion for 802.11 EHT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HARQ combines retransmissions at the bit or symbol level before decoding to improve performance (e.g. reliability, goodput) compared with simple ARQ (used in existing 802.11) that decodes the latest retransmission (</a:t>
            </a:r>
            <a:r>
              <a:rPr lang="en-US" sz="2400" dirty="0" err="1"/>
              <a:t>ReTx</a:t>
            </a:r>
            <a:r>
              <a:rPr lang="en-US" sz="24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Its performance in 802.11 (using 802.11ax as baseline) has shown to provide some gains over simple ARQ in [2],[3],[4],[5],[6], and 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this contribution, we study the performance of HARQ in the following environments: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Collision-free (AWGN-impaired): An environment where the primary impairment is AWGN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Collison-dominated (interference-impaired): An environment where the primary impairment is interference from collisions.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We show that using the AWGN-impaired HARQ schemes in the interference-limited environments results in a loss in performance and discuss some solutions to the problem.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87EF-45C4-4E1E-B093-86CC6BFE3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441FE-F34D-41BD-ACAD-3B3D71805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628800"/>
            <a:ext cx="1166529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HARQ may be Chase Combining (CC) HARQ or Incremental Redundancy (IR) HARQ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CC HARQ, each </a:t>
            </a:r>
            <a:r>
              <a:rPr lang="en-US" sz="2000" b="0" dirty="0" err="1"/>
              <a:t>ReTx</a:t>
            </a:r>
            <a:r>
              <a:rPr lang="en-US" sz="2000" b="0" dirty="0"/>
              <a:t> contains the same data and parity bits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This can be symbol-level </a:t>
            </a:r>
            <a:r>
              <a:rPr lang="en-US" dirty="0">
                <a:solidFill>
                  <a:schemeClr val="tx1"/>
                </a:solidFill>
              </a:rPr>
              <a:t>CC (SL CC) or bit-level CC (BLCC).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SL CC has better performance [8] and may have </a:t>
            </a:r>
            <a:r>
              <a:rPr lang="en-US" dirty="0"/>
              <a:t>lower memory requirements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CC does not require any changes to the current FEC in the 802.11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In IR HARQ, each </a:t>
            </a:r>
            <a:r>
              <a:rPr lang="en-US" sz="2000" b="0" dirty="0" err="1"/>
              <a:t>ReTx</a:t>
            </a:r>
            <a:r>
              <a:rPr lang="en-US" sz="2000" b="0" dirty="0"/>
              <a:t> uses a different set of coded bits with different redundancy versions generated by puncturing the encoder output.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err="1"/>
              <a:t>ReTx</a:t>
            </a:r>
            <a:r>
              <a:rPr lang="en-US" dirty="0"/>
              <a:t> are punctured to contain both parity and systematic bits (self decodable packets) or parity bits only (non self-decodable packets)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Self-decodable IR-HARQ allows for decoding individual packets in case of entire packet loss due to collisions.  </a:t>
            </a:r>
            <a:endParaRPr lang="en-US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May require changes to the current FEC in the 802.11 standard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SL CC and self decodable IR HARQ are recommended for study during the EHT TG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E01176-DE7F-49C3-93EF-9DE2695524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B9375-9C75-4ACF-93CF-977DD386F03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2F1503-E3ED-4A33-81AB-8F219A514B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14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38930-1B6D-4E51-8514-14195D228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HARQ Overview (</a:t>
            </a:r>
            <a:r>
              <a:rPr lang="en-US" dirty="0" err="1"/>
              <a:t>ctd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3D89-7C25-4422-8B15-1A8DBCA89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830390"/>
            <a:ext cx="10993986" cy="4113213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HARQ may be adaptive or non-adaptive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adaptive HARQ, the </a:t>
            </a:r>
            <a:r>
              <a:rPr lang="en-US" dirty="0" err="1"/>
              <a:t>ReTx</a:t>
            </a:r>
            <a:r>
              <a:rPr lang="en-US" dirty="0"/>
              <a:t> may change the MCS and channel resources used. 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non-adaptive HARQ, the </a:t>
            </a:r>
            <a:r>
              <a:rPr lang="en-US" dirty="0" err="1"/>
              <a:t>ReTx</a:t>
            </a:r>
            <a:r>
              <a:rPr lang="en-US" dirty="0"/>
              <a:t> uses the same MCS and channel resources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For indoor channels with low Doppler, allowing a change in resources may be beneficial</a:t>
            </a:r>
          </a:p>
          <a:p>
            <a:pPr marL="342900" lvl="1" indent="-342900">
              <a:lnSpc>
                <a:spcPct val="12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Char char="•"/>
            </a:pPr>
            <a:r>
              <a:rPr lang="en-US" dirty="0"/>
              <a:t>HARQ may be synchronous or non-asynchronous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In synchronous HARQ, the </a:t>
            </a:r>
            <a:r>
              <a:rPr lang="en-US" dirty="0" err="1"/>
              <a:t>ReTx</a:t>
            </a:r>
            <a:r>
              <a:rPr lang="en-US" dirty="0"/>
              <a:t> for each process occur at predefined times relative to the initial transmission</a:t>
            </a:r>
          </a:p>
          <a:p>
            <a:pPr marL="800100" lvl="1" indent="-34290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For asynchronous HARQ, the </a:t>
            </a:r>
            <a:r>
              <a:rPr lang="en-US" dirty="0" err="1"/>
              <a:t>ReTx</a:t>
            </a:r>
            <a:r>
              <a:rPr lang="en-US" dirty="0"/>
              <a:t> can occur at any time relative to the initial transmission</a:t>
            </a:r>
          </a:p>
          <a:p>
            <a:pPr marL="800100"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802.11 is inherently asynchronous due to the use of an unlicensed channel 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dirty="0"/>
              <a:t>Adaptive, asynchronous HARQ is recommended for the EHT TG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D305F6-813C-4C18-86BA-4308F15E2C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EF692-D2E6-4B8B-9883-2A9374860D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CEC3AD-F057-4B56-8D59-708D4E3867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72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EF270-8FD8-4FD9-86B0-AAB349BC0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Evaluation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EB1E7-17E2-4D4B-94A0-4D3CE5CD6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00808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Packet Error Rate (PER):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PER = Number of successful packets / total number of unique information packets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Does not take into account the number of retransmissions, e.g. may have HARQ with lower PER but multiple retransmissions.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Number of Transmissions (</a:t>
            </a:r>
            <a:r>
              <a:rPr lang="en-US" dirty="0" err="1"/>
              <a:t>ReTx</a:t>
            </a:r>
            <a:r>
              <a:rPr lang="en-US" dirty="0"/>
              <a:t>):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Average Number of transmissions till successful packet decoding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Goodput: Successful Throughput incorporating retransmissions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Goodput = (1-PER) x no. of bits per packet / packet duration / </a:t>
            </a:r>
            <a:r>
              <a:rPr lang="en-US" dirty="0" err="1"/>
              <a:t>ReTx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1-PER : number of successful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No. of bits  per packet / packet duration : Raw throughput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DA196-E07E-475F-9CCC-1EDA394535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4D212-3B20-4470-A5FD-13BDB766348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E7D8F0-8EA2-4CD7-85D4-40B44C13FC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803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792E3-A3E2-4AC5-8A82-0C258622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 I: HARQ in AWGN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159F6-745E-48A7-80E7-633532510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is the collision-free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Assumptions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802.11ax, 242 tone RU, 20 MHz, Regular GI, 4x HE-LTF, AWGN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1x1, BCC, MCS 4 (BCC: 16 QAM rate ¾)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Packet length = 1000 bits, Single MSDU/MPDU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impairments, ideal Channel Estimation, ideal feedback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Schemes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ARQ with 2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Bit level Chase Combining HARQ with 2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Symbol level Chase Combining HARQ with 2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IR HARQ with 2 transmissions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5402EE-7C1C-4DCF-B8A6-1106B3DDBB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CCE30-7979-447A-8E30-02E8FA81D9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95C28A-25C6-45B2-BAFE-6BB542A39C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4456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0E22-7D84-4D84-9B2D-B9E6FB1DF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I: Goodput and 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E5D7B-9B3F-4D45-B523-A5EB93DAD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5949279"/>
            <a:ext cx="10361084" cy="46979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Gain in HARQ seen at lower SNRs with the best performance from IR-HARQ.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DE645-9A28-4AAB-8897-56041B268E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0926B-B3CC-4AEC-9887-245D652EF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51F5EF-1D95-4A2C-AF95-735972698E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4B9C181-D7B2-4AFC-B708-60B636809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9976" y="1465294"/>
            <a:ext cx="5935416" cy="44558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EEEC48A-501B-49D9-ADAA-2004ADCEA2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44" y="1482700"/>
            <a:ext cx="5802767" cy="435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77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0E2A3-A2E8-456B-A1D1-2F2B98FC6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II: HARQ with Link Adaptation in Fading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CCDC2-53FE-4CF0-B6AB-C02DA6A0C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Combine HARQ with link by selecting best performance for all MCS at any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Assumptions: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802.11ax, 242 tone RU, 20 MHz, Regular GI, 4x HE-LTF, DNLOS channel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/>
              <a:t>Nt</a:t>
            </a:r>
            <a:r>
              <a:rPr lang="en-US" sz="2400" dirty="0"/>
              <a:t> = </a:t>
            </a:r>
            <a:r>
              <a:rPr lang="en-US" sz="2400" dirty="0" err="1"/>
              <a:t>Nr</a:t>
            </a:r>
            <a:r>
              <a:rPr lang="en-US" sz="2400" dirty="0"/>
              <a:t> = </a:t>
            </a:r>
            <a:r>
              <a:rPr lang="en-US" sz="2400" dirty="0" err="1"/>
              <a:t>Nss</a:t>
            </a:r>
            <a:r>
              <a:rPr lang="en-US" sz="2400" dirty="0"/>
              <a:t> = 2, BCC IR HARQ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MSDU/MPDU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Payload size: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MCS 0~3:1500B, MCS4:2500B, MCS5:3000B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 MPDU per PPDU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No impairments and ideal Channel Estimation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2EE455-C1BA-41DE-8D72-FF4342F5D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DDDBDD-FD59-4098-96E2-F7B051588B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05539A-6E82-493C-8F64-A2833EB70C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188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1824</Words>
  <Application>Microsoft Office PowerPoint</Application>
  <PresentationFormat>Widescreen</PresentationFormat>
  <Paragraphs>219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Gothic</vt:lpstr>
      <vt:lpstr>Arial</vt:lpstr>
      <vt:lpstr>Arial Unicode MS</vt:lpstr>
      <vt:lpstr>Times New Roman</vt:lpstr>
      <vt:lpstr>Office Theme</vt:lpstr>
      <vt:lpstr>Document</vt:lpstr>
      <vt:lpstr>HARQ in Collision-Free and Collision-Dominated Environments </vt:lpstr>
      <vt:lpstr>PowerPoint Presentation</vt:lpstr>
      <vt:lpstr>Introduction</vt:lpstr>
      <vt:lpstr>HARQ Overview</vt:lpstr>
      <vt:lpstr>HARQ Overview (ctd)</vt:lpstr>
      <vt:lpstr>Evaluation Metrics</vt:lpstr>
      <vt:lpstr>Simulations I: HARQ in AWGN </vt:lpstr>
      <vt:lpstr>Simulation I: Goodput and PER</vt:lpstr>
      <vt:lpstr>Simulation II: HARQ with Link Adaptation in Fading Channel</vt:lpstr>
      <vt:lpstr>PowerPoint Presentation</vt:lpstr>
      <vt:lpstr>HARQ and Interference</vt:lpstr>
      <vt:lpstr>Simplified Collision Modeling</vt:lpstr>
      <vt:lpstr>Simultion III: HARQ and collisions in AWGN</vt:lpstr>
      <vt:lpstr>Simulation III: Goodput and PER</vt:lpstr>
      <vt:lpstr>Summary of Results</vt:lpstr>
      <vt:lpstr>Conclusion</vt:lpstr>
      <vt:lpstr>PowerPoint Presentation</vt:lpstr>
      <vt:lpstr>Appendix</vt:lpstr>
      <vt:lpstr>IR for BCC</vt:lpstr>
      <vt:lpstr>Simulation I: Number of Transmissions</vt:lpstr>
      <vt:lpstr>Simulation III: Number of Transmissions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2019-01-14T04:30:24Z</dcterms:created>
  <dcterms:modified xsi:type="dcterms:W3CDTF">2019-01-14T04:30:32Z</dcterms:modified>
</cp:coreProperties>
</file>