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58" r:id="rId4"/>
    <p:sldId id="277" r:id="rId5"/>
    <p:sldId id="260" r:id="rId6"/>
    <p:sldId id="271" r:id="rId7"/>
    <p:sldId id="279" r:id="rId8"/>
    <p:sldId id="280" r:id="rId9"/>
    <p:sldId id="267" r:id="rId10"/>
    <p:sldId id="282" r:id="rId11"/>
    <p:sldId id="283" r:id="rId12"/>
    <p:sldId id="272" r:id="rId13"/>
    <p:sldId id="278" r:id="rId14"/>
    <p:sldId id="268" r:id="rId15"/>
  </p:sldIdLst>
  <p:sldSz cx="9144000" cy="6858000" type="screen4x3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valcanti, Dave" initials="CD" lastIdx="2" clrIdx="0">
    <p:extLst>
      <p:ext uri="{19B8F6BF-5375-455C-9EA6-DF929625EA0E}">
        <p15:presenceInfo xmlns:p15="http://schemas.microsoft.com/office/powerpoint/2012/main" userId="S-1-5-21-725345543-602162358-527237240-293523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519" autoAdjust="0"/>
    <p:restoredTop sz="94660"/>
  </p:normalViewPr>
  <p:slideViewPr>
    <p:cSldViewPr>
      <p:cViewPr varScale="1">
        <p:scale>
          <a:sx n="86" d="100"/>
          <a:sy n="86" d="100"/>
        </p:scale>
        <p:origin x="1224" y="7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16" d="100"/>
          <a:sy n="116" d="100"/>
        </p:scale>
        <p:origin x="3040" y="19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1-04T08:58:46.896" idx="2">
    <p:pos x="10" y="10"/>
    <p:text>I've changed the first item under the objective, but if this is just a copy from the orignial RTA TIG, feel free to reject the changes</p:text>
    <p:extLst>
      <p:ext uri="{C676402C-5697-4E1C-873F-D02D1690AC5C}">
        <p15:threadingInfo xmlns:p15="http://schemas.microsoft.com/office/powerpoint/2012/main" timeZoneBias="480"/>
      </p:ext>
    </p:extLst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1/15/2019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9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9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5700" y="701675"/>
            <a:ext cx="4621213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9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4" y="8985251"/>
            <a:ext cx="922337" cy="18097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6" y="8985251"/>
            <a:ext cx="511175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4" y="8985251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4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4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D727BD0-FD1A-B94F-8698-87D308498259}"/>
              </a:ext>
            </a:extLst>
          </p:cNvPr>
          <p:cNvSpPr/>
          <p:nvPr/>
        </p:nvSpPr>
        <p:spPr>
          <a:xfrm>
            <a:off x="2324800" y="4409431"/>
            <a:ext cx="22846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close to user life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4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9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4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9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07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165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Jan 2019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Kate Meng (Tencent)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A44650-E0D1-4BFC-8A2D-AEBB8C8D7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2272C0-CFA8-453C-86D7-28E3544D3952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zh-CN"/>
              <a:t>Jan 2019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78ECDF-282E-44F6-97C7-A28ADA6159AF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Kate Meng (Tencent)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3EFAAC-35E0-4D53-B89D-0113AA2390A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09C756B-EB39-4236-ADBB-73052B179AE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4509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Kate Meng (Tencent)</a:t>
            </a:r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altLang="zh-CN"/>
              <a:t>Jan 2019</a:t>
            </a:r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1A62685-CFA9-4E4A-8CA4-E01CDE66C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F1CC39-5248-4070-BEC5-7BED9C49C8D6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zh-CN"/>
              <a:t>Jan 2019</a:t>
            </a:r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1F1550F-6A7E-4080-AA64-997530CB0616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Kate Meng (Tencent)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B84F30-E4B5-41E6-B6E7-ABA252C2FBB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09C756B-EB39-4236-ADBB-73052B179AE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Jan 2019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Kate Meng (Tencent)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Jan 2019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5643570" y="6475413"/>
            <a:ext cx="2898768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Kate Meng (Tencent)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Jan 2019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Kate Meng (Tencent)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Jan 2019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Kate Meng (Tencent)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Jan 2019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Kate Meng (Tencent)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086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9B1D1DC-16B6-4EB0-83BD-6EC575931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F4A65C4-B49F-4038-9833-8D24289076FD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zh-CN"/>
              <a:t>Jan 2019</a:t>
            </a:r>
            <a:endParaRPr lang="en-GB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35F7E772-AF8F-48EF-AAC5-99F92B8C89A8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Kate Meng (Tencent)</a:t>
            </a:r>
            <a:endParaRPr lang="en-GB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52530D2-D36F-498E-822C-F81BAE757EE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09C756B-EB39-4236-ADBB-73052B179AE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altLang="zh-CN"/>
              <a:t>Jan 2019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/>
              <a:t>Ka</a:t>
            </a:r>
            <a:r>
              <a:rPr lang="en-US" altLang="zh-CN" dirty="0" err="1"/>
              <a:t>te</a:t>
            </a:r>
            <a:r>
              <a:rPr lang="en-US" altLang="zh-CN" dirty="0"/>
              <a:t> Meng (Tencent)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344988" y="6475413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685800" y="609600"/>
            <a:ext cx="77724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84213" y="6475413"/>
            <a:ext cx="714375" cy="182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477000"/>
            <a:ext cx="78486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dirty="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5000628" y="357166"/>
            <a:ext cx="3500462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802.11-1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9-0065r2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S Gothic" charset="-128"/>
              <a:cs typeface="Arial Unicode M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  <p:sldLayoutId id="2147483660" r:id="rId10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tiff"/><Relationship Id="rId5" Type="http://schemas.openxmlformats.org/officeDocument/2006/relationships/image" Target="../media/image5.tiff"/><Relationship Id="rId4" Type="http://schemas.openxmlformats.org/officeDocument/2006/relationships/image" Target="../media/image4.tif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303451" cy="273050"/>
          </a:xfrm>
        </p:spPr>
        <p:txBody>
          <a:bodyPr/>
          <a:lstStyle/>
          <a:p>
            <a:r>
              <a:rPr lang="en-US" altLang="zh-CN"/>
              <a:t>Jan 2019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dirty="0"/>
              <a:t>Kate Meng (Tencent)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723106" y="630237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RTA report summary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96912" y="1543050"/>
            <a:ext cx="7772400" cy="396875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2019-01-</a:t>
            </a:r>
            <a:r>
              <a:rPr lang="en-US" altLang="zh-CN" sz="2000" b="0" dirty="0"/>
              <a:t>12</a:t>
            </a:r>
            <a:endParaRPr lang="en-GB" sz="2000" b="0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030077"/>
              </p:ext>
            </p:extLst>
          </p:nvPr>
        </p:nvGraphicFramePr>
        <p:xfrm>
          <a:off x="0" y="3654425"/>
          <a:ext cx="10972799" cy="282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Document" r:id="rId4" imgW="8288938" imgH="2090105" progId="Word.Document.8">
                  <p:embed/>
                </p:oleObj>
              </mc:Choice>
              <mc:Fallback>
                <p:oleObj name="Document" r:id="rId4" imgW="8288938" imgH="2090105" progId="Word.Document.8">
                  <p:embed/>
                  <p:pic>
                    <p:nvPicPr>
                      <p:cNvPr id="30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654425"/>
                        <a:ext cx="10972799" cy="28289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C1045FD-D43F-4C55-BD29-9EF3863970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14" y="1962625"/>
            <a:ext cx="7619999" cy="1142999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b="0" dirty="0"/>
              <a:t>Time-Aware Shaping (802.1Qbv over 802.11 [</a:t>
            </a:r>
            <a:r>
              <a:rPr lang="en-US" altLang="zh-CN" sz="2000" b="0" dirty="0"/>
              <a:t>2</a:t>
            </a:r>
            <a:r>
              <a:rPr lang="en-US" sz="2000" b="0" dirty="0"/>
              <a:t>]): control queues and access to the medium to ensure time-sensitive traffic is delivered within the required worst-case latency and jitter</a:t>
            </a:r>
          </a:p>
          <a:p>
            <a:pPr marL="0" indent="0"/>
            <a:endParaRPr lang="en-US" sz="2000" b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2F6C3BC-F2E5-4588-962C-55BC22755D5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261D6F-F03C-424C-AD36-01D89B50976A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Kate Meng (Tencent)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852AD1-EF77-4585-83E1-28D4A58DE534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zh-CN"/>
              <a:t>Jan 2019</a:t>
            </a:r>
            <a:endParaRPr lang="en-GB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4695884-6FF4-46C7-BACF-6E7017A17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Technical features example (2)</a:t>
            </a:r>
          </a:p>
        </p:txBody>
      </p:sp>
      <p:pic>
        <p:nvPicPr>
          <p:cNvPr id="9" name="Picture 8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8388" y="3059430"/>
            <a:ext cx="3276600" cy="3481070"/>
          </a:xfrm>
          <a:prstGeom prst="rect">
            <a:avLst/>
          </a:prstGeom>
          <a:noFill/>
        </p:spPr>
      </p:pic>
      <p:pic>
        <p:nvPicPr>
          <p:cNvPr id="10" name="Picture 9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4988" y="3842542"/>
            <a:ext cx="4588193" cy="19796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98288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Predictable and efficient medium access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Reduced PHY overhead and support for time-sensitive small packet transmissions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Improved management and time-sensitive data coexistence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Coordination between APs/BSSs to reduce impact of OBSS on latency/reliability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Dual/Multiple links transmission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Duplicated mode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Joint mode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Kate Meng (Tencent)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zh-CN"/>
              <a:t>Jan 2019</a:t>
            </a:r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MAC/PHY enhancements </a:t>
            </a:r>
            <a:br>
              <a:rPr lang="en-US" dirty="0"/>
            </a:br>
            <a:r>
              <a:rPr lang="en-US" dirty="0"/>
              <a:t>to support RTA</a:t>
            </a:r>
          </a:p>
        </p:txBody>
      </p:sp>
    </p:spTree>
    <p:extLst>
      <p:ext uri="{BB962C8B-B14F-4D97-AF65-F5344CB8AC3E}">
        <p14:creationId xmlns:p14="http://schemas.microsoft.com/office/powerpoint/2010/main" val="15081764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A84075A-C33A-4279-8E2F-63C5FEC9D9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81200"/>
            <a:ext cx="8229599" cy="23622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zh-CN" dirty="0"/>
              <a:t>Implement </a:t>
            </a:r>
            <a:r>
              <a:rPr lang="en-US" altLang="zh-CN" dirty="0" err="1"/>
              <a:t>QoS</a:t>
            </a:r>
            <a:r>
              <a:rPr lang="en-US" altLang="zh-CN" dirty="0"/>
              <a:t> Prioritization for RTA on both </a:t>
            </a:r>
            <a:r>
              <a:rPr lang="en-US" altLang="zh-CN" dirty="0" err="1"/>
              <a:t>Tx</a:t>
            </a:r>
            <a:r>
              <a:rPr lang="en-US" altLang="zh-CN" dirty="0"/>
              <a:t> and Rx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dirty="0"/>
              <a:t>Improve </a:t>
            </a:r>
            <a:r>
              <a:rPr lang="en-US" altLang="zh-CN" dirty="0"/>
              <a:t>average latency</a:t>
            </a:r>
            <a:r>
              <a:rPr lang="en-US" dirty="0"/>
              <a:t> with only one direction (uplink)[</a:t>
            </a:r>
            <a:r>
              <a:rPr lang="en-US" altLang="zh-CN" dirty="0"/>
              <a:t>3</a:t>
            </a:r>
            <a:r>
              <a:rPr lang="en-US" dirty="0"/>
              <a:t>]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endParaRPr lang="en-US" dirty="0"/>
          </a:p>
          <a:p>
            <a:pPr marL="400050">
              <a:buFont typeface="Arial" panose="020B0604020202020204" pitchFamily="34" charset="0"/>
              <a:buChar char="•"/>
            </a:pPr>
            <a:r>
              <a:rPr lang="en-US" dirty="0"/>
              <a:t>Refer to RTA requirements metrics as usage model</a:t>
            </a:r>
          </a:p>
          <a:p>
            <a:pPr marL="400050">
              <a:buFont typeface="Arial" panose="020B0604020202020204" pitchFamily="34" charset="0"/>
              <a:buChar char="•"/>
            </a:pPr>
            <a:endParaRPr lang="en-US" dirty="0"/>
          </a:p>
          <a:p>
            <a:pPr marL="400050">
              <a:buFont typeface="Arial" panose="020B0604020202020204" pitchFamily="34" charset="0"/>
              <a:buChar char="•"/>
            </a:pPr>
            <a:r>
              <a:rPr lang="en-US" dirty="0"/>
              <a:t>Develop new MAC/PHY capabilities to address low latency, low jitter and reliability issues to support RTA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29929BF-B8B6-43B1-916A-044927CEC62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D0DE1C-C77C-40F3-ADE1-2A0BBE887EC2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Kate Meng (Tencent)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E67B09-90BD-453F-872F-B963974360ED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zh-CN"/>
              <a:t>Jan 2019</a:t>
            </a:r>
            <a:endParaRPr lang="en-GB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938DB6C-8DDA-4E72-9559-9FE7988B8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Recommendations</a:t>
            </a:r>
          </a:p>
        </p:txBody>
      </p:sp>
    </p:spTree>
    <p:extLst>
      <p:ext uri="{BB962C8B-B14F-4D97-AF65-F5344CB8AC3E}">
        <p14:creationId xmlns:p14="http://schemas.microsoft.com/office/powerpoint/2010/main" val="40630670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C1045FD-D43F-4C55-BD29-9EF3863970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981200"/>
            <a:ext cx="6858000" cy="1142999"/>
          </a:xfrm>
        </p:spPr>
        <p:txBody>
          <a:bodyPr/>
          <a:lstStyle/>
          <a:p>
            <a:pPr marL="0" indent="0"/>
            <a:r>
              <a:rPr lang="en-US" b="0" dirty="0"/>
              <a:t>The RTA TIG recommends the 802.11 working group </a:t>
            </a:r>
            <a:r>
              <a:rPr lang="en-US" altLang="zh-CN" b="0" dirty="0"/>
              <a:t>EHT SG</a:t>
            </a:r>
            <a:r>
              <a:rPr lang="en-US" b="0" dirty="0"/>
              <a:t> to consider the worst-case latency, low jitter and reliability requirements identified in the RTA TIG report  as part of the scope of the EHT project.</a:t>
            </a:r>
          </a:p>
          <a:p>
            <a:pPr>
              <a:buFont typeface="Arial" panose="020B0604020202020204" pitchFamily="34" charset="0"/>
              <a:buChar char="•"/>
            </a:pPr>
            <a:endParaRPr lang="en-US" b="0" dirty="0"/>
          </a:p>
          <a:p>
            <a:pPr marL="0" indent="0"/>
            <a:r>
              <a:rPr lang="en-US" b="0" dirty="0"/>
              <a:t>A: Yes</a:t>
            </a:r>
          </a:p>
          <a:p>
            <a:pPr marL="0" indent="0"/>
            <a:r>
              <a:rPr lang="en-US" b="0" dirty="0"/>
              <a:t>B: No</a:t>
            </a:r>
          </a:p>
          <a:p>
            <a:pPr marL="0" indent="0"/>
            <a:r>
              <a:rPr lang="en-US" b="0" dirty="0"/>
              <a:t>C: Abstain</a:t>
            </a:r>
          </a:p>
          <a:p>
            <a:pPr>
              <a:buFont typeface="Arial" panose="020B0604020202020204" pitchFamily="34" charset="0"/>
              <a:buChar char="•"/>
            </a:pPr>
            <a:endParaRPr lang="en-US" b="0" dirty="0"/>
          </a:p>
          <a:p>
            <a:pPr>
              <a:buFont typeface="Arial" panose="020B0604020202020204" pitchFamily="34" charset="0"/>
              <a:buChar char="•"/>
            </a:pPr>
            <a:endParaRPr lang="en-US" b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2F6C3BC-F2E5-4588-962C-55BC22755D5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261D6F-F03C-424C-AD36-01D89B50976A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Kate Meng (Tencent)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852AD1-EF77-4585-83E1-28D4A58DE534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zh-CN"/>
              <a:t>Jan 2019</a:t>
            </a:r>
            <a:endParaRPr lang="en-GB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4695884-6FF4-46C7-BACF-6E7017A17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Straw poll</a:t>
            </a:r>
          </a:p>
        </p:txBody>
      </p:sp>
    </p:spTree>
    <p:extLst>
      <p:ext uri="{BB962C8B-B14F-4D97-AF65-F5344CB8AC3E}">
        <p14:creationId xmlns:p14="http://schemas.microsoft.com/office/powerpoint/2010/main" val="6747528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E4CB6E3-A2AC-45BF-BEAF-EFAACEB5AE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sz="1600" b="0" dirty="0"/>
              <a:t>[1] Kate Meng “11-18-</a:t>
            </a:r>
            <a:r>
              <a:rPr lang="en-US" altLang="zh-CN" sz="1600" b="0" dirty="0"/>
              <a:t>1543</a:t>
            </a:r>
            <a:r>
              <a:rPr lang="en-US" sz="1600" b="0" dirty="0"/>
              <a:t>-0</a:t>
            </a:r>
            <a:r>
              <a:rPr lang="en-US" altLang="zh-CN" sz="1600" b="0" dirty="0"/>
              <a:t>4</a:t>
            </a:r>
            <a:r>
              <a:rPr lang="en-US" sz="1600" b="0" dirty="0"/>
              <a:t>-0rta-rta-report-draft</a:t>
            </a:r>
          </a:p>
          <a:p>
            <a:pPr marL="0" indent="0"/>
            <a:r>
              <a:rPr lang="en-US" sz="1600" b="0" dirty="0"/>
              <a:t>[2]</a:t>
            </a:r>
            <a:r>
              <a:rPr lang="en-US" altLang="zh-CN" sz="1600" b="0" dirty="0"/>
              <a:t> Dave Cavalcanti et al, “11-18-1892 Time-Aware shaping (802.1Qbv) support in the 802.11 MAC.” </a:t>
            </a:r>
            <a:endParaRPr lang="en-US" sz="1600" b="0" dirty="0"/>
          </a:p>
          <a:p>
            <a:pPr marL="0" indent="0"/>
            <a:r>
              <a:rPr lang="en-US" sz="1600" b="0" dirty="0"/>
              <a:t>[3]</a:t>
            </a:r>
            <a:r>
              <a:rPr lang="en-US" altLang="zh-CN" sz="1600" b="0" dirty="0"/>
              <a:t> Karthik, Allan Jones, “11-18-2098-01-0rta-packet-prioritization-issues-followup</a:t>
            </a:r>
          </a:p>
          <a:p>
            <a:pPr marL="0" indent="0"/>
            <a:endParaRPr lang="en-US" sz="1600" b="0" dirty="0"/>
          </a:p>
          <a:p>
            <a:pPr marL="0" indent="0"/>
            <a:endParaRPr lang="en-US" sz="1600" b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11B84A-0EE6-4E7C-B746-D0477F8901D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C363F9-E248-4E1F-A5D0-EA96FC131C67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Kate Meng (Tencent)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8F91A7-1735-467A-8758-80C2FDEFDC9C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zh-CN"/>
              <a:t>Jan 2019</a:t>
            </a:r>
            <a:endParaRPr lang="en-GB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FF51333-5D5F-4358-BFB7-7070FDA77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2145051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0813" cy="1065213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Abstract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 marL="0" indent="0" algn="just">
              <a:buNone/>
            </a:pPr>
            <a:r>
              <a:rPr lang="en-US" dirty="0"/>
              <a:t>The purpose of this presentation is a summary of RTA discussions and recommendations.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5357818" y="6475413"/>
            <a:ext cx="3184520" cy="153987"/>
          </a:xfrm>
        </p:spPr>
        <p:txBody>
          <a:bodyPr/>
          <a:lstStyle/>
          <a:p>
            <a:r>
              <a:rPr lang="en-GB"/>
              <a:t>Kate Meng (Tencent)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zh-CN"/>
              <a:t>Jan 2019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D8410AF-55CD-40EC-A3CB-0065767503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RTA report summary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RTA recommendations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Straw</a:t>
            </a:r>
            <a:r>
              <a:rPr lang="zh-CN" altLang="en-US" dirty="0"/>
              <a:t> </a:t>
            </a:r>
            <a:r>
              <a:rPr lang="en-US" dirty="0"/>
              <a:t>poll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F6C00A8-A90D-4CB0-9C7B-31DBB15D6E1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2AE7FC-7C0A-4E9D-B575-274154D79A56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Kate Meng (Tencent)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E8610D-7AFD-49A6-9587-0157D33BFA27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zh-CN"/>
              <a:t>Jan 2019</a:t>
            </a:r>
            <a:endParaRPr lang="en-GB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7A53971-9F78-4707-BD51-3001283E3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Outline		</a:t>
            </a:r>
          </a:p>
        </p:txBody>
      </p:sp>
    </p:spTree>
    <p:extLst>
      <p:ext uri="{BB962C8B-B14F-4D97-AF65-F5344CB8AC3E}">
        <p14:creationId xmlns:p14="http://schemas.microsoft.com/office/powerpoint/2010/main" val="29640145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4560E-7B98-B146-88FB-71A14D369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Missions &amp; Objectives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C42802-AA8D-384F-BBAE-DE183F578D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82833"/>
            <a:ext cx="7924800" cy="4572000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dirty="0"/>
              <a:t>◆ RTA</a:t>
            </a:r>
            <a:r>
              <a:rPr lang="zh-CN" altLang="en-US" dirty="0"/>
              <a:t> </a:t>
            </a:r>
            <a:r>
              <a:rPr lang="en-US" altLang="zh-CN" dirty="0"/>
              <a:t>mission</a:t>
            </a:r>
            <a:r>
              <a:rPr lang="zh-CN" altLang="en-US" dirty="0"/>
              <a:t>：</a:t>
            </a:r>
            <a:endParaRPr lang="en-US" altLang="zh-CN" dirty="0"/>
          </a:p>
          <a:p>
            <a:pPr marL="457200" lvl="1" indent="0">
              <a:buNone/>
            </a:pPr>
            <a:r>
              <a:rPr lang="en-US" altLang="zh-CN" dirty="0"/>
              <a:t>➣ </a:t>
            </a:r>
            <a:r>
              <a:rPr lang="en-US" dirty="0"/>
              <a:t> </a:t>
            </a:r>
            <a:r>
              <a:rPr lang="en-US" b="1" dirty="0"/>
              <a:t>Investigate latency and stability issues observed with real time applications such as mobile and multiplayer games, robotics and industrial automation</a:t>
            </a:r>
            <a:endParaRPr lang="en-US" dirty="0"/>
          </a:p>
          <a:p>
            <a:pPr marL="457200" lvl="1" indent="0">
              <a:buNone/>
            </a:pPr>
            <a:r>
              <a:rPr lang="en-US" altLang="zh-CN" dirty="0"/>
              <a:t>➣ </a:t>
            </a:r>
            <a:r>
              <a:rPr lang="en-US" b="1" dirty="0"/>
              <a:t>Potential mechanisms to address the identified issues</a:t>
            </a:r>
          </a:p>
          <a:p>
            <a:pPr marL="0" lvl="0" indent="0">
              <a:buClr>
                <a:srgbClr val="00C6BB"/>
              </a:buClr>
              <a:buNone/>
            </a:pPr>
            <a:r>
              <a:rPr lang="en-US" dirty="0"/>
              <a:t>◆ Objectives</a:t>
            </a:r>
            <a:r>
              <a:rPr lang="zh-CN" altLang="en-US" dirty="0"/>
              <a:t>：</a:t>
            </a:r>
            <a:endParaRPr lang="en-US" altLang="zh-CN" dirty="0"/>
          </a:p>
          <a:p>
            <a:pPr marL="457200" lvl="1" indent="0">
              <a:buClr>
                <a:srgbClr val="00C6BB"/>
              </a:buClr>
              <a:buNone/>
            </a:pPr>
            <a:r>
              <a:rPr lang="en-US" altLang="zh-CN" dirty="0"/>
              <a:t>➣ Publish a report describing use cases, requirements, supporting data (e.g. tests, experiments, simulations results) and potential solution directions to guide the development of 802.11 capabilities to better support the RTA requirements</a:t>
            </a:r>
          </a:p>
          <a:p>
            <a:pPr marL="457200" lvl="1" indent="0">
              <a:buClr>
                <a:srgbClr val="00C6BB"/>
              </a:buClr>
              <a:buNone/>
            </a:pPr>
            <a:r>
              <a:rPr lang="en-US" altLang="zh-CN" dirty="0"/>
              <a:t>➣ Ensure RTA TIG meet the timeline as the group consensus</a:t>
            </a:r>
          </a:p>
          <a:p>
            <a:pPr marL="457200" lvl="1" indent="0">
              <a:buClr>
                <a:srgbClr val="00C6BB"/>
              </a:buClr>
              <a:buNone/>
            </a:pPr>
            <a:r>
              <a:rPr lang="en-US" altLang="zh-CN" dirty="0"/>
              <a:t>➣ Publish necessary test environment and test plan as needed to validate the requirements stated in usage model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B79658-7335-554F-A9F6-8DD26310B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Jan 2019</a:t>
            </a: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1A8E07-DD5E-3E45-9495-2A9BB8504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Kate Meng (Tencent)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6BF7E5-0A2C-F040-B86F-E8F308514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Slide </a:t>
            </a:r>
            <a:fld id="{D15730EF-5B44-7842-8E1A-3436418E45FF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87226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448A348-4D00-4EDF-9267-5CA763CB5DA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A62AB6-4D6A-47CE-B7AC-6ECD41483B3A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Kate Meng (Tencent)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2E35D9-9B89-4CAA-A7C1-E72A58E53D83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zh-CN"/>
              <a:t>Jan 2019</a:t>
            </a:r>
            <a:endParaRPr lang="en-GB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B909D6B-D3B1-4DD9-8BEF-6E9455CDE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677" y="781779"/>
            <a:ext cx="7770813" cy="533400"/>
          </a:xfrm>
        </p:spPr>
        <p:txBody>
          <a:bodyPr/>
          <a:lstStyle/>
          <a:p>
            <a:r>
              <a:rPr lang="en-US" dirty="0"/>
              <a:t>RTA Use Cases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E2C761-A4B6-F14C-8C73-1C9DFF7D64EF}"/>
              </a:ext>
            </a:extLst>
          </p:cNvPr>
          <p:cNvSpPr txBox="1"/>
          <p:nvPr/>
        </p:nvSpPr>
        <p:spPr>
          <a:xfrm>
            <a:off x="609567" y="1600200"/>
            <a:ext cx="4267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tx1"/>
                </a:solidFill>
              </a:rPr>
              <a:t>Real-time mobile gaming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tx1"/>
                </a:solidFill>
              </a:rPr>
              <a:t>Console gaming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tx1"/>
                </a:solidFill>
              </a:rPr>
              <a:t>Industrial automation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tx1"/>
                </a:solidFill>
              </a:rPr>
              <a:t>Real-time video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tx1"/>
                </a:solidFill>
              </a:rPr>
              <a:t>AR/VR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tx1"/>
                </a:solidFill>
              </a:rPr>
              <a:t>Drone control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D40CA2C-D32D-164B-A63C-70EDC33084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6194" y="4763736"/>
            <a:ext cx="1591501" cy="94615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BC9F1356-7C65-614E-B33A-4E8E45221C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3304529"/>
            <a:ext cx="1547860" cy="1181533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1889D61-971D-5C4A-B13C-26879F4584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1825" y="3407229"/>
            <a:ext cx="1516511" cy="99279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B9E032F-F599-EA48-B07B-99115003AC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0322" y="1965901"/>
            <a:ext cx="1405357" cy="12192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693E59A-EA10-B845-B8FC-74B73F6CCC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18314" y="1749605"/>
            <a:ext cx="1780613" cy="1441449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E4B9DDDA-371F-4784-ACCC-7E73723DECFC}"/>
              </a:ext>
            </a:extLst>
          </p:cNvPr>
          <p:cNvSpPr txBox="1"/>
          <p:nvPr/>
        </p:nvSpPr>
        <p:spPr>
          <a:xfrm>
            <a:off x="644863" y="5861817"/>
            <a:ext cx="4536738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tx1"/>
                </a:solidFill>
              </a:rPr>
              <a:t>RTA TIG report doc.#: 11-18-2009</a:t>
            </a:r>
            <a:endParaRPr lang="zh-CN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7704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0B6F21B-BC3A-451D-AD93-3A0719AA4EB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FC119C-CE3C-44F3-9183-51AA598C16D0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Kate Meng (Tencent)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6CA3AA-489E-4809-B8D3-DD32A0A28DFE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zh-CN"/>
              <a:t>Jan 2019</a:t>
            </a:r>
            <a:endParaRPr lang="en-GB" dirty="0"/>
          </a:p>
        </p:txBody>
      </p:sp>
      <p:sp>
        <p:nvSpPr>
          <p:cNvPr id="31" name="Title 5">
            <a:extLst>
              <a:ext uri="{FF2B5EF4-FFF2-40B4-BE49-F238E27FC236}">
                <a16:creationId xmlns:a16="http://schemas.microsoft.com/office/drawing/2014/main" id="{D8C3BE2B-F854-BA42-AF09-19F74E6034F3}"/>
              </a:ext>
            </a:extLst>
          </p:cNvPr>
          <p:cNvSpPr txBox="1">
            <a:spLocks/>
          </p:cNvSpPr>
          <p:nvPr/>
        </p:nvSpPr>
        <p:spPr bwMode="auto">
          <a:xfrm>
            <a:off x="690677" y="781779"/>
            <a:ext cx="7770813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kern="0" dirty="0"/>
              <a:t>Use cases and requirements (examples)</a:t>
            </a:r>
          </a:p>
        </p:txBody>
      </p:sp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id="{57CB3DD0-FA65-1B49-A0B0-889CC5EA87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8240595"/>
              </p:ext>
            </p:extLst>
          </p:nvPr>
        </p:nvGraphicFramePr>
        <p:xfrm>
          <a:off x="1409303" y="1676400"/>
          <a:ext cx="6400006" cy="33198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6507">
                  <a:extLst>
                    <a:ext uri="{9D8B030D-6E8A-4147-A177-3AD203B41FA5}">
                      <a16:colId xmlns:a16="http://schemas.microsoft.com/office/drawing/2014/main" val="291354508"/>
                    </a:ext>
                  </a:extLst>
                </a:gridCol>
                <a:gridCol w="1166507">
                  <a:extLst>
                    <a:ext uri="{9D8B030D-6E8A-4147-A177-3AD203B41FA5}">
                      <a16:colId xmlns:a16="http://schemas.microsoft.com/office/drawing/2014/main" val="936905582"/>
                    </a:ext>
                  </a:extLst>
                </a:gridCol>
                <a:gridCol w="1054922">
                  <a:extLst>
                    <a:ext uri="{9D8B030D-6E8A-4147-A177-3AD203B41FA5}">
                      <a16:colId xmlns:a16="http://schemas.microsoft.com/office/drawing/2014/main" val="209253810"/>
                    </a:ext>
                  </a:extLst>
                </a:gridCol>
                <a:gridCol w="1073275">
                  <a:extLst>
                    <a:ext uri="{9D8B030D-6E8A-4147-A177-3AD203B41FA5}">
                      <a16:colId xmlns:a16="http://schemas.microsoft.com/office/drawing/2014/main" val="4096429744"/>
                    </a:ext>
                  </a:extLst>
                </a:gridCol>
                <a:gridCol w="1073275">
                  <a:extLst>
                    <a:ext uri="{9D8B030D-6E8A-4147-A177-3AD203B41FA5}">
                      <a16:colId xmlns:a16="http://schemas.microsoft.com/office/drawing/2014/main" val="1641514444"/>
                    </a:ext>
                  </a:extLst>
                </a:gridCol>
                <a:gridCol w="865520">
                  <a:extLst>
                    <a:ext uri="{9D8B030D-6E8A-4147-A177-3AD203B41FA5}">
                      <a16:colId xmlns:a16="http://schemas.microsoft.com/office/drawing/2014/main" val="2755338185"/>
                    </a:ext>
                  </a:extLst>
                </a:gridCol>
              </a:tblGrid>
              <a:tr h="593536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Use cases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Latency/ms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Jitter/ms</a:t>
                      </a:r>
                      <a:br>
                        <a:rPr lang="en-US" sz="1100">
                          <a:effectLst/>
                        </a:rPr>
                      </a:br>
                      <a:r>
                        <a:rPr lang="en-US" sz="1100">
                          <a:effectLst/>
                        </a:rPr>
                        <a:t>[4]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Packet loss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Data rate/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Mbps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2624069"/>
                  </a:ext>
                </a:extLst>
              </a:tr>
              <a:tr h="258721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Real-time gaming 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&lt; 10 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&lt; 5 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&lt; 0.1 %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&lt; 1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3345157"/>
                  </a:ext>
                </a:extLst>
              </a:tr>
              <a:tr h="426129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Real-time video 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&lt; 3 ~ 10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&lt; 2 ~ 5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Near-loss less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100 ~ 20,000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9172111"/>
                  </a:ext>
                </a:extLst>
              </a:tr>
              <a:tr h="426129">
                <a:tc rowSpan="4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Robotics and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industrial automation 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Equipment control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&lt; 1 ~ 10 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&lt; 0.2~2 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Near-loss less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&lt; 1 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1534707"/>
                  </a:ext>
                </a:extLst>
              </a:tr>
              <a:tr h="42612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Human safety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&lt; 1~ 10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&lt; 0.2 ~ 2 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Near-loss less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&lt; 1 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0573893"/>
                  </a:ext>
                </a:extLst>
              </a:tr>
              <a:tr h="42612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Haptic technology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&lt;1~5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&lt;0.2~2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Loss Less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&lt;1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332196"/>
                  </a:ext>
                </a:extLst>
              </a:tr>
              <a:tr h="7609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Drone control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&lt;100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&lt;10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Loss Less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&lt;1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&gt;100 with video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9875726"/>
                  </a:ext>
                </a:extLst>
              </a:tr>
            </a:tbl>
          </a:graphicData>
        </a:graphic>
      </p:graphicFrame>
      <p:sp>
        <p:nvSpPr>
          <p:cNvPr id="32" name="Rectangle 4">
            <a:extLst>
              <a:ext uri="{FF2B5EF4-FFF2-40B4-BE49-F238E27FC236}">
                <a16:creationId xmlns:a16="http://schemas.microsoft.com/office/drawing/2014/main" id="{1EC864A9-0386-494C-8E5E-03D93C1F02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00069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E71A7B0-2166-5A49-A76E-3B3F20DB4B2C}"/>
              </a:ext>
            </a:extLst>
          </p:cNvPr>
          <p:cNvSpPr txBox="1"/>
          <p:nvPr/>
        </p:nvSpPr>
        <p:spPr>
          <a:xfrm>
            <a:off x="712110" y="5081142"/>
            <a:ext cx="8050328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The main issue is </a:t>
            </a:r>
            <a:r>
              <a:rPr lang="en-US" dirty="0">
                <a:solidFill>
                  <a:srgbClr val="C00000"/>
                </a:solidFill>
              </a:rPr>
              <a:t>worst-case latency </a:t>
            </a:r>
          </a:p>
          <a:p>
            <a:r>
              <a:rPr lang="en-US" dirty="0"/>
              <a:t>Real-time applications need both </a:t>
            </a:r>
            <a:r>
              <a:rPr lang="en-US" dirty="0">
                <a:solidFill>
                  <a:srgbClr val="C00000"/>
                </a:solidFill>
              </a:rPr>
              <a:t>low latency and low jitter </a:t>
            </a:r>
          </a:p>
          <a:p>
            <a:r>
              <a:rPr lang="en-US" dirty="0">
                <a:solidFill>
                  <a:srgbClr val="C00000"/>
                </a:solidFill>
              </a:rPr>
              <a:t>Higher reliability </a:t>
            </a:r>
            <a:r>
              <a:rPr lang="en-US" dirty="0"/>
              <a:t>is also an important new requirement</a:t>
            </a:r>
          </a:p>
        </p:txBody>
      </p:sp>
    </p:spTree>
    <p:extLst>
      <p:ext uri="{BB962C8B-B14F-4D97-AF65-F5344CB8AC3E}">
        <p14:creationId xmlns:p14="http://schemas.microsoft.com/office/powerpoint/2010/main" val="37971597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Although average latency in 802.11 may be low, worst case latency can vary significantly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Real-time applications are highly sensitive to spikes in latency and jitter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Although the required latency can vary, a common need for all real-time applications is to control the worst-case latency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Many applications also need to higher reliability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Existing 802.11 </a:t>
            </a:r>
            <a:r>
              <a:rPr lang="en-US" dirty="0" err="1"/>
              <a:t>QoS</a:t>
            </a:r>
            <a:r>
              <a:rPr lang="en-US" dirty="0"/>
              <a:t> mechanisms (e.g. EDCA priorities) can be used to reduce average latency, but they do not address the worst-case latency, which can still vary significantly [3]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Kate Meng (Tencent)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zh-CN"/>
              <a:t>Jan 2019</a:t>
            </a:r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and gaps</a:t>
            </a:r>
          </a:p>
        </p:txBody>
      </p:sp>
    </p:spTree>
    <p:extLst>
      <p:ext uri="{BB962C8B-B14F-4D97-AF65-F5344CB8AC3E}">
        <p14:creationId xmlns:p14="http://schemas.microsoft.com/office/powerpoint/2010/main" val="17679288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799" y="1751013"/>
            <a:ext cx="7770813" cy="4113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Extensions of TSN to 802.11 (Wireless TSN)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802.1 TSN group has been developing capabilities to control latency, jitter, and provide higher reliability over Ethernet and extensions of TSN over 802.11 can help better support RTA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Potential new TSN features over 802.11 include: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Time-Aware shaping (802.1Qbv)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Frame Replication and Elimination (FRE) through dual/multi-link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Multi-band operation is also an important capability to support not only RTA, but to enable coexistence with other high throughput applications through traffic steering/separation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New MAC/PHY enhancements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Kate Meng (Tencent)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zh-CN"/>
              <a:t>Jan 2019</a:t>
            </a:r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capabilities needed to support RTA</a:t>
            </a:r>
          </a:p>
        </p:txBody>
      </p:sp>
    </p:spTree>
    <p:extLst>
      <p:ext uri="{BB962C8B-B14F-4D97-AF65-F5344CB8AC3E}">
        <p14:creationId xmlns:p14="http://schemas.microsoft.com/office/powerpoint/2010/main" val="15185290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C1045FD-D43F-4C55-BD29-9EF3863970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981200"/>
            <a:ext cx="6858000" cy="1142999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0" dirty="0"/>
              <a:t>Dual/multiple link</a:t>
            </a:r>
            <a:r>
              <a:rPr lang="en-US" altLang="zh-CN" b="0" dirty="0"/>
              <a:t>[1]</a:t>
            </a:r>
            <a:endParaRPr lang="en-US" b="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Duplicated mode: Frame replication and elimination</a:t>
            </a:r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en-US" dirty="0"/>
              <a:t>Reliability, low latency, low jitter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0" dirty="0"/>
              <a:t>Joint mode</a:t>
            </a:r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en-US" dirty="0"/>
              <a:t>Throughput, low latency</a:t>
            </a:r>
            <a:endParaRPr lang="en-US" b="0" dirty="0"/>
          </a:p>
          <a:p>
            <a:pPr>
              <a:buFont typeface="Arial" panose="020B0604020202020204" pitchFamily="34" charset="0"/>
              <a:buChar char="•"/>
            </a:pPr>
            <a:endParaRPr lang="en-US" b="0" dirty="0"/>
          </a:p>
          <a:p>
            <a:pPr>
              <a:buFont typeface="Arial" panose="020B0604020202020204" pitchFamily="34" charset="0"/>
              <a:buChar char="•"/>
            </a:pPr>
            <a:endParaRPr lang="en-US" b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2F6C3BC-F2E5-4588-962C-55BC22755D5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261D6F-F03C-424C-AD36-01D89B50976A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Kate Meng (Tencent)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852AD1-EF77-4585-83E1-28D4A58DE534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zh-CN"/>
              <a:t>Jan 2019</a:t>
            </a:r>
            <a:endParaRPr lang="en-GB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4695884-6FF4-46C7-BACF-6E7017A17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Technical features example (1)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2F4631A9-BC6C-4D99-80C2-D1598481409C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4191000"/>
            <a:ext cx="3609340" cy="1365885"/>
          </a:xfrm>
          <a:prstGeom prst="rect">
            <a:avLst/>
          </a:prstGeom>
          <a:noFill/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C151CCB3-407A-4BFD-9309-59C296574CCC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3625" y="4319270"/>
            <a:ext cx="3444240" cy="12376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431844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6F2D85B4-B705-4018-9CF0-E6E4BD03567D}" vid="{6A25E773-D890-44CD-BA7F-9C3E9F9CAE58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</Template>
  <TotalTime>46404</TotalTime>
  <Words>806</Words>
  <Application>Microsoft Office PowerPoint</Application>
  <PresentationFormat>全屏显示(4:3)</PresentationFormat>
  <Paragraphs>171</Paragraphs>
  <Slides>14</Slides>
  <Notes>3</Notes>
  <HiddenSlides>0</HiddenSlides>
  <MMClips>0</MMClips>
  <ScaleCrop>false</ScaleCrop>
  <HeadingPairs>
    <vt:vector size="8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2" baseType="lpstr">
      <vt:lpstr>Arial Unicode MS</vt:lpstr>
      <vt:lpstr>MS Gothic</vt:lpstr>
      <vt:lpstr>SimSun</vt:lpstr>
      <vt:lpstr>Arial</vt:lpstr>
      <vt:lpstr>Times New Roman</vt:lpstr>
      <vt:lpstr>Wingdings</vt:lpstr>
      <vt:lpstr>Office Theme</vt:lpstr>
      <vt:lpstr>Document</vt:lpstr>
      <vt:lpstr>RTA report summary</vt:lpstr>
      <vt:lpstr>Abstract</vt:lpstr>
      <vt:lpstr>Outline  </vt:lpstr>
      <vt:lpstr>Missions &amp; Objectives</vt:lpstr>
      <vt:lpstr>RTA Use Cases</vt:lpstr>
      <vt:lpstr>PowerPoint 演示文稿</vt:lpstr>
      <vt:lpstr>Challenges and gaps</vt:lpstr>
      <vt:lpstr>New capabilities needed to support RTA</vt:lpstr>
      <vt:lpstr>Technical features example (1)</vt:lpstr>
      <vt:lpstr>Technical features example (2)</vt:lpstr>
      <vt:lpstr>New MAC/PHY enhancements  to support RTA</vt:lpstr>
      <vt:lpstr>Recommendations</vt:lpstr>
      <vt:lpstr>Straw poll</vt:lpstr>
      <vt:lpstr>References</vt:lpstr>
    </vt:vector>
  </TitlesOfParts>
  <Company>Activision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RTA TIG September Agenda</dc:title>
  <dc:creator>Jones, Allan</dc:creator>
  <cp:keywords>CTPClassification=CTP_NT</cp:keywords>
  <cp:lastModifiedBy>katemeng(孟醒)</cp:lastModifiedBy>
  <cp:revision>93</cp:revision>
  <cp:lastPrinted>1601-01-01T00:00:00Z</cp:lastPrinted>
  <dcterms:created xsi:type="dcterms:W3CDTF">2018-07-29T21:13:13Z</dcterms:created>
  <dcterms:modified xsi:type="dcterms:W3CDTF">2019-01-14T23:26:39Z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ee3d0526-286d-48db-9600-8c48ce2a76af</vt:lpwstr>
  </property>
  <property fmtid="{D5CDD505-2E9C-101B-9397-08002B2CF9AE}" pid="3" name="CTP_TimeStamp">
    <vt:lpwstr>2019-01-04 18:17:33Z</vt:lpwstr>
  </property>
  <property fmtid="{D5CDD505-2E9C-101B-9397-08002B2CF9AE}" pid="4" name="CTP_BU">
    <vt:lpwstr>NA</vt:lpwstr>
  </property>
  <property fmtid="{D5CDD505-2E9C-101B-9397-08002B2CF9AE}" pid="5" name="CTP_IDSID">
    <vt:lpwstr>NA</vt:lpwstr>
  </property>
  <property fmtid="{D5CDD505-2E9C-101B-9397-08002B2CF9AE}" pid="6" name="CTP_WWID">
    <vt:lpwstr>NA</vt:lpwstr>
  </property>
  <property fmtid="{D5CDD505-2E9C-101B-9397-08002B2CF9AE}" pid="7" name="CTPClassification">
    <vt:lpwstr>CTP_NT</vt:lpwstr>
  </property>
</Properties>
</file>