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1" r:id="rId4"/>
    <p:sldId id="286" r:id="rId5"/>
    <p:sldId id="287" r:id="rId6"/>
    <p:sldId id="280" r:id="rId7"/>
    <p:sldId id="276" r:id="rId8"/>
    <p:sldId id="262" r:id="rId9"/>
    <p:sldId id="281" r:id="rId10"/>
    <p:sldId id="284" r:id="rId11"/>
    <p:sldId id="275" r:id="rId12"/>
    <p:sldId id="279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15" autoAdjust="0"/>
    <p:restoredTop sz="94660"/>
  </p:normalViewPr>
  <p:slideViewPr>
    <p:cSldViewPr>
      <p:cViewPr varScale="1">
        <p:scale>
          <a:sx n="86" d="100"/>
          <a:sy n="86" d="100"/>
        </p:scale>
        <p:origin x="34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39" y="4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07-Jan-19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64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92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21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47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51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3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1970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18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802.11-19/48r0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2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2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2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3.wdp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Multi-channel interference mitigation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613620"/>
              </p:ext>
            </p:extLst>
          </p:nvPr>
        </p:nvGraphicFramePr>
        <p:xfrm>
          <a:off x="981075" y="2371725"/>
          <a:ext cx="10182225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0" name="Document" r:id="rId4" imgW="10459112" imgH="2765252" progId="Word.Document.8">
                  <p:embed/>
                </p:oleObj>
              </mc:Choice>
              <mc:Fallback>
                <p:oleObj name="Document" r:id="rId4" imgW="10459112" imgH="27652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371725"/>
                        <a:ext cx="10182225" cy="2695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Adjacent Channel RSSI Measurement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Low complexity adjacent channel RSSI measurement </a:t>
            </a:r>
            <a:r>
              <a:rPr lang="en-US" dirty="0"/>
              <a:t>is feasible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Deducting energy based on main channel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Measuring energy on a wider span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Measurement performance targets can be set, such as detection of interferences stronger than -65dBm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F17242-2D0A-4825-AD82-F92FA279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7812B5-959B-4F89-80C9-091588D3A8A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42B4172-13B2-4F93-83EA-48720A982A97}"/>
              </a:ext>
            </a:extLst>
          </p:cNvPr>
          <p:cNvCxnSpPr>
            <a:cxnSpLocks/>
          </p:cNvCxnSpPr>
          <p:nvPr/>
        </p:nvCxnSpPr>
        <p:spPr bwMode="auto">
          <a:xfrm flipV="1">
            <a:off x="3207162" y="5384795"/>
            <a:ext cx="6858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8619910-657A-49A1-8F67-E37159D9A6C5}"/>
              </a:ext>
            </a:extLst>
          </p:cNvPr>
          <p:cNvSpPr txBox="1"/>
          <p:nvPr/>
        </p:nvSpPr>
        <p:spPr>
          <a:xfrm>
            <a:off x="5043342" y="5398051"/>
            <a:ext cx="2343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Main Ch.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2D9536-2357-46B5-A7D7-20F79311CEB6}"/>
              </a:ext>
            </a:extLst>
          </p:cNvPr>
          <p:cNvSpPr txBox="1"/>
          <p:nvPr/>
        </p:nvSpPr>
        <p:spPr>
          <a:xfrm>
            <a:off x="6328629" y="5398051"/>
            <a:ext cx="2343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Adjacent Ch.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7CDC3A8-A1D2-4A99-94F8-55024FA4938F}"/>
              </a:ext>
            </a:extLst>
          </p:cNvPr>
          <p:cNvSpPr/>
          <p:nvPr/>
        </p:nvSpPr>
        <p:spPr bwMode="auto">
          <a:xfrm>
            <a:off x="6858000" y="4343400"/>
            <a:ext cx="1284790" cy="104139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CB30A30-F5A3-458B-8BA5-492C48093A2E}"/>
              </a:ext>
            </a:extLst>
          </p:cNvPr>
          <p:cNvCxnSpPr/>
          <p:nvPr/>
        </p:nvCxnSpPr>
        <p:spPr bwMode="auto">
          <a:xfrm flipH="1">
            <a:off x="6589556" y="4343400"/>
            <a:ext cx="268444" cy="6603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5EE8A61-AF9A-4DA3-B8D1-40D7C3681E68}"/>
              </a:ext>
            </a:extLst>
          </p:cNvPr>
          <p:cNvCxnSpPr>
            <a:cxnSpLocks/>
          </p:cNvCxnSpPr>
          <p:nvPr/>
        </p:nvCxnSpPr>
        <p:spPr bwMode="auto">
          <a:xfrm flipH="1">
            <a:off x="4288420" y="5003795"/>
            <a:ext cx="2301138" cy="2508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0B369BE-A611-4F54-89DD-31976163CE3A}"/>
              </a:ext>
            </a:extLst>
          </p:cNvPr>
          <p:cNvGrpSpPr/>
          <p:nvPr/>
        </p:nvGrpSpPr>
        <p:grpSpPr>
          <a:xfrm flipH="1">
            <a:off x="8142790" y="4343400"/>
            <a:ext cx="1182863" cy="812795"/>
            <a:chOff x="3581381" y="4597405"/>
            <a:chExt cx="1182863" cy="812795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AF93A91-F155-4C64-A52F-BBC284E3F4FA}"/>
                </a:ext>
              </a:extLst>
            </p:cNvPr>
            <p:cNvCxnSpPr/>
            <p:nvPr/>
          </p:nvCxnSpPr>
          <p:spPr bwMode="auto">
            <a:xfrm flipH="1">
              <a:off x="4495800" y="4597405"/>
              <a:ext cx="268444" cy="66039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8DD66C6-1AE2-47BD-A5B1-C305CB21CA5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81381" y="5257800"/>
              <a:ext cx="914419" cy="152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047DD925-A6C0-491F-974F-87A196246C62}"/>
              </a:ext>
            </a:extLst>
          </p:cNvPr>
          <p:cNvSpPr txBox="1"/>
          <p:nvPr/>
        </p:nvSpPr>
        <p:spPr>
          <a:xfrm>
            <a:off x="3759049" y="5398051"/>
            <a:ext cx="2343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Adjacent Ch.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FD80B1A-9DD5-4539-9903-C78EDD5040A3}"/>
              </a:ext>
            </a:extLst>
          </p:cNvPr>
          <p:cNvCxnSpPr/>
          <p:nvPr/>
        </p:nvCxnSpPr>
        <p:spPr bwMode="auto">
          <a:xfrm flipV="1">
            <a:off x="5562600" y="4744715"/>
            <a:ext cx="0" cy="1280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F2AA3B5-3056-4EED-B3FD-B65213658E43}"/>
              </a:ext>
            </a:extLst>
          </p:cNvPr>
          <p:cNvCxnSpPr/>
          <p:nvPr/>
        </p:nvCxnSpPr>
        <p:spPr bwMode="auto">
          <a:xfrm flipV="1">
            <a:off x="4288420" y="4744715"/>
            <a:ext cx="0" cy="1463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8EE8759-5116-4262-A922-46A8832E4D07}"/>
              </a:ext>
            </a:extLst>
          </p:cNvPr>
          <p:cNvCxnSpPr/>
          <p:nvPr/>
        </p:nvCxnSpPr>
        <p:spPr bwMode="auto">
          <a:xfrm flipV="1">
            <a:off x="6858000" y="4744715"/>
            <a:ext cx="0" cy="1280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86F101A-7178-48B5-AA04-B85640117A8C}"/>
              </a:ext>
            </a:extLst>
          </p:cNvPr>
          <p:cNvCxnSpPr/>
          <p:nvPr/>
        </p:nvCxnSpPr>
        <p:spPr bwMode="auto">
          <a:xfrm flipV="1">
            <a:off x="8142790" y="4744715"/>
            <a:ext cx="0" cy="1463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06AC88-692F-4859-BF58-7B18BA07F89A}"/>
              </a:ext>
            </a:extLst>
          </p:cNvPr>
          <p:cNvCxnSpPr/>
          <p:nvPr/>
        </p:nvCxnSpPr>
        <p:spPr bwMode="auto">
          <a:xfrm>
            <a:off x="5562600" y="5867400"/>
            <a:ext cx="1295400" cy="0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9909D8F-FFB9-48B9-AC1A-18CA7AB94B31}"/>
              </a:ext>
            </a:extLst>
          </p:cNvPr>
          <p:cNvCxnSpPr/>
          <p:nvPr/>
        </p:nvCxnSpPr>
        <p:spPr bwMode="auto">
          <a:xfrm>
            <a:off x="4288420" y="6096000"/>
            <a:ext cx="3840480" cy="0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4CC80367-AE3A-4C8B-8EF9-9C4ABA3502B3}"/>
              </a:ext>
            </a:extLst>
          </p:cNvPr>
          <p:cNvSpPr txBox="1"/>
          <p:nvPr/>
        </p:nvSpPr>
        <p:spPr>
          <a:xfrm>
            <a:off x="886667" y="5915020"/>
            <a:ext cx="3371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002060"/>
                </a:solidFill>
              </a:rPr>
              <a:t>Wide-span energy measurement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354AE9D-8161-497E-86CD-8FD9A9C37A2A}"/>
              </a:ext>
            </a:extLst>
          </p:cNvPr>
          <p:cNvSpPr txBox="1"/>
          <p:nvPr/>
        </p:nvSpPr>
        <p:spPr>
          <a:xfrm>
            <a:off x="895416" y="5631579"/>
            <a:ext cx="3371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002060"/>
                </a:solidFill>
              </a:rPr>
              <a:t>Estimation based on main channel</a:t>
            </a:r>
          </a:p>
        </p:txBody>
      </p:sp>
    </p:spTree>
    <p:extLst>
      <p:ext uri="{BB962C8B-B14F-4D97-AF65-F5344CB8AC3E}">
        <p14:creationId xmlns:p14="http://schemas.microsoft.com/office/powerpoint/2010/main" val="1658243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Zoom on Interface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06FDC0-3F1C-4563-889B-A5DE3BF5A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FAD4D1-D61C-466A-A6CA-73B3A705555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47F82C0-D9F3-4049-BB5D-CA65728DEEC2}"/>
              </a:ext>
            </a:extLst>
          </p:cNvPr>
          <p:cNvSpPr/>
          <p:nvPr/>
        </p:nvSpPr>
        <p:spPr bwMode="auto">
          <a:xfrm>
            <a:off x="2895610" y="2209800"/>
            <a:ext cx="6324588" cy="64689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V2X upper layer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05A47-285F-4BC9-8644-D6D1D0390FEE}"/>
              </a:ext>
            </a:extLst>
          </p:cNvPr>
          <p:cNvSpPr/>
          <p:nvPr/>
        </p:nvSpPr>
        <p:spPr bwMode="auto">
          <a:xfrm>
            <a:off x="4724391" y="3627706"/>
            <a:ext cx="2667000" cy="64689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Multi-channel interference mitigation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40D6A30-BFCE-4912-8847-8A767F73B30E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6057891" y="2856690"/>
            <a:ext cx="0" cy="771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AB74D96-7D5D-4224-BF57-400A7DE76AFC}"/>
              </a:ext>
            </a:extLst>
          </p:cNvPr>
          <p:cNvSpPr txBox="1"/>
          <p:nvPr/>
        </p:nvSpPr>
        <p:spPr>
          <a:xfrm>
            <a:off x="1752600" y="2966017"/>
            <a:ext cx="4321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Config (Adjacent channel RSSI threshold(s))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028778F-2CBE-4449-BED6-A35189CA0207}"/>
              </a:ext>
            </a:extLst>
          </p:cNvPr>
          <p:cNvCxnSpPr>
            <a:cxnSpLocks/>
          </p:cNvCxnSpPr>
          <p:nvPr/>
        </p:nvCxnSpPr>
        <p:spPr bwMode="auto">
          <a:xfrm>
            <a:off x="8001000" y="2856690"/>
            <a:ext cx="0" cy="771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14B0C9A-AC8C-4A83-AB2E-CE015B93A314}"/>
              </a:ext>
            </a:extLst>
          </p:cNvPr>
          <p:cNvSpPr txBox="1"/>
          <p:nvPr/>
        </p:nvSpPr>
        <p:spPr>
          <a:xfrm>
            <a:off x="8001000" y="2966017"/>
            <a:ext cx="4449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Additional channels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170AF50-559E-4733-BF80-F69759C09C0C}"/>
              </a:ext>
            </a:extLst>
          </p:cNvPr>
          <p:cNvSpPr/>
          <p:nvPr/>
        </p:nvSpPr>
        <p:spPr bwMode="auto">
          <a:xfrm>
            <a:off x="4724391" y="5045612"/>
            <a:ext cx="2667000" cy="64689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PHY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D204312-64E5-445C-AA34-055650DC5125}"/>
              </a:ext>
            </a:extLst>
          </p:cNvPr>
          <p:cNvCxnSpPr>
            <a:cxnSpLocks/>
          </p:cNvCxnSpPr>
          <p:nvPr/>
        </p:nvCxnSpPr>
        <p:spPr bwMode="auto">
          <a:xfrm flipV="1">
            <a:off x="5622841" y="4267200"/>
            <a:ext cx="0" cy="771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73FB2EE-6FA3-419F-AA88-02F55C6576A5}"/>
              </a:ext>
            </a:extLst>
          </p:cNvPr>
          <p:cNvSpPr txBox="1"/>
          <p:nvPr/>
        </p:nvSpPr>
        <p:spPr>
          <a:xfrm>
            <a:off x="2607620" y="4470015"/>
            <a:ext cx="3031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Adjacent channel RSSI(s)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4795539-D40D-41BB-9EB1-87F1B21EC47D}"/>
              </a:ext>
            </a:extLst>
          </p:cNvPr>
          <p:cNvCxnSpPr>
            <a:cxnSpLocks/>
          </p:cNvCxnSpPr>
          <p:nvPr/>
        </p:nvCxnSpPr>
        <p:spPr bwMode="auto">
          <a:xfrm>
            <a:off x="6553190" y="4267200"/>
            <a:ext cx="0" cy="7546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8D914128-A527-4ABC-8FB9-703826ECC7C0}"/>
              </a:ext>
            </a:extLst>
          </p:cNvPr>
          <p:cNvSpPr txBox="1"/>
          <p:nvPr/>
        </p:nvSpPr>
        <p:spPr>
          <a:xfrm>
            <a:off x="6553190" y="4470015"/>
            <a:ext cx="114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Delay TX</a:t>
            </a:r>
          </a:p>
        </p:txBody>
      </p:sp>
    </p:spTree>
    <p:extLst>
      <p:ext uri="{BB962C8B-B14F-4D97-AF65-F5344CB8AC3E}">
        <p14:creationId xmlns:p14="http://schemas.microsoft.com/office/powerpoint/2010/main" val="3896126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Multi-channel interference mitigation would enable reliable multi-channel operation </a:t>
            </a:r>
          </a:p>
          <a:p>
            <a:r>
              <a:rPr lang="en-US" sz="2000" b="0" dirty="0"/>
              <a:t>	Achieving efficient spatial utilization </a:t>
            </a:r>
          </a:p>
          <a:p>
            <a:endParaRPr lang="en-US" dirty="0"/>
          </a:p>
          <a:p>
            <a:r>
              <a:rPr lang="en-US" dirty="0"/>
              <a:t>Suggested mitigation scheme delays transmission based on adjacent channels RSSI</a:t>
            </a:r>
          </a:p>
          <a:p>
            <a:r>
              <a:rPr lang="en-US" sz="2000" b="0" dirty="0"/>
              <a:t>	PHY estimates RSSI of adjacent channels</a:t>
            </a:r>
          </a:p>
          <a:p>
            <a:r>
              <a:rPr lang="en-US" sz="2000" b="0" dirty="0"/>
              <a:t>	RSSI value(s) compared with threshold(s)</a:t>
            </a:r>
          </a:p>
          <a:p>
            <a:r>
              <a:rPr lang="en-US" sz="2000" b="0" dirty="0"/>
              <a:t>	Threshold(s) is configured by V2X upper layer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1B58836-72ED-401B-9171-ECD584600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</p:spTree>
    <p:extLst>
      <p:ext uri="{BB962C8B-B14F-4D97-AF65-F5344CB8AC3E}">
        <p14:creationId xmlns:p14="http://schemas.microsoft.com/office/powerpoint/2010/main" val="28126418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Interferences resulted from multi-channel operation reduce the effective communication range</a:t>
            </a:r>
          </a:p>
          <a:p>
            <a:r>
              <a:rPr lang="en-US" sz="2000" dirty="0"/>
              <a:t>	</a:t>
            </a:r>
            <a:r>
              <a:rPr lang="en-US" sz="2000" b="0" dirty="0"/>
              <a:t>Shown in IEEE802.11-18/1928r0</a:t>
            </a:r>
          </a:p>
          <a:p>
            <a:endParaRPr lang="en-US" dirty="0"/>
          </a:p>
          <a:p>
            <a:r>
              <a:rPr lang="en-US" dirty="0"/>
              <a:t>In multi-channel environment, each channel is used independently carrying  traffic with arbitrary profile</a:t>
            </a:r>
            <a:endParaRPr lang="en-US" sz="2000" dirty="0"/>
          </a:p>
          <a:p>
            <a:r>
              <a:rPr lang="en-US" sz="2000" b="0" dirty="0"/>
              <a:t>	Synchronizing channels, using carrier-aggregation like scheme, isn’t applicable</a:t>
            </a:r>
          </a:p>
          <a:p>
            <a:endParaRPr lang="en-US" dirty="0"/>
          </a:p>
          <a:p>
            <a:r>
              <a:rPr lang="en-US" dirty="0"/>
              <a:t>In this presentation we suggest multi-channel interference mitigation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1B58836-72ED-401B-9171-ECD584600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756B-3497-4F4E-B27E-5B7312E7A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Channels Interferences -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3FF14-BD07-4641-A071-095D60989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Interference free multi-channel operation can’t be assured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75C7E-6EA0-4AAE-87AB-A982F3A8A2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ECA88F-53E1-4B3B-A2AE-B7786755A0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822"/>
          <a:stretch/>
        </p:blipFill>
        <p:spPr>
          <a:xfrm>
            <a:off x="608848" y="2894788"/>
            <a:ext cx="5181600" cy="358221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EFDFB29-5CA7-4F0E-B961-8B1EBB3271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843"/>
          <a:stretch/>
        </p:blipFill>
        <p:spPr>
          <a:xfrm>
            <a:off x="6440266" y="2895602"/>
            <a:ext cx="5181600" cy="3581398"/>
          </a:xfrm>
          <a:prstGeom prst="rect">
            <a:avLst/>
          </a:prstGeom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A6336A55-4630-4C2D-9930-14569BCD6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FFE6627-C74B-4F1A-8339-53C9E27D49E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41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Unconstrained Operation </a:t>
            </a:r>
            <a:r>
              <a:rPr lang="en-GB" dirty="0">
                <a:sym typeface="Wingdings" panose="05000000000000000000" pitchFamily="2" charset="2"/>
              </a:rPr>
              <a:t> Chaos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F17242-2D0A-4825-AD82-F92FA279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7812B5-959B-4F89-80C9-091588D3A8A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pic>
        <p:nvPicPr>
          <p:cNvPr id="14" name="Picture 4" descr="Image result for vehicle transparent side view">
            <a:extLst>
              <a:ext uri="{FF2B5EF4-FFF2-40B4-BE49-F238E27FC236}">
                <a16:creationId xmlns:a16="http://schemas.microsoft.com/office/drawing/2014/main" id="{E4F62BE5-3557-4929-88CD-4D0AF5FE0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936" y="315610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Image result for vehicle transparent side view">
            <a:extLst>
              <a:ext uri="{FF2B5EF4-FFF2-40B4-BE49-F238E27FC236}">
                <a16:creationId xmlns:a16="http://schemas.microsoft.com/office/drawing/2014/main" id="{A4721AC0-3ED5-4380-AB1F-2AE99586F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384" y="3132969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Image result for vehicle transparent side view">
            <a:extLst>
              <a:ext uri="{FF2B5EF4-FFF2-40B4-BE49-F238E27FC236}">
                <a16:creationId xmlns:a16="http://schemas.microsoft.com/office/drawing/2014/main" id="{C0C81E68-70C5-4376-99A5-A2A1CCAF3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479" y="3144536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Image result for vehicle transparent side view">
            <a:extLst>
              <a:ext uri="{FF2B5EF4-FFF2-40B4-BE49-F238E27FC236}">
                <a16:creationId xmlns:a16="http://schemas.microsoft.com/office/drawing/2014/main" id="{6F4DCB52-5AA5-45A8-9D48-F08CB9B14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298" y="3132968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Image result for vehicle transparent side view">
            <a:extLst>
              <a:ext uri="{FF2B5EF4-FFF2-40B4-BE49-F238E27FC236}">
                <a16:creationId xmlns:a16="http://schemas.microsoft.com/office/drawing/2014/main" id="{F8BE20AD-2B44-48B9-9B75-CABF83CD9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561" y="315610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Image result for vehicle transparent side view">
            <a:extLst>
              <a:ext uri="{FF2B5EF4-FFF2-40B4-BE49-F238E27FC236}">
                <a16:creationId xmlns:a16="http://schemas.microsoft.com/office/drawing/2014/main" id="{B4BD39AF-8763-46D0-98D3-11A9E5018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547" y="3144536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Image result for vehicle transparent side view">
            <a:extLst>
              <a:ext uri="{FF2B5EF4-FFF2-40B4-BE49-F238E27FC236}">
                <a16:creationId xmlns:a16="http://schemas.microsoft.com/office/drawing/2014/main" id="{A9CEF721-F633-4D12-B363-7B9D1C228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444" y="3132968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Image result for vehicle transparent side view">
            <a:extLst>
              <a:ext uri="{FF2B5EF4-FFF2-40B4-BE49-F238E27FC236}">
                <a16:creationId xmlns:a16="http://schemas.microsoft.com/office/drawing/2014/main" id="{9A37A82A-7379-49E9-B6D4-A54FACF44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995" y="3144536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Image result for vehicle transparent side view">
            <a:extLst>
              <a:ext uri="{FF2B5EF4-FFF2-40B4-BE49-F238E27FC236}">
                <a16:creationId xmlns:a16="http://schemas.microsoft.com/office/drawing/2014/main" id="{45E7632D-3DA3-49EB-97E0-74A66A8BA1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62159" y="360616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Image result for vehicle transparent side view">
            <a:extLst>
              <a:ext uri="{FF2B5EF4-FFF2-40B4-BE49-F238E27FC236}">
                <a16:creationId xmlns:a16="http://schemas.microsoft.com/office/drawing/2014/main" id="{7BF8649D-1968-419F-A4BE-A9E9819BA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90609" y="276066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Image result for vehicle transparent side view">
            <a:extLst>
              <a:ext uri="{FF2B5EF4-FFF2-40B4-BE49-F238E27FC236}">
                <a16:creationId xmlns:a16="http://schemas.microsoft.com/office/drawing/2014/main" id="{F31C54FB-6A91-4F75-B5B0-7D4687D15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62160" y="277223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Image result for vehicle transparent side view">
            <a:extLst>
              <a:ext uri="{FF2B5EF4-FFF2-40B4-BE49-F238E27FC236}">
                <a16:creationId xmlns:a16="http://schemas.microsoft.com/office/drawing/2014/main" id="{2CAA1F26-2DD4-4F13-A985-B84FCB745D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00074" y="278380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Image result for vehicle transparent side view">
            <a:extLst>
              <a:ext uri="{FF2B5EF4-FFF2-40B4-BE49-F238E27FC236}">
                <a16:creationId xmlns:a16="http://schemas.microsoft.com/office/drawing/2014/main" id="{CE9E8C80-59CF-4C57-BEAA-9C8BD86EF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71626" y="2760665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Image result for vehicle transparent side view">
            <a:extLst>
              <a:ext uri="{FF2B5EF4-FFF2-40B4-BE49-F238E27FC236}">
                <a16:creationId xmlns:a16="http://schemas.microsoft.com/office/drawing/2014/main" id="{44EFE449-4A01-4D1E-B801-F3073C4D0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33220" y="278380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Image result for vehicle transparent side view">
            <a:extLst>
              <a:ext uri="{FF2B5EF4-FFF2-40B4-BE49-F238E27FC236}">
                <a16:creationId xmlns:a16="http://schemas.microsoft.com/office/drawing/2014/main" id="{D2D02CA6-0ED5-4A3A-88B9-9586DEACE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04771" y="2760665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Image result for vehicle transparent side view">
            <a:extLst>
              <a:ext uri="{FF2B5EF4-FFF2-40B4-BE49-F238E27FC236}">
                <a16:creationId xmlns:a16="http://schemas.microsoft.com/office/drawing/2014/main" id="{7DC5AF64-C15B-4A49-8D17-8D68490BA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935" y="3990036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Image result for vehicle transparent side view">
            <a:extLst>
              <a:ext uri="{FF2B5EF4-FFF2-40B4-BE49-F238E27FC236}">
                <a16:creationId xmlns:a16="http://schemas.microsoft.com/office/drawing/2014/main" id="{FE08FECB-903F-48DF-B5B4-7870D80BB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383" y="3966901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Image result for vehicle transparent side view">
            <a:extLst>
              <a:ext uri="{FF2B5EF4-FFF2-40B4-BE49-F238E27FC236}">
                <a16:creationId xmlns:a16="http://schemas.microsoft.com/office/drawing/2014/main" id="{F7FE3D2B-7629-44FA-BF74-8C6D1CCF1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978468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Image result for vehicle transparent side view">
            <a:extLst>
              <a:ext uri="{FF2B5EF4-FFF2-40B4-BE49-F238E27FC236}">
                <a16:creationId xmlns:a16="http://schemas.microsoft.com/office/drawing/2014/main" id="{B34C7A0D-A0FE-4899-8EF1-51B3FC94BB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479" y="402467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Image result for vehicle transparent side view">
            <a:extLst>
              <a:ext uri="{FF2B5EF4-FFF2-40B4-BE49-F238E27FC236}">
                <a16:creationId xmlns:a16="http://schemas.microsoft.com/office/drawing/2014/main" id="{478CE84D-70E5-4854-96BB-E583193AE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182" y="3991329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Image result for vehicle transparent side view">
            <a:extLst>
              <a:ext uri="{FF2B5EF4-FFF2-40B4-BE49-F238E27FC236}">
                <a16:creationId xmlns:a16="http://schemas.microsoft.com/office/drawing/2014/main" id="{F92D50FE-EF25-4782-BDB9-FA486F999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546" y="3978468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Image result for vehicle transparent side view">
            <a:extLst>
              <a:ext uri="{FF2B5EF4-FFF2-40B4-BE49-F238E27FC236}">
                <a16:creationId xmlns:a16="http://schemas.microsoft.com/office/drawing/2014/main" id="{DD24DEAE-2868-41E6-BA0A-55BBC6D8F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443" y="396690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Image result for vehicle transparent side view">
            <a:extLst>
              <a:ext uri="{FF2B5EF4-FFF2-40B4-BE49-F238E27FC236}">
                <a16:creationId xmlns:a16="http://schemas.microsoft.com/office/drawing/2014/main" id="{8819ACF6-48A2-4CA2-8251-174A66EF8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994" y="3978468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Image result for vehicle transparent side view">
            <a:extLst>
              <a:ext uri="{FF2B5EF4-FFF2-40B4-BE49-F238E27FC236}">
                <a16:creationId xmlns:a16="http://schemas.microsoft.com/office/drawing/2014/main" id="{7D21382B-B430-43A1-B8C3-EBDB4B1A0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33711" y="360616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Image result for vehicle transparent side view">
            <a:extLst>
              <a:ext uri="{FF2B5EF4-FFF2-40B4-BE49-F238E27FC236}">
                <a16:creationId xmlns:a16="http://schemas.microsoft.com/office/drawing/2014/main" id="{FFD860AF-D359-448C-94C0-6C0AB8790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90608" y="3594596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 descr="Image result for vehicle transparent side view">
            <a:extLst>
              <a:ext uri="{FF2B5EF4-FFF2-40B4-BE49-F238E27FC236}">
                <a16:creationId xmlns:a16="http://schemas.microsoft.com/office/drawing/2014/main" id="{AFC6C811-F0B2-45DD-9CA2-5DDBB7608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33711" y="275478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Image result for vehicle transparent side view">
            <a:extLst>
              <a:ext uri="{FF2B5EF4-FFF2-40B4-BE49-F238E27FC236}">
                <a16:creationId xmlns:a16="http://schemas.microsoft.com/office/drawing/2014/main" id="{FA208D1F-CAD3-4633-A407-3DD832575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00073" y="361773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Image result for vehicle transparent side view">
            <a:extLst>
              <a:ext uri="{FF2B5EF4-FFF2-40B4-BE49-F238E27FC236}">
                <a16:creationId xmlns:a16="http://schemas.microsoft.com/office/drawing/2014/main" id="{E52AD2E6-7D9C-4D81-B38E-AC2F04537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71625" y="3594597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 descr="Image result for vehicle transparent side view">
            <a:extLst>
              <a:ext uri="{FF2B5EF4-FFF2-40B4-BE49-F238E27FC236}">
                <a16:creationId xmlns:a16="http://schemas.microsoft.com/office/drawing/2014/main" id="{8F1736DE-A0FB-463C-A565-5BE8EC8AC0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33219" y="361773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Image result for vehicle transparent side view">
            <a:extLst>
              <a:ext uri="{FF2B5EF4-FFF2-40B4-BE49-F238E27FC236}">
                <a16:creationId xmlns:a16="http://schemas.microsoft.com/office/drawing/2014/main" id="{E3281EB8-DBBF-4A2B-AA59-603F63744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04770" y="3594597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Image result for vehicle transparent side view">
            <a:extLst>
              <a:ext uri="{FF2B5EF4-FFF2-40B4-BE49-F238E27FC236}">
                <a16:creationId xmlns:a16="http://schemas.microsoft.com/office/drawing/2014/main" id="{33BD1C7C-1FE4-4AD5-8E17-FCCAC07DF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04279" y="2745487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Image result for vehicle transparent side view">
            <a:extLst>
              <a:ext uri="{FF2B5EF4-FFF2-40B4-BE49-F238E27FC236}">
                <a16:creationId xmlns:a16="http://schemas.microsoft.com/office/drawing/2014/main" id="{70C9A878-B2B4-427D-A20A-62E222970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04278" y="3579419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Image result for vehicle transparent side view">
            <a:extLst>
              <a:ext uri="{FF2B5EF4-FFF2-40B4-BE49-F238E27FC236}">
                <a16:creationId xmlns:a16="http://schemas.microsoft.com/office/drawing/2014/main" id="{D29C1B4B-09A6-4BD3-8F12-5BAE343D4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32" y="3144536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Image result for vehicle transparent side view">
            <a:extLst>
              <a:ext uri="{FF2B5EF4-FFF2-40B4-BE49-F238E27FC236}">
                <a16:creationId xmlns:a16="http://schemas.microsoft.com/office/drawing/2014/main" id="{8F9BA0DC-569E-4B5E-9C8B-CA40644DA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88557" y="278380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4" descr="Image result for vehicle transparent side view">
            <a:extLst>
              <a:ext uri="{FF2B5EF4-FFF2-40B4-BE49-F238E27FC236}">
                <a16:creationId xmlns:a16="http://schemas.microsoft.com/office/drawing/2014/main" id="{B644F1E3-D2C7-456A-A513-C6B7D48CD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31" y="3978468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4" descr="Image result for vehicle transparent side view">
            <a:extLst>
              <a:ext uri="{FF2B5EF4-FFF2-40B4-BE49-F238E27FC236}">
                <a16:creationId xmlns:a16="http://schemas.microsoft.com/office/drawing/2014/main" id="{20462343-2BE9-4E45-A1C2-F3B486368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88556" y="361773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Image result for vehicle transparent side view">
            <a:extLst>
              <a:ext uri="{FF2B5EF4-FFF2-40B4-BE49-F238E27FC236}">
                <a16:creationId xmlns:a16="http://schemas.microsoft.com/office/drawing/2014/main" id="{47D1D022-4E85-4734-8390-E0E68E855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86" y="2042375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4" descr="Image result for vehicle transparent side view">
            <a:extLst>
              <a:ext uri="{FF2B5EF4-FFF2-40B4-BE49-F238E27FC236}">
                <a16:creationId xmlns:a16="http://schemas.microsoft.com/office/drawing/2014/main" id="{CC2CBC13-CEB9-4F75-86A7-2E0B128C4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801" y="2042375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D966EEFE-5CCE-4C0C-93B5-D20581C1A30F}"/>
              </a:ext>
            </a:extLst>
          </p:cNvPr>
          <p:cNvSpPr/>
          <p:nvPr/>
        </p:nvSpPr>
        <p:spPr>
          <a:xfrm>
            <a:off x="1001040" y="1953015"/>
            <a:ext cx="1148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TX Ch. 1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1155C77-F682-4B5B-BE83-5CB261FB5FAE}"/>
              </a:ext>
            </a:extLst>
          </p:cNvPr>
          <p:cNvSpPr/>
          <p:nvPr/>
        </p:nvSpPr>
        <p:spPr>
          <a:xfrm>
            <a:off x="3428981" y="1915161"/>
            <a:ext cx="1148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TX Ch. 2</a:t>
            </a:r>
          </a:p>
        </p:txBody>
      </p:sp>
      <p:sp>
        <p:nvSpPr>
          <p:cNvPr id="54" name="Rectangle 2">
            <a:extLst>
              <a:ext uri="{FF2B5EF4-FFF2-40B4-BE49-F238E27FC236}">
                <a16:creationId xmlns:a16="http://schemas.microsoft.com/office/drawing/2014/main" id="{5F8FB31B-A447-488F-BA41-BC4CBBBA2C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4577174"/>
            <a:ext cx="10134600" cy="159502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Transmission ignores activity in other channels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As a result, two close vehicles can transmit concurrently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All vehicles in proximity of one channel transmission will not receive the other channel transmission, despite its relevancy and relative short distance</a:t>
            </a:r>
          </a:p>
        </p:txBody>
      </p:sp>
    </p:spTree>
    <p:extLst>
      <p:ext uri="{BB962C8B-B14F-4D97-AF65-F5344CB8AC3E}">
        <p14:creationId xmlns:p14="http://schemas.microsoft.com/office/powerpoint/2010/main" val="32924394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Constrained Operation </a:t>
            </a:r>
            <a:r>
              <a:rPr lang="en-GB" dirty="0">
                <a:sym typeface="Wingdings" panose="05000000000000000000" pitchFamily="2" charset="2"/>
              </a:rPr>
              <a:t> Spatial Coordination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F17242-2D0A-4825-AD82-F92FA279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7812B5-959B-4F89-80C9-091588D3A8A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pic>
        <p:nvPicPr>
          <p:cNvPr id="14" name="Picture 4" descr="Image result for vehicle transparent side view">
            <a:extLst>
              <a:ext uri="{FF2B5EF4-FFF2-40B4-BE49-F238E27FC236}">
                <a16:creationId xmlns:a16="http://schemas.microsoft.com/office/drawing/2014/main" id="{E4F62BE5-3557-4929-88CD-4D0AF5FE0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936" y="315610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Image result for vehicle transparent side view">
            <a:extLst>
              <a:ext uri="{FF2B5EF4-FFF2-40B4-BE49-F238E27FC236}">
                <a16:creationId xmlns:a16="http://schemas.microsoft.com/office/drawing/2014/main" id="{A4721AC0-3ED5-4380-AB1F-2AE99586F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384" y="3132969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Image result for vehicle transparent side view">
            <a:extLst>
              <a:ext uri="{FF2B5EF4-FFF2-40B4-BE49-F238E27FC236}">
                <a16:creationId xmlns:a16="http://schemas.microsoft.com/office/drawing/2014/main" id="{C0C81E68-70C5-4376-99A5-A2A1CCAF3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31" y="3132968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Image result for vehicle transparent side view">
            <a:extLst>
              <a:ext uri="{FF2B5EF4-FFF2-40B4-BE49-F238E27FC236}">
                <a16:creationId xmlns:a16="http://schemas.microsoft.com/office/drawing/2014/main" id="{6F4DCB52-5AA5-45A8-9D48-F08CB9B14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298" y="3132968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Image result for vehicle transparent side view">
            <a:extLst>
              <a:ext uri="{FF2B5EF4-FFF2-40B4-BE49-F238E27FC236}">
                <a16:creationId xmlns:a16="http://schemas.microsoft.com/office/drawing/2014/main" id="{F8BE20AD-2B44-48B9-9B75-CABF83CD9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561" y="315610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Image result for vehicle transparent side view">
            <a:extLst>
              <a:ext uri="{FF2B5EF4-FFF2-40B4-BE49-F238E27FC236}">
                <a16:creationId xmlns:a16="http://schemas.microsoft.com/office/drawing/2014/main" id="{B4BD39AF-8763-46D0-98D3-11A9E5018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547" y="3144536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Image result for vehicle transparent side view">
            <a:extLst>
              <a:ext uri="{FF2B5EF4-FFF2-40B4-BE49-F238E27FC236}">
                <a16:creationId xmlns:a16="http://schemas.microsoft.com/office/drawing/2014/main" id="{A9CEF721-F633-4D12-B363-7B9D1C228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444" y="3132968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Image result for vehicle transparent side view">
            <a:extLst>
              <a:ext uri="{FF2B5EF4-FFF2-40B4-BE49-F238E27FC236}">
                <a16:creationId xmlns:a16="http://schemas.microsoft.com/office/drawing/2014/main" id="{9A37A82A-7379-49E9-B6D4-A54FACF44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995" y="3144536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Image result for vehicle transparent side view">
            <a:extLst>
              <a:ext uri="{FF2B5EF4-FFF2-40B4-BE49-F238E27FC236}">
                <a16:creationId xmlns:a16="http://schemas.microsoft.com/office/drawing/2014/main" id="{45E7632D-3DA3-49EB-97E0-74A66A8BA1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33712" y="277223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Image result for vehicle transparent side view">
            <a:extLst>
              <a:ext uri="{FF2B5EF4-FFF2-40B4-BE49-F238E27FC236}">
                <a16:creationId xmlns:a16="http://schemas.microsoft.com/office/drawing/2014/main" id="{7BF8649D-1968-419F-A4BE-A9E9819BA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90609" y="276066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Image result for vehicle transparent side view">
            <a:extLst>
              <a:ext uri="{FF2B5EF4-FFF2-40B4-BE49-F238E27FC236}">
                <a16:creationId xmlns:a16="http://schemas.microsoft.com/office/drawing/2014/main" id="{F31C54FB-6A91-4F75-B5B0-7D4687D15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62160" y="277223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Image result for vehicle transparent side view">
            <a:extLst>
              <a:ext uri="{FF2B5EF4-FFF2-40B4-BE49-F238E27FC236}">
                <a16:creationId xmlns:a16="http://schemas.microsoft.com/office/drawing/2014/main" id="{2CAA1F26-2DD4-4F13-A985-B84FCB745D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00074" y="278380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Image result for vehicle transparent side view">
            <a:extLst>
              <a:ext uri="{FF2B5EF4-FFF2-40B4-BE49-F238E27FC236}">
                <a16:creationId xmlns:a16="http://schemas.microsoft.com/office/drawing/2014/main" id="{CE9E8C80-59CF-4C57-BEAA-9C8BD86EF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71626" y="2760665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Image result for vehicle transparent side view">
            <a:extLst>
              <a:ext uri="{FF2B5EF4-FFF2-40B4-BE49-F238E27FC236}">
                <a16:creationId xmlns:a16="http://schemas.microsoft.com/office/drawing/2014/main" id="{44EFE449-4A01-4D1E-B801-F3073C4D0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33220" y="278380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Image result for vehicle transparent side view">
            <a:extLst>
              <a:ext uri="{FF2B5EF4-FFF2-40B4-BE49-F238E27FC236}">
                <a16:creationId xmlns:a16="http://schemas.microsoft.com/office/drawing/2014/main" id="{D2D02CA6-0ED5-4A3A-88B9-9586DEACE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04771" y="2760665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Image result for vehicle transparent side view">
            <a:extLst>
              <a:ext uri="{FF2B5EF4-FFF2-40B4-BE49-F238E27FC236}">
                <a16:creationId xmlns:a16="http://schemas.microsoft.com/office/drawing/2014/main" id="{7DC5AF64-C15B-4A49-8D17-8D68490BA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935" y="3990036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Image result for vehicle transparent side view">
            <a:extLst>
              <a:ext uri="{FF2B5EF4-FFF2-40B4-BE49-F238E27FC236}">
                <a16:creationId xmlns:a16="http://schemas.microsoft.com/office/drawing/2014/main" id="{FE08FECB-903F-48DF-B5B4-7870D80BB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383" y="3966901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Image result for vehicle transparent side view">
            <a:extLst>
              <a:ext uri="{FF2B5EF4-FFF2-40B4-BE49-F238E27FC236}">
                <a16:creationId xmlns:a16="http://schemas.microsoft.com/office/drawing/2014/main" id="{F7FE3D2B-7629-44FA-BF74-8C6D1CCF1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978468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Image result for vehicle transparent side view">
            <a:extLst>
              <a:ext uri="{FF2B5EF4-FFF2-40B4-BE49-F238E27FC236}">
                <a16:creationId xmlns:a16="http://schemas.microsoft.com/office/drawing/2014/main" id="{B34C7A0D-A0FE-4899-8EF1-51B3FC94BB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479" y="402467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Image result for vehicle transparent side view">
            <a:extLst>
              <a:ext uri="{FF2B5EF4-FFF2-40B4-BE49-F238E27FC236}">
                <a16:creationId xmlns:a16="http://schemas.microsoft.com/office/drawing/2014/main" id="{478CE84D-70E5-4854-96BB-E583193AE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182" y="3991329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Image result for vehicle transparent side view">
            <a:extLst>
              <a:ext uri="{FF2B5EF4-FFF2-40B4-BE49-F238E27FC236}">
                <a16:creationId xmlns:a16="http://schemas.microsoft.com/office/drawing/2014/main" id="{F92D50FE-EF25-4782-BDB9-FA486F999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546" y="3978468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Image result for vehicle transparent side view">
            <a:extLst>
              <a:ext uri="{FF2B5EF4-FFF2-40B4-BE49-F238E27FC236}">
                <a16:creationId xmlns:a16="http://schemas.microsoft.com/office/drawing/2014/main" id="{DD24DEAE-2868-41E6-BA0A-55BBC6D8F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443" y="396690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Image result for vehicle transparent side view">
            <a:extLst>
              <a:ext uri="{FF2B5EF4-FFF2-40B4-BE49-F238E27FC236}">
                <a16:creationId xmlns:a16="http://schemas.microsoft.com/office/drawing/2014/main" id="{8819ACF6-48A2-4CA2-8251-174A66EF8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994" y="3978468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Image result for vehicle transparent side view">
            <a:extLst>
              <a:ext uri="{FF2B5EF4-FFF2-40B4-BE49-F238E27FC236}">
                <a16:creationId xmlns:a16="http://schemas.microsoft.com/office/drawing/2014/main" id="{7D21382B-B430-43A1-B8C3-EBDB4B1A0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33711" y="360616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Image result for vehicle transparent side view">
            <a:extLst>
              <a:ext uri="{FF2B5EF4-FFF2-40B4-BE49-F238E27FC236}">
                <a16:creationId xmlns:a16="http://schemas.microsoft.com/office/drawing/2014/main" id="{FFD860AF-D359-448C-94C0-6C0AB8790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90608" y="3594596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 descr="Image result for vehicle transparent side view">
            <a:extLst>
              <a:ext uri="{FF2B5EF4-FFF2-40B4-BE49-F238E27FC236}">
                <a16:creationId xmlns:a16="http://schemas.microsoft.com/office/drawing/2014/main" id="{AFC6C811-F0B2-45DD-9CA2-5DDBB7608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36552" y="360616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Image result for vehicle transparent side view">
            <a:extLst>
              <a:ext uri="{FF2B5EF4-FFF2-40B4-BE49-F238E27FC236}">
                <a16:creationId xmlns:a16="http://schemas.microsoft.com/office/drawing/2014/main" id="{FA208D1F-CAD3-4633-A407-3DD832575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00073" y="361773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Image result for vehicle transparent side view">
            <a:extLst>
              <a:ext uri="{FF2B5EF4-FFF2-40B4-BE49-F238E27FC236}">
                <a16:creationId xmlns:a16="http://schemas.microsoft.com/office/drawing/2014/main" id="{E52AD2E6-7D9C-4D81-B38E-AC2F04537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71625" y="3594597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 descr="Image result for vehicle transparent side view">
            <a:extLst>
              <a:ext uri="{FF2B5EF4-FFF2-40B4-BE49-F238E27FC236}">
                <a16:creationId xmlns:a16="http://schemas.microsoft.com/office/drawing/2014/main" id="{8F1736DE-A0FB-463C-A565-5BE8EC8AC0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62160" y="360997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Image result for vehicle transparent side view">
            <a:extLst>
              <a:ext uri="{FF2B5EF4-FFF2-40B4-BE49-F238E27FC236}">
                <a16:creationId xmlns:a16="http://schemas.microsoft.com/office/drawing/2014/main" id="{E3281EB8-DBBF-4A2B-AA59-603F63744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04770" y="3594597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Image result for vehicle transparent side view">
            <a:extLst>
              <a:ext uri="{FF2B5EF4-FFF2-40B4-BE49-F238E27FC236}">
                <a16:creationId xmlns:a16="http://schemas.microsoft.com/office/drawing/2014/main" id="{33BD1C7C-1FE4-4AD5-8E17-FCCAC07DF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04279" y="2745487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Image result for vehicle transparent side view">
            <a:extLst>
              <a:ext uri="{FF2B5EF4-FFF2-40B4-BE49-F238E27FC236}">
                <a16:creationId xmlns:a16="http://schemas.microsoft.com/office/drawing/2014/main" id="{70C9A878-B2B4-427D-A20A-62E222970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04278" y="3579419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Image result for vehicle transparent side view">
            <a:extLst>
              <a:ext uri="{FF2B5EF4-FFF2-40B4-BE49-F238E27FC236}">
                <a16:creationId xmlns:a16="http://schemas.microsoft.com/office/drawing/2014/main" id="{D29C1B4B-09A6-4BD3-8F12-5BAE343D4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849" y="315610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Image result for vehicle transparent side view">
            <a:extLst>
              <a:ext uri="{FF2B5EF4-FFF2-40B4-BE49-F238E27FC236}">
                <a16:creationId xmlns:a16="http://schemas.microsoft.com/office/drawing/2014/main" id="{8F9BA0DC-569E-4B5E-9C8B-CA40644DA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88557" y="278380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4" descr="Image result for vehicle transparent side view">
            <a:extLst>
              <a:ext uri="{FF2B5EF4-FFF2-40B4-BE49-F238E27FC236}">
                <a16:creationId xmlns:a16="http://schemas.microsoft.com/office/drawing/2014/main" id="{B644F1E3-D2C7-456A-A513-C6B7D48CD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31" y="3978468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4" descr="Image result for vehicle transparent side view">
            <a:extLst>
              <a:ext uri="{FF2B5EF4-FFF2-40B4-BE49-F238E27FC236}">
                <a16:creationId xmlns:a16="http://schemas.microsoft.com/office/drawing/2014/main" id="{20462343-2BE9-4E45-A1C2-F3B486368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88556" y="361773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 descr="Image result for vehicle transparent side view">
            <a:extLst>
              <a:ext uri="{FF2B5EF4-FFF2-40B4-BE49-F238E27FC236}">
                <a16:creationId xmlns:a16="http://schemas.microsoft.com/office/drawing/2014/main" id="{627A4588-A25E-44E8-BC6A-A80B7934F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86" y="2042375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Image result for vehicle transparent side view">
            <a:extLst>
              <a:ext uri="{FF2B5EF4-FFF2-40B4-BE49-F238E27FC236}">
                <a16:creationId xmlns:a16="http://schemas.microsoft.com/office/drawing/2014/main" id="{3A13C6FD-0D7C-449B-A975-77DC8DAECF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801" y="2042375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id="{1BED274F-2317-4997-BEC3-7D067BA07905}"/>
              </a:ext>
            </a:extLst>
          </p:cNvPr>
          <p:cNvSpPr/>
          <p:nvPr/>
        </p:nvSpPr>
        <p:spPr>
          <a:xfrm>
            <a:off x="1001040" y="1953015"/>
            <a:ext cx="1148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TX Ch. 1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0AAED48-8771-4C7E-8907-A409A4AD90F4}"/>
              </a:ext>
            </a:extLst>
          </p:cNvPr>
          <p:cNvSpPr/>
          <p:nvPr/>
        </p:nvSpPr>
        <p:spPr>
          <a:xfrm>
            <a:off x="3428981" y="1915161"/>
            <a:ext cx="1148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TX Ch. 2</a:t>
            </a:r>
          </a:p>
        </p:txBody>
      </p:sp>
      <p:sp>
        <p:nvSpPr>
          <p:cNvPr id="62" name="Rectangle 2">
            <a:extLst>
              <a:ext uri="{FF2B5EF4-FFF2-40B4-BE49-F238E27FC236}">
                <a16:creationId xmlns:a16="http://schemas.microsoft.com/office/drawing/2014/main" id="{04B5C75F-23F8-4E89-AFF3-E9EB079034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4577174"/>
            <a:ext cx="10134600" cy="159502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Transmission considers activity in other channels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Concurrent transmission from close vehicles is prevented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Important messages aren’t harmed</a:t>
            </a:r>
          </a:p>
        </p:txBody>
      </p:sp>
    </p:spTree>
    <p:extLst>
      <p:ext uri="{BB962C8B-B14F-4D97-AF65-F5344CB8AC3E}">
        <p14:creationId xmlns:p14="http://schemas.microsoft.com/office/powerpoint/2010/main" val="1712533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Concept of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F17242-2D0A-4825-AD82-F92FA279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7812B5-959B-4F89-80C9-091588D3A8A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489C42E-590C-4EA0-BF8E-F77B601754FC}"/>
              </a:ext>
            </a:extLst>
          </p:cNvPr>
          <p:cNvGrpSpPr/>
          <p:nvPr/>
        </p:nvGrpSpPr>
        <p:grpSpPr>
          <a:xfrm>
            <a:off x="152400" y="2760664"/>
            <a:ext cx="11811001" cy="820736"/>
            <a:chOff x="152400" y="2760664"/>
            <a:chExt cx="11922433" cy="820736"/>
          </a:xfrm>
        </p:grpSpPr>
        <p:pic>
          <p:nvPicPr>
            <p:cNvPr id="14" name="Picture 4" descr="Image result for vehicle transparent side view">
              <a:extLst>
                <a:ext uri="{FF2B5EF4-FFF2-40B4-BE49-F238E27FC236}">
                  <a16:creationId xmlns:a16="http://schemas.microsoft.com/office/drawing/2014/main" id="{E4F62BE5-3557-4929-88CD-4D0AF5FE00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4120" y="3246276"/>
              <a:ext cx="542673" cy="335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Image result for vehicle transparent side view">
              <a:extLst>
                <a:ext uri="{FF2B5EF4-FFF2-40B4-BE49-F238E27FC236}">
                  <a16:creationId xmlns:a16="http://schemas.microsoft.com/office/drawing/2014/main" id="{A4721AC0-3ED5-4380-AB1F-2AE99586F4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0439" y="3217865"/>
              <a:ext cx="542673" cy="335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4" descr="Image result for vehicle transparent side view">
              <a:extLst>
                <a:ext uri="{FF2B5EF4-FFF2-40B4-BE49-F238E27FC236}">
                  <a16:creationId xmlns:a16="http://schemas.microsoft.com/office/drawing/2014/main" id="{C0C81E68-70C5-4376-99A5-A2A1CCAF38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9521" y="3232070"/>
              <a:ext cx="542673" cy="335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4" descr="Image result for vehicle transparent side view">
              <a:extLst>
                <a:ext uri="{FF2B5EF4-FFF2-40B4-BE49-F238E27FC236}">
                  <a16:creationId xmlns:a16="http://schemas.microsoft.com/office/drawing/2014/main" id="{6F4DCB52-5AA5-45A8-9D48-F08CB9B143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32160" y="3217864"/>
              <a:ext cx="542673" cy="335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4" descr="Image result for vehicle transparent side view">
              <a:extLst>
                <a:ext uri="{FF2B5EF4-FFF2-40B4-BE49-F238E27FC236}">
                  <a16:creationId xmlns:a16="http://schemas.microsoft.com/office/drawing/2014/main" id="{F8BE20AD-2B44-48B9-9B75-CABF83CD91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95840" y="3232070"/>
              <a:ext cx="542673" cy="335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4" descr="Image result for vehicle transparent side view">
              <a:extLst>
                <a:ext uri="{FF2B5EF4-FFF2-40B4-BE49-F238E27FC236}">
                  <a16:creationId xmlns:a16="http://schemas.microsoft.com/office/drawing/2014/main" id="{B4BD39AF-8763-46D0-98D3-11A9E50185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3232070"/>
              <a:ext cx="542673" cy="335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4" descr="Image result for vehicle transparent side view">
              <a:extLst>
                <a:ext uri="{FF2B5EF4-FFF2-40B4-BE49-F238E27FC236}">
                  <a16:creationId xmlns:a16="http://schemas.microsoft.com/office/drawing/2014/main" id="{A9CEF721-F633-4D12-B363-7B9D1C228E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5039" y="3217864"/>
              <a:ext cx="542673" cy="335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4" descr="Image result for vehicle transparent side view">
              <a:extLst>
                <a:ext uri="{FF2B5EF4-FFF2-40B4-BE49-F238E27FC236}">
                  <a16:creationId xmlns:a16="http://schemas.microsoft.com/office/drawing/2014/main" id="{9A37A82A-7379-49E9-B6D4-A54FACF448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8719" y="3232070"/>
              <a:ext cx="542673" cy="335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4" descr="Image result for vehicle transparent side view">
              <a:extLst>
                <a:ext uri="{FF2B5EF4-FFF2-40B4-BE49-F238E27FC236}">
                  <a16:creationId xmlns:a16="http://schemas.microsoft.com/office/drawing/2014/main" id="{45E7632D-3DA3-49EB-97E0-74A66A8BA1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205960" y="2774870"/>
              <a:ext cx="542673" cy="335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4" descr="Image result for vehicle transparent side view">
              <a:extLst>
                <a:ext uri="{FF2B5EF4-FFF2-40B4-BE49-F238E27FC236}">
                  <a16:creationId xmlns:a16="http://schemas.microsoft.com/office/drawing/2014/main" id="{7BF8649D-1968-419F-A4BE-A9E9819BA0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478599" y="2760664"/>
              <a:ext cx="542673" cy="335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4" descr="Image result for vehicle transparent side view">
              <a:extLst>
                <a:ext uri="{FF2B5EF4-FFF2-40B4-BE49-F238E27FC236}">
                  <a16:creationId xmlns:a16="http://schemas.microsoft.com/office/drawing/2014/main" id="{F31C54FB-6A91-4F75-B5B0-7D4687D15B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842279" y="2774870"/>
              <a:ext cx="542673" cy="335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4" descr="Image result for vehicle transparent side view">
              <a:extLst>
                <a:ext uri="{FF2B5EF4-FFF2-40B4-BE49-F238E27FC236}">
                  <a16:creationId xmlns:a16="http://schemas.microsoft.com/office/drawing/2014/main" id="{2CAA1F26-2DD4-4F13-A985-B84FCB745D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714000" y="2789076"/>
              <a:ext cx="542673" cy="335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Picture 4" descr="Image result for vehicle transparent side view">
              <a:extLst>
                <a:ext uri="{FF2B5EF4-FFF2-40B4-BE49-F238E27FC236}">
                  <a16:creationId xmlns:a16="http://schemas.microsoft.com/office/drawing/2014/main" id="{CE9E8C80-59CF-4C57-BEAA-9C8BD86EF4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077681" y="2760665"/>
              <a:ext cx="542673" cy="335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Picture 4" descr="Image result for vehicle transparent side view">
              <a:extLst>
                <a:ext uri="{FF2B5EF4-FFF2-40B4-BE49-F238E27FC236}">
                  <a16:creationId xmlns:a16="http://schemas.microsoft.com/office/drawing/2014/main" id="{44EFE449-4A01-4D1E-B801-F3073C4D09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606879" y="2789076"/>
              <a:ext cx="542673" cy="335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4" descr="Image result for vehicle transparent side view">
              <a:extLst>
                <a:ext uri="{FF2B5EF4-FFF2-40B4-BE49-F238E27FC236}">
                  <a16:creationId xmlns:a16="http://schemas.microsoft.com/office/drawing/2014/main" id="{D2D02CA6-0ED5-4A3A-88B9-9586DEACEF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70560" y="2760665"/>
              <a:ext cx="542673" cy="335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BD352A26-1FAD-4BAB-B534-EE936EC8AED7}"/>
              </a:ext>
            </a:extLst>
          </p:cNvPr>
          <p:cNvSpPr txBox="1"/>
          <p:nvPr/>
        </p:nvSpPr>
        <p:spPr>
          <a:xfrm>
            <a:off x="3734966" y="4648200"/>
            <a:ext cx="45407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Outside Ch1. interference range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Ch. 2 can transmit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5" name="Picture 4" descr="Image result for vehicle transparent side view">
            <a:extLst>
              <a:ext uri="{FF2B5EF4-FFF2-40B4-BE49-F238E27FC236}">
                <a16:creationId xmlns:a16="http://schemas.microsoft.com/office/drawing/2014/main" id="{C72ED25C-5E11-4596-A9DF-FC1B6304E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341" y="5896565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Image result for vehicle transparent side view">
            <a:extLst>
              <a:ext uri="{FF2B5EF4-FFF2-40B4-BE49-F238E27FC236}">
                <a16:creationId xmlns:a16="http://schemas.microsoft.com/office/drawing/2014/main" id="{4C1717A5-1AAD-4A03-816C-618CD37F1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756" y="5896565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93EA2CF1-93FF-4DC7-81D9-7FCFD9FB7D07}"/>
              </a:ext>
            </a:extLst>
          </p:cNvPr>
          <p:cNvSpPr/>
          <p:nvPr/>
        </p:nvSpPr>
        <p:spPr>
          <a:xfrm>
            <a:off x="2504995" y="5807205"/>
            <a:ext cx="1148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TX Ch. 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FF86592-097C-4347-81E1-95FA05ED0733}"/>
              </a:ext>
            </a:extLst>
          </p:cNvPr>
          <p:cNvSpPr/>
          <p:nvPr/>
        </p:nvSpPr>
        <p:spPr>
          <a:xfrm>
            <a:off x="4932936" y="5769351"/>
            <a:ext cx="1148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TX Ch. 2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1FAFBB0-61A3-41BD-AB7F-B35C6036140E}"/>
              </a:ext>
            </a:extLst>
          </p:cNvPr>
          <p:cNvSpPr/>
          <p:nvPr/>
        </p:nvSpPr>
        <p:spPr bwMode="auto">
          <a:xfrm>
            <a:off x="2479575" y="2209800"/>
            <a:ext cx="7416265" cy="2449434"/>
          </a:xfrm>
          <a:prstGeom prst="ellipse">
            <a:avLst/>
          </a:prstGeom>
          <a:solidFill>
            <a:schemeClr val="bg2">
              <a:lumMod val="20000"/>
              <a:lumOff val="80000"/>
              <a:alpha val="5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>
                  <a:alpha val="26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D84F2E-D6CA-4E58-AB92-C8B04D918104}"/>
              </a:ext>
            </a:extLst>
          </p:cNvPr>
          <p:cNvSpPr txBox="1"/>
          <p:nvPr/>
        </p:nvSpPr>
        <p:spPr>
          <a:xfrm>
            <a:off x="3734966" y="3657600"/>
            <a:ext cx="45407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Within Ch1. interference range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Delay Ch. 2 transmission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4735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Transmission Flow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3735387"/>
            <a:ext cx="10134600" cy="235902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Interference is quantified by RSSI level, reflecting target communication range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Target range is determined by use-case, commonly 300 meters for safety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Real-time transmission deferral decision is needed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V2X upper layer can configure decision parameters, but can’t perform real-time RSSI comparisons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MAC can perform real-time RSSI comparisons based on information from PHY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F17242-2D0A-4825-AD82-F92FA279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7812B5-959B-4F89-80C9-091588D3A8A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4F227B-5D28-47E3-9D26-A1C5FF58591A}"/>
              </a:ext>
            </a:extLst>
          </p:cNvPr>
          <p:cNvSpPr/>
          <p:nvPr/>
        </p:nvSpPr>
        <p:spPr bwMode="auto">
          <a:xfrm>
            <a:off x="762000" y="2971800"/>
            <a:ext cx="2743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Trans</a:t>
            </a:r>
            <a:r>
              <a:rPr lang="en-US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mit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9EB68F-0560-4A8D-9A70-92F24A61B282}"/>
              </a:ext>
            </a:extLst>
          </p:cNvPr>
          <p:cNvSpPr/>
          <p:nvPr/>
        </p:nvSpPr>
        <p:spPr bwMode="auto">
          <a:xfrm>
            <a:off x="8610600" y="2971800"/>
            <a:ext cx="2743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Delay transmission</a:t>
            </a: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23B36F71-FCB8-4740-AC7A-77B329C11023}"/>
              </a:ext>
            </a:extLst>
          </p:cNvPr>
          <p:cNvCxnSpPr>
            <a:cxnSpLocks/>
            <a:endCxn id="5" idx="0"/>
          </p:cNvCxnSpPr>
          <p:nvPr/>
        </p:nvCxnSpPr>
        <p:spPr bwMode="auto">
          <a:xfrm rot="5400000">
            <a:off x="5945983" y="1920083"/>
            <a:ext cx="325437" cy="0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577E9EFB-65DD-4400-9DD5-A1802750EF3E}"/>
              </a:ext>
            </a:extLst>
          </p:cNvPr>
          <p:cNvCxnSpPr>
            <a:cxnSpLocks/>
            <a:stCxn id="10" idx="0"/>
            <a:endCxn id="5" idx="3"/>
          </p:cNvCxnSpPr>
          <p:nvPr/>
        </p:nvCxnSpPr>
        <p:spPr bwMode="auto">
          <a:xfrm rot="16200000" flipV="1">
            <a:off x="9111721" y="2101321"/>
            <a:ext cx="406399" cy="133456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lg" len="lg"/>
            <a:tailEnd type="none" w="lg" len="lg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955DE69D-7278-4D82-A6FE-D6A03671207D}"/>
              </a:ext>
            </a:extLst>
          </p:cNvPr>
          <p:cNvSpPr/>
          <p:nvPr/>
        </p:nvSpPr>
        <p:spPr>
          <a:xfrm>
            <a:off x="8680554" y="2190690"/>
            <a:ext cx="5581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67920949-33D6-44F1-BC19-9EFBD4DED68D}"/>
              </a:ext>
            </a:extLst>
          </p:cNvPr>
          <p:cNvSpPr/>
          <p:nvPr/>
        </p:nvSpPr>
        <p:spPr bwMode="auto">
          <a:xfrm>
            <a:off x="3542246" y="2082802"/>
            <a:ext cx="5105394" cy="965198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Multi-channel interfere?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6310D84-E1D2-4454-9C9D-A91808020501}"/>
              </a:ext>
            </a:extLst>
          </p:cNvPr>
          <p:cNvCxnSpPr>
            <a:cxnSpLocks/>
            <a:stCxn id="3" idx="0"/>
            <a:endCxn id="5" idx="1"/>
          </p:cNvCxnSpPr>
          <p:nvPr/>
        </p:nvCxnSpPr>
        <p:spPr bwMode="auto">
          <a:xfrm rot="5400000" flipH="1" flipV="1">
            <a:off x="2634724" y="2064278"/>
            <a:ext cx="406399" cy="1408646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lg" len="lg"/>
            <a:tailEnd type="none" w="lg" len="lg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99987B70-EA3D-4F6D-AA19-0834168F81C7}"/>
              </a:ext>
            </a:extLst>
          </p:cNvPr>
          <p:cNvSpPr/>
          <p:nvPr/>
        </p:nvSpPr>
        <p:spPr>
          <a:xfrm>
            <a:off x="3046379" y="2190690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7156292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Multi-Channel Interference Mitigation Layer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361083" cy="144779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Adding MAC layer is suggested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>
                <a:cs typeface="+mn-cs"/>
              </a:rPr>
              <a:t>Required by any system: single radio or multi-radio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F17242-2D0A-4825-AD82-F92FA279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7812B5-959B-4F89-80C9-091588D3A8A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00D6D5E-B324-4D3D-BE1D-F0DAA7B926E0}"/>
              </a:ext>
            </a:extLst>
          </p:cNvPr>
          <p:cNvSpPr/>
          <p:nvPr/>
        </p:nvSpPr>
        <p:spPr bwMode="auto">
          <a:xfrm>
            <a:off x="4876800" y="5294064"/>
            <a:ext cx="2743200" cy="87813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PHY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35C4BC-3349-49D5-A893-8CDD66DCEDDC}"/>
              </a:ext>
            </a:extLst>
          </p:cNvPr>
          <p:cNvSpPr/>
          <p:nvPr/>
        </p:nvSpPr>
        <p:spPr bwMode="auto">
          <a:xfrm>
            <a:off x="4876800" y="3926137"/>
            <a:ext cx="2743200" cy="136792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MAC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4AF5EF-1338-47A9-ABEE-5C78A735D24E}"/>
              </a:ext>
            </a:extLst>
          </p:cNvPr>
          <p:cNvSpPr/>
          <p:nvPr/>
        </p:nvSpPr>
        <p:spPr bwMode="auto">
          <a:xfrm>
            <a:off x="4876800" y="4809999"/>
            <a:ext cx="2743200" cy="484065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Multi-channel interference mitigation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18B00DB-CF7F-402C-8C59-5DE15A557530}"/>
              </a:ext>
            </a:extLst>
          </p:cNvPr>
          <p:cNvSpPr/>
          <p:nvPr/>
        </p:nvSpPr>
        <p:spPr bwMode="auto">
          <a:xfrm>
            <a:off x="4876800" y="3048001"/>
            <a:ext cx="2743200" cy="87813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V2X upper layer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RSSI Based Decision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13460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RSSI is indicative to distance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Upon transmit request, adjacent packet RSSI is compared with threshold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If above threshold </a:t>
            </a:r>
            <a:r>
              <a:rPr lang="en-US" dirty="0">
                <a:sym typeface="Wingdings" panose="05000000000000000000" pitchFamily="2" charset="2"/>
              </a:rPr>
              <a:t> Interference too strong. Vehicle is likely too close  Delay transmission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If below threshold  Interference not harmful. Vehicle is likely far enough  Transmit</a:t>
            </a: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RSSI varies based on environment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For example, truck on road, curve, building,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V2X upper layer can adjust the threshold based on expected RSSI in target range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F17242-2D0A-4825-AD82-F92FA279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7812B5-959B-4F89-80C9-091588D3A8A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1239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19989</TotalTime>
  <Words>673</Words>
  <Application>Microsoft Office PowerPoint</Application>
  <PresentationFormat>Widescreen</PresentationFormat>
  <Paragraphs>163</Paragraphs>
  <Slides>12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Microsoft Word 97 - 2003 Document</vt:lpstr>
      <vt:lpstr>Multi-channel interference mitigation</vt:lpstr>
      <vt:lpstr>Abstract</vt:lpstr>
      <vt:lpstr>Multiple Channels Interferences - Recap</vt:lpstr>
      <vt:lpstr>Unconstrained Operation  Chaos</vt:lpstr>
      <vt:lpstr>Constrained Operation  Spatial Coordination</vt:lpstr>
      <vt:lpstr>Concept of Operation</vt:lpstr>
      <vt:lpstr>Transmission Flow</vt:lpstr>
      <vt:lpstr>Multi-Channel Interference Mitigation Layer</vt:lpstr>
      <vt:lpstr>RSSI Based Decision</vt:lpstr>
      <vt:lpstr>Adjacent Channel RSSI Measurement </vt:lpstr>
      <vt:lpstr>Zoom on Interface </vt:lpstr>
      <vt:lpstr>Summary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390</cp:revision>
  <cp:lastPrinted>1601-01-01T00:00:00Z</cp:lastPrinted>
  <dcterms:created xsi:type="dcterms:W3CDTF">2018-10-25T12:07:45Z</dcterms:created>
  <dcterms:modified xsi:type="dcterms:W3CDTF">2019-01-10T07:51:39Z</dcterms:modified>
</cp:coreProperties>
</file>