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1" r:id="rId2"/>
    <p:sldId id="520" r:id="rId3"/>
    <p:sldId id="537" r:id="rId4"/>
    <p:sldId id="538" r:id="rId5"/>
    <p:sldId id="521" r:id="rId6"/>
    <p:sldId id="523" r:id="rId7"/>
    <p:sldId id="524" r:id="rId8"/>
    <p:sldId id="535" r:id="rId9"/>
    <p:sldId id="525" r:id="rId10"/>
    <p:sldId id="526" r:id="rId11"/>
    <p:sldId id="527" r:id="rId12"/>
    <p:sldId id="536" r:id="rId13"/>
    <p:sldId id="539" r:id="rId14"/>
    <p:sldId id="540" r:id="rId15"/>
    <p:sldId id="541" r:id="rId16"/>
    <p:sldId id="543" r:id="rId17"/>
    <p:sldId id="544" r:id="rId18"/>
    <p:sldId id="542" r:id="rId19"/>
    <p:sldId id="545" r:id="rId20"/>
  </p:sldIdLst>
  <p:sldSz cx="9144000" cy="6858000" type="screen4x3"/>
  <p:notesSz cx="6954838" cy="92408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l22" initials="j" lastIdx="4" clrIdx="0"/>
  <p:cmAuthor id="1" name="John Kenney" initials="JK" lastIdx="1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2AC00"/>
    <a:srgbClr val="0000FF"/>
    <a:srgbClr val="FF3300"/>
    <a:srgbClr val="9BB5E9"/>
    <a:srgbClr val="AABADA"/>
    <a:srgbClr val="A27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43" autoAdjust="0"/>
  </p:normalViewPr>
  <p:slideViewPr>
    <p:cSldViewPr>
      <p:cViewPr>
        <p:scale>
          <a:sx n="80" d="100"/>
          <a:sy n="80" d="100"/>
        </p:scale>
        <p:origin x="-90" y="-22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696" y="-72"/>
      </p:cViewPr>
      <p:guideLst>
        <p:guide orient="horz" pos="2151"/>
        <p:guide pos="28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0356" y="175081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57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802.11-14/1101r1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8499" y="168357"/>
            <a:ext cx="1062254" cy="2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57">
              <a:defRPr sz="1400" b="1"/>
            </a:lvl1pPr>
          </a:lstStyle>
          <a:p>
            <a:pPr>
              <a:defRPr/>
            </a:pPr>
            <a:r>
              <a:rPr lang="en-GB" dirty="0"/>
              <a:t>January 2013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43129" y="894397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357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040ED837-3CD0-4783-A001-FE07B053EF8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>
            <a:off x="696914" y="387350"/>
            <a:ext cx="55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en-US" dirty="0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696913" y="894397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/>
              <a:t>Submission</a:t>
            </a:r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696913" y="8821738"/>
            <a:ext cx="571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194" y="8921502"/>
            <a:ext cx="160364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189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3218" y="94119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357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802.11-14/1101r1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7225" y="87395"/>
            <a:ext cx="1062254" cy="2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357">
              <a:defRPr sz="1400" b="1"/>
            </a:lvl1pPr>
          </a:lstStyle>
          <a:p>
            <a:pPr>
              <a:defRPr/>
            </a:pPr>
            <a:r>
              <a:rPr lang="en-GB" dirty="0"/>
              <a:t>January 2013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8500"/>
            <a:ext cx="4603750" cy="345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7851"/>
            <a:ext cx="5103812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7" tIns="46075" rIns="93737" bIns="46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7144" y="894715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357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CEF5F69A-29C7-46E2-8FE4-081DA16434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727075" y="8947150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/>
              <a:t>Submission</a:t>
            </a:r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727075" y="8858250"/>
            <a:ext cx="5500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en-US" dirty="0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649289" y="295275"/>
            <a:ext cx="565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1194" y="8947150"/>
            <a:ext cx="160364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905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13218" y="94119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5" indent="-285722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6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40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94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48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02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57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11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1400" dirty="0"/>
              <a:t>doc.: IEEE </a:t>
            </a:r>
            <a:r>
              <a:rPr lang="en-GB" altLang="en-US" sz="1400" dirty="0" smtClean="0"/>
              <a:t>802.11-14/1101r1</a:t>
            </a:r>
            <a:endParaRPr lang="en-GB" altLang="en-US" sz="1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5" indent="-285722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6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40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94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48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02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57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11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1400" dirty="0"/>
              <a:t>January 2013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875088" y="8947150"/>
            <a:ext cx="2424112" cy="18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>
            <a:lvl1pPr marL="342866" indent="-342866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5" indent="-285722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6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40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42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896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051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204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359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altLang="en-US" dirty="0"/>
              <a:t>Clint Chaplin, Chair (Samsung)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9736" y="894715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5" indent="-285722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6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40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94" indent="-228577" defTabSz="93335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48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02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57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11" indent="-228577" defTabSz="93335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 smtClean="0"/>
              <a:t>Page </a:t>
            </a:r>
            <a:fld id="{6B6EBB1C-9F8B-43BA-AF2F-D419D534447B}" type="slidenum">
              <a:rPr lang="en-GB" altLang="en-US" smtClean="0"/>
              <a:pPr/>
              <a:t>1</a:t>
            </a:fld>
            <a:endParaRPr lang="en-GB" altLang="en-US" dirty="0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698500"/>
            <a:ext cx="4605338" cy="34544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 dirty="0"/>
              <a:t>Slide </a:t>
            </a:r>
            <a:fld id="{41BDFEFB-C6ED-40DB-9994-CEF8BCDCE3C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85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16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January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0D48DB3-F4EC-4CEB-A32F-CD65C78062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9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16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January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FE3BF6A-7F09-4816-830E-5789FFA6FA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71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16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75D1F6B-8DAF-4BC1-A243-C99B28F1BA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840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7CE062C-69CA-4473-A309-F6CE2CA075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16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3FC723DD-FE53-4B62-89D4-ADB7165120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37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D89BFA7-54B0-40BE-8543-CF974E598E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9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E5E0853D-AB25-4671-A307-AC78A52F0E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1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A74E8957-6078-4BAA-88B6-3537B6C888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30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68827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2014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591EE8F4-585B-425F-A2BA-B557383A02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91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160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January 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BBE969AE-6407-47C3-B341-7DCDF675B4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7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6794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F158FE89-BC9C-4DFF-BE75-BE21B2427B5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16575" y="332601"/>
            <a:ext cx="26289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GB" altLang="en-US" sz="1800" b="1" dirty="0" smtClean="0">
                <a:latin typeface="Calibri" panose="020F0502020204030204" pitchFamily="34" charset="0"/>
              </a:rPr>
              <a:t>IEEE 802.11-19/0045r0</a:t>
            </a:r>
            <a:endParaRPr lang="en-GB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4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502020204030204" pitchFamily="34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Seamless Evolution from DSRC to IEEE NGV</a:t>
            </a:r>
            <a:endParaRPr lang="en-GB" altLang="en-US" dirty="0" smtClean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January 14, 2019</a:t>
            </a:r>
            <a:endParaRPr lang="en-GB" altLang="en-US" sz="2000" b="0" dirty="0" smtClean="0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1882" y="6123013"/>
            <a:ext cx="41197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dirty="0" smtClean="0">
                <a:latin typeface="Calibri" panose="020F0502020204030204" pitchFamily="34" charset="0"/>
              </a:rPr>
              <a:t>Slide </a:t>
            </a:r>
            <a:fld id="{FF0B54F1-E75A-4F7E-B534-0C6530970CF7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dirty="0" smtClean="0">
              <a:latin typeface="Calibri" panose="020F0502020204030204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31168" y="15875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2000" b="1" dirty="0" smtClean="0"/>
              <a:t>Author:</a:t>
            </a:r>
            <a:endParaRPr lang="en-GB" altLang="en-US" sz="2000" dirty="0"/>
          </a:p>
        </p:txBody>
      </p:sp>
      <p:graphicFrame>
        <p:nvGraphicFramePr>
          <p:cNvPr id="122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107624"/>
              </p:ext>
            </p:extLst>
          </p:nvPr>
        </p:nvGraphicFramePr>
        <p:xfrm>
          <a:off x="330200" y="2168525"/>
          <a:ext cx="82708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9" name="Document" r:id="rId4" imgW="8822120" imgH="4395648" progId="Word.Document.8">
                  <p:embed/>
                </p:oleObj>
              </mc:Choice>
              <mc:Fallback>
                <p:oleObj name="Document" r:id="rId4" imgW="8822120" imgH="439564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2168525"/>
                        <a:ext cx="827087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86" y="15802"/>
            <a:ext cx="6231471" cy="748902"/>
          </a:xfrm>
        </p:spPr>
        <p:txBody>
          <a:bodyPr/>
          <a:lstStyle/>
          <a:p>
            <a:r>
              <a:rPr lang="en-US" dirty="0" smtClean="0"/>
              <a:t>Interoperability as needed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837294" y="2240507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088106" y="2265528"/>
            <a:ext cx="764275" cy="3548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DSRC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37295" y="1398895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088105" y="1398895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586485" y="1387522"/>
            <a:ext cx="764275" cy="3548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DSRC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94077" y="3075295"/>
            <a:ext cx="764275" cy="3548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DSRC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586485" y="2240507"/>
            <a:ext cx="764275" cy="3548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DSRC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86484" y="3084394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62441" y="933594"/>
            <a:ext cx="26478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With DSRC neighbors, broadcast using DSRC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Depending on situation, may also send additional NGV information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NGV appendix 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NGV duplicated message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Conditions may include channel load (congestion level)</a:t>
            </a:r>
            <a:endParaRPr lang="en-US" sz="16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601570" y="1883391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601570" y="2595349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 flipH="1" flipV="1">
            <a:off x="3061647" y="1883391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3061647" y="2595349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5" idx="0"/>
          </p:cNvCxnSpPr>
          <p:nvPr/>
        </p:nvCxnSpPr>
        <p:spPr bwMode="auto">
          <a:xfrm flipV="1">
            <a:off x="4219432" y="1883391"/>
            <a:ext cx="0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219432" y="2620370"/>
            <a:ext cx="0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 rot="20220565">
            <a:off x="4539018" y="1830226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DSRC</a:t>
            </a:r>
            <a:endParaRPr lang="en-US" i="1" dirty="0"/>
          </a:p>
        </p:txBody>
      </p:sp>
      <p:sp>
        <p:nvSpPr>
          <p:cNvPr id="33" name="TextBox 32"/>
          <p:cNvSpPr txBox="1"/>
          <p:nvPr/>
        </p:nvSpPr>
        <p:spPr>
          <a:xfrm rot="1379435" flipH="1">
            <a:off x="4609153" y="2469607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DSRC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 rot="20220565">
            <a:off x="2990674" y="2469410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DSRC</a:t>
            </a:r>
            <a:endParaRPr lang="en-US" i="1" dirty="0"/>
          </a:p>
        </p:txBody>
      </p:sp>
      <p:sp>
        <p:nvSpPr>
          <p:cNvPr id="35" name="TextBox 34"/>
          <p:cNvSpPr txBox="1"/>
          <p:nvPr/>
        </p:nvSpPr>
        <p:spPr>
          <a:xfrm rot="1379435" flipH="1">
            <a:off x="3097447" y="1734296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DSRC</a:t>
            </a:r>
            <a:endParaRPr lang="en-US" i="1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3837295" y="5026925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88106" y="5870812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837296" y="4185313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088106" y="4185313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586485" y="5870812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4601571" y="4669809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4601571" y="5381767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/>
          <p:nvPr/>
        </p:nvCxnSpPr>
        <p:spPr bwMode="auto">
          <a:xfrm flipH="1" flipV="1">
            <a:off x="3061648" y="4669809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 flipH="1">
            <a:off x="3061648" y="5381767"/>
            <a:ext cx="775648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>
            <a:stCxn id="36" idx="0"/>
          </p:cNvCxnSpPr>
          <p:nvPr/>
        </p:nvCxnSpPr>
        <p:spPr bwMode="auto">
          <a:xfrm flipV="1">
            <a:off x="4219433" y="4669809"/>
            <a:ext cx="0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4219433" y="5406788"/>
            <a:ext cx="0" cy="3571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Box 50"/>
          <p:cNvSpPr txBox="1"/>
          <p:nvPr/>
        </p:nvSpPr>
        <p:spPr>
          <a:xfrm rot="20220565">
            <a:off x="4606346" y="4616644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NGV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1379435" flipH="1">
            <a:off x="4676481" y="5256025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NGV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20220565">
            <a:off x="3058002" y="5255828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NGV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rot="1379435" flipH="1">
            <a:off x="3164775" y="4520714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NGV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088106" y="5026925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5586483" y="4144369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586482" y="4992622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3837293" y="5870812"/>
            <a:ext cx="764275" cy="35484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NGV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462441" y="4156590"/>
            <a:ext cx="28048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With only NGV neighbors, </a:t>
            </a:r>
            <a:endParaRPr lang="en-US" sz="1600" dirty="0" smtClean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or </a:t>
            </a:r>
            <a:r>
              <a:rPr lang="en-US" sz="1600" dirty="0" smtClean="0"/>
              <a:t>if </a:t>
            </a:r>
            <a:r>
              <a:rPr lang="en-US" sz="1600" dirty="0" smtClean="0"/>
              <a:t>unicast to NGV device,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or if industry consensus to use </a:t>
            </a:r>
            <a:r>
              <a:rPr lang="en-US" sz="1600" dirty="0" smtClean="0"/>
              <a:t>only </a:t>
            </a:r>
            <a:r>
              <a:rPr lang="en-US" sz="1600" dirty="0" smtClean="0"/>
              <a:t>NGV fo</a:t>
            </a:r>
            <a:r>
              <a:rPr lang="en-US" sz="1600" dirty="0" smtClean="0"/>
              <a:t>r a given use case:</a:t>
            </a:r>
          </a:p>
          <a:p>
            <a:pPr marL="285750" indent="-285750" algn="l">
              <a:buFont typeface="Wingdings"/>
              <a:buChar char="è"/>
            </a:pPr>
            <a:r>
              <a:rPr lang="en-US" sz="1600" dirty="0" smtClean="0"/>
              <a:t>T</a:t>
            </a:r>
            <a:r>
              <a:rPr lang="en-US" sz="1600" dirty="0" smtClean="0"/>
              <a:t>ransmit </a:t>
            </a:r>
            <a:r>
              <a:rPr lang="en-US" sz="1600" dirty="0" smtClean="0"/>
              <a:t>using NGV</a:t>
            </a:r>
            <a:r>
              <a:rPr lang="en-US" sz="1600" dirty="0" smtClean="0"/>
              <a:t>.</a:t>
            </a:r>
          </a:p>
          <a:p>
            <a:pPr marL="285750" indent="-285750" algn="l">
              <a:buFont typeface="Wingdings"/>
              <a:buChar char="è"/>
            </a:pPr>
            <a:endParaRPr lang="en-US" sz="1600" dirty="0" smtClean="0"/>
          </a:p>
          <a:p>
            <a:pPr algn="l"/>
            <a:r>
              <a:rPr lang="en-US" sz="1600" dirty="0" smtClean="0"/>
              <a:t>Packet-by-packet decision</a:t>
            </a:r>
            <a:endParaRPr lang="en-US" sz="1600" dirty="0"/>
          </a:p>
        </p:txBody>
      </p:sp>
      <p:sp>
        <p:nvSpPr>
          <p:cNvPr id="60" name="Curved Right Arrow 59"/>
          <p:cNvSpPr/>
          <p:nvPr/>
        </p:nvSpPr>
        <p:spPr bwMode="auto">
          <a:xfrm>
            <a:off x="593678" y="2442949"/>
            <a:ext cx="914400" cy="2703546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6868" y="3502334"/>
            <a:ext cx="1130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Seamless</a:t>
            </a:r>
          </a:p>
          <a:p>
            <a:pPr algn="ctr"/>
            <a:r>
              <a:rPr lang="en-US" dirty="0" smtClean="0"/>
              <a:t>Evolution</a:t>
            </a:r>
            <a:endParaRPr lang="en-US" dirty="0"/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1972210" y="3794721"/>
            <a:ext cx="5984166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Rectangle 63"/>
          <p:cNvSpPr/>
          <p:nvPr/>
        </p:nvSpPr>
        <p:spPr bwMode="auto">
          <a:xfrm>
            <a:off x="2101751" y="3055566"/>
            <a:ext cx="764275" cy="3548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DSRC</a:t>
            </a:r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2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688632" cy="582960"/>
          </a:xfrm>
        </p:spPr>
        <p:txBody>
          <a:bodyPr/>
          <a:lstStyle/>
          <a:p>
            <a:r>
              <a:rPr lang="en-US" dirty="0" smtClean="0"/>
              <a:t>Automotive Liaison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986" y="692696"/>
            <a:ext cx="8412013" cy="4114800"/>
          </a:xfrm>
        </p:spPr>
        <p:txBody>
          <a:bodyPr/>
          <a:lstStyle/>
          <a:p>
            <a:r>
              <a:rPr lang="en-US" dirty="0" smtClean="0"/>
              <a:t>A consistent message from automotive stakeholders</a:t>
            </a:r>
          </a:p>
          <a:p>
            <a:r>
              <a:rPr lang="en-US" dirty="0" smtClean="0"/>
              <a:t>Car2Car Communications Consortium</a:t>
            </a:r>
          </a:p>
          <a:p>
            <a:pPr lvl="1"/>
            <a:r>
              <a:rPr lang="en-US" dirty="0" smtClean="0"/>
              <a:t>“NGV-conformant device must </a:t>
            </a:r>
            <a:r>
              <a:rPr lang="en-US" dirty="0" smtClean="0">
                <a:solidFill>
                  <a:srgbClr val="FF0000"/>
                </a:solidFill>
              </a:rPr>
              <a:t>interoperate</a:t>
            </a:r>
            <a:r>
              <a:rPr lang="en-US" dirty="0" smtClean="0"/>
              <a:t> with IEEE 802.11p devices”</a:t>
            </a:r>
          </a:p>
          <a:p>
            <a:pPr lvl="1"/>
            <a:r>
              <a:rPr lang="en-US" dirty="0" smtClean="0"/>
              <a:t>“NGV transmissions must be </a:t>
            </a:r>
            <a:r>
              <a:rPr lang="en-US" dirty="0" smtClean="0">
                <a:solidFill>
                  <a:srgbClr val="FF0000"/>
                </a:solidFill>
              </a:rPr>
              <a:t>detectable</a:t>
            </a:r>
            <a:r>
              <a:rPr lang="en-US" dirty="0" smtClean="0"/>
              <a:t> … by IEEE 802.11p devices”</a:t>
            </a:r>
          </a:p>
          <a:p>
            <a:pPr lvl="1"/>
            <a:r>
              <a:rPr lang="en-US" dirty="0" smtClean="0"/>
              <a:t>“NGV device must … convey … that it is </a:t>
            </a:r>
            <a:r>
              <a:rPr lang="en-US" dirty="0" smtClean="0">
                <a:solidFill>
                  <a:srgbClr val="FF0000"/>
                </a:solidFill>
              </a:rPr>
              <a:t>NGV-capable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“NGV amendment can provide a </a:t>
            </a:r>
            <a:r>
              <a:rPr lang="en-US" dirty="0" smtClean="0">
                <a:solidFill>
                  <a:srgbClr val="FF0000"/>
                </a:solidFill>
              </a:rPr>
              <a:t>seamless evolution path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SAE DSRC TC</a:t>
            </a:r>
          </a:p>
          <a:p>
            <a:pPr lvl="1"/>
            <a:r>
              <a:rPr lang="en-US" dirty="0" smtClean="0"/>
              <a:t>“At least one mode of direct </a:t>
            </a:r>
            <a:r>
              <a:rPr lang="en-US" dirty="0" smtClean="0">
                <a:solidFill>
                  <a:srgbClr val="FF0000"/>
                </a:solidFill>
              </a:rPr>
              <a:t>interoperability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Same-channel fair co-existence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Capability</a:t>
            </a:r>
            <a:r>
              <a:rPr lang="en-US" dirty="0" smtClean="0"/>
              <a:t> identification”</a:t>
            </a:r>
          </a:p>
          <a:p>
            <a:pPr lvl="1"/>
            <a:r>
              <a:rPr lang="en-US" dirty="0" smtClean="0"/>
              <a:t>“form the basis for a </a:t>
            </a:r>
            <a:r>
              <a:rPr lang="en-US" dirty="0" smtClean="0">
                <a:solidFill>
                  <a:srgbClr val="FF0000"/>
                </a:solidFill>
              </a:rPr>
              <a:t>seamless evolution strategy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IEEE 1609 WG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Interoperability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co-existence, backward compatibility and fairness </a:t>
            </a:r>
            <a:r>
              <a:rPr lang="en-US" dirty="0"/>
              <a:t>between legacy devices and NGV </a:t>
            </a:r>
            <a:r>
              <a:rPr lang="en-US" dirty="0" smtClean="0"/>
              <a:t>devices … should </a:t>
            </a:r>
            <a:r>
              <a:rPr lang="en-US" dirty="0"/>
              <a:t>be </a:t>
            </a:r>
            <a:r>
              <a:rPr lang="en-US" dirty="0" smtClean="0"/>
              <a:t>requirements”</a:t>
            </a:r>
          </a:p>
          <a:p>
            <a:pPr lvl="1"/>
            <a:r>
              <a:rPr lang="en-US" dirty="0" smtClean="0"/>
              <a:t>“form </a:t>
            </a:r>
            <a:r>
              <a:rPr lang="en-US" dirty="0"/>
              <a:t>the basis for a </a:t>
            </a:r>
            <a:r>
              <a:rPr lang="en-US" dirty="0">
                <a:solidFill>
                  <a:srgbClr val="FF0000"/>
                </a:solidFill>
              </a:rPr>
              <a:t>seamless evolution </a:t>
            </a:r>
            <a:r>
              <a:rPr lang="en-US" dirty="0" smtClean="0">
                <a:solidFill>
                  <a:srgbClr val="FF0000"/>
                </a:solidFill>
              </a:rPr>
              <a:t>strategy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815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688632" cy="582960"/>
          </a:xfrm>
        </p:spPr>
        <p:txBody>
          <a:bodyPr/>
          <a:lstStyle/>
          <a:p>
            <a:r>
              <a:rPr lang="en-US" dirty="0" smtClean="0"/>
              <a:t>Work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412013" cy="5472608"/>
          </a:xfrm>
        </p:spPr>
        <p:txBody>
          <a:bodyPr/>
          <a:lstStyle/>
          <a:p>
            <a:r>
              <a:rPr lang="en-US" dirty="0" smtClean="0"/>
              <a:t>As we introduce MAC/PHY enhancements …</a:t>
            </a:r>
          </a:p>
          <a:p>
            <a:r>
              <a:rPr lang="en-US" dirty="0" smtClean="0"/>
              <a:t>Maintain</a:t>
            </a:r>
          </a:p>
          <a:p>
            <a:pPr lvl="1"/>
            <a:r>
              <a:rPr lang="en-US" dirty="0" smtClean="0"/>
              <a:t>Same-channel, fair co-existence</a:t>
            </a:r>
          </a:p>
          <a:p>
            <a:pPr lvl="1"/>
            <a:r>
              <a:rPr lang="en-US" dirty="0" smtClean="0"/>
              <a:t>Bi-directional interoperability</a:t>
            </a:r>
          </a:p>
          <a:p>
            <a:pPr lvl="2"/>
            <a:r>
              <a:rPr lang="en-US" dirty="0" smtClean="0"/>
              <a:t>NGV always decodes 802.11p</a:t>
            </a:r>
          </a:p>
          <a:p>
            <a:pPr lvl="2"/>
            <a:r>
              <a:rPr lang="en-US" dirty="0" smtClean="0"/>
              <a:t>NGV transmits in 802.11p decodable form as needed</a:t>
            </a:r>
          </a:p>
          <a:p>
            <a:r>
              <a:rPr lang="en-US" dirty="0" smtClean="0"/>
              <a:t>Provide NGV capability indicator</a:t>
            </a:r>
          </a:p>
          <a:p>
            <a:pPr lvl="1"/>
            <a:r>
              <a:rPr lang="en-US" dirty="0" smtClean="0"/>
              <a:t>Preferably in 802.11bd amendment, second choice is at higher layer</a:t>
            </a:r>
          </a:p>
          <a:p>
            <a:pPr lvl="1"/>
            <a:r>
              <a:rPr lang="en-US" dirty="0" smtClean="0"/>
              <a:t>Extensible to accommodate future generation indications</a:t>
            </a:r>
          </a:p>
          <a:p>
            <a:r>
              <a:rPr lang="en-US" dirty="0" smtClean="0"/>
              <a:t>Provide rules for packet-by-packet transmission</a:t>
            </a:r>
          </a:p>
          <a:p>
            <a:pPr lvl="1"/>
            <a:r>
              <a:rPr lang="en-US" dirty="0" smtClean="0"/>
              <a:t>When to use mode that is decodable by 802.11p?</a:t>
            </a:r>
          </a:p>
          <a:p>
            <a:pPr lvl="1"/>
            <a:r>
              <a:rPr lang="en-US" dirty="0" smtClean="0"/>
              <a:t>Some of these rules will be specified by higher layer profiles</a:t>
            </a:r>
            <a:br>
              <a:rPr lang="en-US" dirty="0" smtClean="0"/>
            </a:br>
            <a:r>
              <a:rPr lang="en-US" dirty="0" smtClean="0"/>
              <a:t> (e.g. IEEE 1609, SAE, ETSI, Car2Car Profiles)</a:t>
            </a:r>
          </a:p>
          <a:p>
            <a:pPr lvl="1"/>
            <a:r>
              <a:rPr lang="en-US" dirty="0" smtClean="0"/>
              <a:t>If some rules are universal, then specify in IEEE 802.11bd</a:t>
            </a:r>
          </a:p>
          <a:p>
            <a:pPr lvl="1"/>
            <a:r>
              <a:rPr lang="en-US" dirty="0" smtClean="0"/>
              <a:t>Rule specification may be split among SDOs. Liaisons needed.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56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Part I: IEEE DSRC to IEEE NGV seamless evolution</a:t>
            </a:r>
          </a:p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Part II: Regulatory status for DSRC in US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95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968552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US ITS Regulations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640960" cy="4114800"/>
          </a:xfrm>
        </p:spPr>
        <p:txBody>
          <a:bodyPr/>
          <a:lstStyle/>
          <a:p>
            <a:pPr>
              <a:defRPr/>
            </a:pPr>
            <a:r>
              <a:rPr lang="en-US" sz="2800" b="0" dirty="0" smtClean="0"/>
              <a:t>FCC regulates spectrum</a:t>
            </a:r>
          </a:p>
          <a:p>
            <a:pPr>
              <a:defRPr/>
            </a:pPr>
            <a:r>
              <a:rPr lang="en-US" sz="2800" b="0" dirty="0" smtClean="0"/>
              <a:t>USDOT/NHTSA may regulate safety</a:t>
            </a:r>
          </a:p>
          <a:p>
            <a:pPr>
              <a:defRPr/>
            </a:pPr>
            <a:r>
              <a:rPr lang="en-US" sz="2800" b="0" dirty="0" smtClean="0"/>
              <a:t>FCC provided service rules in 2003</a:t>
            </a:r>
          </a:p>
          <a:p>
            <a:pPr lvl="1">
              <a:defRPr/>
            </a:pPr>
            <a:r>
              <a:rPr lang="en-US" b="1" dirty="0"/>
              <a:t>Only DSRC can be </a:t>
            </a:r>
            <a:r>
              <a:rPr lang="en-US" b="1" dirty="0" smtClean="0"/>
              <a:t>deployed </a:t>
            </a:r>
            <a:r>
              <a:rPr lang="en-US" dirty="0" smtClean="0"/>
              <a:t>– regulations are intentionally not neutral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DSRC is co-primary with FSS and Radar</a:t>
            </a:r>
          </a:p>
          <a:p>
            <a:pPr lvl="1">
              <a:defRPr/>
            </a:pPr>
            <a:r>
              <a:rPr lang="en-US" dirty="0" smtClean="0"/>
              <a:t>Band plan (CFR47 Parts 90 (RSU) and 95 (OBU):</a:t>
            </a:r>
          </a:p>
          <a:p>
            <a:pPr lvl="1">
              <a:defRPr/>
            </a:pPr>
            <a:endParaRPr lang="en-US" sz="2800" dirty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sz="2800" dirty="0" smtClean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sz="2800" dirty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800" b="0" dirty="0" smtClean="0"/>
              <a:t>FCC added safety-only Ch. 172/184 restrictions in 2006</a:t>
            </a:r>
          </a:p>
          <a:p>
            <a:pPr>
              <a:defRPr/>
            </a:pPr>
            <a:r>
              <a:rPr lang="en-US" sz="2800" b="0" dirty="0" smtClean="0"/>
              <a:t>FCC started U-NII proceeding in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345003" y="3105995"/>
            <a:ext cx="7331076" cy="2055813"/>
            <a:chOff x="1272772" y="2857455"/>
            <a:chExt cx="7331076" cy="2055813"/>
          </a:xfrm>
        </p:grpSpPr>
        <p:grpSp>
          <p:nvGrpSpPr>
            <p:cNvPr id="7" name="Group 6"/>
            <p:cNvGrpSpPr/>
            <p:nvPr/>
          </p:nvGrpSpPr>
          <p:grpSpPr>
            <a:xfrm>
              <a:off x="1272772" y="2857455"/>
              <a:ext cx="7331076" cy="2055813"/>
              <a:chOff x="1046162" y="1066800"/>
              <a:chExt cx="7331076" cy="2055813"/>
            </a:xfrm>
          </p:grpSpPr>
          <p:sp>
            <p:nvSpPr>
              <p:cNvPr id="8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406525" y="106680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0955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2417763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172</a:t>
                </a:r>
                <a:endParaRPr lang="en-US" altLang="en-US" dirty="0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145252" y="2302023"/>
                <a:ext cx="54502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V2V 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208597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236220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2955925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327818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174</a:t>
                </a:r>
                <a:endParaRPr lang="en-US" altLang="en-US" dirty="0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2968625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294640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3222625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381793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4141788" y="1952625"/>
                <a:ext cx="37623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176 </a:t>
                </a:r>
                <a:endParaRPr lang="en-US" altLang="en-US" dirty="0"/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383063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380682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408305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4678363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CH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499903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178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4702175" y="2417763"/>
                <a:ext cx="620713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Control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466725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10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4945063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MHz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1" name="Rectangle 41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2" name="Rectangle 42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3" name="Rectangle 43"/>
              <p:cNvSpPr>
                <a:spLocks noChangeArrowheads="1"/>
              </p:cNvSpPr>
              <p:nvPr/>
            </p:nvSpPr>
            <p:spPr bwMode="auto">
              <a:xfrm>
                <a:off x="553878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586105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180</a:t>
                </a:r>
                <a:endParaRPr lang="en-US" altLang="en-US" dirty="0"/>
              </a:p>
            </p:txBody>
          </p:sp>
          <p:sp>
            <p:nvSpPr>
              <p:cNvPr id="45" name="Rectangle 45"/>
              <p:cNvSpPr>
                <a:spLocks noChangeArrowheads="1"/>
              </p:cNvSpPr>
              <p:nvPr/>
            </p:nvSpPr>
            <p:spPr bwMode="auto">
              <a:xfrm>
                <a:off x="555148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552926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47" name="Rectangle 47"/>
              <p:cNvSpPr>
                <a:spLocks noChangeArrowheads="1"/>
              </p:cNvSpPr>
              <p:nvPr/>
            </p:nvSpPr>
            <p:spPr bwMode="auto">
              <a:xfrm>
                <a:off x="5805488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48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9" name="Rectangle 49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0" name="Rectangle 50"/>
              <p:cNvSpPr>
                <a:spLocks noChangeArrowheads="1"/>
              </p:cNvSpPr>
              <p:nvPr/>
            </p:nvSpPr>
            <p:spPr bwMode="auto">
              <a:xfrm>
                <a:off x="64008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51" name="Rectangle 51"/>
              <p:cNvSpPr>
                <a:spLocks noChangeArrowheads="1"/>
              </p:cNvSpPr>
              <p:nvPr/>
            </p:nvSpPr>
            <p:spPr bwMode="auto">
              <a:xfrm>
                <a:off x="6721475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182</a:t>
                </a:r>
                <a:endParaRPr lang="en-US" altLang="en-US" dirty="0"/>
              </a:p>
            </p:txBody>
          </p:sp>
          <p:sp>
            <p:nvSpPr>
              <p:cNvPr id="52" name="Rectangle 52"/>
              <p:cNvSpPr>
                <a:spLocks noChangeArrowheads="1"/>
              </p:cNvSpPr>
              <p:nvPr/>
            </p:nvSpPr>
            <p:spPr bwMode="auto">
              <a:xfrm>
                <a:off x="6413500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53" name="Rectangle 53"/>
              <p:cNvSpPr>
                <a:spLocks noChangeArrowheads="1"/>
              </p:cNvSpPr>
              <p:nvPr/>
            </p:nvSpPr>
            <p:spPr bwMode="auto">
              <a:xfrm>
                <a:off x="6389688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54" name="Rectangle 54"/>
              <p:cNvSpPr>
                <a:spLocks noChangeArrowheads="1"/>
              </p:cNvSpPr>
              <p:nvPr/>
            </p:nvSpPr>
            <p:spPr bwMode="auto">
              <a:xfrm>
                <a:off x="6665913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55" name="Rectangle 55"/>
              <p:cNvSpPr>
                <a:spLocks noChangeArrowheads="1"/>
              </p:cNvSpPr>
              <p:nvPr/>
            </p:nvSpPr>
            <p:spPr bwMode="auto">
              <a:xfrm>
                <a:off x="7097713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6" name="Rectangle 56"/>
              <p:cNvSpPr>
                <a:spLocks noChangeArrowheads="1"/>
              </p:cNvSpPr>
              <p:nvPr/>
            </p:nvSpPr>
            <p:spPr bwMode="auto">
              <a:xfrm>
                <a:off x="7097713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7" name="Rectangle 57"/>
              <p:cNvSpPr>
                <a:spLocks noChangeArrowheads="1"/>
              </p:cNvSpPr>
              <p:nvPr/>
            </p:nvSpPr>
            <p:spPr bwMode="auto">
              <a:xfrm>
                <a:off x="7261225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58" name="Rectangle 58"/>
              <p:cNvSpPr>
                <a:spLocks noChangeArrowheads="1"/>
              </p:cNvSpPr>
              <p:nvPr/>
            </p:nvSpPr>
            <p:spPr bwMode="auto">
              <a:xfrm>
                <a:off x="758190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184</a:t>
                </a:r>
                <a:endParaRPr lang="en-US" altLang="en-US" dirty="0"/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7292558" y="2270423"/>
                <a:ext cx="5786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Public 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60" name="Rectangle 60"/>
              <p:cNvSpPr>
                <a:spLocks noChangeArrowheads="1"/>
              </p:cNvSpPr>
              <p:nvPr/>
            </p:nvSpPr>
            <p:spPr bwMode="auto">
              <a:xfrm>
                <a:off x="725011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61" name="Rectangle 61"/>
              <p:cNvSpPr>
                <a:spLocks noChangeArrowheads="1"/>
              </p:cNvSpPr>
              <p:nvPr/>
            </p:nvSpPr>
            <p:spPr bwMode="auto">
              <a:xfrm>
                <a:off x="7527925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5375275" y="1377950"/>
                <a:ext cx="1722438" cy="5730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Rectangle 78"/>
              <p:cNvSpPr>
                <a:spLocks noChangeArrowheads="1"/>
              </p:cNvSpPr>
              <p:nvPr/>
            </p:nvSpPr>
            <p:spPr bwMode="auto">
              <a:xfrm>
                <a:off x="1046162" y="1456628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5.850 GHz </a:t>
                </a:r>
                <a:endParaRPr lang="en-US" altLang="en-US" sz="1400" dirty="0"/>
              </a:p>
            </p:txBody>
          </p:sp>
          <p:sp>
            <p:nvSpPr>
              <p:cNvPr id="66" name="Rectangle 78"/>
              <p:cNvSpPr>
                <a:spLocks noChangeArrowheads="1"/>
              </p:cNvSpPr>
              <p:nvPr/>
            </p:nvSpPr>
            <p:spPr bwMode="auto">
              <a:xfrm>
                <a:off x="7470775" y="1448594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5.925 GHz </a:t>
                </a:r>
                <a:endParaRPr lang="en-US" altLang="en-US" sz="1400" dirty="0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3519137" y="3168605"/>
              <a:ext cx="27034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DSRC Spectrum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954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968552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U-NII-4 Proceeding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9001000" cy="2341291"/>
          </a:xfrm>
        </p:spPr>
        <p:txBody>
          <a:bodyPr/>
          <a:lstStyle/>
          <a:p>
            <a:pPr>
              <a:defRPr/>
            </a:pPr>
            <a:r>
              <a:rPr lang="en-US" sz="2800" b="0" dirty="0" smtClean="0"/>
              <a:t>Only remaining open issue from 2013 5 GHz NPRM</a:t>
            </a:r>
          </a:p>
          <a:p>
            <a:pPr>
              <a:defRPr/>
            </a:pPr>
            <a:r>
              <a:rPr lang="en-US" sz="2800" b="0" dirty="0" smtClean="0"/>
              <a:t>802.11 hosted “Tiger Team” 2013-15</a:t>
            </a:r>
          </a:p>
          <a:p>
            <a:pPr>
              <a:defRPr/>
            </a:pPr>
            <a:r>
              <a:rPr lang="en-US" sz="2800" b="0" dirty="0" smtClean="0"/>
              <a:t>Two proposals recognized in 2016 FCC Public Notice:</a:t>
            </a:r>
          </a:p>
          <a:p>
            <a:pPr lvl="1">
              <a:defRPr/>
            </a:pPr>
            <a:r>
              <a:rPr lang="en-US" dirty="0" smtClean="0"/>
              <a:t>Detect and Vacate: Detect DSRC in lower 4 channels, no DSRC rule change</a:t>
            </a:r>
          </a:p>
          <a:p>
            <a:pPr lvl="1">
              <a:defRPr/>
            </a:pPr>
            <a:r>
              <a:rPr lang="en-US" dirty="0" smtClean="0"/>
              <a:t>Re-channelization: changes to DSRC band plan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800" b="0" dirty="0" smtClean="0"/>
              <a:t>Three phase test plan</a:t>
            </a:r>
          </a:p>
          <a:p>
            <a:pPr lvl="1">
              <a:defRPr/>
            </a:pPr>
            <a:r>
              <a:rPr lang="en-US" dirty="0" smtClean="0"/>
              <a:t>Phase I lab test results published, comments collected</a:t>
            </a:r>
          </a:p>
          <a:p>
            <a:pPr lvl="1">
              <a:defRPr/>
            </a:pPr>
            <a:r>
              <a:rPr lang="en-US" dirty="0" smtClean="0"/>
              <a:t>Phase II and III outdoor vehicle testing in planning stage with US DOT</a:t>
            </a:r>
          </a:p>
          <a:p>
            <a:pPr lvl="1">
              <a:defRPr/>
            </a:pPr>
            <a:endParaRPr lang="en-US" b="1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grpSp>
        <p:nvGrpSpPr>
          <p:cNvPr id="68" name="Group 67"/>
          <p:cNvGrpSpPr/>
          <p:nvPr/>
        </p:nvGrpSpPr>
        <p:grpSpPr>
          <a:xfrm>
            <a:off x="1105291" y="2703327"/>
            <a:ext cx="7331076" cy="2055813"/>
            <a:chOff x="1272772" y="2857455"/>
            <a:chExt cx="7331076" cy="2055813"/>
          </a:xfrm>
        </p:grpSpPr>
        <p:grpSp>
          <p:nvGrpSpPr>
            <p:cNvPr id="69" name="Group 68"/>
            <p:cNvGrpSpPr/>
            <p:nvPr/>
          </p:nvGrpSpPr>
          <p:grpSpPr>
            <a:xfrm>
              <a:off x="1272772" y="2857455"/>
              <a:ext cx="7331076" cy="2055813"/>
              <a:chOff x="1046162" y="1066800"/>
              <a:chExt cx="7331076" cy="2055813"/>
            </a:xfrm>
          </p:grpSpPr>
          <p:sp>
            <p:nvSpPr>
              <p:cNvPr id="71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406525" y="106680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3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5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7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1722438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3654426" y="1951038"/>
                <a:ext cx="1720849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3654426" y="1951038"/>
                <a:ext cx="1720850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1" name="Rectangle 38"/>
              <p:cNvSpPr>
                <a:spLocks noChangeArrowheads="1"/>
              </p:cNvSpPr>
              <p:nvPr/>
            </p:nvSpPr>
            <p:spPr bwMode="auto">
              <a:xfrm>
                <a:off x="4049128" y="2417763"/>
                <a:ext cx="963405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70C0"/>
                    </a:solidFill>
                  </a:rPr>
                  <a:t>Non-Safety</a:t>
                </a:r>
                <a:endParaRPr lang="en-US" alt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02" name="Rectangle 39"/>
              <p:cNvSpPr>
                <a:spLocks noChangeArrowheads="1"/>
              </p:cNvSpPr>
              <p:nvPr/>
            </p:nvSpPr>
            <p:spPr bwMode="auto">
              <a:xfrm>
                <a:off x="4156578" y="2853767"/>
                <a:ext cx="716543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altLang="en-US" sz="1500" b="0" dirty="0" smtClean="0">
                    <a:solidFill>
                      <a:srgbClr val="0070C0"/>
                    </a:solidFill>
                  </a:rPr>
                  <a:t>0 MHz </a:t>
                </a:r>
                <a:endParaRPr lang="en-US" alt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04" name="Rectangle 41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5" name="Rectangle 42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6" name="Rectangle 43"/>
              <p:cNvSpPr>
                <a:spLocks noChangeArrowheads="1"/>
              </p:cNvSpPr>
              <p:nvPr/>
            </p:nvSpPr>
            <p:spPr bwMode="auto">
              <a:xfrm>
                <a:off x="553878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07" name="Rectangle 44"/>
              <p:cNvSpPr>
                <a:spLocks noChangeArrowheads="1"/>
              </p:cNvSpPr>
              <p:nvPr/>
            </p:nvSpPr>
            <p:spPr bwMode="auto">
              <a:xfrm>
                <a:off x="586105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180</a:t>
                </a:r>
                <a:endParaRPr lang="en-US" altLang="en-US" dirty="0"/>
              </a:p>
            </p:txBody>
          </p:sp>
          <p:sp>
            <p:nvSpPr>
              <p:cNvPr id="108" name="Rectangle 45"/>
              <p:cNvSpPr>
                <a:spLocks noChangeArrowheads="1"/>
              </p:cNvSpPr>
              <p:nvPr/>
            </p:nvSpPr>
            <p:spPr bwMode="auto">
              <a:xfrm>
                <a:off x="5599653" y="2417763"/>
                <a:ext cx="5450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09" name="Rectangle 46"/>
              <p:cNvSpPr>
                <a:spLocks noChangeArrowheads="1"/>
              </p:cNvSpPr>
              <p:nvPr/>
            </p:nvSpPr>
            <p:spPr bwMode="auto">
              <a:xfrm>
                <a:off x="552926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10" name="Rectangle 47"/>
              <p:cNvSpPr>
                <a:spLocks noChangeArrowheads="1"/>
              </p:cNvSpPr>
              <p:nvPr/>
            </p:nvSpPr>
            <p:spPr bwMode="auto">
              <a:xfrm>
                <a:off x="5805488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111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2" name="Rectangle 49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3" name="Rectangle 50"/>
              <p:cNvSpPr>
                <a:spLocks noChangeArrowheads="1"/>
              </p:cNvSpPr>
              <p:nvPr/>
            </p:nvSpPr>
            <p:spPr bwMode="auto">
              <a:xfrm>
                <a:off x="64008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14" name="Rectangle 51"/>
              <p:cNvSpPr>
                <a:spLocks noChangeArrowheads="1"/>
              </p:cNvSpPr>
              <p:nvPr/>
            </p:nvSpPr>
            <p:spPr bwMode="auto">
              <a:xfrm>
                <a:off x="6721475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182</a:t>
                </a:r>
                <a:endParaRPr lang="en-US" altLang="en-US" dirty="0"/>
              </a:p>
            </p:txBody>
          </p:sp>
          <p:sp>
            <p:nvSpPr>
              <p:cNvPr id="115" name="Rectangle 52"/>
              <p:cNvSpPr>
                <a:spLocks noChangeArrowheads="1"/>
              </p:cNvSpPr>
              <p:nvPr/>
            </p:nvSpPr>
            <p:spPr bwMode="auto">
              <a:xfrm>
                <a:off x="6461665" y="2417763"/>
                <a:ext cx="5450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16" name="Rectangle 53"/>
              <p:cNvSpPr>
                <a:spLocks noChangeArrowheads="1"/>
              </p:cNvSpPr>
              <p:nvPr/>
            </p:nvSpPr>
            <p:spPr bwMode="auto">
              <a:xfrm>
                <a:off x="6389688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17" name="Rectangle 54"/>
              <p:cNvSpPr>
                <a:spLocks noChangeArrowheads="1"/>
              </p:cNvSpPr>
              <p:nvPr/>
            </p:nvSpPr>
            <p:spPr bwMode="auto">
              <a:xfrm>
                <a:off x="6665913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118" name="Rectangle 55"/>
              <p:cNvSpPr>
                <a:spLocks noChangeArrowheads="1"/>
              </p:cNvSpPr>
              <p:nvPr/>
            </p:nvSpPr>
            <p:spPr bwMode="auto">
              <a:xfrm>
                <a:off x="7097713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9" name="Rectangle 56"/>
              <p:cNvSpPr>
                <a:spLocks noChangeArrowheads="1"/>
              </p:cNvSpPr>
              <p:nvPr/>
            </p:nvSpPr>
            <p:spPr bwMode="auto">
              <a:xfrm>
                <a:off x="7097713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20" name="Rectangle 57"/>
              <p:cNvSpPr>
                <a:spLocks noChangeArrowheads="1"/>
              </p:cNvSpPr>
              <p:nvPr/>
            </p:nvSpPr>
            <p:spPr bwMode="auto">
              <a:xfrm>
                <a:off x="7261225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21" name="Rectangle 58"/>
              <p:cNvSpPr>
                <a:spLocks noChangeArrowheads="1"/>
              </p:cNvSpPr>
              <p:nvPr/>
            </p:nvSpPr>
            <p:spPr bwMode="auto">
              <a:xfrm>
                <a:off x="758190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184</a:t>
                </a:r>
                <a:endParaRPr lang="en-US" altLang="en-US" dirty="0"/>
              </a:p>
            </p:txBody>
          </p:sp>
          <p:sp>
            <p:nvSpPr>
              <p:cNvPr id="122" name="Rectangle 59"/>
              <p:cNvSpPr>
                <a:spLocks noChangeArrowheads="1"/>
              </p:cNvSpPr>
              <p:nvPr/>
            </p:nvSpPr>
            <p:spPr bwMode="auto">
              <a:xfrm>
                <a:off x="7322089" y="2417763"/>
                <a:ext cx="54502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23" name="Rectangle 60"/>
              <p:cNvSpPr>
                <a:spLocks noChangeArrowheads="1"/>
              </p:cNvSpPr>
              <p:nvPr/>
            </p:nvSpPr>
            <p:spPr bwMode="auto">
              <a:xfrm>
                <a:off x="725011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24" name="Rectangle 61"/>
              <p:cNvSpPr>
                <a:spLocks noChangeArrowheads="1"/>
              </p:cNvSpPr>
              <p:nvPr/>
            </p:nvSpPr>
            <p:spPr bwMode="auto">
              <a:xfrm>
                <a:off x="7527925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125" name="Rectangle 68"/>
              <p:cNvSpPr>
                <a:spLocks noChangeArrowheads="1"/>
              </p:cNvSpPr>
              <p:nvPr/>
            </p:nvSpPr>
            <p:spPr bwMode="auto">
              <a:xfrm>
                <a:off x="5375275" y="1377950"/>
                <a:ext cx="1722438" cy="5730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26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7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8" name="Rectangle 78"/>
              <p:cNvSpPr>
                <a:spLocks noChangeArrowheads="1"/>
              </p:cNvSpPr>
              <p:nvPr/>
            </p:nvSpPr>
            <p:spPr bwMode="auto">
              <a:xfrm>
                <a:off x="1046162" y="1456628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5.850 GHz </a:t>
                </a:r>
                <a:endParaRPr lang="en-US" altLang="en-US" sz="1400" dirty="0"/>
              </a:p>
            </p:txBody>
          </p:sp>
          <p:sp>
            <p:nvSpPr>
              <p:cNvPr id="129" name="Rectangle 78"/>
              <p:cNvSpPr>
                <a:spLocks noChangeArrowheads="1"/>
              </p:cNvSpPr>
              <p:nvPr/>
            </p:nvSpPr>
            <p:spPr bwMode="auto">
              <a:xfrm>
                <a:off x="7470775" y="1448594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5.925 GHz </a:t>
                </a:r>
                <a:endParaRPr lang="en-US" altLang="en-US" sz="1400" dirty="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2506316" y="3168605"/>
              <a:ext cx="4818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DSRC Spectrum under re-channelization</a:t>
              </a:r>
              <a:endParaRPr lang="en-US" sz="2000" b="1" dirty="0"/>
            </a:p>
          </p:txBody>
        </p:sp>
      </p:grpSp>
      <p:sp>
        <p:nvSpPr>
          <p:cNvPr id="130" name="Rectangle 38"/>
          <p:cNvSpPr>
            <a:spLocks noChangeArrowheads="1"/>
          </p:cNvSpPr>
          <p:nvPr/>
        </p:nvSpPr>
        <p:spPr bwMode="auto">
          <a:xfrm>
            <a:off x="2328531" y="4054290"/>
            <a:ext cx="96340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0070C0"/>
                </a:solidFill>
              </a:rPr>
              <a:t>Non-Safety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31" name="Rectangle 39"/>
          <p:cNvSpPr>
            <a:spLocks noChangeArrowheads="1"/>
          </p:cNvSpPr>
          <p:nvPr/>
        </p:nvSpPr>
        <p:spPr bwMode="auto">
          <a:xfrm>
            <a:off x="2494064" y="4509902"/>
            <a:ext cx="7165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0070C0"/>
                </a:solidFill>
              </a:rPr>
              <a:t>2</a:t>
            </a:r>
            <a:r>
              <a:rPr lang="en-US" altLang="en-US" sz="1500" b="0" dirty="0" smtClean="0">
                <a:solidFill>
                  <a:srgbClr val="0070C0"/>
                </a:solidFill>
              </a:rPr>
              <a:t>0 MHz 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32" name="Rectangle 43"/>
          <p:cNvSpPr>
            <a:spLocks noChangeArrowheads="1"/>
          </p:cNvSpPr>
          <p:nvPr/>
        </p:nvSpPr>
        <p:spPr bwMode="auto">
          <a:xfrm>
            <a:off x="2456772" y="3587565"/>
            <a:ext cx="7069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0070C0"/>
                </a:solidFill>
              </a:rPr>
              <a:t>CH 173 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33" name="Rectangle 43"/>
          <p:cNvSpPr>
            <a:spLocks noChangeArrowheads="1"/>
          </p:cNvSpPr>
          <p:nvPr/>
        </p:nvSpPr>
        <p:spPr bwMode="auto">
          <a:xfrm>
            <a:off x="4215707" y="3583694"/>
            <a:ext cx="7069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0070C0"/>
                </a:solidFill>
              </a:rPr>
              <a:t>CH 177 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434404" y="3414587"/>
            <a:ext cx="2606675" cy="1454573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45"/>
          <p:cNvSpPr>
            <a:spLocks noChangeArrowheads="1"/>
          </p:cNvSpPr>
          <p:nvPr/>
        </p:nvSpPr>
        <p:spPr bwMode="auto">
          <a:xfrm>
            <a:off x="5193156" y="4869160"/>
            <a:ext cx="327012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dirty="0" smtClean="0">
                <a:solidFill>
                  <a:srgbClr val="FF0000"/>
                </a:solidFill>
              </a:rPr>
              <a:t>Compress all safety into 3 channels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1513279" y="3442419"/>
            <a:ext cx="3921125" cy="1454573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45"/>
          <p:cNvSpPr>
            <a:spLocks noChangeArrowheads="1"/>
          </p:cNvSpPr>
          <p:nvPr/>
        </p:nvSpPr>
        <p:spPr bwMode="auto">
          <a:xfrm>
            <a:off x="3163660" y="4888615"/>
            <a:ext cx="6203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dirty="0" smtClean="0">
                <a:solidFill>
                  <a:srgbClr val="0000FF"/>
                </a:solidFill>
              </a:rPr>
              <a:t>U-NII-4</a:t>
            </a:r>
            <a:endParaRPr lang="en-US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3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968552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5GAA Waiver Request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010" y="656955"/>
            <a:ext cx="864096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Asks FCC to allow “Cellular V2X” protocol in 5.9 GHz</a:t>
            </a:r>
          </a:p>
          <a:p>
            <a:pPr lvl="1">
              <a:defRPr/>
            </a:pPr>
            <a:r>
              <a:rPr lang="en-US" dirty="0" smtClean="0"/>
              <a:t>3GPP 4G “LTE V2X” to duplicate services supported by DSRC</a:t>
            </a:r>
          </a:p>
          <a:p>
            <a:pPr lvl="1">
              <a:defRPr/>
            </a:pPr>
            <a:r>
              <a:rPr lang="en-US" dirty="0" smtClean="0"/>
              <a:t>Allow in upper 20 MHz of band (5905-5925 MHz)</a:t>
            </a:r>
          </a:p>
          <a:p>
            <a:pPr lvl="1">
              <a:defRPr/>
            </a:pPr>
            <a:r>
              <a:rPr lang="en-US" dirty="0" smtClean="0"/>
              <a:t>DSRC to be prohibited from those 20 MHz</a:t>
            </a:r>
          </a:p>
          <a:p>
            <a:pPr lvl="1">
              <a:defRPr/>
            </a:pPr>
            <a:r>
              <a:rPr lang="en-US" dirty="0" smtClean="0"/>
              <a:t>5GAA will ask for more spectrum for new C-V2X in “near future”</a:t>
            </a:r>
          </a:p>
          <a:p>
            <a:pPr lvl="1">
              <a:defRPr/>
            </a:pPr>
            <a:r>
              <a:rPr lang="en-US" dirty="0" smtClean="0"/>
              <a:t>FCC comments due Jan. 18</a:t>
            </a:r>
          </a:p>
          <a:p>
            <a:pPr>
              <a:defRPr/>
            </a:pPr>
            <a:r>
              <a:rPr lang="en-US" dirty="0" smtClean="0"/>
              <a:t>5.9 GHz band if waiver granted</a:t>
            </a:r>
          </a:p>
          <a:p>
            <a:pPr marL="0" indent="0">
              <a:buNone/>
              <a:defRPr/>
            </a:pPr>
            <a:endParaRPr lang="en-US" sz="2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103259" y="3380461"/>
            <a:ext cx="7119409" cy="1683562"/>
            <a:chOff x="1272772" y="2845736"/>
            <a:chExt cx="7119409" cy="2067532"/>
          </a:xfrm>
        </p:grpSpPr>
        <p:grpSp>
          <p:nvGrpSpPr>
            <p:cNvPr id="7" name="Group 6"/>
            <p:cNvGrpSpPr/>
            <p:nvPr/>
          </p:nvGrpSpPr>
          <p:grpSpPr>
            <a:xfrm>
              <a:off x="1272772" y="2845736"/>
              <a:ext cx="7119409" cy="2067532"/>
              <a:chOff x="1046162" y="1055081"/>
              <a:chExt cx="7119409" cy="2067532"/>
            </a:xfrm>
          </p:grpSpPr>
          <p:sp>
            <p:nvSpPr>
              <p:cNvPr id="8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406525" y="106680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0955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2417763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172</a:t>
                </a:r>
                <a:endParaRPr lang="en-US" altLang="en-US" dirty="0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113106" y="2302023"/>
                <a:ext cx="5450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V2V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208597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236220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2955925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327818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174</a:t>
                </a:r>
                <a:endParaRPr lang="en-US" altLang="en-US" dirty="0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2968625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294640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3222625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381793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4141788" y="1952625"/>
                <a:ext cx="37623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176 </a:t>
                </a:r>
                <a:endParaRPr lang="en-US" altLang="en-US" dirty="0"/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383063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380682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408305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4678363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CH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499903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178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4702175" y="2417763"/>
                <a:ext cx="620713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Control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466725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10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4945063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MHz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1" name="Rectangle 41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2" name="Rectangle 42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3" name="Rectangle 43"/>
              <p:cNvSpPr>
                <a:spLocks noChangeArrowheads="1"/>
              </p:cNvSpPr>
              <p:nvPr/>
            </p:nvSpPr>
            <p:spPr bwMode="auto">
              <a:xfrm>
                <a:off x="553878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586105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180</a:t>
                </a:r>
                <a:endParaRPr lang="en-US" altLang="en-US" dirty="0"/>
              </a:p>
            </p:txBody>
          </p:sp>
          <p:sp>
            <p:nvSpPr>
              <p:cNvPr id="45" name="Rectangle 45"/>
              <p:cNvSpPr>
                <a:spLocks noChangeArrowheads="1"/>
              </p:cNvSpPr>
              <p:nvPr/>
            </p:nvSpPr>
            <p:spPr bwMode="auto">
              <a:xfrm>
                <a:off x="555148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552926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47" name="Rectangle 47"/>
              <p:cNvSpPr>
                <a:spLocks noChangeArrowheads="1"/>
              </p:cNvSpPr>
              <p:nvPr/>
            </p:nvSpPr>
            <p:spPr bwMode="auto">
              <a:xfrm>
                <a:off x="5805488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48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6" name="Rectangle 56"/>
              <p:cNvSpPr>
                <a:spLocks noChangeArrowheads="1"/>
              </p:cNvSpPr>
              <p:nvPr/>
            </p:nvSpPr>
            <p:spPr bwMode="auto">
              <a:xfrm>
                <a:off x="6237289" y="1951038"/>
                <a:ext cx="1720850" cy="1147762"/>
              </a:xfrm>
              <a:prstGeom prst="rect">
                <a:avLst/>
              </a:prstGeom>
              <a:solidFill>
                <a:srgbClr val="FFFF99"/>
              </a:solidFill>
              <a:ln w="7" cap="rnd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6684939" y="2094706"/>
                <a:ext cx="974627" cy="566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LTE V2X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(No DSRC)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0" name="Rectangle 60"/>
              <p:cNvSpPr>
                <a:spLocks noChangeArrowheads="1"/>
              </p:cNvSpPr>
              <p:nvPr/>
            </p:nvSpPr>
            <p:spPr bwMode="auto">
              <a:xfrm>
                <a:off x="6830011" y="2835759"/>
                <a:ext cx="267702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E2AC00"/>
                    </a:solidFill>
                  </a:rPr>
                  <a:t>2</a:t>
                </a:r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0 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1" name="Rectangle 61"/>
              <p:cNvSpPr>
                <a:spLocks noChangeArrowheads="1"/>
              </p:cNvSpPr>
              <p:nvPr/>
            </p:nvSpPr>
            <p:spPr bwMode="auto">
              <a:xfrm>
                <a:off x="7110152" y="2820085"/>
                <a:ext cx="395941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E2AC00"/>
                    </a:solidFill>
                  </a:rPr>
                  <a:t>MHz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5375275" y="1377950"/>
                <a:ext cx="1722438" cy="5730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Rectangle 78"/>
              <p:cNvSpPr>
                <a:spLocks noChangeArrowheads="1"/>
              </p:cNvSpPr>
              <p:nvPr/>
            </p:nvSpPr>
            <p:spPr bwMode="auto">
              <a:xfrm>
                <a:off x="1046162" y="1456628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5.850 GHz </a:t>
                </a:r>
                <a:endParaRPr lang="en-US" altLang="en-US" sz="1400" dirty="0"/>
              </a:p>
            </p:txBody>
          </p:sp>
          <p:sp>
            <p:nvSpPr>
              <p:cNvPr id="66" name="Rectangle 78"/>
              <p:cNvSpPr>
                <a:spLocks noChangeArrowheads="1"/>
              </p:cNvSpPr>
              <p:nvPr/>
            </p:nvSpPr>
            <p:spPr bwMode="auto">
              <a:xfrm>
                <a:off x="7668640" y="1055081"/>
                <a:ext cx="496931" cy="529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5.925 </a:t>
                </a:r>
                <a:endParaRPr lang="en-US" altLang="en-US" sz="1400" b="0" dirty="0" smtClean="0">
                  <a:solidFill>
                    <a:srgbClr val="000000"/>
                  </a:solidFill>
                </a:endParaRPr>
              </a:p>
              <a:p>
                <a:pPr algn="ctr" eaLnBrk="1" hangingPunct="1"/>
                <a:r>
                  <a:rPr lang="en-US" altLang="en-US" sz="1400" b="0" dirty="0" smtClean="0">
                    <a:solidFill>
                      <a:srgbClr val="000000"/>
                    </a:solidFill>
                  </a:rPr>
                  <a:t>GHz </a:t>
                </a:r>
                <a:endParaRPr lang="en-US" altLang="en-US" sz="1400" dirty="0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2180673" y="3217501"/>
              <a:ext cx="3925058" cy="491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Truncated DSRC Spectrum</a:t>
              </a:r>
              <a:endParaRPr lang="en-US" sz="2000" b="1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145562" y="3345636"/>
            <a:ext cx="171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C-V2X </a:t>
            </a:r>
          </a:p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Spectrum</a:t>
            </a:r>
            <a:endParaRPr lang="en-US" sz="2000" b="1" dirty="0">
              <a:solidFill>
                <a:srgbClr val="E2AC00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398778" y="4693449"/>
            <a:ext cx="6612733" cy="1674019"/>
            <a:chOff x="1572016" y="2838405"/>
            <a:chExt cx="6612733" cy="2055813"/>
          </a:xfrm>
        </p:grpSpPr>
        <p:grpSp>
          <p:nvGrpSpPr>
            <p:cNvPr id="70" name="Group 69"/>
            <p:cNvGrpSpPr/>
            <p:nvPr/>
          </p:nvGrpSpPr>
          <p:grpSpPr>
            <a:xfrm>
              <a:off x="1572016" y="2838405"/>
              <a:ext cx="6612733" cy="2055813"/>
              <a:chOff x="1345406" y="1047750"/>
              <a:chExt cx="6612733" cy="2055813"/>
            </a:xfrm>
          </p:grpSpPr>
          <p:sp>
            <p:nvSpPr>
              <p:cNvPr id="7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345406" y="104775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5" name="Rectangle 74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6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7" name="Rectangle 13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8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9" name="Rectangle 15"/>
              <p:cNvSpPr>
                <a:spLocks noChangeArrowheads="1"/>
              </p:cNvSpPr>
              <p:nvPr/>
            </p:nvSpPr>
            <p:spPr bwMode="auto">
              <a:xfrm>
                <a:off x="20955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80" name="Rectangle 16"/>
              <p:cNvSpPr>
                <a:spLocks noChangeArrowheads="1"/>
              </p:cNvSpPr>
              <p:nvPr/>
            </p:nvSpPr>
            <p:spPr bwMode="auto">
              <a:xfrm>
                <a:off x="2417763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172</a:t>
                </a:r>
                <a:endParaRPr lang="en-US" altLang="en-US" dirty="0"/>
              </a:p>
            </p:txBody>
          </p:sp>
          <p:sp>
            <p:nvSpPr>
              <p:cNvPr id="81" name="Rectangle 17"/>
              <p:cNvSpPr>
                <a:spLocks noChangeArrowheads="1"/>
              </p:cNvSpPr>
              <p:nvPr/>
            </p:nvSpPr>
            <p:spPr bwMode="auto">
              <a:xfrm>
                <a:off x="2113106" y="2302023"/>
                <a:ext cx="5450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V2V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82" name="Rectangle 18"/>
              <p:cNvSpPr>
                <a:spLocks noChangeArrowheads="1"/>
              </p:cNvSpPr>
              <p:nvPr/>
            </p:nvSpPr>
            <p:spPr bwMode="auto">
              <a:xfrm>
                <a:off x="208597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83" name="Rectangle 19"/>
              <p:cNvSpPr>
                <a:spLocks noChangeArrowheads="1"/>
              </p:cNvSpPr>
              <p:nvPr/>
            </p:nvSpPr>
            <p:spPr bwMode="auto">
              <a:xfrm>
                <a:off x="236220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106" name="Rectangle 42"/>
              <p:cNvSpPr>
                <a:spLocks noChangeArrowheads="1"/>
              </p:cNvSpPr>
              <p:nvPr/>
            </p:nvSpPr>
            <p:spPr bwMode="auto">
              <a:xfrm>
                <a:off x="4518575" y="1951037"/>
                <a:ext cx="1718713" cy="1147762"/>
              </a:xfrm>
              <a:prstGeom prst="rect">
                <a:avLst/>
              </a:prstGeom>
              <a:solidFill>
                <a:srgbClr val="FFFF99"/>
              </a:solidFill>
              <a:ln w="7" cap="rnd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2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3" name="Rectangle 56"/>
              <p:cNvSpPr>
                <a:spLocks noChangeArrowheads="1"/>
              </p:cNvSpPr>
              <p:nvPr/>
            </p:nvSpPr>
            <p:spPr bwMode="auto">
              <a:xfrm>
                <a:off x="6237289" y="1951038"/>
                <a:ext cx="1720850" cy="1147762"/>
              </a:xfrm>
              <a:prstGeom prst="rect">
                <a:avLst/>
              </a:prstGeom>
              <a:solidFill>
                <a:srgbClr val="FFFF99"/>
              </a:solidFill>
              <a:ln w="7" cap="rnd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4" name="Rectangle 59"/>
              <p:cNvSpPr>
                <a:spLocks noChangeArrowheads="1"/>
              </p:cNvSpPr>
              <p:nvPr/>
            </p:nvSpPr>
            <p:spPr bwMode="auto">
              <a:xfrm>
                <a:off x="6647461" y="2018543"/>
                <a:ext cx="974627" cy="566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LTE V2X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(No DSRC)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115" name="Rectangle 60"/>
              <p:cNvSpPr>
                <a:spLocks noChangeArrowheads="1"/>
              </p:cNvSpPr>
              <p:nvPr/>
            </p:nvSpPr>
            <p:spPr bwMode="auto">
              <a:xfrm>
                <a:off x="6739441" y="2763688"/>
                <a:ext cx="716543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2</a:t>
                </a:r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0 MHz 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118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108653" y="3239249"/>
              <a:ext cx="926306" cy="52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DSRC </a:t>
              </a:r>
            </a:p>
            <a:p>
              <a:pPr algn="ctr"/>
              <a:r>
                <a:rPr lang="en-US" sz="1100" b="1" dirty="0" smtClean="0"/>
                <a:t>Spectrum</a:t>
              </a:r>
              <a:endParaRPr lang="en-US" sz="1100" b="1" dirty="0"/>
            </a:p>
          </p:txBody>
        </p:sp>
      </p:grpSp>
      <p:sp>
        <p:nvSpPr>
          <p:cNvPr id="122" name="Rectangle 42"/>
          <p:cNvSpPr>
            <a:spLocks noChangeArrowheads="1"/>
          </p:cNvSpPr>
          <p:nvPr/>
        </p:nvSpPr>
        <p:spPr bwMode="auto">
          <a:xfrm>
            <a:off x="2856409" y="5428984"/>
            <a:ext cx="1718713" cy="934606"/>
          </a:xfrm>
          <a:prstGeom prst="rect">
            <a:avLst/>
          </a:prstGeom>
          <a:solidFill>
            <a:srgbClr val="FFFF99"/>
          </a:solidFill>
          <a:ln w="7" cap="rnd">
            <a:solidFill>
              <a:srgbClr val="000000"/>
            </a:solidFill>
            <a:round/>
            <a:headEnd/>
            <a:tailEnd/>
          </a:ln>
          <a:extLst/>
        </p:spPr>
        <p:txBody>
          <a:bodyPr/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sp>
        <p:nvSpPr>
          <p:cNvPr id="123" name="Rectangle 59"/>
          <p:cNvSpPr>
            <a:spLocks noChangeArrowheads="1"/>
          </p:cNvSpPr>
          <p:nvPr/>
        </p:nvSpPr>
        <p:spPr bwMode="auto">
          <a:xfrm>
            <a:off x="4588481" y="5530458"/>
            <a:ext cx="16719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New Radio C-V2X?</a:t>
            </a:r>
          </a:p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(No DSRC?)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4991534" y="6090712"/>
            <a:ext cx="8239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2</a:t>
            </a:r>
            <a:r>
              <a:rPr lang="en-US" altLang="en-US" sz="1500" b="0" dirty="0" smtClean="0">
                <a:solidFill>
                  <a:srgbClr val="E2AC00"/>
                </a:solidFill>
              </a:rPr>
              <a:t>0 MHz? 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5" name="Rectangle 60"/>
          <p:cNvSpPr>
            <a:spLocks noChangeArrowheads="1"/>
          </p:cNvSpPr>
          <p:nvPr/>
        </p:nvSpPr>
        <p:spPr bwMode="auto">
          <a:xfrm>
            <a:off x="3335225" y="6090712"/>
            <a:ext cx="8239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2</a:t>
            </a:r>
            <a:r>
              <a:rPr lang="en-US" altLang="en-US" sz="1500" b="0" dirty="0" smtClean="0">
                <a:solidFill>
                  <a:srgbClr val="E2AC00"/>
                </a:solidFill>
              </a:rPr>
              <a:t>0 MHz? 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6" name="Rectangle 59"/>
          <p:cNvSpPr>
            <a:spLocks noChangeArrowheads="1"/>
          </p:cNvSpPr>
          <p:nvPr/>
        </p:nvSpPr>
        <p:spPr bwMode="auto">
          <a:xfrm>
            <a:off x="2901707" y="5530458"/>
            <a:ext cx="16719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New Radio C-V2X?</a:t>
            </a:r>
          </a:p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(No DSRC?)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879736" y="5064022"/>
            <a:ext cx="3308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C-V2X Spectrum?</a:t>
            </a:r>
            <a:endParaRPr lang="en-US" sz="2000" b="1" dirty="0">
              <a:solidFill>
                <a:srgbClr val="E2AC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6294386" y="3905458"/>
            <a:ext cx="0" cy="1139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 flipV="1">
            <a:off x="2861721" y="5235293"/>
            <a:ext cx="0" cy="1139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41484" y="4096520"/>
            <a:ext cx="1187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5GAA Request</a:t>
            </a:r>
          </a:p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Now</a:t>
            </a:r>
            <a:endParaRPr lang="en-US" sz="1800" b="1" dirty="0">
              <a:solidFill>
                <a:srgbClr val="E2AC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7315" y="5232901"/>
            <a:ext cx="1187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5GAA Request</a:t>
            </a:r>
          </a:p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“Near Future”?</a:t>
            </a:r>
            <a:endParaRPr lang="en-US" sz="1800" b="1" dirty="0">
              <a:solidFill>
                <a:srgbClr val="E2A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66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8" grpId="0"/>
      <p:bldP spid="122" grpId="0" animBg="1"/>
      <p:bldP spid="123" grpId="0"/>
      <p:bldP spid="124" grpId="0"/>
      <p:bldP spid="125" grpId="0"/>
      <p:bldP spid="126" grpId="0"/>
      <p:bldP spid="127" grpId="0"/>
      <p:bldP spid="128" grpId="0"/>
      <p:bldP spid="1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19" y="116632"/>
            <a:ext cx="5357065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U-NII-4/5GAA Conflicts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010" y="552914"/>
            <a:ext cx="8640960" cy="1043853"/>
          </a:xfrm>
        </p:spPr>
        <p:txBody>
          <a:bodyPr/>
          <a:lstStyle/>
          <a:p>
            <a:pPr>
              <a:defRPr/>
            </a:pPr>
            <a:r>
              <a:rPr lang="en-US" sz="2800" b="0" dirty="0" smtClean="0"/>
              <a:t>Clearly conflicts exist between U-NII access to 5.9 GHz and 5GAA request to open ITS licensing to non-DSRC</a:t>
            </a:r>
          </a:p>
          <a:p>
            <a:pPr marL="0" indent="0">
              <a:buNone/>
              <a:defRPr/>
            </a:pPr>
            <a:endParaRPr lang="en-US" sz="2800" b="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103259" y="3380461"/>
            <a:ext cx="7119409" cy="1711443"/>
            <a:chOff x="1272772" y="2845736"/>
            <a:chExt cx="7119409" cy="2101772"/>
          </a:xfrm>
        </p:grpSpPr>
        <p:grpSp>
          <p:nvGrpSpPr>
            <p:cNvPr id="7" name="Group 6"/>
            <p:cNvGrpSpPr/>
            <p:nvPr/>
          </p:nvGrpSpPr>
          <p:grpSpPr>
            <a:xfrm>
              <a:off x="1272772" y="2845736"/>
              <a:ext cx="7119409" cy="2101772"/>
              <a:chOff x="1046162" y="1055081"/>
              <a:chExt cx="7119409" cy="2101772"/>
            </a:xfrm>
          </p:grpSpPr>
          <p:sp>
            <p:nvSpPr>
              <p:cNvPr id="8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406525" y="106680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0955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2417763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172</a:t>
                </a:r>
                <a:endParaRPr lang="en-US" altLang="en-US" dirty="0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113106" y="2302023"/>
                <a:ext cx="5450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V2V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208597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236220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279400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2955925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327818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174</a:t>
                </a:r>
                <a:endParaRPr lang="en-US" altLang="en-US" dirty="0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2968625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294640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3222625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3654425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381793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4141788" y="1952625"/>
                <a:ext cx="37623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176 </a:t>
                </a:r>
                <a:endParaRPr lang="en-US" altLang="en-US" dirty="0"/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383063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380682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408305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4514850" y="1951038"/>
                <a:ext cx="860425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4678363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CH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4999038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178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4702175" y="2417763"/>
                <a:ext cx="620713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Control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4667250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10 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4945063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B050"/>
                    </a:solidFill>
                  </a:rPr>
                  <a:t>MHz</a:t>
                </a:r>
                <a:endParaRPr lang="en-US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41" name="Rectangle 41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2" name="Rectangle 42"/>
              <p:cNvSpPr>
                <a:spLocks noChangeArrowheads="1"/>
              </p:cNvSpPr>
              <p:nvPr/>
            </p:nvSpPr>
            <p:spPr bwMode="auto">
              <a:xfrm>
                <a:off x="5375275" y="1951038"/>
                <a:ext cx="86201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43" name="Rectangle 43"/>
              <p:cNvSpPr>
                <a:spLocks noChangeArrowheads="1"/>
              </p:cNvSpPr>
              <p:nvPr/>
            </p:nvSpPr>
            <p:spPr bwMode="auto">
              <a:xfrm>
                <a:off x="5538788" y="1952625"/>
                <a:ext cx="3317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44" name="Rectangle 44"/>
              <p:cNvSpPr>
                <a:spLocks noChangeArrowheads="1"/>
              </p:cNvSpPr>
              <p:nvPr/>
            </p:nvSpPr>
            <p:spPr bwMode="auto">
              <a:xfrm>
                <a:off x="5861050" y="1952625"/>
                <a:ext cx="3222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180</a:t>
                </a:r>
                <a:endParaRPr lang="en-US" altLang="en-US" dirty="0"/>
              </a:p>
            </p:txBody>
          </p:sp>
          <p:sp>
            <p:nvSpPr>
              <p:cNvPr id="45" name="Rectangle 45"/>
              <p:cNvSpPr>
                <a:spLocks noChangeArrowheads="1"/>
              </p:cNvSpPr>
              <p:nvPr/>
            </p:nvSpPr>
            <p:spPr bwMode="auto">
              <a:xfrm>
                <a:off x="5551488" y="2417763"/>
                <a:ext cx="641350" cy="230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Service</a:t>
                </a:r>
                <a:endParaRPr lang="en-US" altLang="en-US" dirty="0"/>
              </a:p>
            </p:txBody>
          </p:sp>
          <p:sp>
            <p:nvSpPr>
              <p:cNvPr id="46" name="Rectangle 46"/>
              <p:cNvSpPr>
                <a:spLocks noChangeArrowheads="1"/>
              </p:cNvSpPr>
              <p:nvPr/>
            </p:nvSpPr>
            <p:spPr bwMode="auto">
              <a:xfrm>
                <a:off x="5529263" y="2873375"/>
                <a:ext cx="268287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47" name="Rectangle 47"/>
              <p:cNvSpPr>
                <a:spLocks noChangeArrowheads="1"/>
              </p:cNvSpPr>
              <p:nvPr/>
            </p:nvSpPr>
            <p:spPr bwMode="auto">
              <a:xfrm>
                <a:off x="5805488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48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6" name="Rectangle 56"/>
              <p:cNvSpPr>
                <a:spLocks noChangeArrowheads="1"/>
              </p:cNvSpPr>
              <p:nvPr/>
            </p:nvSpPr>
            <p:spPr bwMode="auto">
              <a:xfrm>
                <a:off x="6237289" y="1951038"/>
                <a:ext cx="1720850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6684939" y="2094706"/>
                <a:ext cx="974627" cy="566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LTE V2X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(No DSRC)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0" name="Rectangle 60"/>
              <p:cNvSpPr>
                <a:spLocks noChangeArrowheads="1"/>
              </p:cNvSpPr>
              <p:nvPr/>
            </p:nvSpPr>
            <p:spPr bwMode="auto">
              <a:xfrm>
                <a:off x="6830011" y="2867968"/>
                <a:ext cx="267702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E2AC00"/>
                    </a:solidFill>
                  </a:rPr>
                  <a:t>2</a:t>
                </a:r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0 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1" name="Rectangle 61"/>
              <p:cNvSpPr>
                <a:spLocks noChangeArrowheads="1"/>
              </p:cNvSpPr>
              <p:nvPr/>
            </p:nvSpPr>
            <p:spPr bwMode="auto">
              <a:xfrm>
                <a:off x="7131517" y="2873375"/>
                <a:ext cx="395941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E2AC00"/>
                    </a:solidFill>
                  </a:rPr>
                  <a:t>MHz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5375275" y="1377950"/>
                <a:ext cx="1722438" cy="57308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Rectangle 78"/>
              <p:cNvSpPr>
                <a:spLocks noChangeArrowheads="1"/>
              </p:cNvSpPr>
              <p:nvPr/>
            </p:nvSpPr>
            <p:spPr bwMode="auto">
              <a:xfrm>
                <a:off x="1046162" y="1456628"/>
                <a:ext cx="90646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5.850 GHz </a:t>
                </a:r>
                <a:endParaRPr lang="en-US" altLang="en-US" sz="1400" dirty="0"/>
              </a:p>
            </p:txBody>
          </p:sp>
          <p:sp>
            <p:nvSpPr>
              <p:cNvPr id="66" name="Rectangle 78"/>
              <p:cNvSpPr>
                <a:spLocks noChangeArrowheads="1"/>
              </p:cNvSpPr>
              <p:nvPr/>
            </p:nvSpPr>
            <p:spPr bwMode="auto">
              <a:xfrm>
                <a:off x="7668640" y="1055081"/>
                <a:ext cx="496931" cy="529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400" b="0" dirty="0">
                    <a:solidFill>
                      <a:srgbClr val="000000"/>
                    </a:solidFill>
                  </a:rPr>
                  <a:t>5.925 </a:t>
                </a:r>
                <a:endParaRPr lang="en-US" altLang="en-US" sz="1400" b="0" dirty="0" smtClean="0">
                  <a:solidFill>
                    <a:srgbClr val="000000"/>
                  </a:solidFill>
                </a:endParaRPr>
              </a:p>
              <a:p>
                <a:pPr algn="ctr" eaLnBrk="1" hangingPunct="1"/>
                <a:r>
                  <a:rPr lang="en-US" altLang="en-US" sz="1400" b="0" dirty="0" smtClean="0">
                    <a:solidFill>
                      <a:srgbClr val="000000"/>
                    </a:solidFill>
                  </a:rPr>
                  <a:t>GHz </a:t>
                </a:r>
                <a:endParaRPr lang="en-US" altLang="en-US" sz="1400" dirty="0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2180673" y="3217501"/>
              <a:ext cx="3925058" cy="491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Truncated DSRC Spectrum</a:t>
              </a:r>
              <a:endParaRPr lang="en-US" sz="2000" b="1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145562" y="3345636"/>
            <a:ext cx="171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C-V2X </a:t>
            </a:r>
          </a:p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Spectrum</a:t>
            </a:r>
            <a:endParaRPr lang="en-US" sz="2000" b="1" dirty="0">
              <a:solidFill>
                <a:srgbClr val="E2AC00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398778" y="4693449"/>
            <a:ext cx="6612733" cy="1674019"/>
            <a:chOff x="1572016" y="2838405"/>
            <a:chExt cx="6612733" cy="2055813"/>
          </a:xfrm>
        </p:grpSpPr>
        <p:grpSp>
          <p:nvGrpSpPr>
            <p:cNvPr id="70" name="Group 69"/>
            <p:cNvGrpSpPr/>
            <p:nvPr/>
          </p:nvGrpSpPr>
          <p:grpSpPr>
            <a:xfrm>
              <a:off x="1572016" y="2838405"/>
              <a:ext cx="6612733" cy="2055813"/>
              <a:chOff x="1345406" y="1047750"/>
              <a:chExt cx="6612733" cy="2055813"/>
            </a:xfrm>
          </p:grpSpPr>
          <p:sp>
            <p:nvSpPr>
              <p:cNvPr id="7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345406" y="1047750"/>
                <a:ext cx="6575425" cy="2055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Rectangle 5"/>
              <p:cNvSpPr>
                <a:spLocks noChangeArrowheads="1"/>
              </p:cNvSpPr>
              <p:nvPr/>
            </p:nvSpPr>
            <p:spPr bwMode="auto">
              <a:xfrm>
                <a:off x="1454150" y="1951038"/>
                <a:ext cx="477838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1495425" y="1951038"/>
                <a:ext cx="43656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5" name="Rectangle 74"/>
              <p:cNvSpPr>
                <a:spLocks noChangeArrowheads="1"/>
              </p:cNvSpPr>
              <p:nvPr/>
            </p:nvSpPr>
            <p:spPr bwMode="auto">
              <a:xfrm>
                <a:off x="1768475" y="2182813"/>
                <a:ext cx="184150" cy="655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Reserved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6" name="Rectangle 12"/>
              <p:cNvSpPr>
                <a:spLocks noChangeArrowheads="1"/>
              </p:cNvSpPr>
              <p:nvPr/>
            </p:nvSpPr>
            <p:spPr bwMode="auto">
              <a:xfrm>
                <a:off x="1563688" y="2287588"/>
                <a:ext cx="185737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sz="1200" b="0" dirty="0">
                    <a:solidFill>
                      <a:srgbClr val="000000"/>
                    </a:solidFill>
                    <a:ea typeface="ＭＳ Ｐゴシック" pitchFamily="34" charset="-128"/>
                  </a:rPr>
                  <a:t>5 MHz</a:t>
                </a:r>
                <a:endParaRPr lang="en-US" dirty="0">
                  <a:ea typeface="ＭＳ Ｐゴシック" pitchFamily="34" charset="-128"/>
                </a:endParaRPr>
              </a:p>
            </p:txBody>
          </p:sp>
          <p:sp>
            <p:nvSpPr>
              <p:cNvPr id="77" name="Rectangle 13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8" name="Rectangle 14"/>
              <p:cNvSpPr>
                <a:spLocks noChangeArrowheads="1"/>
              </p:cNvSpPr>
              <p:nvPr/>
            </p:nvSpPr>
            <p:spPr bwMode="auto">
              <a:xfrm>
                <a:off x="1931988" y="1951038"/>
                <a:ext cx="862012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79" name="Rectangle 15"/>
              <p:cNvSpPr>
                <a:spLocks noChangeArrowheads="1"/>
              </p:cNvSpPr>
              <p:nvPr/>
            </p:nvSpPr>
            <p:spPr bwMode="auto">
              <a:xfrm>
                <a:off x="2095500" y="1952625"/>
                <a:ext cx="3317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CH </a:t>
                </a:r>
                <a:endParaRPr lang="en-US" altLang="en-US" dirty="0"/>
              </a:p>
            </p:txBody>
          </p:sp>
          <p:sp>
            <p:nvSpPr>
              <p:cNvPr id="80" name="Rectangle 16"/>
              <p:cNvSpPr>
                <a:spLocks noChangeArrowheads="1"/>
              </p:cNvSpPr>
              <p:nvPr/>
            </p:nvSpPr>
            <p:spPr bwMode="auto">
              <a:xfrm>
                <a:off x="2417763" y="1952625"/>
                <a:ext cx="322262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172</a:t>
                </a:r>
                <a:endParaRPr lang="en-US" altLang="en-US" dirty="0"/>
              </a:p>
            </p:txBody>
          </p:sp>
          <p:sp>
            <p:nvSpPr>
              <p:cNvPr id="81" name="Rectangle 17"/>
              <p:cNvSpPr>
                <a:spLocks noChangeArrowheads="1"/>
              </p:cNvSpPr>
              <p:nvPr/>
            </p:nvSpPr>
            <p:spPr bwMode="auto">
              <a:xfrm>
                <a:off x="2113106" y="2302023"/>
                <a:ext cx="5450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V2V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000000"/>
                    </a:solidFill>
                  </a:rPr>
                  <a:t>Safety</a:t>
                </a:r>
                <a:endParaRPr lang="en-US" altLang="en-US" dirty="0"/>
              </a:p>
            </p:txBody>
          </p:sp>
          <p:sp>
            <p:nvSpPr>
              <p:cNvPr id="82" name="Rectangle 18"/>
              <p:cNvSpPr>
                <a:spLocks noChangeArrowheads="1"/>
              </p:cNvSpPr>
              <p:nvPr/>
            </p:nvSpPr>
            <p:spPr bwMode="auto">
              <a:xfrm>
                <a:off x="2085975" y="2873375"/>
                <a:ext cx="268288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10 </a:t>
                </a:r>
                <a:endParaRPr lang="en-US" altLang="en-US" dirty="0"/>
              </a:p>
            </p:txBody>
          </p:sp>
          <p:sp>
            <p:nvSpPr>
              <p:cNvPr id="83" name="Rectangle 19"/>
              <p:cNvSpPr>
                <a:spLocks noChangeArrowheads="1"/>
              </p:cNvSpPr>
              <p:nvPr/>
            </p:nvSpPr>
            <p:spPr bwMode="auto">
              <a:xfrm>
                <a:off x="2362200" y="2873375"/>
                <a:ext cx="396875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>
                    <a:solidFill>
                      <a:srgbClr val="000000"/>
                    </a:solidFill>
                  </a:rPr>
                  <a:t>MHz</a:t>
                </a:r>
                <a:endParaRPr lang="en-US" altLang="en-US" dirty="0"/>
              </a:p>
            </p:txBody>
          </p:sp>
          <p:sp>
            <p:nvSpPr>
              <p:cNvPr id="106" name="Rectangle 42"/>
              <p:cNvSpPr>
                <a:spLocks noChangeArrowheads="1"/>
              </p:cNvSpPr>
              <p:nvPr/>
            </p:nvSpPr>
            <p:spPr bwMode="auto">
              <a:xfrm>
                <a:off x="4518575" y="1951037"/>
                <a:ext cx="1718713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2" name="Rectangle 48"/>
              <p:cNvSpPr>
                <a:spLocks noChangeArrowheads="1"/>
              </p:cNvSpPr>
              <p:nvPr/>
            </p:nvSpPr>
            <p:spPr bwMode="auto">
              <a:xfrm>
                <a:off x="6237288" y="1951038"/>
                <a:ext cx="860425" cy="11477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3" name="Rectangle 56"/>
              <p:cNvSpPr>
                <a:spLocks noChangeArrowheads="1"/>
              </p:cNvSpPr>
              <p:nvPr/>
            </p:nvSpPr>
            <p:spPr bwMode="auto">
              <a:xfrm>
                <a:off x="6237289" y="1951038"/>
                <a:ext cx="1720850" cy="1147762"/>
              </a:xfrm>
              <a:prstGeom prst="rect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endParaRPr lang="en-US" altLang="en-US" dirty="0"/>
              </a:p>
            </p:txBody>
          </p:sp>
          <p:sp>
            <p:nvSpPr>
              <p:cNvPr id="114" name="Rectangle 59"/>
              <p:cNvSpPr>
                <a:spLocks noChangeArrowheads="1"/>
              </p:cNvSpPr>
              <p:nvPr/>
            </p:nvSpPr>
            <p:spPr bwMode="auto">
              <a:xfrm>
                <a:off x="6647461" y="2018543"/>
                <a:ext cx="974627" cy="5669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LTE V2X</a:t>
                </a:r>
              </a:p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(No DSRC)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115" name="Rectangle 60"/>
              <p:cNvSpPr>
                <a:spLocks noChangeArrowheads="1"/>
              </p:cNvSpPr>
              <p:nvPr/>
            </p:nvSpPr>
            <p:spPr bwMode="auto">
              <a:xfrm>
                <a:off x="6739441" y="2763688"/>
                <a:ext cx="716543" cy="283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2</a:t>
                </a:r>
                <a:r>
                  <a:rPr lang="en-US" altLang="en-US" sz="1500" b="0" dirty="0" smtClean="0">
                    <a:solidFill>
                      <a:srgbClr val="E2AC00"/>
                    </a:solidFill>
                  </a:rPr>
                  <a:t>0 MHz </a:t>
                </a:r>
                <a:endParaRPr lang="en-US" altLang="en-US" dirty="0">
                  <a:solidFill>
                    <a:srgbClr val="E2AC00"/>
                  </a:solidFill>
                </a:endParaRPr>
              </a:p>
            </p:txBody>
          </p:sp>
          <p:sp>
            <p:nvSpPr>
              <p:cNvPr id="118" name="Line 74"/>
              <p:cNvSpPr>
                <a:spLocks noChangeShapeType="1"/>
              </p:cNvSpPr>
              <p:nvPr/>
            </p:nvSpPr>
            <p:spPr bwMode="auto">
              <a:xfrm>
                <a:off x="7958138" y="1448594"/>
                <a:ext cx="0" cy="502444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9" name="Line 75"/>
              <p:cNvSpPr>
                <a:spLocks noChangeShapeType="1"/>
              </p:cNvSpPr>
              <p:nvPr/>
            </p:nvSpPr>
            <p:spPr bwMode="auto">
              <a:xfrm flipH="1">
                <a:off x="1495425" y="1448594"/>
                <a:ext cx="3968" cy="504031"/>
              </a:xfrm>
              <a:prstGeom prst="line">
                <a:avLst/>
              </a:prstGeom>
              <a:noFill/>
              <a:ln w="7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108653" y="3239249"/>
              <a:ext cx="926306" cy="52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DSRC </a:t>
              </a:r>
            </a:p>
            <a:p>
              <a:pPr algn="ctr"/>
              <a:r>
                <a:rPr lang="en-US" sz="1100" b="1" dirty="0" smtClean="0"/>
                <a:t>Spectrum</a:t>
              </a:r>
              <a:endParaRPr lang="en-US" sz="1100" b="1" dirty="0"/>
            </a:p>
          </p:txBody>
        </p:sp>
      </p:grpSp>
      <p:sp>
        <p:nvSpPr>
          <p:cNvPr id="122" name="Rectangle 42"/>
          <p:cNvSpPr>
            <a:spLocks noChangeArrowheads="1"/>
          </p:cNvSpPr>
          <p:nvPr/>
        </p:nvSpPr>
        <p:spPr bwMode="auto">
          <a:xfrm>
            <a:off x="2856409" y="5428984"/>
            <a:ext cx="1718713" cy="934606"/>
          </a:xfrm>
          <a:prstGeom prst="rect">
            <a:avLst/>
          </a:prstGeom>
          <a:noFill/>
          <a:ln w="7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US" altLang="en-US" dirty="0"/>
          </a:p>
        </p:txBody>
      </p:sp>
      <p:sp>
        <p:nvSpPr>
          <p:cNvPr id="123" name="Rectangle 59"/>
          <p:cNvSpPr>
            <a:spLocks noChangeArrowheads="1"/>
          </p:cNvSpPr>
          <p:nvPr/>
        </p:nvSpPr>
        <p:spPr bwMode="auto">
          <a:xfrm>
            <a:off x="4588481" y="5530458"/>
            <a:ext cx="16719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New Radio C-V2X?</a:t>
            </a:r>
          </a:p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(No DSRC?)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4991534" y="6090712"/>
            <a:ext cx="8239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2</a:t>
            </a:r>
            <a:r>
              <a:rPr lang="en-US" altLang="en-US" sz="1500" b="0" dirty="0" smtClean="0">
                <a:solidFill>
                  <a:srgbClr val="E2AC00"/>
                </a:solidFill>
              </a:rPr>
              <a:t>0 MHz? 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5" name="Rectangle 60"/>
          <p:cNvSpPr>
            <a:spLocks noChangeArrowheads="1"/>
          </p:cNvSpPr>
          <p:nvPr/>
        </p:nvSpPr>
        <p:spPr bwMode="auto">
          <a:xfrm>
            <a:off x="3335225" y="6090712"/>
            <a:ext cx="82394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2</a:t>
            </a:r>
            <a:r>
              <a:rPr lang="en-US" altLang="en-US" sz="1500" b="0" dirty="0" smtClean="0">
                <a:solidFill>
                  <a:srgbClr val="E2AC00"/>
                </a:solidFill>
              </a:rPr>
              <a:t>0 MHz? 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6" name="Rectangle 59"/>
          <p:cNvSpPr>
            <a:spLocks noChangeArrowheads="1"/>
          </p:cNvSpPr>
          <p:nvPr/>
        </p:nvSpPr>
        <p:spPr bwMode="auto">
          <a:xfrm>
            <a:off x="2901707" y="5530458"/>
            <a:ext cx="16719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New Radio C-V2X?</a:t>
            </a:r>
          </a:p>
          <a:p>
            <a:pPr algn="ctr" eaLnBrk="1" hangingPunct="1"/>
            <a:r>
              <a:rPr lang="en-US" altLang="en-US" sz="1500" b="0" dirty="0" smtClean="0">
                <a:solidFill>
                  <a:srgbClr val="E2AC00"/>
                </a:solidFill>
              </a:rPr>
              <a:t>(No DSRC?)</a:t>
            </a:r>
            <a:endParaRPr lang="en-US" altLang="en-US" dirty="0">
              <a:solidFill>
                <a:srgbClr val="E2AC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879736" y="5064022"/>
            <a:ext cx="3308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E2AC00"/>
                </a:solidFill>
              </a:rPr>
              <a:t>C-V2X Spectrum?</a:t>
            </a:r>
            <a:endParaRPr lang="en-US" sz="2000" b="1" dirty="0">
              <a:solidFill>
                <a:srgbClr val="E2AC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6294386" y="3905458"/>
            <a:ext cx="0" cy="1139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 flipV="1">
            <a:off x="2861721" y="5235293"/>
            <a:ext cx="0" cy="1139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41484" y="4096520"/>
            <a:ext cx="1187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5GAA Request</a:t>
            </a:r>
          </a:p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Now</a:t>
            </a:r>
            <a:endParaRPr lang="en-US" sz="1800" b="1" dirty="0">
              <a:solidFill>
                <a:srgbClr val="E2AC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7315" y="5232901"/>
            <a:ext cx="1187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5GAA Request</a:t>
            </a:r>
          </a:p>
          <a:p>
            <a:pPr algn="ctr"/>
            <a:r>
              <a:rPr lang="en-US" sz="1800" b="1" dirty="0" smtClean="0">
                <a:solidFill>
                  <a:srgbClr val="E2AC00"/>
                </a:solidFill>
              </a:rPr>
              <a:t>“Near Future”?</a:t>
            </a:r>
            <a:endParaRPr lang="en-US" sz="1800" b="1" dirty="0">
              <a:solidFill>
                <a:srgbClr val="E2AC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116318" y="1365199"/>
            <a:ext cx="7357991" cy="1904915"/>
            <a:chOff x="1116318" y="1259035"/>
            <a:chExt cx="7357991" cy="2416120"/>
          </a:xfrm>
        </p:grpSpPr>
        <p:grpSp>
          <p:nvGrpSpPr>
            <p:cNvPr id="91" name="Group 90"/>
            <p:cNvGrpSpPr/>
            <p:nvPr/>
          </p:nvGrpSpPr>
          <p:grpSpPr>
            <a:xfrm>
              <a:off x="1116318" y="1259035"/>
              <a:ext cx="7331076" cy="2055813"/>
              <a:chOff x="1272772" y="2857455"/>
              <a:chExt cx="7331076" cy="2055813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1272772" y="2857455"/>
                <a:ext cx="7331076" cy="2055813"/>
                <a:chOff x="1046162" y="1066800"/>
                <a:chExt cx="7331076" cy="2055813"/>
              </a:xfrm>
            </p:grpSpPr>
            <p:sp>
              <p:nvSpPr>
                <p:cNvPr id="94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06525" y="1066800"/>
                  <a:ext cx="6575425" cy="20558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5" name="Rectangle 5"/>
                <p:cNvSpPr>
                  <a:spLocks noChangeArrowheads="1"/>
                </p:cNvSpPr>
                <p:nvPr/>
              </p:nvSpPr>
              <p:spPr bwMode="auto">
                <a:xfrm>
                  <a:off x="1454150" y="1951038"/>
                  <a:ext cx="477838" cy="114776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96" name="Rectangle 6"/>
                <p:cNvSpPr>
                  <a:spLocks noChangeArrowheads="1"/>
                </p:cNvSpPr>
                <p:nvPr/>
              </p:nvSpPr>
              <p:spPr bwMode="auto">
                <a:xfrm>
                  <a:off x="1495425" y="1951038"/>
                  <a:ext cx="436563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97" name="Rectangle 96"/>
                <p:cNvSpPr>
                  <a:spLocks noChangeArrowheads="1"/>
                </p:cNvSpPr>
                <p:nvPr/>
              </p:nvSpPr>
              <p:spPr bwMode="auto">
                <a:xfrm>
                  <a:off x="1768475" y="2182813"/>
                  <a:ext cx="184150" cy="6556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vert"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0" dirty="0">
                      <a:solidFill>
                        <a:srgbClr val="000000"/>
                      </a:solidFill>
                      <a:ea typeface="ＭＳ Ｐゴシック" pitchFamily="34" charset="-128"/>
                    </a:rPr>
                    <a:t>Reserved</a:t>
                  </a:r>
                  <a:endParaRPr lang="en-US" dirty="0">
                    <a:ea typeface="ＭＳ Ｐゴシック" pitchFamily="34" charset="-128"/>
                  </a:endParaRPr>
                </a:p>
              </p:txBody>
            </p:sp>
            <p:sp>
              <p:nvSpPr>
                <p:cNvPr id="98" name="Rectangle 12"/>
                <p:cNvSpPr>
                  <a:spLocks noChangeArrowheads="1"/>
                </p:cNvSpPr>
                <p:nvPr/>
              </p:nvSpPr>
              <p:spPr bwMode="auto">
                <a:xfrm>
                  <a:off x="1563688" y="2287588"/>
                  <a:ext cx="185737" cy="444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vert" wrap="none" lIns="0" tIns="0" rIns="0" bIns="0"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0" dirty="0">
                      <a:solidFill>
                        <a:srgbClr val="000000"/>
                      </a:solidFill>
                      <a:ea typeface="ＭＳ Ｐゴシック" pitchFamily="34" charset="-128"/>
                    </a:rPr>
                    <a:t>5 MHz</a:t>
                  </a:r>
                  <a:endParaRPr lang="en-US" dirty="0">
                    <a:ea typeface="ＭＳ Ｐゴシック" pitchFamily="34" charset="-128"/>
                  </a:endParaRPr>
                </a:p>
              </p:txBody>
            </p:sp>
            <p:sp>
              <p:nvSpPr>
                <p:cNvPr id="99" name="Rectangle 14"/>
                <p:cNvSpPr>
                  <a:spLocks noChangeArrowheads="1"/>
                </p:cNvSpPr>
                <p:nvPr/>
              </p:nvSpPr>
              <p:spPr bwMode="auto">
                <a:xfrm>
                  <a:off x="1931988" y="1951038"/>
                  <a:ext cx="1722438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00" name="Rectangle 34"/>
                <p:cNvSpPr>
                  <a:spLocks noChangeArrowheads="1"/>
                </p:cNvSpPr>
                <p:nvPr/>
              </p:nvSpPr>
              <p:spPr bwMode="auto">
                <a:xfrm>
                  <a:off x="3654426" y="1951038"/>
                  <a:ext cx="1720849" cy="114776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01" name="Rectangle 35"/>
                <p:cNvSpPr>
                  <a:spLocks noChangeArrowheads="1"/>
                </p:cNvSpPr>
                <p:nvPr/>
              </p:nvSpPr>
              <p:spPr bwMode="auto">
                <a:xfrm>
                  <a:off x="3654426" y="1951038"/>
                  <a:ext cx="1720850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02" name="Rectangle 38"/>
                <p:cNvSpPr>
                  <a:spLocks noChangeArrowheads="1"/>
                </p:cNvSpPr>
                <p:nvPr/>
              </p:nvSpPr>
              <p:spPr bwMode="auto">
                <a:xfrm>
                  <a:off x="4049128" y="2417763"/>
                  <a:ext cx="963405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 smtClean="0">
                      <a:solidFill>
                        <a:srgbClr val="0070C0"/>
                      </a:solidFill>
                    </a:rPr>
                    <a:t>Non-Safety</a:t>
                  </a:r>
                  <a:endParaRPr lang="en-US" altLang="en-US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03" name="Rectangle 39"/>
                <p:cNvSpPr>
                  <a:spLocks noChangeArrowheads="1"/>
                </p:cNvSpPr>
                <p:nvPr/>
              </p:nvSpPr>
              <p:spPr bwMode="auto">
                <a:xfrm>
                  <a:off x="4156578" y="2853767"/>
                  <a:ext cx="716543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 smtClean="0">
                      <a:solidFill>
                        <a:srgbClr val="0070C0"/>
                      </a:solidFill>
                    </a:rPr>
                    <a:t>2</a:t>
                  </a:r>
                  <a:r>
                    <a:rPr lang="en-US" altLang="en-US" sz="1500" b="0" dirty="0" smtClean="0">
                      <a:solidFill>
                        <a:srgbClr val="0070C0"/>
                      </a:solidFill>
                    </a:rPr>
                    <a:t>0 MHz </a:t>
                  </a:r>
                  <a:endParaRPr lang="en-US" altLang="en-US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104" name="Rectangle 41"/>
                <p:cNvSpPr>
                  <a:spLocks noChangeArrowheads="1"/>
                </p:cNvSpPr>
                <p:nvPr/>
              </p:nvSpPr>
              <p:spPr bwMode="auto">
                <a:xfrm>
                  <a:off x="5375275" y="1951038"/>
                  <a:ext cx="862013" cy="114776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05" name="Rectangle 42"/>
                <p:cNvSpPr>
                  <a:spLocks noChangeArrowheads="1"/>
                </p:cNvSpPr>
                <p:nvPr/>
              </p:nvSpPr>
              <p:spPr bwMode="auto">
                <a:xfrm>
                  <a:off x="5375275" y="1951038"/>
                  <a:ext cx="862013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07" name="Rectangle 43"/>
                <p:cNvSpPr>
                  <a:spLocks noChangeArrowheads="1"/>
                </p:cNvSpPr>
                <p:nvPr/>
              </p:nvSpPr>
              <p:spPr bwMode="auto">
                <a:xfrm>
                  <a:off x="5538788" y="1952625"/>
                  <a:ext cx="331787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CH </a:t>
                  </a:r>
                  <a:endParaRPr lang="en-US" altLang="en-US" dirty="0"/>
                </a:p>
              </p:txBody>
            </p:sp>
            <p:sp>
              <p:nvSpPr>
                <p:cNvPr id="108" name="Rectangle 44"/>
                <p:cNvSpPr>
                  <a:spLocks noChangeArrowheads="1"/>
                </p:cNvSpPr>
                <p:nvPr/>
              </p:nvSpPr>
              <p:spPr bwMode="auto">
                <a:xfrm>
                  <a:off x="5861050" y="1952625"/>
                  <a:ext cx="322263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180</a:t>
                  </a:r>
                  <a:endParaRPr lang="en-US" altLang="en-US" dirty="0"/>
                </a:p>
              </p:txBody>
            </p:sp>
            <p:sp>
              <p:nvSpPr>
                <p:cNvPr id="109" name="Rectangle 45"/>
                <p:cNvSpPr>
                  <a:spLocks noChangeArrowheads="1"/>
                </p:cNvSpPr>
                <p:nvPr/>
              </p:nvSpPr>
              <p:spPr bwMode="auto">
                <a:xfrm>
                  <a:off x="5599653" y="2417763"/>
                  <a:ext cx="545022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 smtClean="0">
                      <a:solidFill>
                        <a:srgbClr val="000000"/>
                      </a:solidFill>
                    </a:rPr>
                    <a:t>Safety</a:t>
                  </a:r>
                  <a:endParaRPr lang="en-US" altLang="en-US" dirty="0"/>
                </a:p>
              </p:txBody>
            </p:sp>
            <p:sp>
              <p:nvSpPr>
                <p:cNvPr id="110" name="Rectangle 46"/>
                <p:cNvSpPr>
                  <a:spLocks noChangeArrowheads="1"/>
                </p:cNvSpPr>
                <p:nvPr/>
              </p:nvSpPr>
              <p:spPr bwMode="auto">
                <a:xfrm>
                  <a:off x="5529263" y="2873375"/>
                  <a:ext cx="268287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10 </a:t>
                  </a:r>
                  <a:endParaRPr lang="en-US" altLang="en-US" dirty="0"/>
                </a:p>
              </p:txBody>
            </p:sp>
            <p:sp>
              <p:nvSpPr>
                <p:cNvPr id="111" name="Rectangle 47"/>
                <p:cNvSpPr>
                  <a:spLocks noChangeArrowheads="1"/>
                </p:cNvSpPr>
                <p:nvPr/>
              </p:nvSpPr>
              <p:spPr bwMode="auto">
                <a:xfrm>
                  <a:off x="5805488" y="2873375"/>
                  <a:ext cx="396875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MHz</a:t>
                  </a:r>
                  <a:endParaRPr lang="en-US" altLang="en-US" dirty="0"/>
                </a:p>
              </p:txBody>
            </p:sp>
            <p:sp>
              <p:nvSpPr>
                <p:cNvPr id="116" name="Rectangle 48"/>
                <p:cNvSpPr>
                  <a:spLocks noChangeArrowheads="1"/>
                </p:cNvSpPr>
                <p:nvPr/>
              </p:nvSpPr>
              <p:spPr bwMode="auto">
                <a:xfrm>
                  <a:off x="6237288" y="1951038"/>
                  <a:ext cx="860425" cy="114776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17" name="Rectangle 49"/>
                <p:cNvSpPr>
                  <a:spLocks noChangeArrowheads="1"/>
                </p:cNvSpPr>
                <p:nvPr/>
              </p:nvSpPr>
              <p:spPr bwMode="auto">
                <a:xfrm>
                  <a:off x="6237288" y="1951038"/>
                  <a:ext cx="860425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20" name="Rectangle 50"/>
                <p:cNvSpPr>
                  <a:spLocks noChangeArrowheads="1"/>
                </p:cNvSpPr>
                <p:nvPr/>
              </p:nvSpPr>
              <p:spPr bwMode="auto">
                <a:xfrm>
                  <a:off x="6400800" y="1952625"/>
                  <a:ext cx="331788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CH </a:t>
                  </a:r>
                  <a:endParaRPr lang="en-US" altLang="en-US" dirty="0"/>
                </a:p>
              </p:txBody>
            </p:sp>
            <p:sp>
              <p:nvSpPr>
                <p:cNvPr id="121" name="Rectangle 51"/>
                <p:cNvSpPr>
                  <a:spLocks noChangeArrowheads="1"/>
                </p:cNvSpPr>
                <p:nvPr/>
              </p:nvSpPr>
              <p:spPr bwMode="auto">
                <a:xfrm>
                  <a:off x="6721475" y="1952625"/>
                  <a:ext cx="322263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182</a:t>
                  </a:r>
                  <a:endParaRPr lang="en-US" altLang="en-US" dirty="0"/>
                </a:p>
              </p:txBody>
            </p:sp>
            <p:sp>
              <p:nvSpPr>
                <p:cNvPr id="129" name="Rectangle 52"/>
                <p:cNvSpPr>
                  <a:spLocks noChangeArrowheads="1"/>
                </p:cNvSpPr>
                <p:nvPr/>
              </p:nvSpPr>
              <p:spPr bwMode="auto">
                <a:xfrm>
                  <a:off x="6461665" y="2417763"/>
                  <a:ext cx="545022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 smtClean="0">
                      <a:solidFill>
                        <a:srgbClr val="000000"/>
                      </a:solidFill>
                    </a:rPr>
                    <a:t>Safety</a:t>
                  </a:r>
                  <a:endParaRPr lang="en-US" altLang="en-US" dirty="0"/>
                </a:p>
              </p:txBody>
            </p:sp>
            <p:sp>
              <p:nvSpPr>
                <p:cNvPr id="131" name="Rectangle 53"/>
                <p:cNvSpPr>
                  <a:spLocks noChangeArrowheads="1"/>
                </p:cNvSpPr>
                <p:nvPr/>
              </p:nvSpPr>
              <p:spPr bwMode="auto">
                <a:xfrm>
                  <a:off x="6389688" y="2873375"/>
                  <a:ext cx="268287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10 </a:t>
                  </a:r>
                  <a:endParaRPr lang="en-US" altLang="en-US" dirty="0"/>
                </a:p>
              </p:txBody>
            </p:sp>
            <p:sp>
              <p:nvSpPr>
                <p:cNvPr id="133" name="Rectangle 54"/>
                <p:cNvSpPr>
                  <a:spLocks noChangeArrowheads="1"/>
                </p:cNvSpPr>
                <p:nvPr/>
              </p:nvSpPr>
              <p:spPr bwMode="auto">
                <a:xfrm>
                  <a:off x="6665913" y="2873375"/>
                  <a:ext cx="396875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MHz</a:t>
                  </a:r>
                  <a:endParaRPr lang="en-US" altLang="en-US" dirty="0"/>
                </a:p>
              </p:txBody>
            </p:sp>
            <p:sp>
              <p:nvSpPr>
                <p:cNvPr id="134" name="Rectangle 55"/>
                <p:cNvSpPr>
                  <a:spLocks noChangeArrowheads="1"/>
                </p:cNvSpPr>
                <p:nvPr/>
              </p:nvSpPr>
              <p:spPr bwMode="auto">
                <a:xfrm>
                  <a:off x="7097713" y="1951038"/>
                  <a:ext cx="860425" cy="114776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35" name="Rectangle 56"/>
                <p:cNvSpPr>
                  <a:spLocks noChangeArrowheads="1"/>
                </p:cNvSpPr>
                <p:nvPr/>
              </p:nvSpPr>
              <p:spPr bwMode="auto">
                <a:xfrm>
                  <a:off x="7097713" y="1951038"/>
                  <a:ext cx="860425" cy="1147762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36" name="Rectangle 57"/>
                <p:cNvSpPr>
                  <a:spLocks noChangeArrowheads="1"/>
                </p:cNvSpPr>
                <p:nvPr/>
              </p:nvSpPr>
              <p:spPr bwMode="auto">
                <a:xfrm>
                  <a:off x="7261225" y="1952625"/>
                  <a:ext cx="331788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CH </a:t>
                  </a:r>
                  <a:endParaRPr lang="en-US" altLang="en-US" dirty="0"/>
                </a:p>
              </p:txBody>
            </p:sp>
            <p:sp>
              <p:nvSpPr>
                <p:cNvPr id="137" name="Rectangle 58"/>
                <p:cNvSpPr>
                  <a:spLocks noChangeArrowheads="1"/>
                </p:cNvSpPr>
                <p:nvPr/>
              </p:nvSpPr>
              <p:spPr bwMode="auto">
                <a:xfrm>
                  <a:off x="7581900" y="1952625"/>
                  <a:ext cx="322263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184</a:t>
                  </a:r>
                  <a:endParaRPr lang="en-US" altLang="en-US" dirty="0"/>
                </a:p>
              </p:txBody>
            </p:sp>
            <p:sp>
              <p:nvSpPr>
                <p:cNvPr id="138" name="Rectangle 59"/>
                <p:cNvSpPr>
                  <a:spLocks noChangeArrowheads="1"/>
                </p:cNvSpPr>
                <p:nvPr/>
              </p:nvSpPr>
              <p:spPr bwMode="auto">
                <a:xfrm>
                  <a:off x="7322089" y="2417763"/>
                  <a:ext cx="545022" cy="2308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 smtClean="0">
                      <a:solidFill>
                        <a:srgbClr val="000000"/>
                      </a:solidFill>
                    </a:rPr>
                    <a:t>Safety</a:t>
                  </a:r>
                  <a:endParaRPr lang="en-US" altLang="en-US" dirty="0"/>
                </a:p>
              </p:txBody>
            </p:sp>
            <p:sp>
              <p:nvSpPr>
                <p:cNvPr id="139" name="Rectangle 60"/>
                <p:cNvSpPr>
                  <a:spLocks noChangeArrowheads="1"/>
                </p:cNvSpPr>
                <p:nvPr/>
              </p:nvSpPr>
              <p:spPr bwMode="auto">
                <a:xfrm>
                  <a:off x="7250113" y="2873375"/>
                  <a:ext cx="268287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10 </a:t>
                  </a:r>
                  <a:endParaRPr lang="en-US" altLang="en-US" dirty="0"/>
                </a:p>
              </p:txBody>
            </p:sp>
            <p:sp>
              <p:nvSpPr>
                <p:cNvPr id="140" name="Rectangle 61"/>
                <p:cNvSpPr>
                  <a:spLocks noChangeArrowheads="1"/>
                </p:cNvSpPr>
                <p:nvPr/>
              </p:nvSpPr>
              <p:spPr bwMode="auto">
                <a:xfrm>
                  <a:off x="7527925" y="2873375"/>
                  <a:ext cx="396875" cy="2301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500" b="0" dirty="0">
                      <a:solidFill>
                        <a:srgbClr val="000000"/>
                      </a:solidFill>
                    </a:rPr>
                    <a:t>MHz</a:t>
                  </a:r>
                  <a:endParaRPr lang="en-US" altLang="en-US" dirty="0"/>
                </a:p>
              </p:txBody>
            </p:sp>
            <p:sp>
              <p:nvSpPr>
                <p:cNvPr id="141" name="Rectangle 68"/>
                <p:cNvSpPr>
                  <a:spLocks noChangeArrowheads="1"/>
                </p:cNvSpPr>
                <p:nvPr/>
              </p:nvSpPr>
              <p:spPr bwMode="auto">
                <a:xfrm>
                  <a:off x="5375275" y="1377950"/>
                  <a:ext cx="1722438" cy="57308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endParaRPr lang="en-US" altLang="en-US" dirty="0"/>
                </a:p>
              </p:txBody>
            </p:sp>
            <p:sp>
              <p:nvSpPr>
                <p:cNvPr id="142" name="Line 74"/>
                <p:cNvSpPr>
                  <a:spLocks noChangeShapeType="1"/>
                </p:cNvSpPr>
                <p:nvPr/>
              </p:nvSpPr>
              <p:spPr bwMode="auto">
                <a:xfrm>
                  <a:off x="7958138" y="1448594"/>
                  <a:ext cx="0" cy="502444"/>
                </a:xfrm>
                <a:prstGeom prst="line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1495425" y="1448594"/>
                  <a:ext cx="3968" cy="504031"/>
                </a:xfrm>
                <a:prstGeom prst="line">
                  <a:avLst/>
                </a:prstGeom>
                <a:noFill/>
                <a:ln w="7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Rectangle 78"/>
                <p:cNvSpPr>
                  <a:spLocks noChangeArrowheads="1"/>
                </p:cNvSpPr>
                <p:nvPr/>
              </p:nvSpPr>
              <p:spPr bwMode="auto">
                <a:xfrm>
                  <a:off x="1046162" y="1456628"/>
                  <a:ext cx="906463" cy="215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400" b="0" dirty="0">
                      <a:solidFill>
                        <a:srgbClr val="000000"/>
                      </a:solidFill>
                    </a:rPr>
                    <a:t>5.850 GHz </a:t>
                  </a:r>
                  <a:endParaRPr lang="en-US" altLang="en-US" sz="1400" dirty="0"/>
                </a:p>
              </p:txBody>
            </p:sp>
            <p:sp>
              <p:nvSpPr>
                <p:cNvPr id="145" name="Rectangle 78"/>
                <p:cNvSpPr>
                  <a:spLocks noChangeArrowheads="1"/>
                </p:cNvSpPr>
                <p:nvPr/>
              </p:nvSpPr>
              <p:spPr bwMode="auto">
                <a:xfrm>
                  <a:off x="7470775" y="1448594"/>
                  <a:ext cx="906463" cy="215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 b="1">
                      <a:solidFill>
                        <a:schemeClr val="tx1"/>
                      </a:solidFill>
                      <a:latin typeface="Arial" pitchFamily="34" charset="0"/>
                      <a:ea typeface="MS PGothic" pitchFamily="34" charset="-128"/>
                    </a:defRPr>
                  </a:lvl9pPr>
                </a:lstStyle>
                <a:p>
                  <a:pPr algn="ctr" eaLnBrk="1" hangingPunct="1"/>
                  <a:r>
                    <a:rPr lang="en-US" altLang="en-US" sz="1400" b="0" dirty="0">
                      <a:solidFill>
                        <a:srgbClr val="000000"/>
                      </a:solidFill>
                    </a:rPr>
                    <a:t>5.925 GHz </a:t>
                  </a:r>
                  <a:endParaRPr lang="en-US" altLang="en-US" sz="1400" dirty="0"/>
                </a:p>
              </p:txBody>
            </p:sp>
          </p:grpSp>
          <p:sp>
            <p:nvSpPr>
              <p:cNvPr id="93" name="TextBox 92"/>
              <p:cNvSpPr txBox="1"/>
              <p:nvPr/>
            </p:nvSpPr>
            <p:spPr>
              <a:xfrm>
                <a:off x="2506316" y="3168605"/>
                <a:ext cx="481800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/>
                  <a:t>DSRC Spectrum under re-channelization</a:t>
                </a:r>
                <a:endParaRPr lang="en-US" sz="2000" b="1" dirty="0"/>
              </a:p>
            </p:txBody>
          </p:sp>
        </p:grpSp>
        <p:sp>
          <p:nvSpPr>
            <p:cNvPr id="146" name="Rectangle 38"/>
            <p:cNvSpPr>
              <a:spLocks noChangeArrowheads="1"/>
            </p:cNvSpPr>
            <p:nvPr/>
          </p:nvSpPr>
          <p:spPr bwMode="auto">
            <a:xfrm>
              <a:off x="2339558" y="2609998"/>
              <a:ext cx="96340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b="0" dirty="0" smtClean="0">
                  <a:solidFill>
                    <a:srgbClr val="0070C0"/>
                  </a:solidFill>
                </a:rPr>
                <a:t>Non-Safety</a:t>
              </a:r>
              <a:endParaRPr lang="en-US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47" name="Rectangle 39"/>
            <p:cNvSpPr>
              <a:spLocks noChangeArrowheads="1"/>
            </p:cNvSpPr>
            <p:nvPr/>
          </p:nvSpPr>
          <p:spPr bwMode="auto">
            <a:xfrm>
              <a:off x="2505091" y="3065610"/>
              <a:ext cx="71654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b="0" dirty="0" smtClean="0">
                  <a:solidFill>
                    <a:srgbClr val="0070C0"/>
                  </a:solidFill>
                </a:rPr>
                <a:t>2</a:t>
              </a:r>
              <a:r>
                <a:rPr lang="en-US" altLang="en-US" sz="1500" b="0" dirty="0" smtClean="0">
                  <a:solidFill>
                    <a:srgbClr val="0070C0"/>
                  </a:solidFill>
                </a:rPr>
                <a:t>0 MHz </a:t>
              </a:r>
              <a:endParaRPr lang="en-US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48" name="Rectangle 43"/>
            <p:cNvSpPr>
              <a:spLocks noChangeArrowheads="1"/>
            </p:cNvSpPr>
            <p:nvPr/>
          </p:nvSpPr>
          <p:spPr bwMode="auto">
            <a:xfrm>
              <a:off x="2467799" y="2143273"/>
              <a:ext cx="7069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b="0" dirty="0" smtClean="0">
                  <a:solidFill>
                    <a:srgbClr val="0070C0"/>
                  </a:solidFill>
                </a:rPr>
                <a:t>CH 173 </a:t>
              </a:r>
              <a:endParaRPr lang="en-US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49" name="Rectangle 43"/>
            <p:cNvSpPr>
              <a:spLocks noChangeArrowheads="1"/>
            </p:cNvSpPr>
            <p:nvPr/>
          </p:nvSpPr>
          <p:spPr bwMode="auto">
            <a:xfrm>
              <a:off x="4226734" y="2139402"/>
              <a:ext cx="706925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b="0" dirty="0" smtClean="0">
                  <a:solidFill>
                    <a:srgbClr val="0070C0"/>
                  </a:solidFill>
                </a:rPr>
                <a:t>CH 177 </a:t>
              </a:r>
              <a:endParaRPr lang="en-US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5445431" y="1970295"/>
              <a:ext cx="2606675" cy="1454573"/>
            </a:xfrm>
            <a:prstGeom prst="ellipse">
              <a:avLst/>
            </a:prstGeom>
            <a:noFill/>
            <a:ln w="12700" cap="flat" cmpd="sng" algn="ctr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1" name="Rectangle 45"/>
            <p:cNvSpPr>
              <a:spLocks noChangeArrowheads="1"/>
            </p:cNvSpPr>
            <p:nvPr/>
          </p:nvSpPr>
          <p:spPr bwMode="auto">
            <a:xfrm>
              <a:off x="5204183" y="3424868"/>
              <a:ext cx="327012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dirty="0" smtClean="0">
                  <a:solidFill>
                    <a:srgbClr val="FF0000"/>
                  </a:solidFill>
                </a:rPr>
                <a:t>Compress all safety into 3 channels</a:t>
              </a:r>
              <a:endParaRPr lang="en-US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1524306" y="1998127"/>
              <a:ext cx="3921125" cy="1454573"/>
            </a:xfrm>
            <a:prstGeom prst="ellipse">
              <a:avLst/>
            </a:prstGeom>
            <a:noFill/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3" name="Rectangle 45"/>
            <p:cNvSpPr>
              <a:spLocks noChangeArrowheads="1"/>
            </p:cNvSpPr>
            <p:nvPr/>
          </p:nvSpPr>
          <p:spPr bwMode="auto">
            <a:xfrm>
              <a:off x="3174687" y="3444323"/>
              <a:ext cx="620363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500" dirty="0" smtClean="0">
                  <a:solidFill>
                    <a:srgbClr val="0000FF"/>
                  </a:solidFill>
                </a:rPr>
                <a:t>U-NII-4</a:t>
              </a:r>
              <a:endParaRPr lang="en-US" alt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39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968552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US DOT V2X RFC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640960" cy="2341291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US DOT issued Request for Comments on 9 questions</a:t>
            </a:r>
          </a:p>
          <a:p>
            <a:pPr>
              <a:defRPr/>
            </a:pPr>
            <a:r>
              <a:rPr lang="en-US" sz="2800" dirty="0" smtClean="0"/>
              <a:t>Comments due Feb. 24 (extended by gov’t shutdown)</a:t>
            </a:r>
          </a:p>
          <a:p>
            <a:pPr>
              <a:defRPr/>
            </a:pPr>
            <a:r>
              <a:rPr lang="en-US" sz="2800" dirty="0" smtClean="0"/>
              <a:t>Questions are all about having multiple ITS protocols</a:t>
            </a:r>
          </a:p>
          <a:p>
            <a:pPr>
              <a:defRPr/>
            </a:pPr>
            <a:r>
              <a:rPr lang="en-US" sz="2800" b="1" dirty="0" smtClean="0"/>
              <a:t>One perspective (clearly there are others):</a:t>
            </a:r>
          </a:p>
          <a:p>
            <a:pPr lvl="1">
              <a:defRPr/>
            </a:pPr>
            <a:r>
              <a:rPr lang="en-US" b="1" dirty="0" smtClean="0"/>
              <a:t>Introducing incompatible non-DSRC protocols creates disincentive to invest in </a:t>
            </a:r>
            <a:r>
              <a:rPr lang="en-US" b="1" u="sng" dirty="0" smtClean="0"/>
              <a:t>any</a:t>
            </a:r>
            <a:r>
              <a:rPr lang="en-US" b="1" dirty="0" smtClean="0"/>
              <a:t> V2X protocol. Risk collapse of entire V2X ecosystem.</a:t>
            </a:r>
          </a:p>
          <a:p>
            <a:pPr lvl="2">
              <a:defRPr/>
            </a:pPr>
            <a:r>
              <a:rPr lang="en-US" b="1" dirty="0" smtClean="0"/>
              <a:t>Band fragmentation</a:t>
            </a:r>
          </a:p>
          <a:p>
            <a:pPr lvl="2">
              <a:defRPr/>
            </a:pPr>
            <a:r>
              <a:rPr lang="en-US" b="1" dirty="0" smtClean="0"/>
              <a:t>Spectral inefficiency</a:t>
            </a:r>
          </a:p>
          <a:p>
            <a:pPr lvl="2">
              <a:defRPr/>
            </a:pPr>
            <a:r>
              <a:rPr lang="en-US" b="1" dirty="0" smtClean="0"/>
              <a:t>Extra equipment costs</a:t>
            </a:r>
          </a:p>
          <a:p>
            <a:pPr lvl="1">
              <a:defRPr/>
            </a:pPr>
            <a:r>
              <a:rPr lang="en-US" b="1" dirty="0" smtClean="0"/>
              <a:t>Disruptive and potentially harmful as an evolution strategy</a:t>
            </a:r>
          </a:p>
          <a:p>
            <a:pPr lvl="1">
              <a:defRPr/>
            </a:pPr>
            <a:r>
              <a:rPr lang="en-US" b="1" dirty="0" smtClean="0"/>
              <a:t>IEEE NGV seamless evolution, with same-channel coexistence/interoperability is more attractive</a:t>
            </a:r>
          </a:p>
          <a:p>
            <a:pPr lvl="2">
              <a:defRPr/>
            </a:pPr>
            <a:r>
              <a:rPr lang="en-US" b="1" dirty="0" smtClean="0"/>
              <a:t>No band fragmentation</a:t>
            </a:r>
          </a:p>
          <a:p>
            <a:pPr lvl="2">
              <a:defRPr/>
            </a:pPr>
            <a:r>
              <a:rPr lang="en-US" b="1" dirty="0" smtClean="0"/>
              <a:t>No spectral inefficiency</a:t>
            </a:r>
          </a:p>
          <a:p>
            <a:pPr lvl="2">
              <a:defRPr/>
            </a:pPr>
            <a:r>
              <a:rPr lang="en-US" b="1" dirty="0" smtClean="0"/>
              <a:t>No extra equipment costs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33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4968552" cy="346720"/>
          </a:xfrm>
        </p:spPr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Conclusion</a:t>
            </a:r>
            <a:endParaRPr lang="en-US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640960" cy="2341291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TGbd scope includes this requirement:</a:t>
            </a:r>
          </a:p>
          <a:p>
            <a:pPr lvl="1"/>
            <a:r>
              <a:rPr lang="en-GB" dirty="0"/>
              <a:t>This amendment shall provide interoperability, coexistence, backward compatibility, and fairness with deployed OCB (Outside the Context of a BSS) devices.</a:t>
            </a:r>
            <a:endParaRPr lang="en-US" dirty="0"/>
          </a:p>
          <a:p>
            <a:r>
              <a:rPr lang="en-US" sz="2800" dirty="0" smtClean="0"/>
              <a:t>Key auto stakeholders (SAE, IEEE 1609, C2C-CC) say that these principles provide the basis for seamless evolution from DSRC to IEEE NGV</a:t>
            </a:r>
          </a:p>
          <a:p>
            <a:r>
              <a:rPr lang="en-US" sz="2800" dirty="0" smtClean="0"/>
              <a:t>Seamless evolution enhances the incentives to invest in DSRC today and NGV in the future.  </a:t>
            </a:r>
          </a:p>
          <a:p>
            <a:r>
              <a:rPr lang="en-US" sz="2800" dirty="0" smtClean="0"/>
              <a:t>Efforts </a:t>
            </a:r>
            <a:r>
              <a:rPr lang="en-US" sz="2800" smtClean="0"/>
              <a:t>by others to </a:t>
            </a:r>
            <a:r>
              <a:rPr lang="en-US" sz="2800" dirty="0" smtClean="0"/>
              <a:t>bring a disruptive evolution to the 5.9 GHz band place a spotlight on TGbd amendment</a:t>
            </a:r>
          </a:p>
          <a:p>
            <a:r>
              <a:rPr lang="en-US" sz="2800" dirty="0"/>
              <a:t>It is critical that TGbd abide by these </a:t>
            </a:r>
            <a:r>
              <a:rPr lang="en-US" sz="2800" dirty="0" smtClean="0"/>
              <a:t>principles as we produce this amendment</a:t>
            </a:r>
            <a:endParaRPr lang="en-US" sz="2800" dirty="0"/>
          </a:p>
          <a:p>
            <a:endParaRPr lang="en-US" b="1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9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Part I: IEEE DSRC to IEEE NGV seamless evolution</a:t>
            </a:r>
          </a:p>
          <a:p>
            <a:pPr>
              <a:defRPr/>
            </a:pPr>
            <a:r>
              <a:rPr lang="en-US" sz="2800" dirty="0" smtClean="0"/>
              <a:t>Part II: Regulatory status for DSRC in US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5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17706"/>
            <a:ext cx="8568952" cy="1066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Message from May 2018 –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NGV SG meeting …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CAUTION </a:t>
            </a:r>
            <a:r>
              <a:rPr lang="en-US" sz="2800" dirty="0"/>
              <a:t>– DANGEROUS ROAD AHEAD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175D1F6B-8DAF-4BC1-A243-C99B28F1BA61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16794" y="6525344"/>
            <a:ext cx="155715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04864"/>
            <a:ext cx="2792495" cy="2792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1475656" y="1628800"/>
            <a:ext cx="6048672" cy="37444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16794" y="6525344"/>
            <a:ext cx="155715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620688"/>
            <a:ext cx="8460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January 2019 update …</a:t>
            </a:r>
          </a:p>
          <a:p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NGV SG successfully navigated danger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“Road improvements” are going well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TGbd needs to remain committed to backward compatibility, interoperability, co-existence</a:t>
            </a:r>
            <a:endParaRPr lang="en-US" sz="32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27623"/>
            <a:ext cx="3992860" cy="280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70993" y="3789040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TGbd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IEEE Next Generation </a:t>
            </a:r>
            <a:r>
              <a:rPr lang="en-US" sz="4000" dirty="0" smtClean="0"/>
              <a:t>V2X</a:t>
            </a:r>
            <a:br>
              <a:rPr lang="en-US" sz="4000" dirty="0" smtClean="0"/>
            </a:br>
            <a:r>
              <a:rPr lang="en-US" sz="2400" dirty="0" smtClean="0"/>
              <a:t>(My description to external groups)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Goal:</a:t>
            </a:r>
          </a:p>
          <a:p>
            <a:r>
              <a:rPr lang="en-US" dirty="0" smtClean="0"/>
              <a:t>Update DSRC</a:t>
            </a:r>
          </a:p>
          <a:p>
            <a:r>
              <a:rPr lang="en-US" dirty="0" smtClean="0"/>
              <a:t>Introduce PHY/MAC </a:t>
            </a:r>
            <a:r>
              <a:rPr lang="en-US" dirty="0" smtClean="0"/>
              <a:t>improvements, new use cases</a:t>
            </a:r>
            <a:endParaRPr lang="en-US" dirty="0" smtClean="0"/>
          </a:p>
          <a:p>
            <a:r>
              <a:rPr lang="en-US" dirty="0" smtClean="0"/>
              <a:t>Preserve value and investment in DSRC</a:t>
            </a:r>
          </a:p>
          <a:p>
            <a:r>
              <a:rPr lang="en-US" dirty="0" smtClean="0"/>
              <a:t>Seamless evolution path</a:t>
            </a:r>
          </a:p>
          <a:p>
            <a:pPr lvl="1"/>
            <a:r>
              <a:rPr lang="en-US" dirty="0" smtClean="0"/>
              <a:t>in contrast to lack of evolution path for </a:t>
            </a:r>
            <a:r>
              <a:rPr lang="en-US" dirty="0" smtClean="0"/>
              <a:t>non-IEEE </a:t>
            </a:r>
            <a:r>
              <a:rPr lang="en-US" dirty="0" smtClean="0"/>
              <a:t>technologies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638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7992888" cy="836712"/>
          </a:xfrm>
        </p:spPr>
        <p:txBody>
          <a:bodyPr/>
          <a:lstStyle/>
          <a:p>
            <a:r>
              <a:rPr lang="en-US" dirty="0" smtClean="0"/>
              <a:t>Evolution: A </a:t>
            </a:r>
            <a:r>
              <a:rPr lang="en-US" dirty="0" smtClean="0"/>
              <a:t>right way and a wrong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dirty="0" smtClean="0"/>
              <a:t>IEEE NGV </a:t>
            </a:r>
            <a:r>
              <a:rPr lang="en-US" dirty="0" smtClean="0"/>
              <a:t>will enhance the </a:t>
            </a:r>
            <a:r>
              <a:rPr lang="en-US" dirty="0" smtClean="0"/>
              <a:t>value of current and near term investments in DSRC</a:t>
            </a:r>
          </a:p>
          <a:p>
            <a:r>
              <a:rPr lang="en-US" dirty="0" smtClean="0"/>
              <a:t>Long </a:t>
            </a:r>
            <a:r>
              <a:rPr lang="en-US" dirty="0" smtClean="0"/>
              <a:t>term </a:t>
            </a:r>
            <a:r>
              <a:rPr lang="en-US" dirty="0" smtClean="0"/>
              <a:t>success of DSRC/NGV </a:t>
            </a:r>
            <a:r>
              <a:rPr lang="en-US" dirty="0" smtClean="0"/>
              <a:t>is tied to </a:t>
            </a:r>
            <a:r>
              <a:rPr lang="en-US" u="sng" dirty="0" smtClean="0"/>
              <a:t>widespread deployment of interoperable technology</a:t>
            </a:r>
            <a:endParaRPr lang="en-US" u="sng" dirty="0" smtClean="0"/>
          </a:p>
          <a:p>
            <a:r>
              <a:rPr lang="en-US" dirty="0"/>
              <a:t>If not handled correctly, </a:t>
            </a:r>
            <a:r>
              <a:rPr lang="en-US" dirty="0" smtClean="0"/>
              <a:t>evolution could reduce incentive to deploy </a:t>
            </a:r>
            <a:r>
              <a:rPr lang="en-US" u="sng" dirty="0" smtClean="0"/>
              <a:t>any</a:t>
            </a:r>
            <a:r>
              <a:rPr lang="en-US" dirty="0" smtClean="0"/>
              <a:t> V2X, threatening </a:t>
            </a:r>
            <a:r>
              <a:rPr lang="en-US" u="sng" dirty="0" smtClean="0"/>
              <a:t>all</a:t>
            </a:r>
            <a:r>
              <a:rPr lang="en-US" dirty="0" smtClean="0"/>
              <a:t> of V2X</a:t>
            </a:r>
          </a:p>
          <a:p>
            <a:pPr lvl="1"/>
            <a:r>
              <a:rPr lang="en-US" dirty="0" smtClean="0"/>
              <a:t>Example: if reaching other stakeholders requires deploying multiple, incompatible technologies in a vehicle</a:t>
            </a:r>
          </a:p>
          <a:p>
            <a:pPr lvl="1"/>
            <a:r>
              <a:rPr lang="en-US" dirty="0" smtClean="0"/>
              <a:t>Example: if evolution requires fragmenting the spectrum, and </a:t>
            </a:r>
            <a:r>
              <a:rPr lang="en-US" dirty="0" smtClean="0"/>
              <a:t>inefficiently </a:t>
            </a:r>
            <a:r>
              <a:rPr lang="en-US" dirty="0" smtClean="0"/>
              <a:t>duplicating services in multiple fragments</a:t>
            </a:r>
            <a:endParaRPr lang="en-US" dirty="0"/>
          </a:p>
          <a:p>
            <a:r>
              <a:rPr lang="en-US" dirty="0" smtClean="0"/>
              <a:t>IEEE NGV is committed to evolving the right way, preserving and enhancing the investments in DSRC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1168595" y="1062091"/>
            <a:ext cx="1637295" cy="109721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75" y="116632"/>
            <a:ext cx="6173711" cy="510952"/>
          </a:xfrm>
        </p:spPr>
        <p:txBody>
          <a:bodyPr/>
          <a:lstStyle/>
          <a:p>
            <a:r>
              <a:rPr lang="en-US" dirty="0" smtClean="0"/>
              <a:t>Traditional wireless </a:t>
            </a:r>
            <a:r>
              <a:rPr lang="en-US" dirty="0" smtClean="0"/>
              <a:t>evolution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910459" y="2314958"/>
            <a:ext cx="1069807" cy="1066800"/>
            <a:chOff x="854527" y="2620370"/>
            <a:chExt cx="1069807" cy="10668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854527" y="2620370"/>
              <a:ext cx="1069807" cy="35484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600" b="1" dirty="0" smtClean="0">
                  <a:latin typeface="Arial" pitchFamily="34" charset="0"/>
                  <a:ea typeface="MS PGothic" pitchFamily="34" charset="-128"/>
                </a:rPr>
                <a:t> </a:t>
              </a:r>
              <a:r>
                <a:rPr kumimoji="1" lang="en-US" b="1" dirty="0" smtClean="0">
                  <a:latin typeface="Arial" pitchFamily="34" charset="0"/>
                  <a:ea typeface="MS PGothic" pitchFamily="34" charset="-128"/>
                </a:rPr>
                <a:t>11ac STA</a:t>
              </a:r>
              <a:endParaRPr kumimoji="1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54527" y="3332328"/>
              <a:ext cx="1069807" cy="35484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rPr>
                <a:t>11ac STA</a:t>
              </a:r>
              <a:endParaRPr kumimoji="1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endParaRPr>
            </a:p>
          </p:txBody>
        </p:sp>
      </p:grpSp>
      <p:cxnSp>
        <p:nvCxnSpPr>
          <p:cNvPr id="22" name="Straight Arrow Connector 21"/>
          <p:cNvCxnSpPr>
            <a:stCxn id="15" idx="3"/>
          </p:cNvCxnSpPr>
          <p:nvPr/>
        </p:nvCxnSpPr>
        <p:spPr bwMode="auto">
          <a:xfrm>
            <a:off x="5980266" y="2492379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5980266" y="3016008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7567955" y="2556068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7567955" y="3079697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5918240" y="3381511"/>
            <a:ext cx="210589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/>
              <a:t>11ac AP</a:t>
            </a:r>
            <a:endParaRPr lang="en-US" sz="1800" b="1" dirty="0" smtClean="0"/>
          </a:p>
          <a:p>
            <a:pPr algn="ctr"/>
            <a:r>
              <a:rPr lang="en-US" sz="1400" dirty="0" smtClean="0"/>
              <a:t>Send/receive 11ac/11n/11a</a:t>
            </a:r>
          </a:p>
          <a:p>
            <a:pPr algn="ctr"/>
            <a:r>
              <a:rPr lang="en-US" sz="1400" dirty="0" smtClean="0"/>
              <a:t>Some control over STAs</a:t>
            </a:r>
            <a:endParaRPr lang="en-US" sz="1400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451" y="2475287"/>
            <a:ext cx="1001476" cy="754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366353" y="2315013"/>
            <a:ext cx="655092" cy="1066800"/>
            <a:chOff x="1269242" y="2620370"/>
            <a:chExt cx="655092" cy="10668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1269242" y="2620370"/>
              <a:ext cx="655092" cy="35484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rPr>
                <a:t>4G UE</a:t>
              </a:r>
              <a:endParaRPr kumimoji="1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269242" y="3332328"/>
              <a:ext cx="655092" cy="35484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eaLnBrk="1" hangingPunct="1"/>
              <a:r>
                <a:rPr kumimoji="1" lang="en-US" b="1" dirty="0">
                  <a:latin typeface="Arial" pitchFamily="34" charset="0"/>
                  <a:ea typeface="MS PGothic" pitchFamily="34" charset="-128"/>
                </a:rPr>
                <a:t>4G UE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02646" y="2341171"/>
            <a:ext cx="655092" cy="1066800"/>
            <a:chOff x="1269242" y="2620370"/>
            <a:chExt cx="655092" cy="106680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269242" y="2620370"/>
              <a:ext cx="655092" cy="35484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rPr>
                <a:t>3G UE</a:t>
              </a:r>
              <a:endParaRPr kumimoji="1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269242" y="3332328"/>
              <a:ext cx="655092" cy="3548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2G UE</a:t>
              </a:r>
              <a:endPara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anose="020B0604020202020204" pitchFamily="34" charset="0"/>
              </a:endParaRPr>
            </a:p>
          </p:txBody>
        </p:sp>
      </p:grpSp>
      <p:cxnSp>
        <p:nvCxnSpPr>
          <p:cNvPr id="41" name="Straight Arrow Connector 40"/>
          <p:cNvCxnSpPr>
            <a:stCxn id="32" idx="3"/>
          </p:cNvCxnSpPr>
          <p:nvPr/>
        </p:nvCxnSpPr>
        <p:spPr bwMode="auto">
          <a:xfrm>
            <a:off x="1021445" y="2492434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1021445" y="3016063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2609134" y="2556123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 flipH="1" flipV="1">
            <a:off x="2609134" y="3079752"/>
            <a:ext cx="393512" cy="1774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919539" y="3344739"/>
            <a:ext cx="22493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/>
              <a:t>4G Base Station/eNB</a:t>
            </a:r>
          </a:p>
          <a:p>
            <a:pPr algn="ctr"/>
            <a:r>
              <a:rPr lang="en-US" sz="1400" dirty="0" smtClean="0"/>
              <a:t>Send/receive 4G/3G/2G</a:t>
            </a:r>
          </a:p>
          <a:p>
            <a:pPr algn="ctr"/>
            <a:r>
              <a:rPr lang="en-US" sz="1400" dirty="0" smtClean="0"/>
              <a:t>Master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2012189" y="2053796"/>
            <a:ext cx="0" cy="338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654796" y="2087293"/>
            <a:ext cx="13894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Network backhaul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5547" y="2713790"/>
            <a:ext cx="13894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UE = slave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7975826" y="2406155"/>
            <a:ext cx="931486" cy="1066800"/>
            <a:chOff x="1269242" y="2620370"/>
            <a:chExt cx="931486" cy="10668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269242" y="2620370"/>
              <a:ext cx="931486" cy="35484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rPr>
                <a:t>11n STA</a:t>
              </a:r>
              <a:endParaRPr kumimoji="1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269242" y="3332328"/>
              <a:ext cx="931486" cy="3548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11a STA</a:t>
              </a:r>
              <a:endParaRPr kumimoji="1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2512927" y="2790243"/>
            <a:ext cx="13894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Distinct channels</a:t>
            </a:r>
            <a:endParaRPr lang="en-US" dirty="0"/>
          </a:p>
        </p:txBody>
      </p:sp>
      <p:sp>
        <p:nvSpPr>
          <p:cNvPr id="52" name="Cloud"/>
          <p:cNvSpPr>
            <a:spLocks noChangeAspect="1" noEditPoints="1" noChangeArrowheads="1"/>
          </p:cNvSpPr>
          <p:nvPr/>
        </p:nvSpPr>
        <p:spPr bwMode="auto">
          <a:xfrm>
            <a:off x="6127416" y="1023857"/>
            <a:ext cx="1637295" cy="109721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 bwMode="auto">
          <a:xfrm flipV="1">
            <a:off x="6971010" y="2015562"/>
            <a:ext cx="0" cy="338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5616240" y="2077117"/>
            <a:ext cx="13894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Network backhaul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7641630" y="2805001"/>
            <a:ext cx="13894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Same channels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66353" y="4452735"/>
            <a:ext cx="85152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In Cellular or 802.11 evolution, base station/AP </a:t>
            </a:r>
            <a:r>
              <a:rPr lang="en-US" sz="2000" u="sng" dirty="0" smtClean="0"/>
              <a:t>mediates across generations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Devices connect to the cloud, seldom to other devices on same local network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Communication is dominated by unicast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One Cellular/802.11 difference: cellular uses distinct channels for generations while 802.11 has same channel co-existence across generations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999785" y="623747"/>
            <a:ext cx="2207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Cellular Evolution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01880" y="589469"/>
            <a:ext cx="2007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802.11</a:t>
            </a:r>
            <a:r>
              <a:rPr lang="en-US" sz="2000" b="1" dirty="0" smtClean="0"/>
              <a:t> Evolution</a:t>
            </a:r>
          </a:p>
        </p:txBody>
      </p:sp>
      <p:sp>
        <p:nvSpPr>
          <p:cNvPr id="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458" y="2508808"/>
            <a:ext cx="733104" cy="733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76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0732"/>
            <a:ext cx="5657364" cy="699864"/>
          </a:xfrm>
        </p:spPr>
        <p:txBody>
          <a:bodyPr/>
          <a:lstStyle/>
          <a:p>
            <a:r>
              <a:rPr lang="en-US" dirty="0" smtClean="0"/>
              <a:t>Challenges of </a:t>
            </a:r>
            <a:r>
              <a:rPr lang="en-US" dirty="0" smtClean="0"/>
              <a:t>V2X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486" y="678443"/>
            <a:ext cx="8229600" cy="56626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V2X is ad hoc, no base station or access point to mediate or translate across generations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Vehicles/Roadside infrastructure have very long lifetimes, ~5 to 10x consumer electronics</a:t>
            </a:r>
          </a:p>
          <a:p>
            <a:r>
              <a:rPr lang="en-US" sz="2400" dirty="0" smtClean="0"/>
              <a:t>Therefore, </a:t>
            </a:r>
            <a:r>
              <a:rPr lang="en-US" sz="2400" u="sng" dirty="0" smtClean="0"/>
              <a:t>interoperability</a:t>
            </a:r>
            <a:r>
              <a:rPr lang="en-US" sz="2400" dirty="0" smtClean="0"/>
              <a:t> is more important than </a:t>
            </a:r>
            <a:r>
              <a:rPr lang="en-US" sz="2400" u="sng" dirty="0" smtClean="0"/>
              <a:t>marginal performance</a:t>
            </a:r>
          </a:p>
          <a:p>
            <a:r>
              <a:rPr lang="en-US" sz="2400" dirty="0" smtClean="0"/>
              <a:t>There will always be something “newer and better”. </a:t>
            </a:r>
          </a:p>
          <a:p>
            <a:pPr lvl="1"/>
            <a:r>
              <a:rPr lang="en-US" dirty="0" smtClean="0"/>
              <a:t>“It’s better” is</a:t>
            </a:r>
            <a:r>
              <a:rPr lang="en-US" sz="2000" dirty="0" smtClean="0"/>
              <a:t> </a:t>
            </a:r>
            <a:r>
              <a:rPr lang="en-US" sz="2000" dirty="0" smtClean="0"/>
              <a:t>not enough</a:t>
            </a:r>
          </a:p>
          <a:p>
            <a:pPr lvl="1"/>
            <a:r>
              <a:rPr lang="en-US" sz="2000" dirty="0" smtClean="0"/>
              <a:t>We cannot change </a:t>
            </a:r>
            <a:r>
              <a:rPr lang="en-US" sz="2000" dirty="0" smtClean="0"/>
              <a:t>MAC/PHY technology </a:t>
            </a:r>
            <a:r>
              <a:rPr lang="en-US" sz="2000" dirty="0" smtClean="0"/>
              <a:t>every few years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69242" y="1763219"/>
            <a:ext cx="6828429" cy="1431512"/>
            <a:chOff x="1269242" y="1763219"/>
            <a:chExt cx="6828429" cy="1431512"/>
          </a:xfrm>
        </p:grpSpPr>
        <p:grpSp>
          <p:nvGrpSpPr>
            <p:cNvPr id="8" name="Group 7"/>
            <p:cNvGrpSpPr/>
            <p:nvPr/>
          </p:nvGrpSpPr>
          <p:grpSpPr>
            <a:xfrm>
              <a:off x="1269242" y="2127931"/>
              <a:ext cx="655092" cy="1066800"/>
              <a:chOff x="1269242" y="2620370"/>
              <a:chExt cx="655092" cy="10668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1269242" y="2620370"/>
                <a:ext cx="655092" cy="3548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PGothic" pitchFamily="34" charset="-128"/>
                  </a:rPr>
                  <a:t>OBU</a:t>
                </a: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1269242" y="3332328"/>
                <a:ext cx="655092" cy="3548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PGothic" pitchFamily="34" charset="-128"/>
                  </a:rPr>
                  <a:t>OBU</a:t>
                </a:r>
              </a:p>
            </p:txBody>
          </p:sp>
          <p:cxnSp>
            <p:nvCxnSpPr>
              <p:cNvPr id="7" name="Straight Arrow Connector 6"/>
              <p:cNvCxnSpPr>
                <a:endCxn id="5" idx="0"/>
              </p:cNvCxnSpPr>
              <p:nvPr/>
            </p:nvCxnSpPr>
            <p:spPr bwMode="auto">
              <a:xfrm>
                <a:off x="1596788" y="2975212"/>
                <a:ext cx="0" cy="35711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" name="Group 8"/>
            <p:cNvGrpSpPr/>
            <p:nvPr/>
          </p:nvGrpSpPr>
          <p:grpSpPr>
            <a:xfrm>
              <a:off x="2568054" y="2127931"/>
              <a:ext cx="655092" cy="1066800"/>
              <a:chOff x="1269242" y="2620370"/>
              <a:chExt cx="655092" cy="1066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269242" y="2620370"/>
                <a:ext cx="655092" cy="354842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dirty="0" smtClean="0">
                    <a:latin typeface="Arial" pitchFamily="34" charset="0"/>
                    <a:ea typeface="MS PGothic" pitchFamily="34" charset="-128"/>
                  </a:rPr>
                  <a:t>PED</a:t>
                </a:r>
                <a:endParaRPr kumimoji="1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69242" y="3332328"/>
                <a:ext cx="655092" cy="354842"/>
              </a:xfrm>
              <a:prstGeom prst="rect">
                <a:avLst/>
              </a:prstGeom>
              <a:solidFill>
                <a:srgbClr val="FF7C8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/>
                  <a:t>RSU</a:t>
                </a:r>
                <a:endParaRPr kumimoji="1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endParaRPr>
              </a:p>
            </p:txBody>
          </p:sp>
          <p:cxnSp>
            <p:nvCxnSpPr>
              <p:cNvPr id="12" name="Straight Arrow Connector 11"/>
              <p:cNvCxnSpPr>
                <a:endCxn id="11" idx="0"/>
              </p:cNvCxnSpPr>
              <p:nvPr/>
            </p:nvCxnSpPr>
            <p:spPr bwMode="auto">
              <a:xfrm>
                <a:off x="1596788" y="2975212"/>
                <a:ext cx="0" cy="35711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1384" y="2262047"/>
              <a:ext cx="1001476" cy="754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oup 13"/>
            <p:cNvGrpSpPr/>
            <p:nvPr/>
          </p:nvGrpSpPr>
          <p:grpSpPr>
            <a:xfrm>
              <a:off x="4806286" y="2101773"/>
              <a:ext cx="655092" cy="1066800"/>
              <a:chOff x="1269242" y="2620370"/>
              <a:chExt cx="655092" cy="10668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269242" y="2620370"/>
                <a:ext cx="655092" cy="3548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PGothic" pitchFamily="34" charset="-128"/>
                  </a:rPr>
                  <a:t>OBU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269242" y="3332328"/>
                <a:ext cx="655092" cy="354842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MS PGothic" pitchFamily="34" charset="-128"/>
                  </a:rPr>
                  <a:t>OBU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442579" y="2127931"/>
              <a:ext cx="655092" cy="1066800"/>
              <a:chOff x="1269242" y="2620370"/>
              <a:chExt cx="655092" cy="106680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1269242" y="2620370"/>
                <a:ext cx="655092" cy="354842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dirty="0" smtClean="0">
                    <a:latin typeface="Arial" pitchFamily="34" charset="0"/>
                    <a:ea typeface="MS PGothic" pitchFamily="34" charset="-128"/>
                  </a:rPr>
                  <a:t>PED</a:t>
                </a:r>
                <a:endParaRPr kumimoji="1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269242" y="3332328"/>
                <a:ext cx="655092" cy="354842"/>
              </a:xfrm>
              <a:prstGeom prst="rect">
                <a:avLst/>
              </a:prstGeom>
              <a:solidFill>
                <a:srgbClr val="FF7C8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/>
                  <a:t>RSU</a:t>
                </a:r>
                <a:endParaRPr kumimoji="1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MS PGothic" pitchFamily="34" charset="-128"/>
                </a:endParaRPr>
              </a:p>
            </p:txBody>
          </p:sp>
        </p:grpSp>
        <p:cxnSp>
          <p:nvCxnSpPr>
            <p:cNvPr id="22" name="Straight Arrow Connector 21"/>
            <p:cNvCxnSpPr>
              <a:stCxn id="15" idx="3"/>
            </p:cNvCxnSpPr>
            <p:nvPr/>
          </p:nvCxnSpPr>
          <p:spPr bwMode="auto">
            <a:xfrm>
              <a:off x="5461378" y="2279194"/>
              <a:ext cx="393512" cy="1774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5461378" y="2802823"/>
              <a:ext cx="393512" cy="1774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7049067" y="2342883"/>
              <a:ext cx="393512" cy="1774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 flipV="1">
              <a:off x="7049067" y="2866512"/>
              <a:ext cx="393512" cy="1774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6171436" y="2305352"/>
              <a:ext cx="56137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0" dirty="0" smtClean="0">
                  <a:solidFill>
                    <a:srgbClr val="FF0000"/>
                  </a:solidFill>
                </a:rPr>
                <a:t>X</a:t>
              </a:r>
              <a:endParaRPr lang="en-US" sz="5400" b="0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5348" y="1763219"/>
              <a:ext cx="12282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V2X is this …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36876" y="1789377"/>
              <a:ext cx="9829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Not this …</a:t>
              </a:r>
              <a:endParaRPr lang="en-US" sz="1400" dirty="0"/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1924334" y="2456615"/>
              <a:ext cx="643720" cy="383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1924334" y="2483238"/>
              <a:ext cx="643720" cy="383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1924334" y="2991152"/>
              <a:ext cx="6437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1907274" y="2297391"/>
              <a:ext cx="6437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" name="TextBox 5"/>
          <p:cNvSpPr txBox="1"/>
          <p:nvPr/>
        </p:nvSpPr>
        <p:spPr>
          <a:xfrm>
            <a:off x="677587" y="6165814"/>
            <a:ext cx="48061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OBU = onboard unit, RSU = roadside unit, PED = pedestrian/personal unit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35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387" y="116632"/>
            <a:ext cx="6282398" cy="476672"/>
          </a:xfrm>
        </p:spPr>
        <p:txBody>
          <a:bodyPr/>
          <a:lstStyle/>
          <a:p>
            <a:r>
              <a:rPr lang="en-US" dirty="0" smtClean="0"/>
              <a:t>Key: True Backward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7920880" cy="4114800"/>
          </a:xfrm>
        </p:spPr>
        <p:txBody>
          <a:bodyPr/>
          <a:lstStyle/>
          <a:p>
            <a:r>
              <a:rPr lang="en-US" u="sng" dirty="0" smtClean="0"/>
              <a:t>Same-channel</a:t>
            </a:r>
            <a:r>
              <a:rPr lang="en-US" dirty="0" smtClean="0"/>
              <a:t> co-existence</a:t>
            </a:r>
          </a:p>
          <a:p>
            <a:pPr lvl="1"/>
            <a:r>
              <a:rPr lang="en-US" dirty="0" smtClean="0"/>
              <a:t>Mutual detection and deferral in CSMA/CA. Implies re-using 802.11p </a:t>
            </a:r>
            <a:r>
              <a:rPr lang="en-US" dirty="0" smtClean="0"/>
              <a:t>preamble in NGV transmissions for mutual sensing</a:t>
            </a:r>
            <a:endParaRPr lang="en-US" dirty="0" smtClean="0"/>
          </a:p>
          <a:p>
            <a:pPr lvl="1"/>
            <a:r>
              <a:rPr lang="en-US" dirty="0" smtClean="0"/>
              <a:t>Fair sharing. Implies parity for detection sensitivities and channel access priorities</a:t>
            </a:r>
          </a:p>
          <a:p>
            <a:r>
              <a:rPr lang="en-US" dirty="0" smtClean="0"/>
              <a:t>Interoperability-as-needed</a:t>
            </a:r>
          </a:p>
          <a:p>
            <a:pPr lvl="1"/>
            <a:r>
              <a:rPr lang="en-US" dirty="0" smtClean="0"/>
              <a:t>IEEE NGV devices must be able to transmit packets that 802.11p devices can decode, when needed</a:t>
            </a:r>
          </a:p>
          <a:p>
            <a:pPr lvl="1"/>
            <a:r>
              <a:rPr lang="en-US" dirty="0" smtClean="0"/>
              <a:t>IEEE NGV devices can always decode 802.11p </a:t>
            </a:r>
            <a:r>
              <a:rPr lang="en-US" dirty="0" smtClean="0"/>
              <a:t>transmissions</a:t>
            </a:r>
          </a:p>
          <a:p>
            <a:pPr lvl="1"/>
            <a:endParaRPr lang="en-US" dirty="0"/>
          </a:p>
          <a:p>
            <a:r>
              <a:rPr lang="en-US" dirty="0" smtClean="0"/>
              <a:t>Note contrast with “</a:t>
            </a:r>
            <a:r>
              <a:rPr lang="en-US" u="sng" dirty="0" smtClean="0"/>
              <a:t>system</a:t>
            </a:r>
            <a:r>
              <a:rPr lang="en-US" dirty="0" smtClean="0"/>
              <a:t> </a:t>
            </a:r>
            <a:r>
              <a:rPr lang="en-US" dirty="0" smtClean="0"/>
              <a:t>backward compatibility” claimed if a device (system) merely supports multiple protocols in different channels. System backward compatibility tells you nothing about the protocols.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151" y="6525344"/>
            <a:ext cx="155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John Kenney (Toyota ITC)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345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57886</TotalTime>
  <Words>1707</Words>
  <Application>Microsoft Office PowerPoint</Application>
  <PresentationFormat>On-screen Show (4:3)</PresentationFormat>
  <Paragraphs>463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Seamless Evolution from DSRC to IEEE NGV</vt:lpstr>
      <vt:lpstr>Outline</vt:lpstr>
      <vt:lpstr>Message from May 2018 – 1st NGV SG meeting …  CAUTION – DANGEROUS ROAD AHEAD </vt:lpstr>
      <vt:lpstr>PowerPoint Presentation</vt:lpstr>
      <vt:lpstr>IEEE Next Generation V2X (My description to external groups)</vt:lpstr>
      <vt:lpstr>Evolution: A right way and a wrong way</vt:lpstr>
      <vt:lpstr>Traditional wireless evolution</vt:lpstr>
      <vt:lpstr>Challenges of V2X evolution</vt:lpstr>
      <vt:lpstr>Key: True Backward Compatibility</vt:lpstr>
      <vt:lpstr>Interoperability as needed</vt:lpstr>
      <vt:lpstr>Automotive Liaison Responses</vt:lpstr>
      <vt:lpstr>Work to do</vt:lpstr>
      <vt:lpstr>Outline</vt:lpstr>
      <vt:lpstr>US ITS Regulations</vt:lpstr>
      <vt:lpstr>U-NII-4 Proceeding</vt:lpstr>
      <vt:lpstr>5GAA Waiver Request</vt:lpstr>
      <vt:lpstr>U-NII-4/5GAA Conflicts</vt:lpstr>
      <vt:lpstr>US DOT V2X RFC</vt:lpstr>
      <vt:lpstr>Conclusion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2013-01</dc:title>
  <dc:creator>Clint Chaplin</dc:creator>
  <cp:lastModifiedBy>John Kenney</cp:lastModifiedBy>
  <cp:revision>975</cp:revision>
  <cp:lastPrinted>2014-09-03T01:53:39Z</cp:lastPrinted>
  <dcterms:created xsi:type="dcterms:W3CDTF">2004-12-02T14:01:45Z</dcterms:created>
  <dcterms:modified xsi:type="dcterms:W3CDTF">2019-01-15T06:07:48Z</dcterms:modified>
</cp:coreProperties>
</file>