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79" r:id="rId3"/>
    <p:sldId id="583" r:id="rId4"/>
    <p:sldId id="581" r:id="rId5"/>
    <p:sldId id="572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10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48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8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99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1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0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" y="316707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2019                                                                  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802.11-19/0039r1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2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Phase Roll Based TOA in 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8547" y="156791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092421"/>
              </p:ext>
            </p:extLst>
          </p:nvPr>
        </p:nvGraphicFramePr>
        <p:xfrm>
          <a:off x="517525" y="2278063"/>
          <a:ext cx="767715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1" name="Document" r:id="rId4" imgW="8268970" imgH="2755785" progId="Word.Document.8">
                  <p:embed/>
                </p:oleObj>
              </mc:Choice>
              <mc:Fallback>
                <p:oleObj name="Document" r:id="rId4" imgW="8268970" imgH="2755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767715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 defTabSz="914400">
              <a:buClrTx/>
              <a:buSzTx/>
              <a:buFontTx/>
              <a:buNone/>
              <a:tabLst/>
              <a:defRPr/>
            </a:pPr>
            <a:r>
              <a:rPr lang="en-GB" i="1" smtClean="0">
                <a:latin typeface="Times New Roman" pitchFamily="18" charset="0"/>
                <a:ea typeface="MS Gothic"/>
              </a:rPr>
              <a:t>Erik Lindskog, Samsung</a:t>
            </a:r>
            <a:endParaRPr lang="en-GB" i="1" dirty="0">
              <a:latin typeface="Times New Roman" pitchFamily="18" charset="0"/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14400">
              <a:buClrTx/>
              <a:buSzTx/>
              <a:buFontTx/>
              <a:buNone/>
              <a:tabLst/>
              <a:defRPr/>
            </a:pPr>
            <a:r>
              <a:rPr lang="en-GB">
                <a:latin typeface="Times New Roman" pitchFamily="18" charset="0"/>
                <a:ea typeface="MS Gothic"/>
              </a:rPr>
              <a:t>Slide </a:t>
            </a:r>
            <a:fld id="{35C880F8-9C7D-4760-B738-53F7D5677438}" type="slidenum">
              <a:rPr lang="en-GB" smtClean="0">
                <a:latin typeface="Times New Roman" pitchFamily="18" charset="0"/>
                <a:ea typeface="MS Gothic"/>
              </a:rPr>
              <a:pPr defTabSz="914400">
                <a:buClrTx/>
                <a:buSzTx/>
                <a:buFontTx/>
                <a:buNone/>
                <a:tabLst/>
                <a:defRPr/>
              </a:pPr>
              <a:t>2</a:t>
            </a:fld>
            <a:endParaRPr lang="en-GB">
              <a:latin typeface="Times New Roman" pitchFamily="18" charset="0"/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968982" y="554468"/>
            <a:ext cx="7499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Passive </a:t>
            </a:r>
            <a:r>
              <a:rPr lang="en-US" sz="2400" b="1" dirty="0">
                <a:solidFill>
                  <a:srgbClr val="000000"/>
                </a:solidFill>
              </a:rPr>
              <a:t>Location </a:t>
            </a:r>
            <a:r>
              <a:rPr lang="en-US" sz="2400" b="1" dirty="0" smtClean="0">
                <a:solidFill>
                  <a:srgbClr val="000000"/>
                </a:solidFill>
              </a:rPr>
              <a:t>with Phase Roll Based TOA Reporting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- ISTA PR-TOA reporting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77A3748-D66B-4480-952C-68E8E824ED37}"/>
              </a:ext>
            </a:extLst>
          </p:cNvPr>
          <p:cNvSpPr/>
          <p:nvPr/>
        </p:nvSpPr>
        <p:spPr bwMode="auto">
          <a:xfrm>
            <a:off x="3402818" y="2447380"/>
            <a:ext cx="288032" cy="288032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A46E43A9-CA35-4136-9977-69001FCDDE7D}"/>
              </a:ext>
            </a:extLst>
          </p:cNvPr>
          <p:cNvSpPr/>
          <p:nvPr/>
        </p:nvSpPr>
        <p:spPr bwMode="auto">
          <a:xfrm>
            <a:off x="5326995" y="3824337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C30C389-87ED-4B2A-B8F3-F56D8C6F86E0}"/>
              </a:ext>
            </a:extLst>
          </p:cNvPr>
          <p:cNvSpPr txBox="1"/>
          <p:nvPr/>
        </p:nvSpPr>
        <p:spPr>
          <a:xfrm>
            <a:off x="3263267" y="2052197"/>
            <a:ext cx="714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RSTA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xmlns="" id="{8FC16E1F-4074-4481-9D9C-643D28754B1E}"/>
              </a:ext>
            </a:extLst>
          </p:cNvPr>
          <p:cNvSpPr/>
          <p:nvPr/>
        </p:nvSpPr>
        <p:spPr bwMode="auto">
          <a:xfrm>
            <a:off x="3016740" y="4438840"/>
            <a:ext cx="386078" cy="320762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E21167A8-DC7C-483D-B6C8-B1E6565F2E56}"/>
              </a:ext>
            </a:extLst>
          </p:cNvPr>
          <p:cNvCxnSpPr/>
          <p:nvPr/>
        </p:nvCxnSpPr>
        <p:spPr bwMode="auto">
          <a:xfrm flipH="1">
            <a:off x="4609306" y="2420298"/>
            <a:ext cx="834680" cy="594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H="1">
            <a:off x="3518452" y="4010709"/>
            <a:ext cx="1741987" cy="51182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>
            <a:off x="3764503" y="2766422"/>
            <a:ext cx="1495936" cy="10791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69461" y="2972774"/>
            <a:ext cx="1387081" cy="10294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H="1">
            <a:off x="3335445" y="2792041"/>
            <a:ext cx="441713" cy="16259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5469154" y="2936676"/>
            <a:ext cx="1913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Phase roll based TOA,  PR-TOA, measured by the ISTA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5755935" y="3824337"/>
            <a:ext cx="93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ISTA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1447476" y="1359699"/>
            <a:ext cx="19399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Corrected PR-TOA, calculated by the RSTA using the PR-TOA reported by the ISTA and the assumption of reciprocity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E051DCB4-D9EE-4751-A840-2728CA5AFB0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189638" y="2806049"/>
            <a:ext cx="959339" cy="7037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E051DCB4-D9EE-4751-A840-2728CA5AFB0F}"/>
              </a:ext>
            </a:extLst>
          </p:cNvPr>
          <p:cNvCxnSpPr>
            <a:cxnSpLocks/>
          </p:cNvCxnSpPr>
          <p:nvPr/>
        </p:nvCxnSpPr>
        <p:spPr bwMode="auto">
          <a:xfrm flipH="1">
            <a:off x="3221572" y="2860096"/>
            <a:ext cx="343518" cy="143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5493316" y="1933028"/>
            <a:ext cx="20019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Phase roll based TOA reported by the ISTA to the RSTA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2117022" y="4880977"/>
            <a:ext cx="2209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Passive Station (PSTA)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E21167A8-DC7C-483D-B6C8-B1E6565F2E56}"/>
              </a:ext>
            </a:extLst>
          </p:cNvPr>
          <p:cNvCxnSpPr>
            <a:stCxn id="35" idx="3"/>
          </p:cNvCxnSpPr>
          <p:nvPr/>
        </p:nvCxnSpPr>
        <p:spPr bwMode="auto">
          <a:xfrm flipV="1">
            <a:off x="2512645" y="3597255"/>
            <a:ext cx="747383" cy="413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231452" y="3269295"/>
            <a:ext cx="22811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000000"/>
                </a:solidFill>
              </a:rPr>
              <a:t>B</a:t>
            </a:r>
            <a:r>
              <a:rPr lang="en-US" sz="1400" dirty="0" smtClean="0">
                <a:solidFill>
                  <a:srgbClr val="000000"/>
                </a:solidFill>
              </a:rPr>
              <a:t>roadcasting of corrected PR-TOA from the RSTA to the passive station. 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61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291" y="612207"/>
            <a:ext cx="7434232" cy="854481"/>
          </a:xfrm>
        </p:spPr>
        <p:txBody>
          <a:bodyPr/>
          <a:lstStyle/>
          <a:p>
            <a:r>
              <a:rPr lang="en-US" sz="2400" dirty="0" smtClean="0"/>
              <a:t>Passive Location Ranging Sequence with PR-TOA </a:t>
            </a:r>
            <a:br>
              <a:rPr lang="en-US" sz="2400" dirty="0" smtClean="0"/>
            </a:br>
            <a:r>
              <a:rPr lang="en-US" sz="2400" dirty="0" smtClean="0"/>
              <a:t>– ISTA PR-TOA reporting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291230A6-1ED8-40C7-B3D0-82B1B9814FDB}" type="slidenum">
              <a:rPr lang="en-GB" sz="120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pPr algn="ctr" defTabSz="914400">
                <a:buClrTx/>
                <a:buSzTx/>
                <a:buFontTx/>
                <a:buNone/>
                <a:defRPr/>
              </a:pPr>
              <a:t>3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0" y="394028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59" y="4771105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7559FA04-C66E-4A4A-9E7C-E90D94A092AB}"/>
              </a:ext>
            </a:extLst>
          </p:cNvPr>
          <p:cNvSpPr txBox="1"/>
          <p:nvPr/>
        </p:nvSpPr>
        <p:spPr>
          <a:xfrm>
            <a:off x="4552898" y="6093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8075102" y="3278570"/>
            <a:ext cx="88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corrected 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PR-TOAs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(No change in format)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3147417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083521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218" y="2334363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222" y="2543047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="" xmlns:a16="http://schemas.microsoft.com/office/drawing/2014/main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84" y="3254727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="" xmlns:a16="http://schemas.microsoft.com/office/drawing/2014/main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116" y="2334723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640" y="2339096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15" y="2480717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875609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="" xmlns:a16="http://schemas.microsoft.com/office/drawing/2014/main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79" y="3237850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7" y="3033410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6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928" y="3533007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697" y="3614949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52" y="4347279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751" y="4401330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="" xmlns:a16="http://schemas.microsoft.com/office/drawing/2014/main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="" xmlns:a16="http://schemas.microsoft.com/office/drawing/2014/main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382" y="2338427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92" y="2518774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2937372" y="3160873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101817" y="3144639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23" y="2326515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91" y="2339137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726" y="2519964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="" xmlns:a16="http://schemas.microsoft.com/office/drawing/2014/main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391" y="3533007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="" xmlns:a16="http://schemas.microsoft.com/office/drawing/2014/main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63" y="4356538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="" xmlns:a16="http://schemas.microsoft.com/office/drawing/2014/main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68" y="3664776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="" xmlns:a16="http://schemas.microsoft.com/office/drawing/2014/main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60" y="4514380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="" xmlns:a16="http://schemas.microsoft.com/office/drawing/2014/main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90" y="2329791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="" xmlns:a16="http://schemas.microsoft.com/office/drawing/2014/main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090" y="3284241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253" y="4136561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="" xmlns:a16="http://schemas.microsoft.com/office/drawing/2014/main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022" y="2418689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="" xmlns:a16="http://schemas.microsoft.com/office/drawing/2014/main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47" y="2331315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="" xmlns:a16="http://schemas.microsoft.com/office/drawing/2014/main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278" y="2357532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64" y="2442209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="" xmlns:a16="http://schemas.microsoft.com/office/drawing/2014/main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302" y="337829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="" xmlns:a16="http://schemas.microsoft.com/office/drawing/2014/main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635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="" xmlns:a16="http://schemas.microsoft.com/office/drawing/2014/main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80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="" xmlns:a16="http://schemas.microsoft.com/office/drawing/2014/main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369" y="2405758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="" xmlns:a16="http://schemas.microsoft.com/office/drawing/2014/main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879" y="2470150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="" xmlns:a16="http://schemas.microsoft.com/office/drawing/2014/main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465" y="420366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="" xmlns:a16="http://schemas.microsoft.com/office/drawing/2014/main" id="{83FAF085-D4E2-4D40-9D15-0CA6333052C2}"/>
              </a:ext>
            </a:extLst>
          </p:cNvPr>
          <p:cNvSpPr/>
          <p:nvPr/>
        </p:nvSpPr>
        <p:spPr bwMode="auto">
          <a:xfrm rot="5400000">
            <a:off x="8140058" y="1660671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6960148" y="4962828"/>
            <a:ext cx="88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PR-TOAs 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 PR-TOA feedback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4025469" y="5105492"/>
            <a:ext cx="109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starts computing the PR-TOA correction for the last ISTA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207543" y="3237850"/>
            <a:ext cx="364174" cy="1805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urved Down Arrow 6"/>
          <p:cNvSpPr/>
          <p:nvPr/>
        </p:nvSpPr>
        <p:spPr bwMode="auto">
          <a:xfrm>
            <a:off x="4228025" y="2003570"/>
            <a:ext cx="2993022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Curved Down Arrow 58"/>
          <p:cNvSpPr/>
          <p:nvPr/>
        </p:nvSpPr>
        <p:spPr bwMode="auto">
          <a:xfrm>
            <a:off x="7309544" y="2046789"/>
            <a:ext cx="1293410" cy="252942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4735765" y="1499091"/>
            <a:ext cx="1936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Calculation of (last) ISTAs PR-TOA correction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015310" y="1530193"/>
            <a:ext cx="1936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Adjustment of ISTAs PR-TOAs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5194218" y="5121032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PR-TOAs</a:t>
            </a:r>
          </a:p>
        </p:txBody>
      </p:sp>
      <p:sp>
        <p:nvSpPr>
          <p:cNvPr id="2" name="Curved Up Arrow 1"/>
          <p:cNvSpPr/>
          <p:nvPr/>
        </p:nvSpPr>
        <p:spPr bwMode="auto">
          <a:xfrm>
            <a:off x="5764794" y="6047309"/>
            <a:ext cx="1544750" cy="24132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390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ISTA PR-TOA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passive location ISTAs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PR-TOA may be something that more or less already is calculated in the PHY of a ‘regular’ Wi-Fi modem. Thus </a:t>
            </a:r>
            <a:r>
              <a:rPr lang="en-US" b="1" dirty="0" smtClean="0">
                <a:solidFill>
                  <a:srgbClr val="FF0000"/>
                </a:solidFill>
              </a:rPr>
              <a:t>immediate ISTA feedback may be greatly simplified</a:t>
            </a:r>
            <a:r>
              <a:rPr lang="en-US" dirty="0" smtClean="0"/>
              <a:t>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With a ‘powerful enough’ RSTA that, in addition to calculating its on TOAs, is capable to immediately turn around and broadcast the ISTAs corrected PR-TOAs, we have enabled </a:t>
            </a:r>
            <a:r>
              <a:rPr lang="en-US" dirty="0" smtClean="0">
                <a:solidFill>
                  <a:srgbClr val="FF0000"/>
                </a:solidFill>
              </a:rPr>
              <a:t>immediate feedback of all time-stamps</a:t>
            </a:r>
            <a:r>
              <a:rPr lang="en-US" b="0" dirty="0" smtClean="0"/>
              <a:t>.</a:t>
            </a:r>
          </a:p>
          <a:p>
            <a:pPr marL="0" indent="0"/>
            <a:endParaRPr lang="en-US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249753" y="6475413"/>
            <a:ext cx="3294172" cy="16158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Erik Lindskog,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22555B-E558-466E-8574-043BF9D9A5F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7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D8753C-80D1-4568-9DEE-EA6763E58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CD5D7D2-8AF1-4CDE-9F55-1A1263DF8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F122555B-E558-466E-8574-043BF9D9A5F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B1B91C7-9DA6-4DB6-ACA9-65AE5B42D821}"/>
              </a:ext>
            </a:extLst>
          </p:cNvPr>
          <p:cNvSpPr txBox="1"/>
          <p:nvPr/>
        </p:nvSpPr>
        <p:spPr>
          <a:xfrm>
            <a:off x="2882127" y="2780928"/>
            <a:ext cx="3455946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913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10200</TotalTime>
  <Words>319</Words>
  <Application>Microsoft Office PowerPoint</Application>
  <PresentationFormat>On-screen Show (4:3)</PresentationFormat>
  <Paragraphs>77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Phase Roll Based TOA in Passive Location Ranging</vt:lpstr>
      <vt:lpstr>PowerPoint Presentation</vt:lpstr>
      <vt:lpstr>Passive Location Ranging Sequence with PR-TOA  – ISTA PR-TOA reporting</vt:lpstr>
      <vt:lpstr>ISTA PR-TOA Reporting Benefits in Passive Location Ranging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Location Protocol Comparion</dc:title>
  <dc:creator>Erik Lindskog, Naveen Kakani, Ali Raissinia</dc:creator>
  <cp:lastModifiedBy>Erik Lindskog</cp:lastModifiedBy>
  <cp:revision>261</cp:revision>
  <cp:lastPrinted>1601-01-01T00:00:00Z</cp:lastPrinted>
  <dcterms:created xsi:type="dcterms:W3CDTF">2017-01-17T13:08:38Z</dcterms:created>
  <dcterms:modified xsi:type="dcterms:W3CDTF">2019-01-17T17:48:05Z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C:\Users\e.lindskog\Downloads\11-18-0521-01-00az-scalable-hez-ranging.pptx</vt:lpwstr>
  </property>
</Properties>
</file>