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79" r:id="rId3"/>
    <p:sldId id="580" r:id="rId4"/>
    <p:sldId id="581" r:id="rId5"/>
    <p:sldId id="582" r:id="rId6"/>
    <p:sldId id="572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98" autoAdjust="0"/>
    <p:restoredTop sz="94660"/>
  </p:normalViewPr>
  <p:slideViewPr>
    <p:cSldViewPr>
      <p:cViewPr varScale="1">
        <p:scale>
          <a:sx n="89" d="100"/>
          <a:sy n="89" d="100"/>
        </p:scale>
        <p:origin x="109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48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Erik Lindskog,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" y="316707"/>
            <a:ext cx="781687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 2019                                                                  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802.11-19/0039r0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8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Phase Roll Based TOA in Passive Location Ranging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8547" y="156791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092421"/>
              </p:ext>
            </p:extLst>
          </p:nvPr>
        </p:nvGraphicFramePr>
        <p:xfrm>
          <a:off x="517525" y="2278063"/>
          <a:ext cx="767715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" name="Document" r:id="rId4" imgW="8268970" imgH="2755785" progId="Word.Document.8">
                  <p:embed/>
                </p:oleObj>
              </mc:Choice>
              <mc:Fallback>
                <p:oleObj name="Document" r:id="rId4" imgW="8268970" imgH="27557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767715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652120" y="6473309"/>
            <a:ext cx="2806080" cy="369332"/>
          </a:xfrm>
          <a:prstGeom prst="rect">
            <a:avLst/>
          </a:prstGeom>
        </p:spPr>
        <p:txBody>
          <a:bodyPr/>
          <a:lstStyle/>
          <a:p>
            <a:pPr defTabSz="914400">
              <a:buClrTx/>
              <a:buSzTx/>
              <a:buFontTx/>
              <a:buNone/>
              <a:tabLst/>
              <a:defRPr/>
            </a:pPr>
            <a:r>
              <a:rPr lang="en-GB" i="1" smtClean="0">
                <a:latin typeface="Times New Roman" pitchFamily="18" charset="0"/>
                <a:ea typeface="MS Gothic"/>
              </a:rPr>
              <a:t>Erik Lindskog - Samsung</a:t>
            </a:r>
            <a:endParaRPr lang="en-GB" i="1" dirty="0">
              <a:latin typeface="Times New Roman" pitchFamily="18" charset="0"/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914400">
              <a:buClrTx/>
              <a:buSzTx/>
              <a:buFontTx/>
              <a:buNone/>
              <a:tabLst/>
              <a:defRPr/>
            </a:pPr>
            <a:r>
              <a:rPr lang="en-GB">
                <a:latin typeface="Times New Roman" pitchFamily="18" charset="0"/>
                <a:ea typeface="MS Gothic"/>
              </a:rPr>
              <a:t>Slide </a:t>
            </a:r>
            <a:fld id="{35C880F8-9C7D-4760-B738-53F7D5677438}" type="slidenum">
              <a:rPr lang="en-GB" smtClean="0">
                <a:latin typeface="Times New Roman" pitchFamily="18" charset="0"/>
                <a:ea typeface="MS Gothic"/>
              </a:rPr>
              <a:pPr defTabSz="914400">
                <a:buClrTx/>
                <a:buSzTx/>
                <a:buFontTx/>
                <a:buNone/>
                <a:tabLst/>
                <a:defRPr/>
              </a:pPr>
              <a:t>2</a:t>
            </a:fld>
            <a:endParaRPr lang="en-GB">
              <a:latin typeface="Times New Roman" pitchFamily="18" charset="0"/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968982" y="554468"/>
            <a:ext cx="7499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Passive </a:t>
            </a:r>
            <a:r>
              <a:rPr lang="en-US" sz="2400" b="1" dirty="0">
                <a:solidFill>
                  <a:srgbClr val="000000"/>
                </a:solidFill>
              </a:rPr>
              <a:t>Location </a:t>
            </a:r>
            <a:r>
              <a:rPr lang="en-US" sz="2400" b="1" dirty="0" smtClean="0">
                <a:solidFill>
                  <a:srgbClr val="000000"/>
                </a:solidFill>
              </a:rPr>
              <a:t>with Phase Roll Based TOA </a:t>
            </a:r>
            <a:r>
              <a:rPr lang="en-US" sz="2400" b="1" dirty="0" smtClean="0">
                <a:solidFill>
                  <a:srgbClr val="000000"/>
                </a:solidFill>
              </a:rPr>
              <a:t>Reporting</a:t>
            </a:r>
          </a:p>
          <a:p>
            <a:pPr algn="ctr"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- ISTA PR-TOA reporting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77A3748-D66B-4480-952C-68E8E824ED37}"/>
              </a:ext>
            </a:extLst>
          </p:cNvPr>
          <p:cNvSpPr/>
          <p:nvPr/>
        </p:nvSpPr>
        <p:spPr bwMode="auto">
          <a:xfrm>
            <a:off x="3402818" y="2447380"/>
            <a:ext cx="288032" cy="288032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xmlns="" id="{A46E43A9-CA35-4136-9977-69001FCDDE7D}"/>
              </a:ext>
            </a:extLst>
          </p:cNvPr>
          <p:cNvSpPr/>
          <p:nvPr/>
        </p:nvSpPr>
        <p:spPr bwMode="auto">
          <a:xfrm>
            <a:off x="5326995" y="3824337"/>
            <a:ext cx="288032" cy="266328"/>
          </a:xfrm>
          <a:prstGeom prst="triangle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C30C389-87ED-4B2A-B8F3-F56D8C6F86E0}"/>
              </a:ext>
            </a:extLst>
          </p:cNvPr>
          <p:cNvSpPr txBox="1"/>
          <p:nvPr/>
        </p:nvSpPr>
        <p:spPr>
          <a:xfrm>
            <a:off x="3263267" y="2052197"/>
            <a:ext cx="714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RSTA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xmlns="" id="{8FC16E1F-4074-4481-9D9C-643D28754B1E}"/>
              </a:ext>
            </a:extLst>
          </p:cNvPr>
          <p:cNvSpPr/>
          <p:nvPr/>
        </p:nvSpPr>
        <p:spPr bwMode="auto">
          <a:xfrm>
            <a:off x="3016740" y="4438840"/>
            <a:ext cx="386078" cy="320762"/>
          </a:xfrm>
          <a:prstGeom prst="star5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E21167A8-DC7C-483D-B6C8-B1E6565F2E56}"/>
              </a:ext>
            </a:extLst>
          </p:cNvPr>
          <p:cNvCxnSpPr/>
          <p:nvPr/>
        </p:nvCxnSpPr>
        <p:spPr bwMode="auto">
          <a:xfrm flipH="1">
            <a:off x="4609306" y="2420298"/>
            <a:ext cx="834680" cy="594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xmlns="" id="{A3E41E96-B291-4463-B214-FAB21DBBFCB4}"/>
              </a:ext>
            </a:extLst>
          </p:cNvPr>
          <p:cNvCxnSpPr>
            <a:cxnSpLocks/>
          </p:cNvCxnSpPr>
          <p:nvPr/>
        </p:nvCxnSpPr>
        <p:spPr bwMode="auto">
          <a:xfrm flipH="1">
            <a:off x="3518452" y="4010709"/>
            <a:ext cx="1741987" cy="51182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xmlns="" id="{A3E41E96-B291-4463-B214-FAB21DBBFCB4}"/>
              </a:ext>
            </a:extLst>
          </p:cNvPr>
          <p:cNvCxnSpPr>
            <a:cxnSpLocks/>
          </p:cNvCxnSpPr>
          <p:nvPr/>
        </p:nvCxnSpPr>
        <p:spPr bwMode="auto">
          <a:xfrm>
            <a:off x="3764503" y="2766422"/>
            <a:ext cx="1495936" cy="10791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xmlns="" id="{A3E41E96-B291-4463-B214-FAB21DBBFCB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69461" y="2972774"/>
            <a:ext cx="1387081" cy="10294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xmlns="" id="{A3E41E96-B291-4463-B214-FAB21DBBFCB4}"/>
              </a:ext>
            </a:extLst>
          </p:cNvPr>
          <p:cNvCxnSpPr>
            <a:cxnSpLocks/>
          </p:cNvCxnSpPr>
          <p:nvPr/>
        </p:nvCxnSpPr>
        <p:spPr bwMode="auto">
          <a:xfrm flipH="1">
            <a:off x="3335445" y="2792041"/>
            <a:ext cx="441713" cy="16259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5469154" y="2936676"/>
            <a:ext cx="19138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Phase roll based TOA,  PR-TOA, measured by the ISTA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5755935" y="3824337"/>
            <a:ext cx="93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ISTA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1447476" y="1359699"/>
            <a:ext cx="19399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Corrected PR-TOA, calculated by the RSTA using the PR-TOA reported by the ISTA and the assumption of reciprocity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E051DCB4-D9EE-4751-A840-2728CA5AFB0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189638" y="2806049"/>
            <a:ext cx="959339" cy="7037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E051DCB4-D9EE-4751-A840-2728CA5AFB0F}"/>
              </a:ext>
            </a:extLst>
          </p:cNvPr>
          <p:cNvCxnSpPr>
            <a:cxnSpLocks/>
          </p:cNvCxnSpPr>
          <p:nvPr/>
        </p:nvCxnSpPr>
        <p:spPr bwMode="auto">
          <a:xfrm flipH="1">
            <a:off x="3221572" y="2860096"/>
            <a:ext cx="343518" cy="143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5493316" y="1933028"/>
            <a:ext cx="20019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Phase roll based TOA reported by the ISTA to the RSTA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2117022" y="4880977"/>
            <a:ext cx="2209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Passive Station (PSTA)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E21167A8-DC7C-483D-B6C8-B1E6565F2E56}"/>
              </a:ext>
            </a:extLst>
          </p:cNvPr>
          <p:cNvCxnSpPr>
            <a:stCxn id="35" idx="3"/>
          </p:cNvCxnSpPr>
          <p:nvPr/>
        </p:nvCxnSpPr>
        <p:spPr bwMode="auto">
          <a:xfrm flipV="1">
            <a:off x="2512645" y="3597255"/>
            <a:ext cx="747383" cy="413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231452" y="3269295"/>
            <a:ext cx="22811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000000"/>
                </a:solidFill>
              </a:rPr>
              <a:t>B</a:t>
            </a:r>
            <a:r>
              <a:rPr lang="en-US" sz="1400" dirty="0" smtClean="0">
                <a:solidFill>
                  <a:srgbClr val="000000"/>
                </a:solidFill>
              </a:rPr>
              <a:t>roadcasting of corrected PR-TOA from the RSTA to the passive station. 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61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299" y="835205"/>
            <a:ext cx="7434232" cy="854481"/>
          </a:xfrm>
        </p:spPr>
        <p:txBody>
          <a:bodyPr/>
          <a:lstStyle/>
          <a:p>
            <a:r>
              <a:rPr lang="en-US" sz="2400" dirty="0" smtClean="0"/>
              <a:t>Passive Location Ranging Sequence with PR-TOA </a:t>
            </a:r>
            <a:br>
              <a:rPr lang="en-US" sz="2400" dirty="0" smtClean="0"/>
            </a:br>
            <a:r>
              <a:rPr lang="en-US" sz="2400" dirty="0" smtClean="0"/>
              <a:t>– ISTA PR-TOA </a:t>
            </a:r>
            <a:r>
              <a:rPr lang="en-US" sz="2400" dirty="0" smtClean="0"/>
              <a:t>reporting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 - Samsung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CB852F5-A8D4-40FB-8DB2-972A9BC8E9AC}"/>
              </a:ext>
            </a:extLst>
          </p:cNvPr>
          <p:cNvSpPr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291230A6-1ED8-40C7-B3D0-82B1B9814FD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2841034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3777138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296" y="2027980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300" y="2236664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:a16="http://schemas.microsoft.com/office/drawing/2014/main" xmlns="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562" y="2948344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:a16="http://schemas.microsoft.com/office/drawing/2014/main" xmlns="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194" y="2028340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718" y="2032713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593" y="2174334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TF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4569226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:a16="http://schemas.microsoft.com/office/drawing/2014/main" xmlns="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657" y="2931467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988" y="2286877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RSTA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6" y="341976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ISTA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7" y="4245759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ISTA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26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006" y="3226624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3775" y="3308566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30" y="4040896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4829" y="4094947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:a16="http://schemas.microsoft.com/office/drawing/2014/main" xmlns="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:a16="http://schemas.microsoft.com/office/drawing/2014/main" xmlns="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460" y="2032044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70" y="2212391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3066450" y="2854490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230895" y="2838256"/>
            <a:ext cx="31560" cy="12026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242490" cy="9256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3901" y="2020132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:a16="http://schemas.microsoft.com/office/drawing/2014/main" xmlns="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169" y="2032754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:a16="http://schemas.microsoft.com/office/drawing/2014/main" xmlns="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804" y="2213581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Poll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:a16="http://schemas.microsoft.com/office/drawing/2014/main" xmlns="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69" y="3226624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:a16="http://schemas.microsoft.com/office/drawing/2014/main" xmlns="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341" y="4050155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:a16="http://schemas.microsoft.com/office/drawing/2014/main" xmlns="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546" y="3358393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:a16="http://schemas.microsoft.com/office/drawing/2014/main" xmlns="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838" y="4207997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:a16="http://schemas.microsoft.com/office/drawing/2014/main" xmlns="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768" y="2023408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:a16="http://schemas.microsoft.com/office/drawing/2014/main" xmlns="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168" y="2977858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:a16="http://schemas.microsoft.com/office/drawing/2014/main" xmlns="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331" y="3830178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:a16="http://schemas.microsoft.com/office/drawing/2014/main" xmlns="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100" y="2112306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iSTA to </a:t>
            </a:r>
            <a:r>
              <a:rPr kumimoji="0" lang="en-US" alt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rSTA</a:t>
            </a: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LMR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TF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:a16="http://schemas.microsoft.com/office/drawing/2014/main" xmlns="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125" y="2024932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:a16="http://schemas.microsoft.com/office/drawing/2014/main" xmlns="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7356" y="2051149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rSTA</a:t>
            </a: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to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LMR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242" y="2135826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TF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:a16="http://schemas.microsoft.com/office/drawing/2014/main" xmlns="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380" y="307191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iSTA to </a:t>
            </a:r>
            <a:r>
              <a:rPr kumimoji="0" lang="en-US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rSTA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LMR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:a16="http://schemas.microsoft.com/office/drawing/2014/main" xmlns="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6713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:a16="http://schemas.microsoft.com/office/drawing/2014/main" xmlns="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958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:a16="http://schemas.microsoft.com/office/drawing/2014/main" xmlns="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447" y="2099375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:a16="http://schemas.microsoft.com/office/drawing/2014/main" xmlns="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957" y="2163767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:a16="http://schemas.microsoft.com/office/drawing/2014/main" xmlns="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543" y="389728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iSTA to </a:t>
            </a:r>
            <a:r>
              <a:rPr kumimoji="0" lang="en-US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rSTA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LMR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:a16="http://schemas.microsoft.com/office/drawing/2014/main" xmlns="" id="{83FAF085-D4E2-4D40-9D15-0CA6333052C2}"/>
              </a:ext>
            </a:extLst>
          </p:cNvPr>
          <p:cNvSpPr/>
          <p:nvPr/>
        </p:nvSpPr>
        <p:spPr bwMode="auto">
          <a:xfrm rot="5400000">
            <a:off x="8269136" y="1354288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683910" y="1128443"/>
            <a:ext cx="136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LCI/LMR broadcasting frames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7559FA04-C66E-4A4A-9E7C-E90D94A092AB}"/>
              </a:ext>
            </a:extLst>
          </p:cNvPr>
          <p:cNvSpPr txBox="1"/>
          <p:nvPr/>
        </p:nvSpPr>
        <p:spPr>
          <a:xfrm>
            <a:off x="4615383" y="58292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8217745" y="3002987"/>
            <a:ext cx="8867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>
                <a:solidFill>
                  <a:srgbClr val="FF0000"/>
                </a:solidFill>
              </a:rPr>
              <a:t>RSTA corrected ISTA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>
                <a:solidFill>
                  <a:srgbClr val="FF0000"/>
                </a:solidFill>
              </a:rPr>
              <a:t>PR-TOAs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>
                <a:solidFill>
                  <a:srgbClr val="FF0000"/>
                </a:solidFill>
              </a:rPr>
              <a:t>(No change in format) 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089226" y="4656445"/>
            <a:ext cx="8867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FF0000"/>
                </a:solidFill>
              </a:rPr>
              <a:t>I</a:t>
            </a:r>
            <a:r>
              <a:rPr lang="en-US" sz="1000" dirty="0" smtClean="0">
                <a:solidFill>
                  <a:srgbClr val="FF0000"/>
                </a:solidFill>
              </a:rPr>
              <a:t>STA </a:t>
            </a:r>
            <a:endParaRPr lang="en-US" sz="1000" dirty="0">
              <a:solidFill>
                <a:srgbClr val="FF0000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rgbClr val="FF0000"/>
                </a:solidFill>
              </a:rPr>
              <a:t>PR-TOAs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rgbClr val="FF0000"/>
                </a:solidFill>
              </a:rPr>
              <a:t>- I</a:t>
            </a:r>
            <a:r>
              <a:rPr kumimoji="0" lang="en-US" sz="10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ndicate</a:t>
            </a:r>
            <a:r>
              <a:rPr kumimoji="0" lang="en-US" sz="1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en-US" sz="1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PR-TOA feedback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050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ISTA PR-TOA 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Enables simple design of passive location ISTAs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Simplifies immediate feedback for ISTAs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Makes feedback of immediate </a:t>
            </a:r>
            <a:r>
              <a:rPr lang="en-US" b="0" dirty="0" smtClean="0"/>
              <a:t>of all time-stamps </a:t>
            </a:r>
            <a:r>
              <a:rPr lang="en-US" b="0" dirty="0" smtClean="0"/>
              <a:t>more feasible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Can use the </a:t>
            </a:r>
            <a:r>
              <a:rPr lang="en-US" b="0" dirty="0" err="1" smtClean="0"/>
              <a:t>Secundus</a:t>
            </a:r>
            <a:r>
              <a:rPr lang="en-US" b="0" dirty="0" smtClean="0"/>
              <a:t> broadcast frame to convey the PR-TOAs corrected by the RTSA</a:t>
            </a:r>
            <a:endParaRPr lang="en-US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5249753" y="6475413"/>
            <a:ext cx="3294172" cy="16158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Erik Lindskog -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22555B-E558-466E-8574-043BF9D9A5F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76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70CFE8-E13A-41ED-B77D-5FE957AA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14736-ECD2-4DC8-9608-BABD4EE02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the use of phase roll based TOA reporting by ISTAs in Passive Location Ranging, using a reserved bit in </a:t>
            </a:r>
            <a:r>
              <a:rPr lang="en-US" dirty="0"/>
              <a:t>the ‘Time Stamp Measurement Report </a:t>
            </a:r>
            <a:r>
              <a:rPr lang="en-US" dirty="0" smtClean="0"/>
              <a:t>field’ in the ‘</a:t>
            </a:r>
            <a:r>
              <a:rPr lang="en-US" dirty="0"/>
              <a:t>ISTA Passive Location Measurement Report </a:t>
            </a:r>
            <a:r>
              <a:rPr lang="en-US" dirty="0" smtClean="0"/>
              <a:t>Element’ to indicate PR-TOA type and conveying the corrected PR-TOAs by the RSTA in the </a:t>
            </a:r>
            <a:r>
              <a:rPr lang="en-US" dirty="0" err="1" smtClean="0"/>
              <a:t>Secundus</a:t>
            </a:r>
            <a:r>
              <a:rPr lang="en-US" dirty="0" smtClean="0"/>
              <a:t> RSTA Broadcast Passive Location Measurement Report frame?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Y:		N:		A: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836F5FE-2173-4D87-9ECD-2C18466C4C5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249753" y="6475413"/>
            <a:ext cx="3294172" cy="16158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Erik Lindskog - Samsung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B7AD766-9131-471E-B984-B73AB3528E4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22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D8753C-80D1-4568-9DEE-EA6763E58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Samsung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CD5D7D2-8AF1-4CDE-9F55-1A1263DF85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F122555B-E558-466E-8574-043BF9D9A5F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B1B91C7-9DA6-4DB6-ACA9-65AE5B42D821}"/>
              </a:ext>
            </a:extLst>
          </p:cNvPr>
          <p:cNvSpPr txBox="1"/>
          <p:nvPr/>
        </p:nvSpPr>
        <p:spPr>
          <a:xfrm>
            <a:off x="2882127" y="2780928"/>
            <a:ext cx="3455946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09136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9077</TotalTime>
  <Words>323</Words>
  <Application>Microsoft Office PowerPoint</Application>
  <PresentationFormat>On-screen Show (4:3)</PresentationFormat>
  <Paragraphs>79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Phase Roll Based TOA in Passive Location Ranging</vt:lpstr>
      <vt:lpstr>PowerPoint Presentation</vt:lpstr>
      <vt:lpstr>Passive Location Ranging Sequence with PR-TOA  – ISTA PR-TOA reporting</vt:lpstr>
      <vt:lpstr>ISTA PR-TOA Reporting Benefits in Passive Location Ranging</vt:lpstr>
      <vt:lpstr>Straw Poll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Location Protocol Comparion</dc:title>
  <dc:creator>Erik Lindskog, Naveen Kakani, Ali Raissinia</dc:creator>
  <cp:lastModifiedBy>Erik Lindskog</cp:lastModifiedBy>
  <cp:revision>255</cp:revision>
  <cp:lastPrinted>1601-01-01T00:00:00Z</cp:lastPrinted>
  <dcterms:created xsi:type="dcterms:W3CDTF">2017-01-17T13:08:38Z</dcterms:created>
  <dcterms:modified xsi:type="dcterms:W3CDTF">2019-01-14T19:30:29Z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C:\Users\e.lindskog\Downloads\11-18-0521-01-00az-scalable-hez-ranging.pptx</vt:lpwstr>
  </property>
</Properties>
</file>