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0" r:id="rId4"/>
    <p:sldId id="275" r:id="rId5"/>
    <p:sldId id="278" r:id="rId6"/>
    <p:sldId id="279" r:id="rId7"/>
    <p:sldId id="258" r:id="rId8"/>
    <p:sldId id="268" r:id="rId9"/>
    <p:sldId id="272" r:id="rId10"/>
    <p:sldId id="273" r:id="rId11"/>
    <p:sldId id="269" r:id="rId12"/>
    <p:sldId id="264" r:id="rId13"/>
    <p:sldId id="277" r:id="rId14"/>
  </p:sldIdLst>
  <p:sldSz cx="12192000" cy="6858000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94494" autoAdjust="0"/>
  </p:normalViewPr>
  <p:slideViewPr>
    <p:cSldViewPr>
      <p:cViewPr>
        <p:scale>
          <a:sx n="80" d="100"/>
          <a:sy n="80" d="100"/>
        </p:scale>
        <p:origin x="-475" y="-35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366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899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81"/>
        <p:guide pos="21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58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802.11-19/0034r0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58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January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118"/>
            <a:ext cx="2945971" cy="4958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Paul Unterhuber, German Aerospace Center (DLR)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29118"/>
            <a:ext cx="2945971" cy="4958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6" y="103581"/>
            <a:ext cx="627166" cy="2258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802.11-19/0034r0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581"/>
            <a:ext cx="809247" cy="2258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January 2019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188" y="750888"/>
            <a:ext cx="6589712" cy="3708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5" y="4715409"/>
            <a:ext cx="4984651" cy="4465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6" y="9610806"/>
            <a:ext cx="904177" cy="19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Paul Unterhuber, German Aerospace Center (DLR)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6" y="9610806"/>
            <a:ext cx="501111" cy="3888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2" y="9610806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09109"/>
            <a:ext cx="5378380" cy="169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31"/>
            <a:ext cx="5527780" cy="169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802.11-19/0034r0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Paul Unterhuber, German Aerospace Center (DLR)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31390" y="750526"/>
            <a:ext cx="4534896" cy="37101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5409"/>
            <a:ext cx="4986207" cy="456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802.11-19/0034r0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Paul Unterhuber,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5409"/>
            <a:ext cx="4986207" cy="456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dirty="0" smtClean="0"/>
              <a:t>Advantage of a certain</a:t>
            </a:r>
            <a:r>
              <a:rPr lang="en-US" baseline="0" dirty="0" smtClean="0"/>
              <a:t> feature e.g. GSCM can be evaluated with the performance evaluation at the end!!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802.11-19/0034r0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Paul Unterhuber,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5409"/>
            <a:ext cx="4986207" cy="456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802.11-19/0034r0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Paul Unterhuber,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5409"/>
            <a:ext cx="4986207" cy="456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802.11-19/0034r0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Paul Unterhuber,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5409"/>
            <a:ext cx="4986207" cy="456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802.11-19/0034r0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Paul Unterhuber, German Aerospace Center (DLR)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31390" y="750526"/>
            <a:ext cx="4534896" cy="37101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5409"/>
            <a:ext cx="4986207" cy="456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Straw poll afterwards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802.11-19/0034r0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Paul Unterhuber, German Aerospace Center (DLR)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07B9ED38-6DD0-4691-9FC3-0BE6EBBA3E57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5409"/>
            <a:ext cx="4986207" cy="456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802.11-19/0034r0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Paul Unterhuber, German Aerospace Center (DLR)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07B9ED38-6DD0-4691-9FC3-0BE6EBBA3E57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5409"/>
            <a:ext cx="4986207" cy="456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Not</a:t>
            </a:r>
            <a:r>
              <a:rPr lang="en-US" baseline="0" dirty="0" smtClean="0"/>
              <a:t> the average of the delay or the packet delivery is important, the problem is the distribution of the delay.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3GPP</a:t>
            </a:r>
            <a:r>
              <a:rPr lang="en-US" baseline="0" dirty="0" smtClean="0"/>
              <a:t>: </a:t>
            </a:r>
            <a:r>
              <a:rPr lang="en-US" dirty="0" smtClean="0"/>
              <a:t>packet inter reception (PIR)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589712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802.11-18/0924r1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7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802.11-19/0034r0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Paul Unterhuber, German Aerospace Center (DLR)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5409"/>
            <a:ext cx="4986207" cy="456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802.11-19/0034r0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Paul Unterhuber,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7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5409"/>
            <a:ext cx="4986207" cy="456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Classic approach: Stochastic channel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802.11-19/0034r0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Paul Unterhuber,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5409"/>
            <a:ext cx="4986207" cy="456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802.11-19/0034r0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Paul Unterhuber,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9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5409"/>
            <a:ext cx="4986207" cy="456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In ETSI</a:t>
            </a:r>
            <a:r>
              <a:rPr lang="en-US" baseline="0" dirty="0" smtClean="0"/>
              <a:t> it is in the draft.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Paul Unterhuber, German Aerospace Center (DLR)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Paul Unterhuber, German Aerospace Center (DLR)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January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Paul Unterhuber, German Aerospace Center (DLR)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Paul Unterhuber, German Aerospace Center (DLR)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Paul Unterhuber, German Aerospace Center (DLR)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Paul Unterhuber, German Aerospace Center (DLR)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Paul Unterhuber, German Aerospace Center (DLR)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Paul Unterhuber, German Aerospace Center (DLR)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Paul Unterhuber, German Aerospace Center (DLR)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January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Paul Unterhuber, German Aerospace Center (DLR)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802.11-19/0034r0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8/11-18-0924-01-0ngv-time-variant-non-stationary-v2v-channel-model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8/11-18-1323-02-0ngv-ngv-sg-use-cases.ppt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ndawi.com/journals/misy/2016/7308604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18/11-18-1480-01-0ngv-v2x-simulation-model.pptx" TargetMode="External"/><Relationship Id="rId4" Type="http://schemas.openxmlformats.org/officeDocument/2006/relationships/hyperlink" Target="https://mentor.ieee.org/802.11/dcn/18/11-18-1217-01-0ngv-some-measured-characteristics-of-v2v-channels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Considerations on </a:t>
            </a:r>
            <a:r>
              <a:rPr lang="en-GB" dirty="0"/>
              <a:t>V</a:t>
            </a:r>
            <a:r>
              <a:rPr lang="en-GB" dirty="0" smtClean="0"/>
              <a:t>ehicular </a:t>
            </a:r>
            <a:r>
              <a:rPr lang="en-GB" dirty="0"/>
              <a:t>C</a:t>
            </a:r>
            <a:r>
              <a:rPr lang="en-GB" dirty="0" smtClean="0"/>
              <a:t>hannel </a:t>
            </a:r>
            <a:r>
              <a:rPr lang="en-GB" dirty="0"/>
              <a:t>M</a:t>
            </a:r>
            <a:r>
              <a:rPr lang="en-GB" dirty="0" smtClean="0"/>
              <a:t>odels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2019-01-16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Paul Unterhuber, German Aerospace Center (DLR)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008403"/>
              </p:ext>
            </p:extLst>
          </p:nvPr>
        </p:nvGraphicFramePr>
        <p:xfrm>
          <a:off x="996950" y="2419350"/>
          <a:ext cx="10209213" cy="268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Document" r:id="rId4" imgW="10424781" imgH="2751163" progId="Word.Document.8">
                  <p:embed/>
                </p:oleObj>
              </mc:Choice>
              <mc:Fallback>
                <p:oleObj name="Document" r:id="rId4" imgW="10424781" imgH="2751163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419350"/>
                        <a:ext cx="10209213" cy="26844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with GSCM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Agreement on use cases and scenarios for GSCM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Definition of parameters for GSCM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Reference implementation of a GSCM </a:t>
            </a:r>
            <a:r>
              <a:rPr lang="en-US" dirty="0" smtClean="0"/>
              <a:t>in</a:t>
            </a:r>
            <a:r>
              <a:rPr lang="en-US" dirty="0" smtClean="0"/>
              <a:t> </a:t>
            </a:r>
            <a:r>
              <a:rPr lang="en-US" dirty="0" smtClean="0"/>
              <a:t>open source </a:t>
            </a:r>
            <a:r>
              <a:rPr lang="en-US" dirty="0" smtClean="0"/>
              <a:t>simulator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Performance evaluation of IEEE 802.11bd with GSCM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Paul Unterhuber, German Aerospace Center (DLR)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January 2019</a:t>
            </a:r>
            <a:endParaRPr lang="en-GB" dirty="0"/>
          </a:p>
        </p:txBody>
      </p:sp>
      <p:sp>
        <p:nvSpPr>
          <p:cNvPr id="7" name="Textfeld 8"/>
          <p:cNvSpPr txBox="1"/>
          <p:nvPr/>
        </p:nvSpPr>
        <p:spPr>
          <a:xfrm>
            <a:off x="9817174" y="378707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[8]</a:t>
            </a:r>
            <a:endParaRPr lang="de-DE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80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Do you agree to use GSCMs in addition to </a:t>
            </a:r>
            <a:r>
              <a:rPr lang="en-US" dirty="0"/>
              <a:t>TDLs in the performance evaluation </a:t>
            </a:r>
            <a:r>
              <a:rPr lang="en-US" dirty="0" smtClean="0"/>
              <a:t>of IEEE 802.11bd for applications, use cases and scenarios, where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WSSUS assumption is violated,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s</a:t>
            </a:r>
            <a:r>
              <a:rPr lang="en-US" dirty="0" err="1" smtClean="0"/>
              <a:t>patio</a:t>
            </a:r>
            <a:r>
              <a:rPr lang="en-US" dirty="0" smtClean="0"/>
              <a:t>-temporal correlations are needed (e.g. positioning),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error distributions are crucial</a:t>
            </a:r>
            <a:r>
              <a:rPr lang="en-US" dirty="0"/>
              <a:t>?</a:t>
            </a: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Y/N/need more information: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Paul Unterhuber, German Aerospace Center (DLR)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446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981201"/>
            <a:ext cx="10654208" cy="4113213"/>
          </a:xfrm>
        </p:spPr>
        <p:txBody>
          <a:bodyPr/>
          <a:lstStyle/>
          <a:p>
            <a:r>
              <a:rPr lang="en-GB" sz="1800" b="0" dirty="0" smtClean="0"/>
              <a:t>[1] S. </a:t>
            </a:r>
            <a:r>
              <a:rPr lang="en-US" sz="1800" b="0" dirty="0" smtClean="0"/>
              <a:t>Sand</a:t>
            </a:r>
            <a:r>
              <a:rPr lang="en-US" sz="1800" b="0" dirty="0"/>
              <a:t>, a</a:t>
            </a:r>
            <a:r>
              <a:rPr lang="en-US" sz="1800" b="0" dirty="0" smtClean="0"/>
              <a:t>nd A. Dammann</a:t>
            </a:r>
            <a:r>
              <a:rPr lang="en-US" sz="1800" b="0" dirty="0"/>
              <a:t>, a</a:t>
            </a:r>
            <a:r>
              <a:rPr lang="en-US" sz="1800" b="0" dirty="0" smtClean="0"/>
              <a:t>nd C. </a:t>
            </a:r>
            <a:r>
              <a:rPr lang="en-US" sz="1800" b="0" dirty="0" err="1" smtClean="0"/>
              <a:t>Mensing</a:t>
            </a:r>
            <a:r>
              <a:rPr lang="en-US" sz="1800" b="0" dirty="0" smtClean="0"/>
              <a:t>, “Positioning </a:t>
            </a:r>
            <a:r>
              <a:rPr lang="en-US" sz="1800" b="0" dirty="0"/>
              <a:t>in Wireless Communications </a:t>
            </a:r>
            <a:r>
              <a:rPr lang="en-US" sz="1800" b="0" dirty="0" smtClean="0"/>
              <a:t>Systems,”  John </a:t>
            </a:r>
            <a:r>
              <a:rPr lang="en-US" sz="1800" b="0" dirty="0"/>
              <a:t>Wiley &amp; </a:t>
            </a:r>
            <a:r>
              <a:rPr lang="en-US" sz="1800" b="0" dirty="0" smtClean="0"/>
              <a:t>Sons, 2014, ISBN </a:t>
            </a:r>
            <a:r>
              <a:rPr lang="en-US" sz="1800" b="0" dirty="0"/>
              <a:t>0470770643. </a:t>
            </a:r>
            <a:endParaRPr lang="en-US" sz="1800" b="0" dirty="0" smtClean="0"/>
          </a:p>
          <a:p>
            <a:r>
              <a:rPr lang="en-GB" sz="1800" b="0" dirty="0" smtClean="0"/>
              <a:t>[2]</a:t>
            </a:r>
            <a:r>
              <a:rPr lang="en-US" sz="1800" b="0" dirty="0" smtClean="0"/>
              <a:t> </a:t>
            </a:r>
            <a:r>
              <a:rPr lang="en-US" sz="1800" b="0" dirty="0"/>
              <a:t>I. Rashdan, et al., “Performance Evaluation of Vehicle-to-Vehicle Communication for Cooperative Collision Avoidance at Urban Intersections,” IEEE 86th Vehicular Technology Conference: VTC2017-Fall, 24-27 Sep 2017, Toronto, Canada. </a:t>
            </a:r>
            <a:endParaRPr lang="en-US" sz="1800" b="0" dirty="0" smtClean="0"/>
          </a:p>
          <a:p>
            <a:r>
              <a:rPr lang="en-US" sz="1800" b="0" dirty="0" smtClean="0"/>
              <a:t>[3] S. Sand, et al., </a:t>
            </a:r>
            <a:r>
              <a:rPr lang="en-US" sz="1800" b="0" dirty="0"/>
              <a:t>“Time-variant, non-stationary Vehicle-to-Vehicle Channel Model,” </a:t>
            </a:r>
            <a:r>
              <a:rPr lang="en-US" sz="1800" b="0" dirty="0" smtClean="0">
                <a:hlinkClick r:id="rId3"/>
              </a:rPr>
              <a:t>https</a:t>
            </a:r>
            <a:r>
              <a:rPr lang="en-US" sz="1800" b="0" dirty="0">
                <a:hlinkClick r:id="rId3"/>
              </a:rPr>
              <a:t>://</a:t>
            </a:r>
            <a:r>
              <a:rPr lang="en-US" sz="1800" b="0" dirty="0" smtClean="0">
                <a:hlinkClick r:id="rId3"/>
              </a:rPr>
              <a:t>mentor.ieee.org/802.11/dcn/18/11-18-0924-01-0ngv-time-variant-non-stationary-v2v-channel-model.pptx</a:t>
            </a:r>
            <a:r>
              <a:rPr lang="en-US" sz="1800" b="0" dirty="0" smtClean="0"/>
              <a:t> </a:t>
            </a:r>
          </a:p>
          <a:p>
            <a:r>
              <a:rPr lang="en-US" sz="1800" b="0" dirty="0" smtClean="0"/>
              <a:t>[4] B. Sun, </a:t>
            </a:r>
            <a:r>
              <a:rPr lang="en-US" sz="1800" b="0" dirty="0"/>
              <a:t>“NGV SG Use Cases,” </a:t>
            </a:r>
            <a:r>
              <a:rPr lang="en-US" sz="1800" b="0" dirty="0">
                <a:hlinkClick r:id="rId4"/>
              </a:rPr>
              <a:t>https://</a:t>
            </a:r>
            <a:r>
              <a:rPr lang="en-US" sz="1800" b="0" dirty="0" smtClean="0">
                <a:hlinkClick r:id="rId4"/>
              </a:rPr>
              <a:t>mentor.ieee.org/802.11/dcn/18/11-18-1323-02-0ngv-ngv-sg-use-cases.pptx</a:t>
            </a:r>
            <a:r>
              <a:rPr lang="en-US" sz="1800" b="0" dirty="0" smtClean="0"/>
              <a:t> </a:t>
            </a:r>
          </a:p>
          <a:p>
            <a:r>
              <a:rPr lang="en-US" sz="1800" b="0" dirty="0" smtClean="0"/>
              <a:t>[5] P</a:t>
            </a:r>
            <a:r>
              <a:rPr lang="en-US" sz="1800" b="0" dirty="0"/>
              <a:t>. </a:t>
            </a:r>
            <a:r>
              <a:rPr lang="en-US" sz="1800" b="0" dirty="0" err="1" smtClean="0"/>
              <a:t>Almers</a:t>
            </a:r>
            <a:r>
              <a:rPr lang="en-US" sz="1800" b="0" dirty="0" smtClean="0"/>
              <a:t>, </a:t>
            </a:r>
            <a:r>
              <a:rPr lang="en-US" sz="1800" b="0" dirty="0"/>
              <a:t>et al., “Survey of Channel and Radio Propagation Models </a:t>
            </a:r>
            <a:r>
              <a:rPr lang="en-US" sz="1800" b="0" dirty="0" smtClean="0"/>
              <a:t>for Wireless </a:t>
            </a:r>
            <a:r>
              <a:rPr lang="en-US" sz="1800" b="0" dirty="0"/>
              <a:t>MIMO Systems,” EURASIP Journal on Wireless Communications and Networking, vol. 2007, no. 1, p. 019070, Feb 2007</a:t>
            </a:r>
            <a:r>
              <a:rPr lang="en-US" sz="1800" b="0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Paul Unterhuber, German Aerospace Center (DLR)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January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981201"/>
            <a:ext cx="10654208" cy="4113213"/>
          </a:xfrm>
        </p:spPr>
        <p:txBody>
          <a:bodyPr/>
          <a:lstStyle/>
          <a:p>
            <a:r>
              <a:rPr lang="de-DE" sz="1800" b="0" dirty="0" smtClean="0"/>
              <a:t>[6] P. </a:t>
            </a:r>
            <a:r>
              <a:rPr lang="en-US" sz="1800" b="0" dirty="0" smtClean="0"/>
              <a:t>Unterhuber, </a:t>
            </a:r>
            <a:r>
              <a:rPr lang="en-US" sz="1800" b="0" dirty="0"/>
              <a:t>et al</a:t>
            </a:r>
            <a:r>
              <a:rPr lang="en-US" sz="1800" b="0" dirty="0" smtClean="0"/>
              <a:t>., “A </a:t>
            </a:r>
            <a:r>
              <a:rPr lang="en-US" sz="1800" b="0" dirty="0"/>
              <a:t>survey of </a:t>
            </a:r>
            <a:r>
              <a:rPr lang="en-US" sz="1800" b="0" dirty="0" smtClean="0"/>
              <a:t>channel measurements </a:t>
            </a:r>
            <a:r>
              <a:rPr lang="en-US" sz="1800" b="0" dirty="0"/>
              <a:t>and models for current and future railway </a:t>
            </a:r>
            <a:r>
              <a:rPr lang="en-US" sz="1800" b="0" dirty="0" smtClean="0"/>
              <a:t>communication systems,” </a:t>
            </a:r>
            <a:r>
              <a:rPr lang="en-US" sz="1800" b="0" dirty="0"/>
              <a:t>Mob. Inf. Syst., 2016, 2016, pp. 1–14. Available at: </a:t>
            </a:r>
            <a:r>
              <a:rPr lang="en-US" sz="1800" b="0" dirty="0">
                <a:hlinkClick r:id="rId3"/>
              </a:rPr>
              <a:t>http</a:t>
            </a:r>
            <a:r>
              <a:rPr lang="en-US" sz="1800" b="0" dirty="0" smtClean="0">
                <a:hlinkClick r:id="rId3"/>
              </a:rPr>
              <a:t>://www.hindawi.com/journals/misy/2016/7308604/</a:t>
            </a:r>
            <a:endParaRPr lang="en-US" sz="1800" b="0" dirty="0" smtClean="0"/>
          </a:p>
          <a:p>
            <a:r>
              <a:rPr lang="en-US" sz="1800" b="0" dirty="0" smtClean="0"/>
              <a:t>[7] L. </a:t>
            </a:r>
            <a:r>
              <a:rPr lang="en-US" sz="1800" b="0" dirty="0" err="1" smtClean="0"/>
              <a:t>Wilhelmsson</a:t>
            </a:r>
            <a:r>
              <a:rPr lang="en-US" sz="1800" b="0" dirty="0" smtClean="0"/>
              <a:t>, et al., “Some (Measured) Characteristics of </a:t>
            </a:r>
            <a:r>
              <a:rPr lang="en-US" sz="1800" b="0" dirty="0"/>
              <a:t>V2V Channels,” </a:t>
            </a:r>
            <a:r>
              <a:rPr lang="en-US" sz="1800" b="0" dirty="0">
                <a:hlinkClick r:id="rId4"/>
              </a:rPr>
              <a:t>https://</a:t>
            </a:r>
            <a:r>
              <a:rPr lang="en-US" sz="1800" b="0" dirty="0" smtClean="0">
                <a:hlinkClick r:id="rId4"/>
              </a:rPr>
              <a:t>mentor.ieee.org/802.11/dcn/18/11-18-1217-01-0ngv-some-measured-characteristics-of-v2v-channels.pptx</a:t>
            </a:r>
            <a:r>
              <a:rPr lang="en-US" sz="1800" b="0" dirty="0" smtClean="0"/>
              <a:t> </a:t>
            </a:r>
            <a:endParaRPr lang="en-US" sz="1800" b="0" dirty="0" smtClean="0"/>
          </a:p>
          <a:p>
            <a:r>
              <a:rPr lang="en-US" sz="1800" b="0" dirty="0" smtClean="0"/>
              <a:t>[8] I. Sarris, “</a:t>
            </a:r>
            <a:r>
              <a:rPr lang="en-US" sz="1800" b="0" dirty="0"/>
              <a:t>V2X Simulation Model,” </a:t>
            </a:r>
            <a:r>
              <a:rPr lang="en-US" sz="1800" b="0" dirty="0">
                <a:hlinkClick r:id="rId5"/>
              </a:rPr>
              <a:t>https://</a:t>
            </a:r>
            <a:r>
              <a:rPr lang="en-US" sz="1800" b="0" dirty="0" smtClean="0">
                <a:hlinkClick r:id="rId5"/>
              </a:rPr>
              <a:t>mentor.ieee.org/802.11/dcn/18/11-18-1480-01-0ngv-v2x-simulation-model.pptx</a:t>
            </a:r>
            <a:r>
              <a:rPr lang="en-US" sz="1800" b="0" dirty="0" smtClean="0"/>
              <a:t> </a:t>
            </a:r>
            <a:endParaRPr lang="en-US" sz="1800" b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Paul Unterhuber, German Aerospace Center (DLR)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336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For performance evaluations of applications, use cases and scenarios average performance metrics are not sufficient, but resulting distribution including correlated events are needed.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The key to those enhanced performance evaluations are geometry-based </a:t>
            </a:r>
            <a:r>
              <a:rPr lang="en-GB" dirty="0"/>
              <a:t>stochastic channel models </a:t>
            </a:r>
            <a:r>
              <a:rPr lang="en-GB" dirty="0" smtClean="0"/>
              <a:t>(GSCMs). These models </a:t>
            </a:r>
            <a:r>
              <a:rPr lang="en-GB" dirty="0"/>
              <a:t>can </a:t>
            </a:r>
            <a:r>
              <a:rPr lang="en-GB" dirty="0" smtClean="0"/>
              <a:t>consider non-stationarity and </a:t>
            </a:r>
            <a:r>
              <a:rPr lang="en-GB" dirty="0" err="1" smtClean="0"/>
              <a:t>spatio</a:t>
            </a:r>
            <a:r>
              <a:rPr lang="en-GB" dirty="0" smtClean="0"/>
              <a:t>-temporal correlations of the environment and moving vehicles.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Therefore, we propose to use GSCMs.</a:t>
            </a:r>
          </a:p>
          <a:p>
            <a:pPr marL="457200" lvl="1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Paul Unterhuber, German Aerospace Center (DLR)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January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 and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328119"/>
          </a:xfrm>
        </p:spPr>
        <p:txBody>
          <a:bodyPr numCol="2"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Communication Metrics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Throughput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Delivery</a:t>
            </a:r>
            <a:r>
              <a:rPr lang="de-DE" dirty="0" smtClean="0"/>
              <a:t> </a:t>
            </a:r>
            <a:r>
              <a:rPr lang="en-US" dirty="0" smtClean="0"/>
              <a:t>rates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Error rates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Latency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Update </a:t>
            </a:r>
            <a:r>
              <a:rPr lang="en-US" dirty="0"/>
              <a:t>delay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Ranging </a:t>
            </a:r>
            <a:r>
              <a:rPr lang="en-US" dirty="0"/>
              <a:t>and Positioning </a:t>
            </a:r>
            <a:r>
              <a:rPr lang="en-US" dirty="0" smtClean="0"/>
              <a:t>Metrics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Relative distance error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Absolute position error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Dilution </a:t>
            </a:r>
            <a:r>
              <a:rPr lang="en-US" dirty="0" smtClean="0"/>
              <a:t>of precision (</a:t>
            </a:r>
            <a:r>
              <a:rPr lang="de-DE" dirty="0" smtClean="0"/>
              <a:t>DOP)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Common Measures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Average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Root mean square error (RMSE)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Circular error probability (CEP) </a:t>
            </a:r>
            <a:br>
              <a:rPr lang="en-US" dirty="0" smtClean="0"/>
            </a:br>
            <a:r>
              <a:rPr lang="en-US" dirty="0" smtClean="0"/>
              <a:t>of the absolute error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Cumulative distribution function (CDF) </a:t>
            </a:r>
            <a:br>
              <a:rPr lang="en-US" dirty="0" smtClean="0"/>
            </a:br>
            <a:r>
              <a:rPr lang="en-US" dirty="0" smtClean="0"/>
              <a:t>of the absolute error</a:t>
            </a:r>
          </a:p>
          <a:p>
            <a:pPr marL="457200" lvl="1" indent="0"/>
            <a:endParaRPr lang="de-DE" dirty="0"/>
          </a:p>
          <a:p>
            <a:pPr marL="457200" lvl="1" indent="0"/>
            <a:endParaRPr lang="de-DE" dirty="0" smtClean="0"/>
          </a:p>
          <a:p>
            <a:pPr marL="457200" lvl="1" indent="0"/>
            <a:endParaRPr lang="de-DE" dirty="0"/>
          </a:p>
          <a:p>
            <a:pPr marL="457200" lvl="1" indent="0"/>
            <a:endParaRPr lang="de-DE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DC83D890-10BB-4905-98E9-EC5FFEC1B9BB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Paul Unterhuber, German Aerospace Center (DLR)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January 2019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5591944" y="4725144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[1]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7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Update Delay (UD): Average and Distribution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39687"/>
          </a:xfrm>
        </p:spPr>
        <p:txBody>
          <a:bodyPr numCol="1"/>
          <a:lstStyle/>
          <a:p>
            <a:pPr marL="0" indent="0"/>
            <a:r>
              <a:rPr lang="en-US" dirty="0" smtClean="0">
                <a:solidFill>
                  <a:schemeClr val="tx1"/>
                </a:solidFill>
              </a:rPr>
              <a:t>Delay </a:t>
            </a:r>
            <a:r>
              <a:rPr lang="en-US" dirty="0">
                <a:solidFill>
                  <a:schemeClr val="tx1"/>
                </a:solidFill>
              </a:rPr>
              <a:t>between two consecutive successfully received messages</a:t>
            </a: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Slide </a:t>
            </a:r>
            <a:fld id="{DC83D890-10BB-4905-98E9-EC5FFEC1B9BB}" type="slidenum">
              <a:rPr lang="en-GB">
                <a:solidFill>
                  <a:schemeClr val="tx1"/>
                </a:solidFill>
              </a:rPr>
              <a:pPr/>
              <a:t>4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Paul Unterhuber, German Aerospace Center (DLR)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January 2019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82" name="Gruppieren 181"/>
          <p:cNvGrpSpPr/>
          <p:nvPr/>
        </p:nvGrpSpPr>
        <p:grpSpPr>
          <a:xfrm>
            <a:off x="1271464" y="2700361"/>
            <a:ext cx="4410235" cy="1664743"/>
            <a:chOff x="179512" y="2896463"/>
            <a:chExt cx="4410235" cy="16647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98"/>
                <p:cNvSpPr txBox="1"/>
                <p:nvPr/>
              </p:nvSpPr>
              <p:spPr>
                <a:xfrm>
                  <a:off x="3329680" y="2974065"/>
                  <a:ext cx="1260067" cy="26064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PDR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12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= 57 %</a:t>
                  </a:r>
                </a:p>
              </p:txBody>
            </p:sp>
          </mc:Choice>
          <mc:Fallback xmlns="">
            <p:sp>
              <p:nvSpPr>
                <p:cNvPr id="8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9680" y="2974065"/>
                  <a:ext cx="1260067" cy="26064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246" t="-7143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178"/>
            <p:cNvGrpSpPr/>
            <p:nvPr/>
          </p:nvGrpSpPr>
          <p:grpSpPr>
            <a:xfrm>
              <a:off x="179512" y="2896463"/>
              <a:ext cx="3257268" cy="1664743"/>
              <a:chOff x="179512" y="2896463"/>
              <a:chExt cx="3257268" cy="1664743"/>
            </a:xfrm>
          </p:grpSpPr>
          <p:sp>
            <p:nvSpPr>
              <p:cNvPr id="10" name="Flowchart: Connector 6"/>
              <p:cNvSpPr/>
              <p:nvPr/>
            </p:nvSpPr>
            <p:spPr>
              <a:xfrm>
                <a:off x="1435818" y="2977414"/>
                <a:ext cx="44446" cy="34666"/>
              </a:xfrm>
              <a:prstGeom prst="flowChartConnector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lowchart: Connector 7"/>
              <p:cNvSpPr/>
              <p:nvPr/>
            </p:nvSpPr>
            <p:spPr>
              <a:xfrm>
                <a:off x="630647" y="2984147"/>
                <a:ext cx="44446" cy="34666"/>
              </a:xfrm>
              <a:prstGeom prst="flowChartConnector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lowchart: Connector 8"/>
              <p:cNvSpPr/>
              <p:nvPr/>
            </p:nvSpPr>
            <p:spPr>
              <a:xfrm>
                <a:off x="2927379" y="2977414"/>
                <a:ext cx="44446" cy="34666"/>
              </a:xfrm>
              <a:prstGeom prst="flowChartConnector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lowchart: Connector 9"/>
              <p:cNvSpPr/>
              <p:nvPr/>
            </p:nvSpPr>
            <p:spPr>
              <a:xfrm>
                <a:off x="1811394" y="2977414"/>
                <a:ext cx="44446" cy="34666"/>
              </a:xfrm>
              <a:prstGeom prst="flowChartConnector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lowchart: Connector 10"/>
              <p:cNvSpPr/>
              <p:nvPr/>
            </p:nvSpPr>
            <p:spPr>
              <a:xfrm>
                <a:off x="1041353" y="2977414"/>
                <a:ext cx="44446" cy="34666"/>
              </a:xfrm>
              <a:prstGeom prst="flowChartConnector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lowchart: Connector 11"/>
              <p:cNvSpPr/>
              <p:nvPr/>
            </p:nvSpPr>
            <p:spPr>
              <a:xfrm>
                <a:off x="2212897" y="2977414"/>
                <a:ext cx="44446" cy="34666"/>
              </a:xfrm>
              <a:prstGeom prst="flowChartConnector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Box 12"/>
              <p:cNvSpPr txBox="1"/>
              <p:nvPr/>
            </p:nvSpPr>
            <p:spPr>
              <a:xfrm>
                <a:off x="179512" y="2896463"/>
                <a:ext cx="3414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Tx</a:t>
                </a:r>
              </a:p>
            </p:txBody>
          </p:sp>
          <p:sp>
            <p:nvSpPr>
              <p:cNvPr id="17" name="TextBox 13"/>
              <p:cNvSpPr txBox="1"/>
              <p:nvPr/>
            </p:nvSpPr>
            <p:spPr>
              <a:xfrm>
                <a:off x="179512" y="3589273"/>
                <a:ext cx="3767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Rx</a:t>
                </a:r>
              </a:p>
            </p:txBody>
          </p:sp>
          <p:cxnSp>
            <p:nvCxnSpPr>
              <p:cNvPr id="18" name="Straight Connector 14"/>
              <p:cNvCxnSpPr>
                <a:stCxn id="11" idx="4"/>
              </p:cNvCxnSpPr>
              <p:nvPr/>
            </p:nvCxnSpPr>
            <p:spPr>
              <a:xfrm>
                <a:off x="652870" y="3018813"/>
                <a:ext cx="0" cy="742877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5"/>
              <p:cNvCxnSpPr/>
              <p:nvPr/>
            </p:nvCxnSpPr>
            <p:spPr>
              <a:xfrm>
                <a:off x="1064728" y="3001479"/>
                <a:ext cx="0" cy="73317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6"/>
              <p:cNvCxnSpPr/>
              <p:nvPr/>
            </p:nvCxnSpPr>
            <p:spPr>
              <a:xfrm>
                <a:off x="1458041" y="3012080"/>
                <a:ext cx="0" cy="74961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7"/>
              <p:cNvCxnSpPr/>
              <p:nvPr/>
            </p:nvCxnSpPr>
            <p:spPr>
              <a:xfrm>
                <a:off x="1825070" y="3018813"/>
                <a:ext cx="0" cy="742877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18"/>
              <p:cNvCxnSpPr/>
              <p:nvPr/>
            </p:nvCxnSpPr>
            <p:spPr>
              <a:xfrm>
                <a:off x="2232466" y="3001480"/>
                <a:ext cx="2654" cy="76021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19"/>
              <p:cNvCxnSpPr/>
              <p:nvPr/>
            </p:nvCxnSpPr>
            <p:spPr>
              <a:xfrm>
                <a:off x="2949601" y="3001480"/>
                <a:ext cx="0" cy="76021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lowchart: Connector 20"/>
              <p:cNvSpPr/>
              <p:nvPr/>
            </p:nvSpPr>
            <p:spPr>
              <a:xfrm>
                <a:off x="1645829" y="3707139"/>
                <a:ext cx="44446" cy="34666"/>
              </a:xfrm>
              <a:prstGeom prst="flowChartConnector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Flowchart: Connector 21"/>
              <p:cNvSpPr/>
              <p:nvPr/>
            </p:nvSpPr>
            <p:spPr>
              <a:xfrm>
                <a:off x="840658" y="3713873"/>
                <a:ext cx="44446" cy="34666"/>
              </a:xfrm>
              <a:prstGeom prst="flowChartConnector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Flowchart: Connector 22"/>
              <p:cNvSpPr/>
              <p:nvPr/>
            </p:nvSpPr>
            <p:spPr>
              <a:xfrm>
                <a:off x="3137390" y="3707139"/>
                <a:ext cx="44446" cy="34666"/>
              </a:xfrm>
              <a:prstGeom prst="flowChartConnector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Flowchart: Connector 23"/>
              <p:cNvSpPr/>
              <p:nvPr/>
            </p:nvSpPr>
            <p:spPr>
              <a:xfrm>
                <a:off x="2021405" y="3707139"/>
                <a:ext cx="44446" cy="34666"/>
              </a:xfrm>
              <a:prstGeom prst="flowChartConnector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Flowchart: Connector 24"/>
              <p:cNvSpPr/>
              <p:nvPr/>
            </p:nvSpPr>
            <p:spPr>
              <a:xfrm>
                <a:off x="1251364" y="3707139"/>
                <a:ext cx="44446" cy="34666"/>
              </a:xfrm>
              <a:prstGeom prst="flowChartConnector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Flowchart: Connector 25"/>
              <p:cNvSpPr/>
              <p:nvPr/>
            </p:nvSpPr>
            <p:spPr>
              <a:xfrm>
                <a:off x="2404388" y="3707139"/>
                <a:ext cx="44446" cy="34666"/>
              </a:xfrm>
              <a:prstGeom prst="flowChartConnector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0" name="Straight Arrow Connector 26"/>
              <p:cNvCxnSpPr>
                <a:stCxn id="11" idx="4"/>
                <a:endCxn id="25" idx="1"/>
              </p:cNvCxnSpPr>
              <p:nvPr/>
            </p:nvCxnSpPr>
            <p:spPr>
              <a:xfrm>
                <a:off x="652870" y="3018813"/>
                <a:ext cx="194296" cy="70013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27"/>
              <p:cNvCxnSpPr>
                <a:stCxn id="14" idx="4"/>
                <a:endCxn id="28" idx="0"/>
              </p:cNvCxnSpPr>
              <p:nvPr/>
            </p:nvCxnSpPr>
            <p:spPr>
              <a:xfrm>
                <a:off x="1063577" y="3012080"/>
                <a:ext cx="210011" cy="695060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28"/>
              <p:cNvCxnSpPr>
                <a:stCxn id="10" idx="5"/>
              </p:cNvCxnSpPr>
              <p:nvPr/>
            </p:nvCxnSpPr>
            <p:spPr>
              <a:xfrm>
                <a:off x="1473756" y="3007003"/>
                <a:ext cx="102070" cy="383248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29"/>
              <p:cNvCxnSpPr>
                <a:stCxn id="13" idx="4"/>
                <a:endCxn id="27" idx="2"/>
              </p:cNvCxnSpPr>
              <p:nvPr/>
            </p:nvCxnSpPr>
            <p:spPr>
              <a:xfrm>
                <a:off x="1833618" y="3012080"/>
                <a:ext cx="187788" cy="712393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0"/>
              <p:cNvCxnSpPr>
                <a:stCxn id="15" idx="0"/>
              </p:cNvCxnSpPr>
              <p:nvPr/>
            </p:nvCxnSpPr>
            <p:spPr>
              <a:xfrm>
                <a:off x="2235120" y="2977414"/>
                <a:ext cx="112863" cy="412837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1"/>
              <p:cNvCxnSpPr>
                <a:stCxn id="12" idx="5"/>
                <a:endCxn id="26" idx="7"/>
              </p:cNvCxnSpPr>
              <p:nvPr/>
            </p:nvCxnSpPr>
            <p:spPr>
              <a:xfrm>
                <a:off x="2965316" y="3007003"/>
                <a:ext cx="210011" cy="705213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Explosion 2 35"/>
              <p:cNvSpPr/>
              <p:nvPr/>
            </p:nvSpPr>
            <p:spPr>
              <a:xfrm>
                <a:off x="1482908" y="3281052"/>
                <a:ext cx="210011" cy="218398"/>
              </a:xfrm>
              <a:prstGeom prst="irregularSeal2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Explosion 2 36"/>
              <p:cNvSpPr/>
              <p:nvPr/>
            </p:nvSpPr>
            <p:spPr>
              <a:xfrm>
                <a:off x="2257343" y="3272385"/>
                <a:ext cx="210011" cy="218398"/>
              </a:xfrm>
              <a:prstGeom prst="irregularSeal2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8" name="Straight Arrow Connector 34"/>
              <p:cNvCxnSpPr/>
              <p:nvPr/>
            </p:nvCxnSpPr>
            <p:spPr>
              <a:xfrm>
                <a:off x="525769" y="4293096"/>
                <a:ext cx="278591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5"/>
              <p:cNvSpPr txBox="1"/>
              <p:nvPr/>
            </p:nvSpPr>
            <p:spPr>
              <a:xfrm>
                <a:off x="3045904" y="4345762"/>
                <a:ext cx="3908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ime</a:t>
                </a:r>
              </a:p>
            </p:txBody>
          </p:sp>
          <p:sp>
            <p:nvSpPr>
              <p:cNvPr id="40" name="Flowchart: Connector 36"/>
              <p:cNvSpPr/>
              <p:nvPr/>
            </p:nvSpPr>
            <p:spPr>
              <a:xfrm>
                <a:off x="2581435" y="2978707"/>
                <a:ext cx="44446" cy="34666"/>
              </a:xfrm>
              <a:prstGeom prst="flowChartConnector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1" name="Straight Connector 37"/>
              <p:cNvCxnSpPr/>
              <p:nvPr/>
            </p:nvCxnSpPr>
            <p:spPr>
              <a:xfrm>
                <a:off x="2601004" y="3002773"/>
                <a:ext cx="2654" cy="76021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Flowchart: Connector 38"/>
              <p:cNvSpPr/>
              <p:nvPr/>
            </p:nvSpPr>
            <p:spPr>
              <a:xfrm>
                <a:off x="2772927" y="3708433"/>
                <a:ext cx="44446" cy="34666"/>
              </a:xfrm>
              <a:prstGeom prst="flowChartConnector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3" name="Straight Arrow Connector 39"/>
              <p:cNvCxnSpPr>
                <a:stCxn id="40" idx="0"/>
              </p:cNvCxnSpPr>
              <p:nvPr/>
            </p:nvCxnSpPr>
            <p:spPr>
              <a:xfrm>
                <a:off x="2603659" y="2978707"/>
                <a:ext cx="112863" cy="412837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Explosion 2 43"/>
              <p:cNvSpPr/>
              <p:nvPr/>
            </p:nvSpPr>
            <p:spPr>
              <a:xfrm>
                <a:off x="2625882" y="3273679"/>
                <a:ext cx="210011" cy="218398"/>
              </a:xfrm>
              <a:prstGeom prst="irregularSeal2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3" name="Straight Arrow Connector 87"/>
              <p:cNvCxnSpPr/>
              <p:nvPr/>
            </p:nvCxnSpPr>
            <p:spPr>
              <a:xfrm>
                <a:off x="881479" y="4021536"/>
                <a:ext cx="42701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88"/>
              <p:cNvCxnSpPr/>
              <p:nvPr/>
            </p:nvCxnSpPr>
            <p:spPr>
              <a:xfrm>
                <a:off x="1322895" y="4021536"/>
                <a:ext cx="7445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89"/>
              <p:cNvCxnSpPr/>
              <p:nvPr/>
            </p:nvCxnSpPr>
            <p:spPr>
              <a:xfrm>
                <a:off x="2062167" y="4016418"/>
                <a:ext cx="110899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100"/>
              <p:cNvSpPr txBox="1"/>
              <p:nvPr/>
            </p:nvSpPr>
            <p:spPr>
              <a:xfrm>
                <a:off x="1006141" y="4097049"/>
                <a:ext cx="25648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UD1</a:t>
                </a:r>
              </a:p>
            </p:txBody>
          </p:sp>
          <p:sp>
            <p:nvSpPr>
              <p:cNvPr id="57" name="TextBox 101"/>
              <p:cNvSpPr txBox="1"/>
              <p:nvPr/>
            </p:nvSpPr>
            <p:spPr>
              <a:xfrm>
                <a:off x="1540257" y="4094143"/>
                <a:ext cx="25648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UD2</a:t>
                </a:r>
              </a:p>
            </p:txBody>
          </p:sp>
          <p:sp>
            <p:nvSpPr>
              <p:cNvPr id="58" name="TextBox 102"/>
              <p:cNvSpPr txBox="1"/>
              <p:nvPr/>
            </p:nvSpPr>
            <p:spPr>
              <a:xfrm>
                <a:off x="2380302" y="4094143"/>
                <a:ext cx="25648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UD3</a:t>
                </a:r>
              </a:p>
            </p:txBody>
          </p:sp>
        </p:grpSp>
      </p:grpSp>
      <p:grpSp>
        <p:nvGrpSpPr>
          <p:cNvPr id="59" name="Group 180"/>
          <p:cNvGrpSpPr/>
          <p:nvPr/>
        </p:nvGrpSpPr>
        <p:grpSpPr>
          <a:xfrm>
            <a:off x="1271464" y="4525416"/>
            <a:ext cx="4392488" cy="1639888"/>
            <a:chOff x="179512" y="4557447"/>
            <a:chExt cx="4392488" cy="1639888"/>
          </a:xfrm>
        </p:grpSpPr>
        <p:sp>
          <p:nvSpPr>
            <p:cNvPr id="60" name="Flowchart: Connector 49"/>
            <p:cNvSpPr/>
            <p:nvPr/>
          </p:nvSpPr>
          <p:spPr>
            <a:xfrm>
              <a:off x="630647" y="4645131"/>
              <a:ext cx="44446" cy="34666"/>
            </a:xfrm>
            <a:prstGeom prst="flowChart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lowchart: Connector 50"/>
            <p:cNvSpPr/>
            <p:nvPr/>
          </p:nvSpPr>
          <p:spPr>
            <a:xfrm>
              <a:off x="2927379" y="4638398"/>
              <a:ext cx="44446" cy="34666"/>
            </a:xfrm>
            <a:prstGeom prst="flowChart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lowchart: Connector 51"/>
            <p:cNvSpPr/>
            <p:nvPr/>
          </p:nvSpPr>
          <p:spPr>
            <a:xfrm>
              <a:off x="1439677" y="4638398"/>
              <a:ext cx="44446" cy="34666"/>
            </a:xfrm>
            <a:prstGeom prst="flowChart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lowchart: Connector 52"/>
            <p:cNvSpPr/>
            <p:nvPr/>
          </p:nvSpPr>
          <p:spPr>
            <a:xfrm>
              <a:off x="1041353" y="4638398"/>
              <a:ext cx="44446" cy="34666"/>
            </a:xfrm>
            <a:prstGeom prst="flowChart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lowchart: Connector 53"/>
            <p:cNvSpPr/>
            <p:nvPr/>
          </p:nvSpPr>
          <p:spPr>
            <a:xfrm>
              <a:off x="2212897" y="4638398"/>
              <a:ext cx="44446" cy="34666"/>
            </a:xfrm>
            <a:prstGeom prst="flowChart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Box 54"/>
            <p:cNvSpPr txBox="1"/>
            <p:nvPr/>
          </p:nvSpPr>
          <p:spPr>
            <a:xfrm>
              <a:off x="179512" y="4557447"/>
              <a:ext cx="34144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Tx</a:t>
              </a:r>
            </a:p>
          </p:txBody>
        </p:sp>
        <p:sp>
          <p:nvSpPr>
            <p:cNvPr id="66" name="TextBox 55"/>
            <p:cNvSpPr txBox="1"/>
            <p:nvPr/>
          </p:nvSpPr>
          <p:spPr>
            <a:xfrm>
              <a:off x="179512" y="5250258"/>
              <a:ext cx="37670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Rx</a:t>
              </a:r>
            </a:p>
          </p:txBody>
        </p:sp>
        <p:cxnSp>
          <p:nvCxnSpPr>
            <p:cNvPr id="67" name="Straight Connector 56"/>
            <p:cNvCxnSpPr>
              <a:stCxn id="60" idx="4"/>
            </p:cNvCxnSpPr>
            <p:nvPr/>
          </p:nvCxnSpPr>
          <p:spPr>
            <a:xfrm>
              <a:off x="652870" y="4679797"/>
              <a:ext cx="0" cy="74287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57"/>
            <p:cNvCxnSpPr/>
            <p:nvPr/>
          </p:nvCxnSpPr>
          <p:spPr>
            <a:xfrm>
              <a:off x="1064728" y="4662463"/>
              <a:ext cx="0" cy="733176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58"/>
            <p:cNvCxnSpPr/>
            <p:nvPr/>
          </p:nvCxnSpPr>
          <p:spPr>
            <a:xfrm>
              <a:off x="1453352" y="4679797"/>
              <a:ext cx="0" cy="74287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59"/>
            <p:cNvCxnSpPr/>
            <p:nvPr/>
          </p:nvCxnSpPr>
          <p:spPr>
            <a:xfrm>
              <a:off x="2232466" y="4662464"/>
              <a:ext cx="2654" cy="76021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0"/>
            <p:cNvCxnSpPr/>
            <p:nvPr/>
          </p:nvCxnSpPr>
          <p:spPr>
            <a:xfrm>
              <a:off x="2949601" y="4662464"/>
              <a:ext cx="0" cy="76021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lowchart: Connector 61"/>
            <p:cNvSpPr/>
            <p:nvPr/>
          </p:nvSpPr>
          <p:spPr>
            <a:xfrm>
              <a:off x="840658" y="5374857"/>
              <a:ext cx="44446" cy="34666"/>
            </a:xfrm>
            <a:prstGeom prst="flowChartConnector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Flowchart: Connector 62"/>
            <p:cNvSpPr/>
            <p:nvPr/>
          </p:nvSpPr>
          <p:spPr>
            <a:xfrm>
              <a:off x="3137390" y="5368124"/>
              <a:ext cx="44446" cy="34666"/>
            </a:xfrm>
            <a:prstGeom prst="flowChartConnector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Flowchart: Connector 63"/>
            <p:cNvSpPr/>
            <p:nvPr/>
          </p:nvSpPr>
          <p:spPr>
            <a:xfrm>
              <a:off x="1649688" y="5368124"/>
              <a:ext cx="44446" cy="34666"/>
            </a:xfrm>
            <a:prstGeom prst="flowChartConnector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Flowchart: Connector 64"/>
            <p:cNvSpPr/>
            <p:nvPr/>
          </p:nvSpPr>
          <p:spPr>
            <a:xfrm>
              <a:off x="1251364" y="5368124"/>
              <a:ext cx="44446" cy="34666"/>
            </a:xfrm>
            <a:prstGeom prst="flowChartConnector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Flowchart: Connector 65"/>
            <p:cNvSpPr/>
            <p:nvPr/>
          </p:nvSpPr>
          <p:spPr>
            <a:xfrm>
              <a:off x="2404388" y="5368124"/>
              <a:ext cx="44446" cy="34666"/>
            </a:xfrm>
            <a:prstGeom prst="flowChartConnector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7" name="Straight Arrow Connector 66"/>
            <p:cNvCxnSpPr>
              <a:stCxn id="60" idx="4"/>
              <a:endCxn id="72" idx="1"/>
            </p:cNvCxnSpPr>
            <p:nvPr/>
          </p:nvCxnSpPr>
          <p:spPr>
            <a:xfrm>
              <a:off x="652870" y="4679797"/>
              <a:ext cx="194296" cy="700136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67"/>
            <p:cNvCxnSpPr>
              <a:stCxn id="63" idx="4"/>
              <a:endCxn id="75" idx="0"/>
            </p:cNvCxnSpPr>
            <p:nvPr/>
          </p:nvCxnSpPr>
          <p:spPr>
            <a:xfrm>
              <a:off x="1063577" y="4673064"/>
              <a:ext cx="210011" cy="69506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68"/>
            <p:cNvCxnSpPr>
              <a:stCxn id="62" idx="4"/>
              <a:endCxn id="74" idx="2"/>
            </p:cNvCxnSpPr>
            <p:nvPr/>
          </p:nvCxnSpPr>
          <p:spPr>
            <a:xfrm>
              <a:off x="1461900" y="4673064"/>
              <a:ext cx="187788" cy="712393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69"/>
            <p:cNvCxnSpPr>
              <a:stCxn id="64" idx="0"/>
            </p:cNvCxnSpPr>
            <p:nvPr/>
          </p:nvCxnSpPr>
          <p:spPr>
            <a:xfrm>
              <a:off x="2235120" y="4638398"/>
              <a:ext cx="112863" cy="412837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70"/>
            <p:cNvCxnSpPr>
              <a:stCxn id="61" idx="5"/>
              <a:endCxn id="73" idx="7"/>
            </p:cNvCxnSpPr>
            <p:nvPr/>
          </p:nvCxnSpPr>
          <p:spPr>
            <a:xfrm>
              <a:off x="2965316" y="4667988"/>
              <a:ext cx="210011" cy="705213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Explosion 2 81"/>
            <p:cNvSpPr/>
            <p:nvPr/>
          </p:nvSpPr>
          <p:spPr>
            <a:xfrm>
              <a:off x="2257343" y="4933370"/>
              <a:ext cx="210011" cy="218398"/>
            </a:xfrm>
            <a:prstGeom prst="irregularSeal2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3" name="Straight Arrow Connector 72"/>
            <p:cNvCxnSpPr/>
            <p:nvPr/>
          </p:nvCxnSpPr>
          <p:spPr>
            <a:xfrm>
              <a:off x="525769" y="5949280"/>
              <a:ext cx="2785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73"/>
            <p:cNvSpPr txBox="1"/>
            <p:nvPr/>
          </p:nvSpPr>
          <p:spPr>
            <a:xfrm>
              <a:off x="3045904" y="5981891"/>
              <a:ext cx="39087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ime</a:t>
              </a:r>
            </a:p>
          </p:txBody>
        </p:sp>
        <p:sp>
          <p:nvSpPr>
            <p:cNvPr id="85" name="Flowchart: Connector 74"/>
            <p:cNvSpPr/>
            <p:nvPr/>
          </p:nvSpPr>
          <p:spPr>
            <a:xfrm>
              <a:off x="2581435" y="4639692"/>
              <a:ext cx="44446" cy="34666"/>
            </a:xfrm>
            <a:prstGeom prst="flowChart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6" name="Straight Connector 75"/>
            <p:cNvCxnSpPr/>
            <p:nvPr/>
          </p:nvCxnSpPr>
          <p:spPr>
            <a:xfrm>
              <a:off x="2601004" y="4663757"/>
              <a:ext cx="2654" cy="76021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lowchart: Connector 76"/>
            <p:cNvSpPr/>
            <p:nvPr/>
          </p:nvSpPr>
          <p:spPr>
            <a:xfrm>
              <a:off x="2772927" y="5369417"/>
              <a:ext cx="44446" cy="34666"/>
            </a:xfrm>
            <a:prstGeom prst="flowChartConnector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8" name="Straight Arrow Connector 77"/>
            <p:cNvCxnSpPr>
              <a:stCxn id="85" idx="0"/>
            </p:cNvCxnSpPr>
            <p:nvPr/>
          </p:nvCxnSpPr>
          <p:spPr>
            <a:xfrm>
              <a:off x="2603659" y="4639692"/>
              <a:ext cx="112863" cy="412837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Explosion 2 88"/>
            <p:cNvSpPr/>
            <p:nvPr/>
          </p:nvSpPr>
          <p:spPr>
            <a:xfrm>
              <a:off x="2625882" y="4934663"/>
              <a:ext cx="210011" cy="218398"/>
            </a:xfrm>
            <a:prstGeom prst="irregularSeal2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Flowchart: Connector 90"/>
            <p:cNvSpPr/>
            <p:nvPr/>
          </p:nvSpPr>
          <p:spPr>
            <a:xfrm>
              <a:off x="1812784" y="4638398"/>
              <a:ext cx="44446" cy="34666"/>
            </a:xfrm>
            <a:prstGeom prst="flowChart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9" name="Straight Connector 91"/>
            <p:cNvCxnSpPr/>
            <p:nvPr/>
          </p:nvCxnSpPr>
          <p:spPr>
            <a:xfrm>
              <a:off x="1835007" y="4673064"/>
              <a:ext cx="0" cy="74961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Flowchart: Connector 92"/>
            <p:cNvSpPr/>
            <p:nvPr/>
          </p:nvSpPr>
          <p:spPr>
            <a:xfrm>
              <a:off x="2022796" y="5368124"/>
              <a:ext cx="44446" cy="34666"/>
            </a:xfrm>
            <a:prstGeom prst="flowChartConnector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1" name="Straight Arrow Connector 93"/>
            <p:cNvCxnSpPr>
              <a:stCxn id="98" idx="5"/>
            </p:cNvCxnSpPr>
            <p:nvPr/>
          </p:nvCxnSpPr>
          <p:spPr>
            <a:xfrm>
              <a:off x="1850722" y="4667988"/>
              <a:ext cx="102070" cy="383248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Explosion 2 101"/>
            <p:cNvSpPr/>
            <p:nvPr/>
          </p:nvSpPr>
          <p:spPr>
            <a:xfrm>
              <a:off x="1859874" y="4942036"/>
              <a:ext cx="210011" cy="218398"/>
            </a:xfrm>
            <a:prstGeom prst="irregularSeal2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" name="Straight Arrow Connector 95"/>
            <p:cNvCxnSpPr/>
            <p:nvPr/>
          </p:nvCxnSpPr>
          <p:spPr>
            <a:xfrm flipH="1">
              <a:off x="858569" y="5682520"/>
              <a:ext cx="47527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96"/>
            <p:cNvCxnSpPr/>
            <p:nvPr/>
          </p:nvCxnSpPr>
          <p:spPr>
            <a:xfrm flipH="1">
              <a:off x="1308641" y="5682520"/>
              <a:ext cx="43827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97"/>
            <p:cNvCxnSpPr/>
            <p:nvPr/>
          </p:nvCxnSpPr>
          <p:spPr>
            <a:xfrm flipH="1">
              <a:off x="1693707" y="5689036"/>
              <a:ext cx="149040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99"/>
                <p:cNvSpPr txBox="1"/>
                <p:nvPr/>
              </p:nvSpPr>
              <p:spPr>
                <a:xfrm>
                  <a:off x="3311933" y="4612047"/>
                  <a:ext cx="1260067" cy="26064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PDR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12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= 57 %</a:t>
                  </a:r>
                </a:p>
              </p:txBody>
            </p:sp>
          </mc:Choice>
          <mc:Fallback xmlns="">
            <p:sp>
              <p:nvSpPr>
                <p:cNvPr id="106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1933" y="4612047"/>
                  <a:ext cx="1260067" cy="26064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7246" t="-4651" b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TextBox 103"/>
            <p:cNvSpPr txBox="1"/>
            <p:nvPr/>
          </p:nvSpPr>
          <p:spPr>
            <a:xfrm>
              <a:off x="936235" y="5766225"/>
              <a:ext cx="25648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UD1</a:t>
              </a:r>
            </a:p>
          </p:txBody>
        </p:sp>
        <p:sp>
          <p:nvSpPr>
            <p:cNvPr id="108" name="TextBox 104"/>
            <p:cNvSpPr txBox="1"/>
            <p:nvPr/>
          </p:nvSpPr>
          <p:spPr>
            <a:xfrm>
              <a:off x="1470350" y="5763320"/>
              <a:ext cx="25648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UD2</a:t>
              </a:r>
            </a:p>
          </p:txBody>
        </p:sp>
        <p:sp>
          <p:nvSpPr>
            <p:cNvPr id="109" name="TextBox 105"/>
            <p:cNvSpPr txBox="1"/>
            <p:nvPr/>
          </p:nvSpPr>
          <p:spPr>
            <a:xfrm>
              <a:off x="2310395" y="5763320"/>
              <a:ext cx="25648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UD3</a:t>
              </a:r>
            </a:p>
          </p:txBody>
        </p:sp>
      </p:grpSp>
      <p:grpSp>
        <p:nvGrpSpPr>
          <p:cNvPr id="180" name="Gruppieren 179"/>
          <p:cNvGrpSpPr/>
          <p:nvPr/>
        </p:nvGrpSpPr>
        <p:grpSpPr>
          <a:xfrm>
            <a:off x="6431168" y="2636912"/>
            <a:ext cx="3769288" cy="1804999"/>
            <a:chOff x="7298320" y="2773167"/>
            <a:chExt cx="3769288" cy="1804999"/>
          </a:xfrm>
        </p:grpSpPr>
        <p:grpSp>
          <p:nvGrpSpPr>
            <p:cNvPr id="110" name="Group 179"/>
            <p:cNvGrpSpPr/>
            <p:nvPr/>
          </p:nvGrpSpPr>
          <p:grpSpPr>
            <a:xfrm>
              <a:off x="7298320" y="2773167"/>
              <a:ext cx="3769288" cy="1804999"/>
              <a:chOff x="5195200" y="2739916"/>
              <a:chExt cx="3769288" cy="1804999"/>
            </a:xfrm>
          </p:grpSpPr>
          <p:cxnSp>
            <p:nvCxnSpPr>
              <p:cNvPr id="111" name="Straight Connector 106"/>
              <p:cNvCxnSpPr/>
              <p:nvPr/>
            </p:nvCxnSpPr>
            <p:spPr>
              <a:xfrm flipV="1">
                <a:off x="6348538" y="3024747"/>
                <a:ext cx="0" cy="1201361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07"/>
              <p:cNvCxnSpPr/>
              <p:nvPr/>
            </p:nvCxnSpPr>
            <p:spPr>
              <a:xfrm>
                <a:off x="6348538" y="3007901"/>
                <a:ext cx="341507" cy="266359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08"/>
              <p:cNvCxnSpPr/>
              <p:nvPr/>
            </p:nvCxnSpPr>
            <p:spPr>
              <a:xfrm flipV="1">
                <a:off x="6689860" y="3007902"/>
                <a:ext cx="0" cy="266358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09"/>
              <p:cNvCxnSpPr/>
              <p:nvPr/>
            </p:nvCxnSpPr>
            <p:spPr>
              <a:xfrm>
                <a:off x="6690046" y="3274260"/>
                <a:ext cx="0" cy="951849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0"/>
              <p:cNvCxnSpPr/>
              <p:nvPr/>
            </p:nvCxnSpPr>
            <p:spPr>
              <a:xfrm>
                <a:off x="7039879" y="3256066"/>
                <a:ext cx="0" cy="96420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1"/>
              <p:cNvCxnSpPr/>
              <p:nvPr/>
            </p:nvCxnSpPr>
            <p:spPr>
              <a:xfrm>
                <a:off x="7389898" y="3552820"/>
                <a:ext cx="0" cy="667452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2"/>
              <p:cNvCxnSpPr/>
              <p:nvPr/>
            </p:nvCxnSpPr>
            <p:spPr>
              <a:xfrm>
                <a:off x="7739916" y="3265645"/>
                <a:ext cx="0" cy="909607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3"/>
              <p:cNvCxnSpPr/>
              <p:nvPr/>
            </p:nvCxnSpPr>
            <p:spPr>
              <a:xfrm>
                <a:off x="8089935" y="3261815"/>
                <a:ext cx="0" cy="913437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4"/>
              <p:cNvCxnSpPr/>
              <p:nvPr/>
            </p:nvCxnSpPr>
            <p:spPr>
              <a:xfrm>
                <a:off x="6690046" y="3007901"/>
                <a:ext cx="699852" cy="545849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5"/>
              <p:cNvCxnSpPr/>
              <p:nvPr/>
            </p:nvCxnSpPr>
            <p:spPr>
              <a:xfrm flipV="1">
                <a:off x="7406603" y="3024747"/>
                <a:ext cx="0" cy="532578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16"/>
              <p:cNvCxnSpPr/>
              <p:nvPr/>
            </p:nvCxnSpPr>
            <p:spPr>
              <a:xfrm>
                <a:off x="8439954" y="3250892"/>
                <a:ext cx="0" cy="458633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17"/>
              <p:cNvCxnSpPr/>
              <p:nvPr/>
            </p:nvCxnSpPr>
            <p:spPr>
              <a:xfrm flipV="1">
                <a:off x="8439954" y="3028664"/>
                <a:ext cx="0" cy="818992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18"/>
              <p:cNvCxnSpPr/>
              <p:nvPr/>
            </p:nvCxnSpPr>
            <p:spPr>
              <a:xfrm>
                <a:off x="6290283" y="4307576"/>
                <a:ext cx="42701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19"/>
              <p:cNvCxnSpPr/>
              <p:nvPr/>
            </p:nvCxnSpPr>
            <p:spPr>
              <a:xfrm>
                <a:off x="6731699" y="4307576"/>
                <a:ext cx="7445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0"/>
              <p:cNvCxnSpPr/>
              <p:nvPr/>
            </p:nvCxnSpPr>
            <p:spPr>
              <a:xfrm>
                <a:off x="7470971" y="4302459"/>
                <a:ext cx="96898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1"/>
              <p:cNvSpPr txBox="1"/>
              <p:nvPr/>
            </p:nvSpPr>
            <p:spPr>
              <a:xfrm>
                <a:off x="6414945" y="4386976"/>
                <a:ext cx="25648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UD1</a:t>
                </a:r>
              </a:p>
            </p:txBody>
          </p:sp>
          <p:sp>
            <p:nvSpPr>
              <p:cNvPr id="127" name="TextBox 122"/>
              <p:cNvSpPr txBox="1"/>
              <p:nvPr/>
            </p:nvSpPr>
            <p:spPr>
              <a:xfrm>
                <a:off x="6949061" y="4384070"/>
                <a:ext cx="25648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UD2</a:t>
                </a:r>
              </a:p>
            </p:txBody>
          </p:sp>
          <p:sp>
            <p:nvSpPr>
              <p:cNvPr id="130" name="Explosion 2 129"/>
              <p:cNvSpPr/>
              <p:nvPr/>
            </p:nvSpPr>
            <p:spPr>
              <a:xfrm>
                <a:off x="6969875" y="3147442"/>
                <a:ext cx="210011" cy="218398"/>
              </a:xfrm>
              <a:prstGeom prst="irregularSeal2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Explosion 2 130"/>
              <p:cNvSpPr/>
              <p:nvPr/>
            </p:nvSpPr>
            <p:spPr>
              <a:xfrm>
                <a:off x="7658368" y="3146867"/>
                <a:ext cx="210011" cy="218398"/>
              </a:xfrm>
              <a:prstGeom prst="irregularSeal2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Explosion 2 131"/>
              <p:cNvSpPr/>
              <p:nvPr/>
            </p:nvSpPr>
            <p:spPr>
              <a:xfrm>
                <a:off x="8019931" y="3447451"/>
                <a:ext cx="210011" cy="218398"/>
              </a:xfrm>
              <a:prstGeom prst="irregularSeal2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3" name="Straight Connector 153"/>
              <p:cNvCxnSpPr/>
              <p:nvPr/>
            </p:nvCxnSpPr>
            <p:spPr>
              <a:xfrm>
                <a:off x="7389898" y="3028664"/>
                <a:ext cx="1050056" cy="818991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54"/>
              <p:cNvCxnSpPr/>
              <p:nvPr/>
            </p:nvCxnSpPr>
            <p:spPr>
              <a:xfrm flipV="1">
                <a:off x="5919819" y="2905964"/>
                <a:ext cx="0" cy="13143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55"/>
              <p:cNvCxnSpPr/>
              <p:nvPr/>
            </p:nvCxnSpPr>
            <p:spPr>
              <a:xfrm>
                <a:off x="5919819" y="4220272"/>
                <a:ext cx="304466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57"/>
              <p:cNvSpPr txBox="1"/>
              <p:nvPr/>
            </p:nvSpPr>
            <p:spPr>
              <a:xfrm>
                <a:off x="8509958" y="4329471"/>
                <a:ext cx="3908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ime</a:t>
                </a:r>
              </a:p>
            </p:txBody>
          </p:sp>
          <p:sp>
            <p:nvSpPr>
              <p:cNvPr id="137" name="TextBox 158"/>
              <p:cNvSpPr txBox="1"/>
              <p:nvPr/>
            </p:nvSpPr>
            <p:spPr>
              <a:xfrm>
                <a:off x="5195200" y="2739916"/>
                <a:ext cx="14907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Awareness Quality</a:t>
                </a:r>
              </a:p>
            </p:txBody>
          </p:sp>
          <p:sp>
            <p:nvSpPr>
              <p:cNvPr id="139" name="Rectangle 163"/>
              <p:cNvSpPr/>
              <p:nvPr/>
            </p:nvSpPr>
            <p:spPr>
              <a:xfrm>
                <a:off x="8089935" y="3574658"/>
                <a:ext cx="350019" cy="651450"/>
              </a:xfrm>
              <a:prstGeom prst="rect">
                <a:avLst/>
              </a:prstGeom>
              <a:solidFill>
                <a:srgbClr val="FF0000">
                  <a:alpha val="24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0" name="Grafik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2483" y="3847655"/>
                <a:ext cx="427474" cy="292833"/>
              </a:xfrm>
              <a:prstGeom prst="rect">
                <a:avLst/>
              </a:prstGeom>
            </p:spPr>
          </p:pic>
        </p:grpSp>
        <p:sp>
          <p:nvSpPr>
            <p:cNvPr id="178" name="TextBox 123"/>
            <p:cNvSpPr txBox="1"/>
            <p:nvPr/>
          </p:nvSpPr>
          <p:spPr>
            <a:xfrm>
              <a:off x="9879107" y="4437112"/>
              <a:ext cx="249341" cy="1166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UD3</a:t>
              </a:r>
            </a:p>
          </p:txBody>
        </p:sp>
      </p:grpSp>
      <p:grpSp>
        <p:nvGrpSpPr>
          <p:cNvPr id="181" name="Gruppieren 180"/>
          <p:cNvGrpSpPr/>
          <p:nvPr/>
        </p:nvGrpSpPr>
        <p:grpSpPr>
          <a:xfrm>
            <a:off x="6476592" y="4479531"/>
            <a:ext cx="3723864" cy="1757781"/>
            <a:chOff x="7163654" y="4494985"/>
            <a:chExt cx="3723864" cy="1757781"/>
          </a:xfrm>
        </p:grpSpPr>
        <p:grpSp>
          <p:nvGrpSpPr>
            <p:cNvPr id="142" name="Group 181"/>
            <p:cNvGrpSpPr/>
            <p:nvPr/>
          </p:nvGrpSpPr>
          <p:grpSpPr>
            <a:xfrm>
              <a:off x="7163654" y="4494985"/>
              <a:ext cx="3723864" cy="1757781"/>
              <a:chOff x="5240624" y="4516735"/>
              <a:chExt cx="3723864" cy="1757781"/>
            </a:xfrm>
          </p:grpSpPr>
          <p:cxnSp>
            <p:nvCxnSpPr>
              <p:cNvPr id="143" name="Straight Arrow Connector 128"/>
              <p:cNvCxnSpPr/>
              <p:nvPr/>
            </p:nvCxnSpPr>
            <p:spPr>
              <a:xfrm flipV="1">
                <a:off x="5919819" y="4680093"/>
                <a:ext cx="0" cy="12692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29"/>
              <p:cNvCxnSpPr/>
              <p:nvPr/>
            </p:nvCxnSpPr>
            <p:spPr>
              <a:xfrm>
                <a:off x="5919819" y="5949381"/>
                <a:ext cx="304466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30"/>
              <p:cNvCxnSpPr/>
              <p:nvPr/>
            </p:nvCxnSpPr>
            <p:spPr>
              <a:xfrm flipV="1">
                <a:off x="6348538" y="4785374"/>
                <a:ext cx="0" cy="1164007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31"/>
              <p:cNvCxnSpPr/>
              <p:nvPr/>
            </p:nvCxnSpPr>
            <p:spPr>
              <a:xfrm>
                <a:off x="6348538" y="4768529"/>
                <a:ext cx="341507" cy="266359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32"/>
              <p:cNvCxnSpPr/>
              <p:nvPr/>
            </p:nvCxnSpPr>
            <p:spPr>
              <a:xfrm flipV="1">
                <a:off x="6689860" y="4768530"/>
                <a:ext cx="0" cy="266358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33"/>
              <p:cNvCxnSpPr/>
              <p:nvPr/>
            </p:nvCxnSpPr>
            <p:spPr>
              <a:xfrm>
                <a:off x="6690046" y="5034888"/>
                <a:ext cx="0" cy="91449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34"/>
              <p:cNvCxnSpPr/>
              <p:nvPr/>
            </p:nvCxnSpPr>
            <p:spPr>
              <a:xfrm>
                <a:off x="7039879" y="5016694"/>
                <a:ext cx="0" cy="932688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35"/>
              <p:cNvCxnSpPr/>
              <p:nvPr/>
            </p:nvCxnSpPr>
            <p:spPr>
              <a:xfrm>
                <a:off x="7389898" y="5031447"/>
                <a:ext cx="0" cy="917935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36"/>
              <p:cNvCxnSpPr/>
              <p:nvPr/>
            </p:nvCxnSpPr>
            <p:spPr>
              <a:xfrm>
                <a:off x="7739916" y="5026272"/>
                <a:ext cx="0" cy="947999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37"/>
              <p:cNvCxnSpPr/>
              <p:nvPr/>
            </p:nvCxnSpPr>
            <p:spPr>
              <a:xfrm>
                <a:off x="8089935" y="5022443"/>
                <a:ext cx="0" cy="926939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38"/>
              <p:cNvCxnSpPr/>
              <p:nvPr/>
            </p:nvCxnSpPr>
            <p:spPr>
              <a:xfrm>
                <a:off x="6690046" y="4768529"/>
                <a:ext cx="330462" cy="257744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39"/>
              <p:cNvCxnSpPr/>
              <p:nvPr/>
            </p:nvCxnSpPr>
            <p:spPr>
              <a:xfrm>
                <a:off x="8439954" y="5011519"/>
                <a:ext cx="0" cy="458633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40"/>
              <p:cNvCxnSpPr/>
              <p:nvPr/>
            </p:nvCxnSpPr>
            <p:spPr>
              <a:xfrm flipV="1">
                <a:off x="8439954" y="4722963"/>
                <a:ext cx="0" cy="1122724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41"/>
              <p:cNvCxnSpPr/>
              <p:nvPr/>
            </p:nvCxnSpPr>
            <p:spPr>
              <a:xfrm>
                <a:off x="6290283" y="6045115"/>
                <a:ext cx="42701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42"/>
              <p:cNvCxnSpPr/>
              <p:nvPr/>
            </p:nvCxnSpPr>
            <p:spPr>
              <a:xfrm>
                <a:off x="6731699" y="6045115"/>
                <a:ext cx="40975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43"/>
              <p:cNvCxnSpPr/>
              <p:nvPr/>
            </p:nvCxnSpPr>
            <p:spPr>
              <a:xfrm>
                <a:off x="7141455" y="6039997"/>
                <a:ext cx="129849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TextBox 144"/>
              <p:cNvSpPr txBox="1"/>
              <p:nvPr/>
            </p:nvSpPr>
            <p:spPr>
              <a:xfrm>
                <a:off x="6414945" y="6120628"/>
                <a:ext cx="25648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UD1</a:t>
                </a:r>
              </a:p>
            </p:txBody>
          </p:sp>
          <p:sp>
            <p:nvSpPr>
              <p:cNvPr id="160" name="TextBox 145"/>
              <p:cNvSpPr txBox="1"/>
              <p:nvPr/>
            </p:nvSpPr>
            <p:spPr>
              <a:xfrm>
                <a:off x="6949061" y="6117722"/>
                <a:ext cx="25648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UD2</a:t>
                </a:r>
              </a:p>
            </p:txBody>
          </p:sp>
          <p:sp>
            <p:nvSpPr>
              <p:cNvPr id="163" name="Explosion 2 162"/>
              <p:cNvSpPr/>
              <p:nvPr/>
            </p:nvSpPr>
            <p:spPr>
              <a:xfrm>
                <a:off x="8019931" y="5439404"/>
                <a:ext cx="210011" cy="218398"/>
              </a:xfrm>
              <a:prstGeom prst="irregularSeal2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" name="Explosion 2 163"/>
              <p:cNvSpPr/>
              <p:nvPr/>
            </p:nvSpPr>
            <p:spPr>
              <a:xfrm>
                <a:off x="7329441" y="4920997"/>
                <a:ext cx="190919" cy="218398"/>
              </a:xfrm>
              <a:prstGeom prst="irregularSeal2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" name="Explosion 2 164"/>
              <p:cNvSpPr/>
              <p:nvPr/>
            </p:nvSpPr>
            <p:spPr>
              <a:xfrm>
                <a:off x="7669913" y="5184415"/>
                <a:ext cx="210011" cy="218398"/>
              </a:xfrm>
              <a:prstGeom prst="irregularSeal2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66" name="Straight Connector 151"/>
              <p:cNvCxnSpPr/>
              <p:nvPr/>
            </p:nvCxnSpPr>
            <p:spPr>
              <a:xfrm flipV="1">
                <a:off x="7039879" y="4769449"/>
                <a:ext cx="0" cy="266358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52"/>
              <p:cNvCxnSpPr/>
              <p:nvPr/>
            </p:nvCxnSpPr>
            <p:spPr>
              <a:xfrm>
                <a:off x="7038700" y="4768529"/>
                <a:ext cx="1396456" cy="1089165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TextBox 156"/>
              <p:cNvSpPr txBox="1"/>
              <p:nvPr/>
            </p:nvSpPr>
            <p:spPr>
              <a:xfrm>
                <a:off x="8506099" y="6039997"/>
                <a:ext cx="3908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ime</a:t>
                </a:r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" name="TextBox 159"/>
              <p:cNvSpPr txBox="1"/>
              <p:nvPr/>
            </p:nvSpPr>
            <p:spPr>
              <a:xfrm>
                <a:off x="5240624" y="4516735"/>
                <a:ext cx="14907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Awareness Quality</a:t>
                </a:r>
              </a:p>
            </p:txBody>
          </p:sp>
          <p:sp>
            <p:nvSpPr>
              <p:cNvPr id="171" name="Rectangle 162"/>
              <p:cNvSpPr/>
              <p:nvPr/>
            </p:nvSpPr>
            <p:spPr>
              <a:xfrm>
                <a:off x="7739916" y="5303831"/>
                <a:ext cx="700037" cy="651450"/>
              </a:xfrm>
              <a:prstGeom prst="rect">
                <a:avLst/>
              </a:prstGeom>
              <a:solidFill>
                <a:srgbClr val="FF0000">
                  <a:alpha val="24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2" name="Grafik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8738" y="5656549"/>
                <a:ext cx="427474" cy="292833"/>
              </a:xfrm>
              <a:prstGeom prst="rect">
                <a:avLst/>
              </a:prstGeom>
            </p:spPr>
          </p:pic>
        </p:grpSp>
        <p:sp>
          <p:nvSpPr>
            <p:cNvPr id="179" name="TextBox 123"/>
            <p:cNvSpPr txBox="1"/>
            <p:nvPr/>
          </p:nvSpPr>
          <p:spPr>
            <a:xfrm>
              <a:off x="9624392" y="6120628"/>
              <a:ext cx="249341" cy="1166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UD3</a:t>
              </a:r>
            </a:p>
          </p:txBody>
        </p:sp>
      </p:grpSp>
      <p:sp>
        <p:nvSpPr>
          <p:cNvPr id="183" name="TextBox 98"/>
          <p:cNvSpPr txBox="1"/>
          <p:nvPr/>
        </p:nvSpPr>
        <p:spPr>
          <a:xfrm>
            <a:off x="768120" y="6191391"/>
            <a:ext cx="186408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Packet delivery rate (PDR)</a:t>
            </a:r>
          </a:p>
        </p:txBody>
      </p:sp>
      <p:sp>
        <p:nvSpPr>
          <p:cNvPr id="162" name="Textfeld 161"/>
          <p:cNvSpPr txBox="1"/>
          <p:nvPr/>
        </p:nvSpPr>
        <p:spPr>
          <a:xfrm>
            <a:off x="11136560" y="594928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[2]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71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Paul Unterhuber,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January 2019</a:t>
            </a:r>
            <a:endParaRPr lang="en-GB" dirty="0"/>
          </a:p>
        </p:txBody>
      </p:sp>
      <p:pic>
        <p:nvPicPr>
          <p:cNvPr id="7" name="dissertati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1929"/>
          <a:stretch/>
        </p:blipFill>
        <p:spPr>
          <a:xfrm>
            <a:off x="911424" y="692696"/>
            <a:ext cx="10320000" cy="5693024"/>
          </a:xfrm>
          <a:prstGeom prst="rect">
            <a:avLst/>
          </a:prstGeom>
        </p:spPr>
      </p:pic>
      <p:sp>
        <p:nvSpPr>
          <p:cNvPr id="8" name="Textfeld 8"/>
          <p:cNvSpPr txBox="1"/>
          <p:nvPr/>
        </p:nvSpPr>
        <p:spPr>
          <a:xfrm>
            <a:off x="11136560" y="594928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[3]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1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Cases, </a:t>
            </a:r>
            <a:r>
              <a:rPr lang="en-US" smtClean="0"/>
              <a:t>Related </a:t>
            </a:r>
            <a:r>
              <a:rPr lang="en-US" smtClean="0"/>
              <a:t>Scenarios, Key </a:t>
            </a:r>
            <a:r>
              <a:rPr lang="en-US" dirty="0" smtClean="0"/>
              <a:t>Indicators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Paul Unterhuber, German Aerospace Center (DLR)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475254"/>
              </p:ext>
            </p:extLst>
          </p:nvPr>
        </p:nvGraphicFramePr>
        <p:xfrm>
          <a:off x="407371" y="1781468"/>
          <a:ext cx="11377261" cy="4599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019"/>
                <a:gridCol w="2204345"/>
                <a:gridCol w="2559884"/>
                <a:gridCol w="148827"/>
                <a:gridCol w="1557762"/>
                <a:gridCol w="2915424"/>
              </a:tblGrid>
              <a:tr h="370840">
                <a:tc>
                  <a:txBody>
                    <a:bodyPr/>
                    <a:lstStyle/>
                    <a:p>
                      <a:endParaRPr lang="en-US" sz="2400" b="1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noProof="0" dirty="0" smtClean="0"/>
                        <a:t>Train-to-Train (T2T)</a:t>
                      </a:r>
                      <a:endParaRPr lang="en-US" sz="24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noProof="0" dirty="0" smtClean="0"/>
                        <a:t>Vehicle</a:t>
                      </a:r>
                      <a:r>
                        <a:rPr lang="en-US" sz="2400" b="1" baseline="0" noProof="0" dirty="0" smtClean="0"/>
                        <a:t>-to-Train (V2T)</a:t>
                      </a:r>
                      <a:endParaRPr lang="en-US" sz="24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b="1" noProof="0" dirty="0" smtClean="0"/>
                        <a:t>Sensor sharing</a:t>
                      </a:r>
                      <a:endParaRPr lang="en-US" sz="24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noProof="0" dirty="0" smtClean="0"/>
                        <a:t>Vehicular</a:t>
                      </a:r>
                      <a:r>
                        <a:rPr lang="en-US" sz="2400" b="1" baseline="0" noProof="0" dirty="0" smtClean="0"/>
                        <a:t> position </a:t>
                      </a:r>
                    </a:p>
                    <a:p>
                      <a:r>
                        <a:rPr lang="en-US" sz="2400" b="1" baseline="0" noProof="0" dirty="0" smtClean="0"/>
                        <a:t>&amp; location</a:t>
                      </a:r>
                      <a:endParaRPr lang="en-US" sz="24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980"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/>
                        <a:t>Scenarios</a:t>
                      </a:r>
                      <a:endParaRPr lang="en-US" sz="2400" b="1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Fast moving trains in fast changing environments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/>
                        <a:t>Dense and mixed urban mobility in harsh and fast changing environments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noProof="0" dirty="0" smtClean="0"/>
                        <a:t>High mobility in harsh</a:t>
                      </a:r>
                      <a:r>
                        <a:rPr lang="en-US" sz="2000" baseline="0" noProof="0" dirty="0" smtClean="0"/>
                        <a:t> environments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Fast changing dynamics (V2P)</a:t>
                      </a:r>
                      <a:r>
                        <a:rPr lang="en-US" sz="2000" baseline="0" noProof="0" dirty="0" smtClean="0"/>
                        <a:t> and high mobility (V2V, V2T) </a:t>
                      </a:r>
                      <a:br>
                        <a:rPr lang="en-US" sz="2000" baseline="0" noProof="0" dirty="0" smtClean="0"/>
                      </a:br>
                      <a:r>
                        <a:rPr lang="en-US" sz="2000" baseline="0" noProof="0" dirty="0" smtClean="0"/>
                        <a:t>in harsh environments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/>
                        <a:t>Applications</a:t>
                      </a:r>
                      <a:endParaRPr lang="en-US" sz="2400" b="1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/>
                        <a:t>Exchange of safety critical information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/>
                        <a:t>Ranging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/>
                        <a:t>Localization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/>
                        <a:t>Key indicators</a:t>
                      </a:r>
                      <a:endParaRPr lang="en-US" sz="2400" b="1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Uncorrelated errors</a:t>
                      </a:r>
                      <a:r>
                        <a:rPr lang="en-US" sz="2000" baseline="0" noProof="0" dirty="0" smtClean="0"/>
                        <a:t>, u</a:t>
                      </a:r>
                      <a:r>
                        <a:rPr lang="en-US" sz="2000" noProof="0" dirty="0" smtClean="0"/>
                        <a:t>pdate</a:t>
                      </a:r>
                      <a:r>
                        <a:rPr lang="en-US" sz="2000" baseline="0" noProof="0" dirty="0" smtClean="0"/>
                        <a:t> delay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/>
                        <a:t>Detailed information</a:t>
                      </a:r>
                      <a:r>
                        <a:rPr lang="en-US" sz="2000" baseline="0" noProof="0" dirty="0" smtClean="0"/>
                        <a:t> of the environment</a:t>
                      </a:r>
                      <a:endParaRPr lang="en-US" sz="2000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/>
                        <a:t>Assumption</a:t>
                      </a:r>
                      <a:endParaRPr lang="en-US" sz="2400" b="1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Non-wide sense</a:t>
                      </a:r>
                      <a:r>
                        <a:rPr lang="en-US" sz="2000" b="1" baseline="0" noProof="0" dirty="0" smtClean="0"/>
                        <a:t> stationary uncorrelated scattering (non-WSSUS)</a:t>
                      </a:r>
                      <a:endParaRPr lang="en-US" sz="20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b="1" noProof="0" dirty="0" err="1" smtClean="0"/>
                        <a:t>Spatio</a:t>
                      </a:r>
                      <a:r>
                        <a:rPr lang="en-US" sz="2000" b="1" noProof="0" dirty="0" smtClean="0"/>
                        <a:t>-temporal</a:t>
                      </a:r>
                      <a:r>
                        <a:rPr lang="en-US" sz="2000" b="1" baseline="0" noProof="0" dirty="0" smtClean="0"/>
                        <a:t> correlation</a:t>
                      </a:r>
                      <a:endParaRPr lang="en-US" sz="20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1136560" y="594928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[4]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36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Comparison </a:t>
            </a:r>
            <a:r>
              <a:rPr lang="en-GB" dirty="0" smtClean="0"/>
              <a:t>of Channel Models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407368" y="1844824"/>
            <a:ext cx="4752528" cy="1448917"/>
          </a:xfrm>
          <a:ln/>
        </p:spPr>
        <p:txBody>
          <a:bodyPr/>
          <a:lstStyle/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Stochastic channel models</a:t>
            </a:r>
          </a:p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Tapped </a:t>
            </a:r>
            <a:r>
              <a:rPr lang="en-US" b="0" dirty="0"/>
              <a:t>delay </a:t>
            </a:r>
            <a:r>
              <a:rPr lang="en-US" b="0" dirty="0" smtClean="0"/>
              <a:t>line (TDL) </a:t>
            </a:r>
          </a:p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Cluster</a:t>
            </a:r>
            <a:r>
              <a:rPr lang="de-DE" b="0" dirty="0" smtClean="0"/>
              <a:t> </a:t>
            </a:r>
            <a:r>
              <a:rPr lang="en-US" b="0" dirty="0" smtClean="0"/>
              <a:t>delay line </a:t>
            </a:r>
            <a:r>
              <a:rPr lang="de-DE" b="0" dirty="0" smtClean="0"/>
              <a:t>(CDL)</a:t>
            </a:r>
            <a:endParaRPr lang="en-US" b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Paul Unterhuber, German Aerospace Center (DLR)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January 2019</a:t>
            </a:r>
            <a:endParaRPr lang="en-GB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75920" y="1853582"/>
            <a:ext cx="6408712" cy="10081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Deterministic channel models</a:t>
            </a:r>
          </a:p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kern="0" dirty="0" smtClean="0"/>
              <a:t>Ray-tracing</a:t>
            </a:r>
            <a:endParaRPr lang="en-US" kern="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07368" y="4653136"/>
            <a:ext cx="11377264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Geometry-based </a:t>
            </a:r>
            <a:r>
              <a:rPr lang="en-US" dirty="0"/>
              <a:t>stochastic channel models (GSCM)</a:t>
            </a:r>
          </a:p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0" kern="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07368" y="3293741"/>
            <a:ext cx="4752528" cy="1224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2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66700" indent="-2667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kern="0" dirty="0" smtClean="0">
                <a:solidFill>
                  <a:srgbClr val="00B050"/>
                </a:solidFill>
              </a:rPr>
              <a:t>+</a:t>
            </a:r>
            <a:r>
              <a:rPr lang="de-DE" kern="0" dirty="0" smtClean="0"/>
              <a:t> </a:t>
            </a:r>
            <a:r>
              <a:rPr lang="en-US" b="0" kern="0" dirty="0" smtClean="0"/>
              <a:t>Statistical parameters</a:t>
            </a:r>
          </a:p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>
                <a:solidFill>
                  <a:srgbClr val="00B050"/>
                </a:solidFill>
              </a:rPr>
              <a:t>+</a:t>
            </a:r>
            <a:r>
              <a:rPr lang="en-US" b="0" kern="0" dirty="0" smtClean="0"/>
              <a:t> Low complexity</a:t>
            </a:r>
          </a:p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kern="0" dirty="0" smtClean="0">
                <a:solidFill>
                  <a:srgbClr val="FF0000"/>
                </a:solidFill>
              </a:rPr>
              <a:t>-</a:t>
            </a:r>
            <a:r>
              <a:rPr lang="de-DE" kern="0" dirty="0" smtClean="0"/>
              <a:t> </a:t>
            </a:r>
            <a:r>
              <a:rPr lang="de-DE" b="0" kern="0" dirty="0" smtClean="0"/>
              <a:t>WSSUS</a:t>
            </a:r>
          </a:p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kern="0" dirty="0" smtClean="0">
                <a:solidFill>
                  <a:srgbClr val="FF0000"/>
                </a:solidFill>
              </a:rPr>
              <a:t>-</a:t>
            </a:r>
            <a:r>
              <a:rPr lang="de-DE" kern="0" dirty="0" smtClean="0"/>
              <a:t> </a:t>
            </a:r>
            <a:r>
              <a:rPr lang="en-US" b="0" kern="0" dirty="0" smtClean="0"/>
              <a:t>No geometry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75920" y="2861693"/>
            <a:ext cx="6408712" cy="1656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2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66700" indent="-266700">
              <a:tabLst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>
                <a:solidFill>
                  <a:srgbClr val="00B050"/>
                </a:solidFill>
              </a:rPr>
              <a:t>+</a:t>
            </a:r>
            <a:r>
              <a:rPr lang="en-US" b="0" kern="0" dirty="0" smtClean="0"/>
              <a:t>	represents the physical radio propagation</a:t>
            </a:r>
          </a:p>
          <a:p>
            <a:pPr marL="266700" indent="-266700">
              <a:tabLst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>
                <a:solidFill>
                  <a:srgbClr val="00B050"/>
                </a:solidFill>
              </a:rPr>
              <a:t>+</a:t>
            </a:r>
            <a:r>
              <a:rPr lang="en-US" b="0" kern="0" dirty="0" smtClean="0"/>
              <a:t> respects the </a:t>
            </a:r>
            <a:r>
              <a:rPr lang="en-US" b="0" kern="0" dirty="0"/>
              <a:t>geometry </a:t>
            </a:r>
            <a:r>
              <a:rPr lang="en-US" b="0" kern="0" dirty="0" smtClean="0"/>
              <a:t>of the environment</a:t>
            </a:r>
          </a:p>
          <a:p>
            <a:pPr marL="266700" indent="-266700">
              <a:tabLst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kern="0" dirty="0" smtClean="0"/>
          </a:p>
          <a:p>
            <a:pPr marL="180975" indent="-180975">
              <a:tabLst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>
                <a:solidFill>
                  <a:srgbClr val="FF0000"/>
                </a:solidFill>
              </a:rPr>
              <a:t>-</a:t>
            </a:r>
            <a:r>
              <a:rPr lang="en-US" kern="0" dirty="0" smtClean="0"/>
              <a:t> </a:t>
            </a:r>
            <a:r>
              <a:rPr lang="en-US" b="0" kern="0" dirty="0" smtClean="0"/>
              <a:t>Extremely high computational effort</a:t>
            </a:r>
          </a:p>
          <a:p>
            <a:pPr marL="180975" indent="-180975">
              <a:tabLst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kern="0" dirty="0" smtClean="0">
                <a:solidFill>
                  <a:srgbClr val="FF0000"/>
                </a:solidFill>
              </a:rPr>
              <a:t>-</a:t>
            </a:r>
            <a:r>
              <a:rPr lang="de-DE" kern="0" dirty="0" smtClean="0"/>
              <a:t>	</a:t>
            </a:r>
            <a:r>
              <a:rPr lang="de-DE" b="0" kern="0" dirty="0" smtClean="0"/>
              <a:t>De</a:t>
            </a:r>
            <a:r>
              <a:rPr lang="en-US" b="0" kern="0" dirty="0" smtClean="0"/>
              <a:t>tailed environment description necessary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07368" y="5157192"/>
            <a:ext cx="11377264" cy="1296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2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en-US" b="0" dirty="0" smtClean="0"/>
              <a:t> Includes </a:t>
            </a:r>
            <a:r>
              <a:rPr lang="en-US" b="0" dirty="0" err="1" smtClean="0"/>
              <a:t>Tx</a:t>
            </a:r>
            <a:r>
              <a:rPr lang="en-US" b="0" dirty="0" smtClean="0"/>
              <a:t>, Rx or </a:t>
            </a:r>
            <a:r>
              <a:rPr lang="en-US" b="0" dirty="0" err="1" smtClean="0"/>
              <a:t>scatterer</a:t>
            </a:r>
            <a:r>
              <a:rPr lang="en-US" b="0" dirty="0" smtClean="0"/>
              <a:t> motion</a:t>
            </a:r>
          </a:p>
          <a:p>
            <a:pPr marL="180975" indent="-1809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en-US" b="0" dirty="0" smtClean="0"/>
              <a:t> Respects the geometry of the environment</a:t>
            </a:r>
          </a:p>
          <a:p>
            <a:pPr marL="180975" indent="-1809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B050"/>
                </a:solidFill>
              </a:rPr>
              <a:t>+</a:t>
            </a:r>
            <a:r>
              <a:rPr lang="en-US" b="0" dirty="0" smtClean="0"/>
              <a:t> Relation to physical reality  </a:t>
            </a:r>
            <a:endParaRPr lang="en-US" dirty="0" smtClean="0"/>
          </a:p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kern="0" dirty="0" smtClean="0">
                <a:solidFill>
                  <a:srgbClr val="FF0000"/>
                </a:solidFill>
              </a:rPr>
              <a:t>-</a:t>
            </a:r>
            <a:r>
              <a:rPr lang="en-US" b="0" kern="0" dirty="0" smtClean="0"/>
              <a:t> Complex channel sounder measurements</a:t>
            </a:r>
          </a:p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kern="0" dirty="0" smtClean="0">
                <a:solidFill>
                  <a:srgbClr val="FF0000"/>
                </a:solidFill>
              </a:rPr>
              <a:t>-</a:t>
            </a:r>
            <a:r>
              <a:rPr lang="en-US" b="0" kern="0" dirty="0" smtClean="0"/>
              <a:t> High computational effort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407367" y="1844824"/>
            <a:ext cx="4608513" cy="26642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5375920" y="1844824"/>
            <a:ext cx="6408712" cy="26642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407368" y="4653137"/>
            <a:ext cx="11377264" cy="180019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1136560" y="5949280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[5, 6]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Paul Unterhuber, German Aerospace Center (DLR)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January 2019</a:t>
            </a:r>
            <a:endParaRPr lang="en-GB" dirty="0"/>
          </a:p>
        </p:txBody>
      </p:sp>
      <p:pic>
        <p:nvPicPr>
          <p:cNvPr id="7" name="Picture 3" descr="\\hdsfeop01\Temp\rash_ir\IMG_5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3674017"/>
            <a:ext cx="377999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hdsfeop01\OP_Measurement_Data\SBDist-COS\20180723_mmWave_ChannelSounder_Aachen_trains\Data\Cameras\Auswahl Fotos Fotomedien\1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680888"/>
            <a:ext cx="378017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My Presentations\180827 VTC Fall 2018 presentation\6965981-fig-1-source-lar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854" y="981008"/>
            <a:ext cx="377080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93672" y="2420888"/>
            <a:ext cx="3978734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Fotos\DLR Neapel Auswahl Fotos\IMG_6767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344" y="981008"/>
            <a:ext cx="378017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4079776" y="1671191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T2T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663952" y="5013176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dirty="0" smtClean="0">
                <a:solidFill>
                  <a:schemeClr val="tx1"/>
                </a:solidFill>
              </a:rPr>
              <a:t>2T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337865" y="167119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V2V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320136" y="5415607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V2P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079775" y="5298181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T2T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73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Benefits of GSCMs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ym typeface="Wingdings" panose="05000000000000000000" pitchFamily="2" charset="2"/>
              </a:rPr>
              <a:t>Changing </a:t>
            </a:r>
            <a:r>
              <a:rPr lang="en-US" dirty="0">
                <a:sym typeface="Wingdings" panose="05000000000000000000" pitchFamily="2" charset="2"/>
              </a:rPr>
              <a:t>environments </a:t>
            </a:r>
            <a:r>
              <a:rPr lang="en-US" dirty="0" smtClean="0">
                <a:sym typeface="Wingdings" panose="05000000000000000000" pitchFamily="2" charset="2"/>
              </a:rPr>
              <a:t>can be considered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WSSUS assumption can be dropped</a:t>
            </a:r>
          </a:p>
          <a:p>
            <a:pP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 smtClean="0">
                <a:sym typeface="Wingdings" panose="05000000000000000000" pitchFamily="2" charset="2"/>
              </a:rPr>
              <a:t>S</a:t>
            </a:r>
            <a:r>
              <a:rPr lang="en-US" dirty="0" err="1" smtClean="0"/>
              <a:t>patio</a:t>
            </a:r>
            <a:r>
              <a:rPr lang="en-US" dirty="0" smtClean="0"/>
              <a:t>-temporal correlation can be analyzed</a:t>
            </a:r>
          </a:p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Widely used: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3GPP: GSCM used for system level simulations for road traffic (LTE-V2X and NR)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ETSI ITS-G5: GSCM used for channel models and performance analysis framework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Paul Unterhuber, German Aerospace Center (DLR)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January 2019</a:t>
            </a:r>
            <a:endParaRPr lang="en-GB" dirty="0"/>
          </a:p>
        </p:txBody>
      </p:sp>
      <p:sp>
        <p:nvSpPr>
          <p:cNvPr id="7" name="Textfeld 8"/>
          <p:cNvSpPr txBox="1"/>
          <p:nvPr/>
        </p:nvSpPr>
        <p:spPr>
          <a:xfrm>
            <a:off x="9336360" y="1988840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[3],[7]</a:t>
            </a:r>
          </a:p>
        </p:txBody>
      </p:sp>
    </p:spTree>
    <p:extLst>
      <p:ext uri="{BB962C8B-B14F-4D97-AF65-F5344CB8AC3E}">
        <p14:creationId xmlns:p14="http://schemas.microsoft.com/office/powerpoint/2010/main" val="1587187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02-11-Submission-16-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0</TotalTime>
  <Words>1213</Words>
  <Application>Microsoft Office PowerPoint</Application>
  <PresentationFormat>Custom</PresentationFormat>
  <Paragraphs>243</Paragraphs>
  <Slides>13</Slides>
  <Notes>13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802-11-Submission-16-9</vt:lpstr>
      <vt:lpstr>Document</vt:lpstr>
      <vt:lpstr>Considerations on Vehicular Channel Models</vt:lpstr>
      <vt:lpstr>Abstract</vt:lpstr>
      <vt:lpstr>Performance Evaluation and Simulations</vt:lpstr>
      <vt:lpstr>Update Delay (UD): Average and Distribution</vt:lpstr>
      <vt:lpstr>PowerPoint Presentation</vt:lpstr>
      <vt:lpstr>Use Cases, Related Scenarios, Key Indicators</vt:lpstr>
      <vt:lpstr>Comparison of Channel Models</vt:lpstr>
      <vt:lpstr>Measurements</vt:lpstr>
      <vt:lpstr>Benefits of GSCMs</vt:lpstr>
      <vt:lpstr>Next steps with GSCM</vt:lpstr>
      <vt:lpstr>Straw poll</vt:lpstr>
      <vt:lpstr>References</vt:lpstr>
      <vt:lpstr>References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Considerations on Vehicular Channel Models</dc:title>
  <dc:creator>Paul Unterhuber</dc:creator>
  <cp:lastModifiedBy>Sand, Stephan</cp:lastModifiedBy>
  <cp:revision>98</cp:revision>
  <cp:lastPrinted>2019-01-11T15:26:41Z</cp:lastPrinted>
  <dcterms:created xsi:type="dcterms:W3CDTF">2019-01-09T08:31:34Z</dcterms:created>
  <dcterms:modified xsi:type="dcterms:W3CDTF">2019-01-14T09:51:05Z</dcterms:modified>
</cp:coreProperties>
</file>