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57" r:id="rId3"/>
    <p:sldId id="364" r:id="rId4"/>
    <p:sldId id="365" r:id="rId5"/>
    <p:sldId id="372" r:id="rId6"/>
    <p:sldId id="374" r:id="rId7"/>
    <p:sldId id="370" r:id="rId8"/>
    <p:sldId id="371" r:id="rId9"/>
    <p:sldId id="376" r:id="rId10"/>
    <p:sldId id="369" r:id="rId11"/>
    <p:sldId id="327" r:id="rId12"/>
    <p:sldId id="360" r:id="rId13"/>
    <p:sldId id="361" r:id="rId14"/>
    <p:sldId id="362" r:id="rId15"/>
    <p:sldId id="373" r:id="rId16"/>
    <p:sldId id="342" r:id="rId1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 Silva, Claudio" initials="DSC" lastIdx="2" clrIdx="0">
    <p:extLst/>
  </p:cmAuthor>
  <p:cmAuthor id="2" name="Aldana, Carlos H" initials="ACH" lastIdx="15" clrIdx="1">
    <p:extLst/>
  </p:cmAuthor>
  <p:cmAuthor id="3" name="Chen, Cheng" initials="CC" lastIdx="3" clrIdx="2">
    <p:extLst/>
  </p:cmAuthor>
  <p:cmAuthor id="4" name="Nabeel Ahmed" initials="NA" lastIdx="2" clrIdx="3">
    <p:extLst/>
  </p:cmAuthor>
  <p:cmAuthor id="5" name="Nabeel Ahmed" initials="NA [2]" lastIdx="1" clrIdx="4">
    <p:extLst/>
  </p:cmAuthor>
  <p:cmAuthor id="6" name="Nabeel Ahmed" initials="NA [3]" lastIdx="1" clrIdx="5">
    <p:extLst/>
  </p:cmAuthor>
  <p:cmAuthor id="7" name="Nabeel Ahmed" initials="NA [4]" lastIdx="1" clrIdx="6">
    <p:extLst/>
  </p:cmAuthor>
  <p:cmAuthor id="8" name="Nabeel Ahmed" initials="NA [5]" lastIdx="1" clrIdx="7">
    <p:extLst/>
  </p:cmAuthor>
  <p:cmAuthor id="9" name="Nabeel Ahmed" initials="NA [6]" lastIdx="1" clrIdx="8">
    <p:extLst/>
  </p:cmAuthor>
  <p:cmAuthor id="10" name="Nabeel Ahmed" initials="NA [7]" lastIdx="1" clrIdx="9">
    <p:extLst/>
  </p:cmAuthor>
  <p:cmAuthor id="11" name="Nabeel Ahmed" initials="NA [8]" lastIdx="1" clrIdx="10">
    <p:extLst/>
  </p:cmAuthor>
  <p:cmAuthor id="12" name="Nabeel Ahmed" initials="NA [9]" lastIdx="1" clrIdx="11">
    <p:extLst/>
  </p:cmAuthor>
  <p:cmAuthor id="13" name="Nabeel Ahmed" initials="NA [10]" lastIdx="1" clrIdx="12">
    <p:extLst/>
  </p:cmAuthor>
  <p:cmAuthor id="14" name="Nabeel Ahmed" initials="NA [11]" lastIdx="1" clrIdx="13">
    <p:extLst/>
  </p:cmAuthor>
  <p:cmAuthor id="15" name="Nabeel Ahmed" initials="NA [12]" lastIdx="1" clrIdx="14">
    <p:extLst/>
  </p:cmAuthor>
  <p:cmAuthor id="16" name="Nabeel Ahmed" initials="NA [13]" lastIdx="1" clrIdx="15">
    <p:extLst/>
  </p:cmAuthor>
  <p:cmAuthor id="17" name="Nabeel Ahmed" initials="NA [14]" lastIdx="1" clrIdx="16">
    <p:extLst/>
  </p:cmAuthor>
  <p:cmAuthor id="18" name="Nabeel Ahmed" initials="NA [15]" lastIdx="1" clrIdx="17">
    <p:extLst/>
  </p:cmAuthor>
  <p:cmAuthor id="19" name="Nabeel Ahmed" initials="NA [16]" lastIdx="1" clrIdx="18">
    <p:extLst/>
  </p:cmAuthor>
  <p:cmAuthor id="20" name="Nabeel Ahmed" initials="NA [17]" lastIdx="1" clrIdx="19">
    <p:extLst/>
  </p:cmAuthor>
  <p:cmAuthor id="21" name="Nabeel Ahmed" initials="NA [18]" lastIdx="1" clrIdx="20">
    <p:extLst/>
  </p:cmAuthor>
  <p:cmAuthor id="22" name="Nabeel Ahmed" initials="NA [19]" lastIdx="1" clrIdx="21">
    <p:extLst/>
  </p:cmAuthor>
  <p:cmAuthor id="23" name="Nabeel Ahmed" initials="NA [20]" lastIdx="1" clrIdx="22">
    <p:extLst/>
  </p:cmAuthor>
  <p:cmAuthor id="24" name="Nabeel Ahmed" initials="NA [21]" lastIdx="1" clrIdx="23">
    <p:extLst/>
  </p:cmAuthor>
  <p:cmAuthor id="25" name="Cordeiro, Carlos" initials="CC" lastIdx="17" clrIdx="24">
    <p:extLst>
      <p:ext uri="{19B8F6BF-5375-455C-9EA6-DF929625EA0E}">
        <p15:presenceInfo xmlns:p15="http://schemas.microsoft.com/office/powerpoint/2012/main" userId="S-1-5-21-725345543-602162358-527237240-833488" providerId="AD"/>
      </p:ext>
    </p:extLst>
  </p:cmAuthor>
  <p:cmAuthor id="26" name="Solomon Trainin" initials="ST" lastIdx="6" clrIdx="25">
    <p:extLst>
      <p:ext uri="{19B8F6BF-5375-455C-9EA6-DF929625EA0E}">
        <p15:presenceInfo xmlns:p15="http://schemas.microsoft.com/office/powerpoint/2012/main" userId="S-1-5-21-1952997573-423393015-1030492284-33184" providerId="AD"/>
      </p:ext>
    </p:extLst>
  </p:cmAuthor>
  <p:cmAuthor id="27" name="Abouelseoud, Mohamed" initials="AM" lastIdx="3" clrIdx="26">
    <p:extLst>
      <p:ext uri="{19B8F6BF-5375-455C-9EA6-DF929625EA0E}">
        <p15:presenceInfo xmlns:p15="http://schemas.microsoft.com/office/powerpoint/2012/main" userId="Abouelseoud, Mohame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00"/>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5979" autoAdjust="0"/>
  </p:normalViewPr>
  <p:slideViewPr>
    <p:cSldViewPr>
      <p:cViewPr varScale="1">
        <p:scale>
          <a:sx n="89" d="100"/>
          <a:sy n="89" d="100"/>
        </p:scale>
        <p:origin x="509" y="77"/>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1156"/>
    </p:cViewPr>
  </p:sorterViewPr>
  <p:notesViewPr>
    <p:cSldViewPr>
      <p:cViewPr varScale="1">
        <p:scale>
          <a:sx n="84" d="100"/>
          <a:sy n="84" d="100"/>
        </p:scale>
        <p:origin x="379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51276" y="175750"/>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3075" name="Rectangle 3"/>
          <p:cNvSpPr>
            <a:spLocks noGrp="1" noChangeArrowheads="1"/>
          </p:cNvSpPr>
          <p:nvPr>
            <p:ph type="dt" sz="quarter" idx="1"/>
          </p:nvPr>
        </p:nvSpPr>
        <p:spPr bwMode="auto">
          <a:xfrm>
            <a:off x="702966" y="175750"/>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3076" name="Rectangle 4"/>
          <p:cNvSpPr>
            <a:spLocks noGrp="1" noChangeArrowheads="1"/>
          </p:cNvSpPr>
          <p:nvPr>
            <p:ph type="ftr" sz="quarter" idx="2"/>
          </p:nvPr>
        </p:nvSpPr>
        <p:spPr bwMode="auto">
          <a:xfrm>
            <a:off x="5320081" y="8997440"/>
            <a:ext cx="106760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Intel Corporation</a:t>
            </a:r>
          </a:p>
        </p:txBody>
      </p:sp>
      <p:sp>
        <p:nvSpPr>
          <p:cNvPr id="3077" name="Rectangle 5"/>
          <p:cNvSpPr>
            <a:spLocks noGrp="1" noChangeArrowheads="1"/>
          </p:cNvSpPr>
          <p:nvPr>
            <p:ph type="sldNum" sz="quarter" idx="3"/>
          </p:nvPr>
        </p:nvSpPr>
        <p:spPr bwMode="auto">
          <a:xfrm>
            <a:off x="3168476" y="8997440"/>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8677">
              <a:defRPr smtClean="0"/>
            </a:lvl1pPr>
          </a:lstStyle>
          <a:p>
            <a:pPr>
              <a:defRPr/>
            </a:pPr>
            <a:r>
              <a:rPr lang="en-US" altLang="en-US" dirty="0"/>
              <a:t>Page </a:t>
            </a:r>
            <a:fld id="{308D0DB5-E65D-4027-A3D6-A770114E773D}" type="slidenum">
              <a:rPr lang="en-US" altLang="en-US"/>
              <a:pPr>
                <a:defRPr/>
              </a:pPr>
              <a:t>‹#›</a:t>
            </a:fld>
            <a:endParaRPr lang="en-US" altLang="en-US" dirty="0"/>
          </a:p>
        </p:txBody>
      </p:sp>
      <p:sp>
        <p:nvSpPr>
          <p:cNvPr id="16390"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3079" name="Rectangle 7"/>
          <p:cNvSpPr>
            <a:spLocks noChangeArrowheads="1"/>
          </p:cNvSpPr>
          <p:nvPr/>
        </p:nvSpPr>
        <p:spPr bwMode="auto">
          <a:xfrm>
            <a:off x="701362" y="8997440"/>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dirty="0"/>
              <a:t>Submission</a:t>
            </a:r>
          </a:p>
        </p:txBody>
      </p:sp>
      <p:sp>
        <p:nvSpPr>
          <p:cNvPr id="16392"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10540043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94610" y="96239"/>
            <a:ext cx="235615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8677">
              <a:defRPr sz="1400" b="1" smtClean="0"/>
            </a:lvl1pPr>
          </a:lstStyle>
          <a:p>
            <a:pPr>
              <a:defRPr/>
            </a:pPr>
            <a:r>
              <a:rPr lang="en-US" altLang="en-US" dirty="0"/>
              <a:t>doc.: IEEE 802.11-16/XXXXr0</a:t>
            </a:r>
          </a:p>
        </p:txBody>
      </p:sp>
      <p:sp>
        <p:nvSpPr>
          <p:cNvPr id="2051" name="Rectangle 3"/>
          <p:cNvSpPr>
            <a:spLocks noGrp="1" noChangeArrowheads="1"/>
          </p:cNvSpPr>
          <p:nvPr>
            <p:ph type="dt" idx="1"/>
          </p:nvPr>
        </p:nvSpPr>
        <p:spPr bwMode="auto">
          <a:xfrm>
            <a:off x="661237" y="96239"/>
            <a:ext cx="122783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8677">
              <a:defRPr sz="1400" b="1" smtClean="0"/>
            </a:lvl1pPr>
          </a:lstStyle>
          <a:p>
            <a:pPr>
              <a:defRPr/>
            </a:pPr>
            <a:r>
              <a:rPr lang="en-US" altLang="en-US" dirty="0"/>
              <a:t>September 2016</a:t>
            </a:r>
          </a:p>
        </p:txBody>
      </p:sp>
      <p:sp>
        <p:nvSpPr>
          <p:cNvPr id="11268"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4818939" y="9000621"/>
            <a:ext cx="153183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9760" lvl="4" algn="r" defTabSz="938677">
              <a:defRPr smtClean="0"/>
            </a:lvl5pPr>
          </a:lstStyle>
          <a:p>
            <a:pPr lvl="4">
              <a:defRPr/>
            </a:pPr>
            <a:r>
              <a:rPr lang="en-US" altLang="en-US" dirty="0"/>
              <a:t>Intel Corporation</a:t>
            </a:r>
          </a:p>
        </p:txBody>
      </p:sp>
      <p:sp>
        <p:nvSpPr>
          <p:cNvPr id="2055" name="Rectangle 7"/>
          <p:cNvSpPr>
            <a:spLocks noGrp="1" noChangeArrowheads="1"/>
          </p:cNvSpPr>
          <p:nvPr>
            <p:ph type="sldNum" sz="quarter" idx="5"/>
          </p:nvPr>
        </p:nvSpPr>
        <p:spPr bwMode="auto">
          <a:xfrm>
            <a:off x="3258668" y="9000621"/>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8677">
              <a:defRPr smtClean="0"/>
            </a:lvl1pPr>
          </a:lstStyle>
          <a:p>
            <a:pPr>
              <a:defRPr/>
            </a:pPr>
            <a:r>
              <a:rPr lang="en-US" altLang="en-US" dirty="0"/>
              <a:t>Page </a:t>
            </a:r>
            <a:fld id="{5141B13C-4ED3-422C-AA6B-C10F79265DEC}" type="slidenum">
              <a:rPr lang="en-US" altLang="en-US"/>
              <a:pPr>
                <a:defRPr/>
              </a:pPr>
              <a:t>‹#›</a:t>
            </a:fld>
            <a:endParaRPr lang="en-US" altLang="en-US" dirty="0"/>
          </a:p>
        </p:txBody>
      </p:sp>
      <p:sp>
        <p:nvSpPr>
          <p:cNvPr id="11272" name="Rectangle 8"/>
          <p:cNvSpPr>
            <a:spLocks noChangeArrowheads="1"/>
          </p:cNvSpPr>
          <p:nvPr/>
        </p:nvSpPr>
        <p:spPr bwMode="auto">
          <a:xfrm>
            <a:off x="731855" y="900062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1273"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
        <p:nvSpPr>
          <p:cNvPr id="11274"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dirty="0"/>
          </a:p>
        </p:txBody>
      </p:sp>
    </p:spTree>
    <p:extLst>
      <p:ext uri="{BB962C8B-B14F-4D97-AF65-F5344CB8AC3E}">
        <p14:creationId xmlns:p14="http://schemas.microsoft.com/office/powerpoint/2010/main" val="365176458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sz="1400" dirty="0"/>
              <a:t>September 2016</a:t>
            </a:r>
          </a:p>
        </p:txBody>
      </p:sp>
      <p:sp>
        <p:nvSpPr>
          <p:cNvPr id="12293" name="Rectangle 7"/>
          <p:cNvSpPr>
            <a:spLocks noGrp="1" noChangeArrowheads="1"/>
          </p:cNvSpPr>
          <p:nvPr>
            <p:ph type="sldNum" sz="quarter" idx="5"/>
          </p:nvPr>
        </p:nvSpPr>
        <p:spPr>
          <a:xfrm>
            <a:off x="3361260" y="9000621"/>
            <a:ext cx="415177" cy="184666"/>
          </a:xfrm>
          <a:noFill/>
        </p:spPr>
        <p:txBody>
          <a:bodyPr/>
          <a:lstStyle>
            <a:lvl1pPr defTabSz="938677">
              <a:defRPr sz="1200">
                <a:solidFill>
                  <a:schemeClr val="tx1"/>
                </a:solidFill>
                <a:latin typeface="Times New Roman" pitchFamily="18" charset="0"/>
              </a:defRPr>
            </a:lvl1pPr>
            <a:lvl2pPr marL="747111" indent="-287350" defTabSz="938677">
              <a:defRPr sz="1200">
                <a:solidFill>
                  <a:schemeClr val="tx1"/>
                </a:solidFill>
                <a:latin typeface="Times New Roman" pitchFamily="18" charset="0"/>
              </a:defRPr>
            </a:lvl2pPr>
            <a:lvl3pPr marL="1149401" indent="-229880" defTabSz="938677">
              <a:defRPr sz="1200">
                <a:solidFill>
                  <a:schemeClr val="tx1"/>
                </a:solidFill>
                <a:latin typeface="Times New Roman" pitchFamily="18" charset="0"/>
              </a:defRPr>
            </a:lvl3pPr>
            <a:lvl4pPr marL="1609161" indent="-229880" defTabSz="938677">
              <a:defRPr sz="1200">
                <a:solidFill>
                  <a:schemeClr val="tx1"/>
                </a:solidFill>
                <a:latin typeface="Times New Roman" pitchFamily="18" charset="0"/>
              </a:defRPr>
            </a:lvl4pPr>
            <a:lvl5pPr marL="2068921" indent="-229880" defTabSz="938677">
              <a:defRPr sz="1200">
                <a:solidFill>
                  <a:schemeClr val="tx1"/>
                </a:solidFill>
                <a:latin typeface="Times New Roman" pitchFamily="18" charset="0"/>
              </a:defRPr>
            </a:lvl5pPr>
            <a:lvl6pPr marL="2528682" indent="-229880" defTabSz="938677" eaLnBrk="0" fontAlgn="base" hangingPunct="0">
              <a:spcBef>
                <a:spcPct val="0"/>
              </a:spcBef>
              <a:spcAft>
                <a:spcPct val="0"/>
              </a:spcAft>
              <a:defRPr sz="1200">
                <a:solidFill>
                  <a:schemeClr val="tx1"/>
                </a:solidFill>
                <a:latin typeface="Times New Roman" pitchFamily="18" charset="0"/>
              </a:defRPr>
            </a:lvl6pPr>
            <a:lvl7pPr marL="2988442" indent="-229880" defTabSz="938677" eaLnBrk="0" fontAlgn="base" hangingPunct="0">
              <a:spcBef>
                <a:spcPct val="0"/>
              </a:spcBef>
              <a:spcAft>
                <a:spcPct val="0"/>
              </a:spcAft>
              <a:defRPr sz="1200">
                <a:solidFill>
                  <a:schemeClr val="tx1"/>
                </a:solidFill>
                <a:latin typeface="Times New Roman" pitchFamily="18" charset="0"/>
              </a:defRPr>
            </a:lvl7pPr>
            <a:lvl8pPr marL="3448202" indent="-229880" defTabSz="938677" eaLnBrk="0" fontAlgn="base" hangingPunct="0">
              <a:spcBef>
                <a:spcPct val="0"/>
              </a:spcBef>
              <a:spcAft>
                <a:spcPct val="0"/>
              </a:spcAft>
              <a:defRPr sz="1200">
                <a:solidFill>
                  <a:schemeClr val="tx1"/>
                </a:solidFill>
                <a:latin typeface="Times New Roman" pitchFamily="18" charset="0"/>
              </a:defRPr>
            </a:lvl8pPr>
            <a:lvl9pPr marL="3907963" indent="-229880" defTabSz="938677" eaLnBrk="0" fontAlgn="base" hangingPunct="0">
              <a:spcBef>
                <a:spcPct val="0"/>
              </a:spcBef>
              <a:spcAft>
                <a:spcPct val="0"/>
              </a:spcAft>
              <a:defRPr sz="1200">
                <a:solidFill>
                  <a:schemeClr val="tx1"/>
                </a:solidFill>
                <a:latin typeface="Times New Roman" pitchFamily="18" charset="0"/>
              </a:defRPr>
            </a:lvl9pPr>
          </a:lstStyle>
          <a:p>
            <a:r>
              <a:rPr lang="en-US" altLang="en-US" dirty="0"/>
              <a:t>Page </a:t>
            </a:r>
            <a:fld id="{07FC9C9D-9E8C-45A0-A936-072F1228F988}" type="slidenum">
              <a:rPr lang="en-US" altLang="en-US"/>
              <a:pPr/>
              <a:t>1</a:t>
            </a:fld>
            <a:endParaRPr lang="en-US" altLang="en-US" dirty="0"/>
          </a:p>
        </p:txBody>
      </p:sp>
      <p:sp>
        <p:nvSpPr>
          <p:cNvPr id="12294" name="Rectangle 2"/>
          <p:cNvSpPr>
            <a:spLocks noGrp="1" noRot="1" noChangeAspect="1" noChangeArrowheads="1" noTextEdit="1"/>
          </p:cNvSpPr>
          <p:nvPr>
            <p:ph type="sldImg"/>
          </p:nvPr>
        </p:nvSpPr>
        <p:spPr>
          <a:xfrm>
            <a:off x="1189038" y="703263"/>
            <a:ext cx="4632325" cy="3473450"/>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dirty="0"/>
              <a:t>doc.: IEEE 802.11-16/XXXXr0</a:t>
            </a:r>
          </a:p>
        </p:txBody>
      </p:sp>
    </p:spTree>
    <p:extLst>
      <p:ext uri="{BB962C8B-B14F-4D97-AF65-F5344CB8AC3E}">
        <p14:creationId xmlns:p14="http://schemas.microsoft.com/office/powerpoint/2010/main" val="370797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5D672648-7DCA-4661-B892-3BDB8380A188}" type="slidenum">
              <a:rPr lang="en-US" altLang="en-US"/>
              <a:pPr>
                <a:defRPr/>
              </a:pPr>
              <a:t>‹#›</a:t>
            </a:fld>
            <a:endParaRPr lang="en-US" altLang="en-US" dirty="0"/>
          </a:p>
        </p:txBody>
      </p:sp>
    </p:spTree>
    <p:extLst>
      <p:ext uri="{BB962C8B-B14F-4D97-AF65-F5344CB8AC3E}">
        <p14:creationId xmlns:p14="http://schemas.microsoft.com/office/powerpoint/2010/main" val="1901033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DEA09825-A2EA-4142-A0E2-E50DC4D3D576}" type="slidenum">
              <a:rPr lang="en-US" altLang="en-US"/>
              <a:pPr>
                <a:defRPr/>
              </a:pPr>
              <a:t>‹#›</a:t>
            </a:fld>
            <a:endParaRPr lang="en-US" altLang="en-US" dirty="0"/>
          </a:p>
        </p:txBody>
      </p:sp>
    </p:spTree>
    <p:extLst>
      <p:ext uri="{BB962C8B-B14F-4D97-AF65-F5344CB8AC3E}">
        <p14:creationId xmlns:p14="http://schemas.microsoft.com/office/powerpoint/2010/main" val="195528635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B24DC951-9CD8-4722-8C76-3302E1A2B8B9}" type="slidenum">
              <a:rPr lang="en-US" altLang="en-US"/>
              <a:pPr>
                <a:defRPr/>
              </a:pPr>
              <a:t>‹#›</a:t>
            </a:fld>
            <a:endParaRPr lang="en-US" altLang="en-US" dirty="0"/>
          </a:p>
        </p:txBody>
      </p:sp>
    </p:spTree>
    <p:extLst>
      <p:ext uri="{BB962C8B-B14F-4D97-AF65-F5344CB8AC3E}">
        <p14:creationId xmlns:p14="http://schemas.microsoft.com/office/powerpoint/2010/main" val="18774938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29257105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10F6E6CE-8ABD-4955-BA38-BB3D0CE062DF}" type="slidenum">
              <a:rPr lang="en-US" altLang="en-US"/>
              <a:pPr>
                <a:defRPr/>
              </a:pPr>
              <a:t>‹#›</a:t>
            </a:fld>
            <a:endParaRPr lang="en-US" altLang="en-US" dirty="0"/>
          </a:p>
        </p:txBody>
      </p:sp>
    </p:spTree>
    <p:extLst>
      <p:ext uri="{BB962C8B-B14F-4D97-AF65-F5344CB8AC3E}">
        <p14:creationId xmlns:p14="http://schemas.microsoft.com/office/powerpoint/2010/main" val="626612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D35713F2-5C51-482B-BB1A-40C072D1C4D2}" type="slidenum">
              <a:rPr lang="en-US" altLang="en-US"/>
              <a:pPr>
                <a:defRPr/>
              </a:pPr>
              <a:t>‹#›</a:t>
            </a:fld>
            <a:endParaRPr lang="en-US" altLang="en-US" dirty="0"/>
          </a:p>
        </p:txBody>
      </p:sp>
    </p:spTree>
    <p:extLst>
      <p:ext uri="{BB962C8B-B14F-4D97-AF65-F5344CB8AC3E}">
        <p14:creationId xmlns:p14="http://schemas.microsoft.com/office/powerpoint/2010/main" val="32859524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dirty="0"/>
              <a:t>Slide </a:t>
            </a:r>
            <a:fld id="{8EC0A8DC-FA10-4FB7-971C-0E8C528A3795}" type="slidenum">
              <a:rPr lang="en-US" altLang="en-US"/>
              <a:pPr>
                <a:defRPr/>
              </a:pPr>
              <a:t>‹#›</a:t>
            </a:fld>
            <a:endParaRPr lang="en-US" altLang="en-US" dirty="0"/>
          </a:p>
        </p:txBody>
      </p:sp>
    </p:spTree>
    <p:extLst>
      <p:ext uri="{BB962C8B-B14F-4D97-AF65-F5344CB8AC3E}">
        <p14:creationId xmlns:p14="http://schemas.microsoft.com/office/powerpoint/2010/main" val="345761506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dirty="0"/>
              <a:t>Slide </a:t>
            </a:r>
            <a:fld id="{D42DAC82-9FFB-41F8-B85F-AE56342600F6}" type="slidenum">
              <a:rPr lang="en-US" altLang="en-US"/>
              <a:pPr>
                <a:defRPr/>
              </a:pPr>
              <a:t>‹#›</a:t>
            </a:fld>
            <a:endParaRPr lang="en-US" altLang="en-US" dirty="0"/>
          </a:p>
        </p:txBody>
      </p:sp>
    </p:spTree>
    <p:extLst>
      <p:ext uri="{BB962C8B-B14F-4D97-AF65-F5344CB8AC3E}">
        <p14:creationId xmlns:p14="http://schemas.microsoft.com/office/powerpoint/2010/main" val="11701046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dirty="0"/>
              <a:t>Slide </a:t>
            </a:r>
            <a:fld id="{CC207694-CE22-4B71-AB21-68A1BA6616AD}" type="slidenum">
              <a:rPr lang="en-US" altLang="en-US"/>
              <a:pPr>
                <a:defRPr/>
              </a:pPr>
              <a:t>‹#›</a:t>
            </a:fld>
            <a:endParaRPr lang="en-US" altLang="en-US" dirty="0"/>
          </a:p>
        </p:txBody>
      </p:sp>
    </p:spTree>
    <p:extLst>
      <p:ext uri="{BB962C8B-B14F-4D97-AF65-F5344CB8AC3E}">
        <p14:creationId xmlns:p14="http://schemas.microsoft.com/office/powerpoint/2010/main" val="24985899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97287725-04B1-4114-BE7C-1DB7341F149F}" type="slidenum">
              <a:rPr lang="en-US" altLang="en-US"/>
              <a:pPr>
                <a:defRPr/>
              </a:pPr>
              <a:t>‹#›</a:t>
            </a:fld>
            <a:endParaRPr lang="en-US" altLang="en-US" dirty="0"/>
          </a:p>
        </p:txBody>
      </p:sp>
    </p:spTree>
    <p:extLst>
      <p:ext uri="{BB962C8B-B14F-4D97-AF65-F5344CB8AC3E}">
        <p14:creationId xmlns:p14="http://schemas.microsoft.com/office/powerpoint/2010/main" val="9036224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dirty="0"/>
              <a:t>Slide </a:t>
            </a:r>
            <a:fld id="{79514AE6-3789-4BAA-855F-F1D0C197B3ED}" type="slidenum">
              <a:rPr lang="en-US" altLang="en-US"/>
              <a:pPr>
                <a:defRPr/>
              </a:pPr>
              <a:t>‹#›</a:t>
            </a:fld>
            <a:endParaRPr lang="en-US" altLang="en-US" dirty="0"/>
          </a:p>
        </p:txBody>
      </p:sp>
    </p:spTree>
    <p:extLst>
      <p:ext uri="{BB962C8B-B14F-4D97-AF65-F5344CB8AC3E}">
        <p14:creationId xmlns:p14="http://schemas.microsoft.com/office/powerpoint/2010/main" val="198544548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dirty="0"/>
              <a:t>Slide </a:t>
            </a:r>
            <a:fld id="{16CD3B3E-E816-4245-A507-039527FD6128}" type="slidenum">
              <a:rPr lang="en-US" altLang="en-US"/>
              <a:pPr>
                <a:defRPr/>
              </a:pPr>
              <a:t>‹#›</a:t>
            </a:fld>
            <a:endParaRPr lang="en-US" alt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a:defRPr/>
            </a:pPr>
            <a:r>
              <a:rPr lang="en-US" altLang="en-US" sz="1800" b="1" dirty="0"/>
              <a:t>doc.: </a:t>
            </a:r>
            <a:r>
              <a:rPr lang="en-US" altLang="en-US" sz="1800" b="1" dirty="0" smtClean="0"/>
              <a:t>IEEE </a:t>
            </a:r>
            <a:r>
              <a:rPr lang="en-US" altLang="en-US" sz="1800" b="1" dirty="0" smtClean="0"/>
              <a:t>802.11-19/0019r1</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 name="TextBox 1"/>
          <p:cNvSpPr txBox="1"/>
          <p:nvPr userDrawn="1"/>
        </p:nvSpPr>
        <p:spPr>
          <a:xfrm>
            <a:off x="611560" y="240268"/>
            <a:ext cx="2304256" cy="369332"/>
          </a:xfrm>
          <a:prstGeom prst="rect">
            <a:avLst/>
          </a:prstGeom>
          <a:noFill/>
        </p:spPr>
        <p:txBody>
          <a:bodyPr wrap="square" rtlCol="0">
            <a:spAutoFit/>
          </a:bodyPr>
          <a:lstStyle/>
          <a:p>
            <a:r>
              <a:rPr lang="en-US" sz="1800" b="1" kern="1200" dirty="0" smtClean="0">
                <a:solidFill>
                  <a:schemeClr val="tx1"/>
                </a:solidFill>
                <a:latin typeface="Times New Roman" pitchFamily="18" charset="0"/>
                <a:ea typeface="+mn-ea"/>
                <a:cs typeface="+mn-cs"/>
              </a:rPr>
              <a:t>January 2019</a:t>
            </a:r>
          </a:p>
        </p:txBody>
      </p:sp>
      <p:sp>
        <p:nvSpPr>
          <p:cNvPr id="3" name="TextBox 2"/>
          <p:cNvSpPr txBox="1"/>
          <p:nvPr userDrawn="1"/>
        </p:nvSpPr>
        <p:spPr>
          <a:xfrm>
            <a:off x="6516216" y="6428194"/>
            <a:ext cx="2160240" cy="276999"/>
          </a:xfrm>
          <a:prstGeom prst="rect">
            <a:avLst/>
          </a:prstGeom>
          <a:noFill/>
        </p:spPr>
        <p:txBody>
          <a:bodyPr wrap="square" rtlCol="0">
            <a:spAutoFit/>
          </a:bodyPr>
          <a:lstStyle/>
          <a:p>
            <a:r>
              <a:rPr lang="en-US" dirty="0" smtClean="0"/>
              <a:t>Mohamed Abouelseoud (Sony)</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F53C4008-337E-4BDF-8FF3-BA2CFCA543C3}" type="slidenum">
              <a:rPr lang="en-US" altLang="en-US"/>
              <a:pPr/>
              <a:t>1</a:t>
            </a:fld>
            <a:endParaRPr lang="en-US" altLang="en-US" dirty="0"/>
          </a:p>
        </p:txBody>
      </p:sp>
      <p:sp>
        <p:nvSpPr>
          <p:cNvPr id="2053" name="Rectangle 2"/>
          <p:cNvSpPr>
            <a:spLocks noGrp="1" noChangeArrowheads="1"/>
          </p:cNvSpPr>
          <p:nvPr>
            <p:ph type="title"/>
          </p:nvPr>
        </p:nvSpPr>
        <p:spPr>
          <a:xfrm>
            <a:off x="685800" y="1210072"/>
            <a:ext cx="7772400" cy="1066800"/>
          </a:xfrm>
          <a:noFill/>
        </p:spPr>
        <p:txBody>
          <a:bodyPr/>
          <a:lstStyle/>
          <a:p>
            <a:r>
              <a:rPr lang="en-US" dirty="0" smtClean="0"/>
              <a:t>Proposed </a:t>
            </a:r>
            <a:r>
              <a:rPr lang="en-US" dirty="0"/>
              <a:t>r</a:t>
            </a:r>
            <a:r>
              <a:rPr lang="en-US" dirty="0" smtClean="0"/>
              <a:t>esolution of CID 3518</a:t>
            </a:r>
            <a:endParaRPr lang="en-US" altLang="en-US" dirty="0"/>
          </a:p>
        </p:txBody>
      </p:sp>
      <p:sp>
        <p:nvSpPr>
          <p:cNvPr id="2054" name="Rectangle 6"/>
          <p:cNvSpPr>
            <a:spLocks noGrp="1" noChangeArrowheads="1"/>
          </p:cNvSpPr>
          <p:nvPr>
            <p:ph type="body" idx="1"/>
          </p:nvPr>
        </p:nvSpPr>
        <p:spPr>
          <a:xfrm>
            <a:off x="685800" y="2564904"/>
            <a:ext cx="7772400" cy="381000"/>
          </a:xfrm>
          <a:noFill/>
        </p:spPr>
        <p:txBody>
          <a:bodyPr/>
          <a:lstStyle/>
          <a:p>
            <a:pPr algn="ctr">
              <a:buFontTx/>
              <a:buNone/>
            </a:pPr>
            <a:r>
              <a:rPr lang="en-US" altLang="en-US" sz="2000" dirty="0"/>
              <a:t>Date:</a:t>
            </a:r>
            <a:r>
              <a:rPr lang="en-US" altLang="en-US" sz="2000" b="0" dirty="0"/>
              <a:t> </a:t>
            </a:r>
            <a:r>
              <a:rPr lang="en-US" altLang="en-US" sz="2000" b="0" dirty="0" smtClean="0"/>
              <a:t>2019-01-15</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4203991529"/>
              </p:ext>
            </p:extLst>
          </p:nvPr>
        </p:nvGraphicFramePr>
        <p:xfrm>
          <a:off x="535905" y="3263623"/>
          <a:ext cx="8148390" cy="1534160"/>
        </p:xfrm>
        <a:graphic>
          <a:graphicData uri="http://schemas.openxmlformats.org/drawingml/2006/table">
            <a:tbl>
              <a:tblPr firstRow="1">
                <a:tableStyleId>{5940675A-B579-460E-94D1-54222C63F5DA}</a:tableStyleId>
              </a:tblPr>
              <a:tblGrid>
                <a:gridCol w="1629678">
                  <a:extLst>
                    <a:ext uri="{9D8B030D-6E8A-4147-A177-3AD203B41FA5}">
                      <a16:colId xmlns="" xmlns:a16="http://schemas.microsoft.com/office/drawing/2014/main" val="20000"/>
                    </a:ext>
                  </a:extLst>
                </a:gridCol>
                <a:gridCol w="1110273">
                  <a:extLst>
                    <a:ext uri="{9D8B030D-6E8A-4147-A177-3AD203B41FA5}">
                      <a16:colId xmlns="" xmlns:a16="http://schemas.microsoft.com/office/drawing/2014/main" val="20001"/>
                    </a:ext>
                  </a:extLst>
                </a:gridCol>
                <a:gridCol w="1656184">
                  <a:extLst>
                    <a:ext uri="{9D8B030D-6E8A-4147-A177-3AD203B41FA5}">
                      <a16:colId xmlns="" xmlns:a16="http://schemas.microsoft.com/office/drawing/2014/main" val="20002"/>
                    </a:ext>
                  </a:extLst>
                </a:gridCol>
                <a:gridCol w="1440160">
                  <a:extLst>
                    <a:ext uri="{9D8B030D-6E8A-4147-A177-3AD203B41FA5}">
                      <a16:colId xmlns="" xmlns:a16="http://schemas.microsoft.com/office/drawing/2014/main" val="20003"/>
                    </a:ext>
                  </a:extLst>
                </a:gridCol>
                <a:gridCol w="2312095">
                  <a:extLst>
                    <a:ext uri="{9D8B030D-6E8A-4147-A177-3AD203B41FA5}">
                      <a16:colId xmlns="" xmlns:a16="http://schemas.microsoft.com/office/drawing/2014/main" val="20004"/>
                    </a:ext>
                  </a:extLst>
                </a:gridCol>
              </a:tblGrid>
              <a:tr h="304800">
                <a:tc>
                  <a:txBody>
                    <a:bodyPr/>
                    <a:lstStyle/>
                    <a:p>
                      <a:r>
                        <a:rPr lang="en-US" sz="1400" b="1" dirty="0"/>
                        <a:t>Name</a:t>
                      </a:r>
                    </a:p>
                  </a:txBody>
                  <a:tcPr/>
                </a:tc>
                <a:tc>
                  <a:txBody>
                    <a:bodyPr/>
                    <a:lstStyle/>
                    <a:p>
                      <a:r>
                        <a:rPr lang="en-US" sz="1400" b="1" dirty="0"/>
                        <a:t>Affiliation</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269240">
                <a:tc>
                  <a:txBody>
                    <a:bodyPr/>
                    <a:lstStyle/>
                    <a:p>
                      <a:r>
                        <a:rPr lang="en-US" sz="1400" b="0" dirty="0" smtClean="0"/>
                        <a:t>Mohamed </a:t>
                      </a:r>
                      <a:r>
                        <a:rPr lang="en-US" sz="1400" b="0" dirty="0" err="1" smtClean="0"/>
                        <a:t>Abouelseoud</a:t>
                      </a:r>
                      <a:endParaRPr lang="en-US" sz="1400" b="0" dirty="0"/>
                    </a:p>
                  </a:txBody>
                  <a:tcPr/>
                </a:tc>
                <a:tc>
                  <a:txBody>
                    <a:bodyPr/>
                    <a:lstStyle/>
                    <a:p>
                      <a:r>
                        <a:rPr lang="en-US" sz="1400" b="0" dirty="0" smtClean="0"/>
                        <a:t>Sony</a:t>
                      </a:r>
                      <a:endParaRPr lang="en-US" sz="1400" b="0" dirty="0"/>
                    </a:p>
                  </a:txBody>
                  <a:tcPr/>
                </a:tc>
                <a:tc>
                  <a:txBody>
                    <a:bodyPr/>
                    <a:lstStyle/>
                    <a:p>
                      <a:r>
                        <a:rPr lang="en-US" sz="1400" b="0" dirty="0" smtClean="0"/>
                        <a:t>1730 N. First Street, San Jose CA 95112</a:t>
                      </a:r>
                      <a:endParaRPr lang="en-US" sz="1400" b="0" dirty="0"/>
                    </a:p>
                  </a:txBody>
                  <a:tcPr/>
                </a:tc>
                <a:tc>
                  <a:txBody>
                    <a:bodyPr/>
                    <a:lstStyle/>
                    <a:p>
                      <a:endParaRPr lang="en-US" sz="1400" b="0" dirty="0"/>
                    </a:p>
                  </a:txBody>
                  <a:tcPr/>
                </a:tc>
                <a:tc>
                  <a:txBody>
                    <a:bodyPr/>
                    <a:lstStyle/>
                    <a:p>
                      <a:r>
                        <a:rPr lang="en-US" sz="1400" b="0" dirty="0" err="1" smtClean="0"/>
                        <a:t>Mohamed.Abouelseoud</a:t>
                      </a:r>
                      <a:r>
                        <a:rPr lang="en-US" sz="1400" b="0" dirty="0" smtClean="0"/>
                        <a:t>(at)sony.com</a:t>
                      </a:r>
                    </a:p>
                  </a:txBody>
                  <a:tcPr/>
                </a:tc>
              </a:tr>
              <a:tr h="269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smtClean="0"/>
                        <a:t>Kazuyuki Sakoda</a:t>
                      </a:r>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a:tc>
                <a:tc>
                  <a:txBody>
                    <a:bodyPr/>
                    <a:lstStyle/>
                    <a:p>
                      <a:endParaRPr lang="en-US" sz="14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err="1" smtClean="0"/>
                        <a:t>kazuyuki.sakoda</a:t>
                      </a:r>
                      <a:r>
                        <a:rPr lang="en-US" sz="1400" b="0" dirty="0" smtClean="0"/>
                        <a:t>(at)sony.com</a:t>
                      </a:r>
                    </a:p>
                  </a:txBody>
                  <a:tcPr/>
                </a:tc>
              </a:tr>
              <a:tr h="406400">
                <a:tc>
                  <a:txBody>
                    <a:bodyPr/>
                    <a:lstStyle/>
                    <a:p>
                      <a:endParaRPr lang="en-US" dirty="0"/>
                    </a:p>
                  </a:txBody>
                  <a:tcPr/>
                </a:tc>
                <a:tc>
                  <a:txBody>
                    <a:bodyPr/>
                    <a:lstStyle/>
                    <a:p>
                      <a:endParaRPr lang="en-US" sz="1400" b="0" dirty="0"/>
                    </a:p>
                  </a:txBody>
                  <a:tcPr/>
                </a:tc>
                <a:tc>
                  <a:txBody>
                    <a:bodyPr/>
                    <a:lstStyle/>
                    <a:p>
                      <a:endParaRPr lang="en-US" sz="1400" b="0" dirty="0"/>
                    </a:p>
                  </a:txBody>
                  <a:tcPr/>
                </a:tc>
                <a:tc>
                  <a:txBody>
                    <a:bodyPr/>
                    <a:lstStyle/>
                    <a:p>
                      <a:endParaRPr lang="en-US" sz="1400" b="0" dirty="0"/>
                    </a:p>
                  </a:txBody>
                  <a:tcPr/>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Example- 5/5</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10</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cxnSp>
        <p:nvCxnSpPr>
          <p:cNvPr id="80" name="Straight Arrow Connector 79"/>
          <p:cNvCxnSpPr>
            <a:stCxn id="64" idx="3"/>
          </p:cNvCxnSpPr>
          <p:nvPr/>
        </p:nvCxnSpPr>
        <p:spPr bwMode="auto">
          <a:xfrm flipH="1">
            <a:off x="4571098" y="2789249"/>
            <a:ext cx="3697720" cy="2238652"/>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sp>
        <p:nvSpPr>
          <p:cNvPr id="86" name="TextBox 85"/>
          <p:cNvSpPr txBox="1"/>
          <p:nvPr/>
        </p:nvSpPr>
        <p:spPr>
          <a:xfrm rot="5074730">
            <a:off x="7992487" y="3225791"/>
            <a:ext cx="904921" cy="461665"/>
          </a:xfrm>
          <a:prstGeom prst="rect">
            <a:avLst/>
          </a:prstGeom>
          <a:noFill/>
        </p:spPr>
        <p:txBody>
          <a:bodyPr wrap="square" rtlCol="0">
            <a:spAutoFit/>
          </a:bodyPr>
          <a:lstStyle/>
          <a:p>
            <a:r>
              <a:rPr lang="en-US" sz="1200" dirty="0" smtClean="0">
                <a:solidFill>
                  <a:schemeClr val="tx1"/>
                </a:solidFill>
              </a:rPr>
              <a:t>Potential mmW link</a:t>
            </a:r>
            <a:endParaRPr lang="en-US" sz="1200" dirty="0">
              <a:solidFill>
                <a:schemeClr val="tx1"/>
              </a:solidFill>
            </a:endParaRPr>
          </a:p>
        </p:txBody>
      </p:sp>
      <p:sp>
        <p:nvSpPr>
          <p:cNvPr id="96" name="TextBox 95"/>
          <p:cNvSpPr txBox="1"/>
          <p:nvPr/>
        </p:nvSpPr>
        <p:spPr>
          <a:xfrm rot="19705097">
            <a:off x="5679473" y="3581096"/>
            <a:ext cx="1704435" cy="276999"/>
          </a:xfrm>
          <a:prstGeom prst="rect">
            <a:avLst/>
          </a:prstGeom>
          <a:noFill/>
        </p:spPr>
        <p:txBody>
          <a:bodyPr wrap="square" rtlCol="0">
            <a:spAutoFit/>
          </a:bodyPr>
          <a:lstStyle/>
          <a:p>
            <a:r>
              <a:rPr lang="en-US" sz="1200" dirty="0" smtClean="0">
                <a:solidFill>
                  <a:schemeClr val="tx1"/>
                </a:solidFill>
              </a:rPr>
              <a:t>Potential mmW link</a:t>
            </a:r>
            <a:endParaRPr lang="en-US" sz="1200" dirty="0">
              <a:solidFill>
                <a:schemeClr val="tx1"/>
              </a:solidFill>
            </a:endParaRPr>
          </a:p>
        </p:txBody>
      </p:sp>
      <p:sp>
        <p:nvSpPr>
          <p:cNvPr id="8" name="TextBox 7"/>
          <p:cNvSpPr txBox="1"/>
          <p:nvPr/>
        </p:nvSpPr>
        <p:spPr>
          <a:xfrm>
            <a:off x="3573551" y="4438604"/>
            <a:ext cx="1133388" cy="276999"/>
          </a:xfrm>
          <a:prstGeom prst="rect">
            <a:avLst/>
          </a:prstGeom>
          <a:noFill/>
        </p:spPr>
        <p:txBody>
          <a:bodyPr wrap="square" rtlCol="0">
            <a:spAutoFit/>
          </a:bodyPr>
          <a:lstStyle/>
          <a:p>
            <a:r>
              <a:rPr lang="en-US" dirty="0" smtClean="0"/>
              <a:t>mmW SSW</a:t>
            </a:r>
            <a:endParaRPr lang="en-US" dirty="0"/>
          </a:p>
        </p:txBody>
      </p:sp>
      <p:sp>
        <p:nvSpPr>
          <p:cNvPr id="32" name="TextBox 31"/>
          <p:cNvSpPr txBox="1"/>
          <p:nvPr/>
        </p:nvSpPr>
        <p:spPr>
          <a:xfrm>
            <a:off x="7647687" y="3973907"/>
            <a:ext cx="1133388" cy="276999"/>
          </a:xfrm>
          <a:prstGeom prst="rect">
            <a:avLst/>
          </a:prstGeom>
          <a:noFill/>
        </p:spPr>
        <p:txBody>
          <a:bodyPr wrap="square" rtlCol="0">
            <a:spAutoFit/>
          </a:bodyPr>
          <a:lstStyle/>
          <a:p>
            <a:r>
              <a:rPr lang="en-US" dirty="0" smtClean="0"/>
              <a:t>mmW SSW</a:t>
            </a:r>
            <a:endParaRPr lang="en-US" dirty="0"/>
          </a:p>
        </p:txBody>
      </p:sp>
      <p:pic>
        <p:nvPicPr>
          <p:cNvPr id="4" name="Picture 3"/>
          <p:cNvPicPr>
            <a:picLocks noChangeAspect="1"/>
          </p:cNvPicPr>
          <p:nvPr/>
        </p:nvPicPr>
        <p:blipFill>
          <a:blip r:embed="rId2"/>
          <a:stretch>
            <a:fillRect/>
          </a:stretch>
        </p:blipFill>
        <p:spPr>
          <a:xfrm rot="3919017">
            <a:off x="4273294" y="4407703"/>
            <a:ext cx="766600" cy="963398"/>
          </a:xfrm>
          <a:prstGeom prst="rect">
            <a:avLst/>
          </a:prstGeom>
        </p:spPr>
      </p:pic>
      <p:sp>
        <p:nvSpPr>
          <p:cNvPr id="50" name="Rectangle 49"/>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57" name="Straight Arrow Connector 56"/>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58" name="TextBox 57"/>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63" name="Flowchart: Connector 62"/>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Flowchart: Connector 63"/>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TextBox 67"/>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69" name="TextBox 68"/>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71" name="TextBox 70"/>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72" name="Rectangle 71"/>
          <p:cNvSpPr/>
          <p:nvPr/>
        </p:nvSpPr>
        <p:spPr>
          <a:xfrm>
            <a:off x="3903736" y="5112251"/>
            <a:ext cx="380232" cy="276999"/>
          </a:xfrm>
          <a:prstGeom prst="rect">
            <a:avLst/>
          </a:prstGeom>
        </p:spPr>
        <p:txBody>
          <a:bodyPr wrap="none">
            <a:spAutoFit/>
          </a:bodyPr>
          <a:lstStyle/>
          <a:p>
            <a:r>
              <a:rPr lang="en-US" dirty="0"/>
              <a:t>AP</a:t>
            </a:r>
          </a:p>
        </p:txBody>
      </p:sp>
      <p:sp>
        <p:nvSpPr>
          <p:cNvPr id="73" name="TextBox 72"/>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74" name="TextBox 73"/>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cxnSp>
        <p:nvCxnSpPr>
          <p:cNvPr id="97" name="Straight Arrow Connector 96"/>
          <p:cNvCxnSpPr>
            <a:stCxn id="64" idx="4"/>
            <a:endCxn id="66" idx="6"/>
          </p:cNvCxnSpPr>
          <p:nvPr/>
        </p:nvCxnSpPr>
        <p:spPr bwMode="auto">
          <a:xfrm>
            <a:off x="8370967" y="2830870"/>
            <a:ext cx="171955" cy="1637083"/>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pic>
        <p:nvPicPr>
          <p:cNvPr id="28" name="Picture 27"/>
          <p:cNvPicPr>
            <a:picLocks noChangeAspect="1"/>
          </p:cNvPicPr>
          <p:nvPr/>
        </p:nvPicPr>
        <p:blipFill>
          <a:blip r:embed="rId2"/>
          <a:stretch>
            <a:fillRect/>
          </a:stretch>
        </p:blipFill>
        <p:spPr>
          <a:xfrm rot="3401279">
            <a:off x="8266223" y="3810542"/>
            <a:ext cx="766600" cy="963398"/>
          </a:xfrm>
          <a:prstGeom prst="rect">
            <a:avLst/>
          </a:prstGeom>
        </p:spPr>
      </p:pic>
      <p:sp>
        <p:nvSpPr>
          <p:cNvPr id="76"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3" name="Rectangle 82"/>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84"/>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8" name="Rectangle 87"/>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9" name="Flowchart: Connector 88"/>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0" name="Pie 89"/>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Content Placeholder 2"/>
          <p:cNvSpPr txBox="1">
            <a:spLocks/>
          </p:cNvSpPr>
          <p:nvPr/>
        </p:nvSpPr>
        <p:spPr bwMode="auto">
          <a:xfrm>
            <a:off x="467544" y="1768012"/>
            <a:ext cx="3317574" cy="3965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800" dirty="0"/>
              <a:t>In case of</a:t>
            </a:r>
            <a:r>
              <a:rPr lang="en-US" sz="1800" kern="0" dirty="0" smtClean="0"/>
              <a:t> Passive scanning:</a:t>
            </a:r>
          </a:p>
          <a:p>
            <a:pPr lvl="1"/>
            <a:r>
              <a:rPr lang="en-US" sz="1400" kern="0" dirty="0" smtClean="0"/>
              <a:t>AP and PCP 1 start SSW on </a:t>
            </a:r>
            <a:r>
              <a:rPr lang="en-US" sz="1400" kern="0" dirty="0" err="1" smtClean="0"/>
              <a:t>mmW</a:t>
            </a:r>
            <a:r>
              <a:rPr lang="en-US" sz="1400" kern="0" dirty="0" smtClean="0"/>
              <a:t> band at the advertised time </a:t>
            </a:r>
          </a:p>
          <a:p>
            <a:pPr lvl="1"/>
            <a:r>
              <a:rPr lang="en-US" sz="1400" kern="0" dirty="0" smtClean="0"/>
              <a:t>New STA can form </a:t>
            </a:r>
            <a:r>
              <a:rPr lang="en-US" sz="1400" kern="0" dirty="0" err="1" smtClean="0"/>
              <a:t>mmW</a:t>
            </a:r>
            <a:r>
              <a:rPr lang="en-US" sz="1400" kern="0" dirty="0" smtClean="0"/>
              <a:t> link with the STA in range</a:t>
            </a:r>
            <a:endParaRPr lang="en-US" sz="1400" kern="0" dirty="0"/>
          </a:p>
        </p:txBody>
      </p:sp>
    </p:spTree>
    <p:extLst>
      <p:ext uri="{BB962C8B-B14F-4D97-AF65-F5344CB8AC3E}">
        <p14:creationId xmlns:p14="http://schemas.microsoft.com/office/powerpoint/2010/main" val="269133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enable neighbor discovery</a:t>
            </a:r>
            <a:endParaRPr lang="en-US" dirty="0"/>
          </a:p>
        </p:txBody>
      </p:sp>
      <p:sp>
        <p:nvSpPr>
          <p:cNvPr id="3" name="Content Placeholder 2"/>
          <p:cNvSpPr>
            <a:spLocks noGrp="1"/>
          </p:cNvSpPr>
          <p:nvPr>
            <p:ph idx="1"/>
          </p:nvPr>
        </p:nvSpPr>
        <p:spPr/>
        <p:txBody>
          <a:bodyPr/>
          <a:lstStyle/>
          <a:p>
            <a:r>
              <a:rPr lang="en-US" sz="2000" dirty="0" smtClean="0"/>
              <a:t>DMG Discovery Assistance element is already defined in the 802.11ay D2.0 </a:t>
            </a:r>
            <a:endParaRPr lang="en-US" sz="2000" dirty="0"/>
          </a:p>
          <a:p>
            <a:r>
              <a:rPr lang="en-US" sz="2000" dirty="0" smtClean="0"/>
              <a:t>The Information Request frame is used to propagate </a:t>
            </a:r>
            <a:r>
              <a:rPr lang="en-US" sz="2000" dirty="0"/>
              <a:t>the DMG Discovery Assistance </a:t>
            </a:r>
            <a:r>
              <a:rPr lang="en-US" sz="2000" dirty="0" smtClean="0"/>
              <a:t>element from the STA requesting discovery assistance to other STAs </a:t>
            </a:r>
          </a:p>
          <a:p>
            <a:r>
              <a:rPr lang="en-US" sz="2000" dirty="0"/>
              <a:t>The Information </a:t>
            </a:r>
            <a:r>
              <a:rPr lang="en-US" sz="2000" dirty="0" smtClean="0"/>
              <a:t>Response </a:t>
            </a:r>
            <a:r>
              <a:rPr lang="en-US" sz="2000" dirty="0"/>
              <a:t>frame can be used to </a:t>
            </a:r>
            <a:r>
              <a:rPr lang="en-US" sz="2000" dirty="0" smtClean="0"/>
              <a:t>send </a:t>
            </a:r>
            <a:r>
              <a:rPr lang="en-US" sz="2000" dirty="0"/>
              <a:t>the DMG Discovery Assistance element </a:t>
            </a:r>
            <a:r>
              <a:rPr lang="en-US" sz="2000" dirty="0" smtClean="0"/>
              <a:t>including a response to the propagated discovery </a:t>
            </a:r>
            <a:r>
              <a:rPr lang="en-US" sz="2000" dirty="0"/>
              <a:t>assistance </a:t>
            </a:r>
            <a:r>
              <a:rPr lang="en-US" sz="2000" dirty="0" smtClean="0"/>
              <a:t>request</a:t>
            </a:r>
          </a:p>
          <a:p>
            <a:r>
              <a:rPr lang="en-US" sz="2000" dirty="0" smtClean="0"/>
              <a:t>AP processes the responses and sends one response to the STA requesting discovery assistance ( FST Setup Response frame)</a:t>
            </a:r>
            <a:endParaRPr 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11</a:t>
            </a:fld>
            <a:endParaRPr lang="en-US" altLang="en-US" dirty="0"/>
          </a:p>
        </p:txBody>
      </p:sp>
    </p:spTree>
    <p:extLst>
      <p:ext uri="{BB962C8B-B14F-4D97-AF65-F5344CB8AC3E}">
        <p14:creationId xmlns:p14="http://schemas.microsoft.com/office/powerpoint/2010/main" val="1931684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3378646"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US" dirty="0" smtClean="0"/>
              <a:t>DMG discovery assistance request</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12</a:t>
            </a:fld>
            <a:endParaRPr lang="en-US" altLang="en-US" dirty="0"/>
          </a:p>
        </p:txBody>
      </p:sp>
      <p:sp>
        <p:nvSpPr>
          <p:cNvPr id="7" name="Rectangle 6"/>
          <p:cNvSpPr/>
          <p:nvPr/>
        </p:nvSpPr>
        <p:spPr bwMode="auto">
          <a:xfrm>
            <a:off x="2189398"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2138417" y="2548068"/>
            <a:ext cx="1296144" cy="646331"/>
          </a:xfrm>
          <a:prstGeom prst="rect">
            <a:avLst/>
          </a:prstGeom>
          <a:noFill/>
        </p:spPr>
        <p:txBody>
          <a:bodyPr wrap="square" rtlCol="0">
            <a:spAutoFit/>
          </a:bodyPr>
          <a:lstStyle/>
          <a:p>
            <a:pPr algn="ctr"/>
            <a:r>
              <a:rPr lang="en-US" dirty="0" smtClean="0"/>
              <a:t>New STA DMG Capabilities element</a:t>
            </a:r>
            <a:endParaRPr lang="en-US" dirty="0"/>
          </a:p>
        </p:txBody>
      </p:sp>
      <p:sp>
        <p:nvSpPr>
          <p:cNvPr id="10" name="TextBox 9"/>
          <p:cNvSpPr txBox="1"/>
          <p:nvPr/>
        </p:nvSpPr>
        <p:spPr>
          <a:xfrm>
            <a:off x="3343758" y="2548068"/>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13" name="TextBox 12"/>
          <p:cNvSpPr txBox="1"/>
          <p:nvPr/>
        </p:nvSpPr>
        <p:spPr>
          <a:xfrm>
            <a:off x="1333805" y="2270433"/>
            <a:ext cx="2485329" cy="276999"/>
          </a:xfrm>
          <a:prstGeom prst="rect">
            <a:avLst/>
          </a:prstGeom>
          <a:noFill/>
        </p:spPr>
        <p:txBody>
          <a:bodyPr wrap="square" rtlCol="0">
            <a:spAutoFit/>
          </a:bodyPr>
          <a:lstStyle/>
          <a:p>
            <a:pPr algn="ctr"/>
            <a:r>
              <a:rPr lang="en-US" dirty="0" smtClean="0"/>
              <a:t>Information Request frame</a:t>
            </a:r>
            <a:endParaRPr lang="en-US" dirty="0"/>
          </a:p>
        </p:txBody>
      </p:sp>
      <p:sp>
        <p:nvSpPr>
          <p:cNvPr id="19" name="Rectangle 1"/>
          <p:cNvSpPr>
            <a:spLocks noChangeArrowheads="1"/>
          </p:cNvSpPr>
          <p:nvPr/>
        </p:nvSpPr>
        <p:spPr bwMode="auto">
          <a:xfrm>
            <a:off x="1231523" y="405607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cxnSp>
        <p:nvCxnSpPr>
          <p:cNvPr id="53" name="Straight Connector 52"/>
          <p:cNvCxnSpPr/>
          <p:nvPr/>
        </p:nvCxnSpPr>
        <p:spPr bwMode="auto">
          <a:xfrm flipH="1">
            <a:off x="352619" y="3159552"/>
            <a:ext cx="3063600" cy="12147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4605014" y="3149285"/>
            <a:ext cx="1206118" cy="122057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Rectangle 22"/>
          <p:cNvSpPr/>
          <p:nvPr/>
        </p:nvSpPr>
        <p:spPr bwMode="auto">
          <a:xfrm>
            <a:off x="352619" y="438130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4" name="TextBox 20"/>
          <p:cNvSpPr txBox="1"/>
          <p:nvPr/>
        </p:nvSpPr>
        <p:spPr>
          <a:xfrm>
            <a:off x="257962" y="4568803"/>
            <a:ext cx="689417"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Element ID</a:t>
            </a:r>
            <a:endParaRPr lang="en-US" sz="1000" dirty="0"/>
          </a:p>
        </p:txBody>
      </p:sp>
      <p:sp>
        <p:nvSpPr>
          <p:cNvPr id="25" name="Rectangle 24"/>
          <p:cNvSpPr/>
          <p:nvPr/>
        </p:nvSpPr>
        <p:spPr bwMode="auto">
          <a:xfrm>
            <a:off x="838601" y="438130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5019545" y="4375581"/>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4223384" y="4375581"/>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2623544" y="4381302"/>
            <a:ext cx="673342"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2005403" y="4381302"/>
            <a:ext cx="62796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1323035" y="438130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6" name="TextBox 30"/>
          <p:cNvSpPr txBox="1"/>
          <p:nvPr/>
        </p:nvSpPr>
        <p:spPr>
          <a:xfrm>
            <a:off x="664269" y="4530379"/>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Length</a:t>
            </a:r>
            <a:endParaRPr lang="en-US" sz="1000" dirty="0"/>
          </a:p>
        </p:txBody>
      </p:sp>
      <p:sp>
        <p:nvSpPr>
          <p:cNvPr id="37" name="TextBox 31"/>
          <p:cNvSpPr txBox="1"/>
          <p:nvPr/>
        </p:nvSpPr>
        <p:spPr>
          <a:xfrm>
            <a:off x="1963302" y="4376490"/>
            <a:ext cx="744905"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Control</a:t>
            </a:r>
            <a:endParaRPr lang="en-US" sz="1000" dirty="0"/>
          </a:p>
        </p:txBody>
      </p:sp>
      <p:sp>
        <p:nvSpPr>
          <p:cNvPr id="38" name="TextBox 32"/>
          <p:cNvSpPr txBox="1"/>
          <p:nvPr/>
        </p:nvSpPr>
        <p:spPr>
          <a:xfrm>
            <a:off x="1259029" y="4491858"/>
            <a:ext cx="797906"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Element ID Extension</a:t>
            </a:r>
            <a:endParaRPr lang="en-US" sz="1000" dirty="0"/>
          </a:p>
        </p:txBody>
      </p:sp>
      <p:sp>
        <p:nvSpPr>
          <p:cNvPr id="39" name="TextBox 33"/>
          <p:cNvSpPr txBox="1"/>
          <p:nvPr/>
        </p:nvSpPr>
        <p:spPr>
          <a:xfrm>
            <a:off x="4206061" y="4332249"/>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Window Length</a:t>
            </a:r>
            <a:endParaRPr lang="en-US" sz="1000" dirty="0"/>
          </a:p>
        </p:txBody>
      </p:sp>
      <p:sp>
        <p:nvSpPr>
          <p:cNvPr id="40" name="TextBox 34"/>
          <p:cNvSpPr txBox="1"/>
          <p:nvPr/>
        </p:nvSpPr>
        <p:spPr>
          <a:xfrm>
            <a:off x="5054209" y="4318685"/>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Sector Sweep Start Time (optional)</a:t>
            </a:r>
            <a:endParaRPr lang="en-US" sz="1000" dirty="0"/>
          </a:p>
        </p:txBody>
      </p:sp>
      <p:sp>
        <p:nvSpPr>
          <p:cNvPr id="41" name="TextBox 35"/>
          <p:cNvSpPr txBox="1"/>
          <p:nvPr/>
        </p:nvSpPr>
        <p:spPr>
          <a:xfrm>
            <a:off x="2561262" y="4337970"/>
            <a:ext cx="760584" cy="692497"/>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Request </a:t>
            </a:r>
            <a:r>
              <a:rPr lang="en-US" sz="900" dirty="0" smtClean="0"/>
              <a:t>Status Code</a:t>
            </a:r>
            <a:endParaRPr lang="en-US" sz="900" dirty="0"/>
          </a:p>
        </p:txBody>
      </p:sp>
      <p:sp>
        <p:nvSpPr>
          <p:cNvPr id="44" name="Rectangle 43"/>
          <p:cNvSpPr/>
          <p:nvPr/>
        </p:nvSpPr>
        <p:spPr bwMode="auto">
          <a:xfrm>
            <a:off x="3299752" y="4381302"/>
            <a:ext cx="924468"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5" name="TextBox 40"/>
          <p:cNvSpPr txBox="1"/>
          <p:nvPr/>
        </p:nvSpPr>
        <p:spPr>
          <a:xfrm>
            <a:off x="3233639" y="4334236"/>
            <a:ext cx="1068484"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
        <p:nvSpPr>
          <p:cNvPr id="47" name="Rectangle 46"/>
          <p:cNvSpPr/>
          <p:nvPr/>
        </p:nvSpPr>
        <p:spPr bwMode="auto">
          <a:xfrm>
            <a:off x="3262962" y="5692598"/>
            <a:ext cx="797906"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2466801" y="5692598"/>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49" name="Rectangle 48"/>
          <p:cNvSpPr/>
          <p:nvPr/>
        </p:nvSpPr>
        <p:spPr bwMode="auto">
          <a:xfrm>
            <a:off x="866961" y="5698319"/>
            <a:ext cx="673342"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0" name="TextBox 33"/>
          <p:cNvSpPr txBox="1"/>
          <p:nvPr/>
        </p:nvSpPr>
        <p:spPr>
          <a:xfrm>
            <a:off x="2440271" y="5854191"/>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b="1" u="sng" dirty="0" smtClean="0">
                <a:solidFill>
                  <a:srgbClr val="FF0000"/>
                </a:solidFill>
              </a:rPr>
              <a:t>Scan Mode</a:t>
            </a:r>
            <a:endParaRPr lang="en-US" sz="1000" b="1" u="sng" dirty="0">
              <a:solidFill>
                <a:srgbClr val="FF0000"/>
              </a:solidFill>
            </a:endParaRPr>
          </a:p>
        </p:txBody>
      </p:sp>
      <p:sp>
        <p:nvSpPr>
          <p:cNvPr id="51" name="TextBox 34"/>
          <p:cNvSpPr txBox="1"/>
          <p:nvPr/>
        </p:nvSpPr>
        <p:spPr>
          <a:xfrm>
            <a:off x="3280285" y="5854191"/>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Reserved</a:t>
            </a:r>
            <a:endParaRPr lang="en-US" sz="1000" dirty="0"/>
          </a:p>
        </p:txBody>
      </p:sp>
      <p:sp>
        <p:nvSpPr>
          <p:cNvPr id="52" name="TextBox 35"/>
          <p:cNvSpPr txBox="1"/>
          <p:nvPr/>
        </p:nvSpPr>
        <p:spPr>
          <a:xfrm>
            <a:off x="821993" y="5731492"/>
            <a:ext cx="760584"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Type</a:t>
            </a:r>
            <a:endParaRPr lang="en-US" sz="900" dirty="0"/>
          </a:p>
        </p:txBody>
      </p:sp>
      <p:sp>
        <p:nvSpPr>
          <p:cNvPr id="54" name="Rectangle 53"/>
          <p:cNvSpPr/>
          <p:nvPr/>
        </p:nvSpPr>
        <p:spPr bwMode="auto">
          <a:xfrm>
            <a:off x="1543169" y="5698319"/>
            <a:ext cx="924468"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6" name="TextBox 40"/>
          <p:cNvSpPr txBox="1"/>
          <p:nvPr/>
        </p:nvSpPr>
        <p:spPr>
          <a:xfrm>
            <a:off x="1477397" y="5808436"/>
            <a:ext cx="1068484"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dirty="0" smtClean="0"/>
              <a:t>Dwelling Time Present</a:t>
            </a:r>
            <a:endParaRPr lang="en-US" sz="1000" dirty="0"/>
          </a:p>
        </p:txBody>
      </p:sp>
      <p:cxnSp>
        <p:nvCxnSpPr>
          <p:cNvPr id="6" name="Straight Connector 5"/>
          <p:cNvCxnSpPr/>
          <p:nvPr/>
        </p:nvCxnSpPr>
        <p:spPr bwMode="auto">
          <a:xfrm>
            <a:off x="2633372" y="4968473"/>
            <a:ext cx="1427496" cy="72412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flipH="1">
            <a:off x="885752" y="4985748"/>
            <a:ext cx="1125881" cy="70685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6633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DMG Discovery assistance response</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13</a:t>
            </a:fld>
            <a:endParaRPr lang="en-US" altLang="en-US" dirty="0"/>
          </a:p>
        </p:txBody>
      </p:sp>
      <p:sp>
        <p:nvSpPr>
          <p:cNvPr id="39" name="Rectangle 38"/>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2183133" y="2547295"/>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2179785" y="2531533"/>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44" name="TextBox 43"/>
          <p:cNvSpPr txBox="1"/>
          <p:nvPr/>
        </p:nvSpPr>
        <p:spPr>
          <a:xfrm>
            <a:off x="1333805" y="2270433"/>
            <a:ext cx="2485329" cy="276999"/>
          </a:xfrm>
          <a:prstGeom prst="rect">
            <a:avLst/>
          </a:prstGeom>
          <a:noFill/>
        </p:spPr>
        <p:txBody>
          <a:bodyPr wrap="square" rtlCol="0">
            <a:spAutoFit/>
          </a:bodyPr>
          <a:lstStyle/>
          <a:p>
            <a:pPr algn="ctr"/>
            <a:r>
              <a:rPr lang="en-US" dirty="0" smtClean="0"/>
              <a:t>Information Response frame</a:t>
            </a:r>
            <a:endParaRPr lang="en-US" dirty="0"/>
          </a:p>
        </p:txBody>
      </p:sp>
      <p:cxnSp>
        <p:nvCxnSpPr>
          <p:cNvPr id="69" name="Straight Connector 68"/>
          <p:cNvCxnSpPr/>
          <p:nvPr/>
        </p:nvCxnSpPr>
        <p:spPr bwMode="auto">
          <a:xfrm flipH="1">
            <a:off x="414516" y="3143173"/>
            <a:ext cx="1768617" cy="12196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a:off x="3409501" y="3155839"/>
            <a:ext cx="3118301" cy="119278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Rectangle 72"/>
          <p:cNvSpPr/>
          <p:nvPr/>
        </p:nvSpPr>
        <p:spPr bwMode="auto">
          <a:xfrm>
            <a:off x="440274" y="434862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74" name="TextBox 73"/>
          <p:cNvSpPr txBox="1"/>
          <p:nvPr/>
        </p:nvSpPr>
        <p:spPr>
          <a:xfrm>
            <a:off x="345617" y="4536123"/>
            <a:ext cx="689417" cy="400110"/>
          </a:xfrm>
          <a:prstGeom prst="rect">
            <a:avLst/>
          </a:prstGeom>
          <a:noFill/>
          <a:ln>
            <a:noFill/>
          </a:ln>
        </p:spPr>
        <p:txBody>
          <a:bodyPr wrap="square" rtlCol="0">
            <a:spAutoFit/>
          </a:bodyPr>
          <a:lstStyle/>
          <a:p>
            <a:pPr algn="ctr"/>
            <a:r>
              <a:rPr lang="en-US" sz="1000" dirty="0" smtClean="0"/>
              <a:t>Element ID</a:t>
            </a:r>
            <a:endParaRPr lang="en-US" sz="1000" dirty="0"/>
          </a:p>
        </p:txBody>
      </p:sp>
      <p:sp>
        <p:nvSpPr>
          <p:cNvPr id="75" name="Rectangle 74"/>
          <p:cNvSpPr/>
          <p:nvPr/>
        </p:nvSpPr>
        <p:spPr bwMode="auto">
          <a:xfrm>
            <a:off x="926256" y="434862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77" name="Rectangle 76"/>
          <p:cNvSpPr/>
          <p:nvPr/>
        </p:nvSpPr>
        <p:spPr bwMode="auto">
          <a:xfrm>
            <a:off x="5729896" y="4354573"/>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78" name="Rectangle 77"/>
          <p:cNvSpPr/>
          <p:nvPr/>
        </p:nvSpPr>
        <p:spPr bwMode="auto">
          <a:xfrm>
            <a:off x="4933735" y="4354573"/>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79" name="Rectangle 78"/>
          <p:cNvSpPr/>
          <p:nvPr/>
        </p:nvSpPr>
        <p:spPr bwMode="auto">
          <a:xfrm>
            <a:off x="2711199" y="4348622"/>
            <a:ext cx="673342"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80" name="Rectangle 79"/>
          <p:cNvSpPr/>
          <p:nvPr/>
        </p:nvSpPr>
        <p:spPr bwMode="auto">
          <a:xfrm>
            <a:off x="2093058" y="4348622"/>
            <a:ext cx="627969" cy="592892"/>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81" name="Rectangle 80"/>
          <p:cNvSpPr/>
          <p:nvPr/>
        </p:nvSpPr>
        <p:spPr bwMode="auto">
          <a:xfrm>
            <a:off x="1410690" y="434862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83" name="TextBox 82"/>
          <p:cNvSpPr txBox="1"/>
          <p:nvPr/>
        </p:nvSpPr>
        <p:spPr>
          <a:xfrm>
            <a:off x="751924" y="4497699"/>
            <a:ext cx="797906" cy="246221"/>
          </a:xfrm>
          <a:prstGeom prst="rect">
            <a:avLst/>
          </a:prstGeom>
          <a:noFill/>
          <a:ln>
            <a:noFill/>
          </a:ln>
        </p:spPr>
        <p:txBody>
          <a:bodyPr wrap="square" rtlCol="0">
            <a:spAutoFit/>
          </a:bodyPr>
          <a:lstStyle/>
          <a:p>
            <a:pPr algn="ctr"/>
            <a:r>
              <a:rPr lang="en-US" sz="1000" dirty="0" smtClean="0"/>
              <a:t>Length</a:t>
            </a:r>
            <a:endParaRPr lang="en-US" sz="1000" dirty="0"/>
          </a:p>
        </p:txBody>
      </p:sp>
      <p:sp>
        <p:nvSpPr>
          <p:cNvPr id="84" name="TextBox 83"/>
          <p:cNvSpPr txBox="1"/>
          <p:nvPr/>
        </p:nvSpPr>
        <p:spPr>
          <a:xfrm>
            <a:off x="2038404" y="4368069"/>
            <a:ext cx="744905" cy="553998"/>
          </a:xfrm>
          <a:prstGeom prst="rect">
            <a:avLst/>
          </a:prstGeom>
          <a:noFill/>
          <a:ln>
            <a:noFill/>
          </a:ln>
        </p:spPr>
        <p:txBody>
          <a:bodyPr wrap="square" rtlCol="0">
            <a:spAutoFit/>
          </a:bodyPr>
          <a:lstStyle/>
          <a:p>
            <a:pPr algn="ctr"/>
            <a:r>
              <a:rPr lang="en-US" sz="1000" dirty="0" smtClean="0"/>
              <a:t>Discovery Assistance Control</a:t>
            </a:r>
            <a:endParaRPr lang="en-US" sz="1000" dirty="0"/>
          </a:p>
        </p:txBody>
      </p:sp>
      <p:sp>
        <p:nvSpPr>
          <p:cNvPr id="85" name="TextBox 84"/>
          <p:cNvSpPr txBox="1"/>
          <p:nvPr/>
        </p:nvSpPr>
        <p:spPr>
          <a:xfrm>
            <a:off x="1346684" y="4459178"/>
            <a:ext cx="797906" cy="400110"/>
          </a:xfrm>
          <a:prstGeom prst="rect">
            <a:avLst/>
          </a:prstGeom>
          <a:noFill/>
          <a:ln>
            <a:noFill/>
          </a:ln>
        </p:spPr>
        <p:txBody>
          <a:bodyPr wrap="square" rtlCol="0">
            <a:spAutoFit/>
          </a:bodyPr>
          <a:lstStyle/>
          <a:p>
            <a:pPr algn="ctr"/>
            <a:r>
              <a:rPr lang="en-US" sz="1000" dirty="0" smtClean="0"/>
              <a:t>Element ID Extension</a:t>
            </a:r>
            <a:endParaRPr lang="en-US" sz="1000" dirty="0"/>
          </a:p>
        </p:txBody>
      </p:sp>
      <p:sp>
        <p:nvSpPr>
          <p:cNvPr id="86" name="TextBox 85"/>
          <p:cNvSpPr txBox="1"/>
          <p:nvPr/>
        </p:nvSpPr>
        <p:spPr>
          <a:xfrm>
            <a:off x="4916412" y="4311241"/>
            <a:ext cx="797906" cy="707886"/>
          </a:xfrm>
          <a:prstGeom prst="rect">
            <a:avLst/>
          </a:prstGeom>
          <a:noFill/>
          <a:ln>
            <a:noFill/>
          </a:ln>
        </p:spPr>
        <p:txBody>
          <a:bodyPr wrap="square" rtlCol="0">
            <a:spAutoFit/>
          </a:bodyPr>
          <a:lstStyle/>
          <a:p>
            <a:pPr algn="ctr"/>
            <a:r>
              <a:rPr lang="en-US" sz="1000" dirty="0" smtClean="0"/>
              <a:t>Discovery Assistance Window Length</a:t>
            </a:r>
            <a:endParaRPr lang="en-US" sz="1000" dirty="0"/>
          </a:p>
        </p:txBody>
      </p:sp>
      <p:sp>
        <p:nvSpPr>
          <p:cNvPr id="87" name="TextBox 86"/>
          <p:cNvSpPr txBox="1"/>
          <p:nvPr/>
        </p:nvSpPr>
        <p:spPr>
          <a:xfrm>
            <a:off x="5764560" y="4297677"/>
            <a:ext cx="797906" cy="553998"/>
          </a:xfrm>
          <a:prstGeom prst="rect">
            <a:avLst/>
          </a:prstGeom>
          <a:noFill/>
          <a:ln>
            <a:noFill/>
          </a:ln>
        </p:spPr>
        <p:txBody>
          <a:bodyPr wrap="square" rtlCol="0">
            <a:spAutoFit/>
          </a:bodyPr>
          <a:lstStyle/>
          <a:p>
            <a:pPr algn="ctr"/>
            <a:r>
              <a:rPr lang="en-US" sz="1000" dirty="0" smtClean="0"/>
              <a:t>Sector Sweep Start Time </a:t>
            </a:r>
            <a:endParaRPr lang="en-US" sz="1000" dirty="0"/>
          </a:p>
        </p:txBody>
      </p:sp>
      <p:sp>
        <p:nvSpPr>
          <p:cNvPr id="88" name="TextBox 87"/>
          <p:cNvSpPr txBox="1"/>
          <p:nvPr/>
        </p:nvSpPr>
        <p:spPr>
          <a:xfrm>
            <a:off x="2648917" y="4305290"/>
            <a:ext cx="760584" cy="692497"/>
          </a:xfrm>
          <a:prstGeom prst="rect">
            <a:avLst/>
          </a:prstGeom>
          <a:noFill/>
          <a:ln>
            <a:noFill/>
          </a:ln>
        </p:spPr>
        <p:txBody>
          <a:bodyPr wrap="square" rtlCol="0">
            <a:spAutoFit/>
          </a:bodyPr>
          <a:lstStyle/>
          <a:p>
            <a:pPr algn="ctr"/>
            <a:r>
              <a:rPr lang="en-US" sz="1000" dirty="0" smtClean="0"/>
              <a:t>Discovery Assistance Request </a:t>
            </a:r>
            <a:r>
              <a:rPr lang="en-US" sz="900" dirty="0" smtClean="0"/>
              <a:t>Status Code</a:t>
            </a:r>
            <a:endParaRPr lang="en-US" sz="900" dirty="0"/>
          </a:p>
        </p:txBody>
      </p:sp>
      <p:sp>
        <p:nvSpPr>
          <p:cNvPr id="91" name="Rectangle 90"/>
          <p:cNvSpPr/>
          <p:nvPr/>
        </p:nvSpPr>
        <p:spPr bwMode="auto">
          <a:xfrm>
            <a:off x="3361649" y="4348622"/>
            <a:ext cx="9244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92" name="TextBox 91"/>
          <p:cNvSpPr txBox="1"/>
          <p:nvPr/>
        </p:nvSpPr>
        <p:spPr>
          <a:xfrm>
            <a:off x="3295536" y="4301556"/>
            <a:ext cx="1068484" cy="707886"/>
          </a:xfrm>
          <a:prstGeom prst="rect">
            <a:avLst/>
          </a:prstGeom>
          <a:noFill/>
          <a:ln>
            <a:noFill/>
          </a:ln>
        </p:spPr>
        <p:txBody>
          <a:bodyPr wrap="square" rtlCol="0">
            <a:spAutoFit/>
          </a:body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
        <p:nvSpPr>
          <p:cNvPr id="93" name="Rectangle 92"/>
          <p:cNvSpPr/>
          <p:nvPr/>
        </p:nvSpPr>
        <p:spPr bwMode="auto">
          <a:xfrm>
            <a:off x="4273190" y="4351099"/>
            <a:ext cx="65583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95" name="TextBox 94"/>
          <p:cNvSpPr txBox="1"/>
          <p:nvPr/>
        </p:nvSpPr>
        <p:spPr>
          <a:xfrm>
            <a:off x="4213963" y="4389993"/>
            <a:ext cx="797906" cy="553998"/>
          </a:xfrm>
          <a:prstGeom prst="rect">
            <a:avLst/>
          </a:prstGeom>
          <a:noFill/>
          <a:ln>
            <a:noFill/>
          </a:ln>
        </p:spPr>
        <p:txBody>
          <a:bodyPr wrap="square" rtlCol="0">
            <a:spAutoFit/>
          </a:bodyPr>
          <a:lstStyle/>
          <a:p>
            <a:pPr algn="ctr"/>
            <a:r>
              <a:rPr lang="en-GB" sz="1000" b="1" u="sng" dirty="0">
                <a:solidFill>
                  <a:srgbClr val="FF0000"/>
                </a:solidFill>
              </a:rPr>
              <a:t>MAC Address of STA 1</a:t>
            </a:r>
            <a:endParaRPr lang="en-US" sz="1000" b="1" u="sng" dirty="0">
              <a:solidFill>
                <a:srgbClr val="FF0000"/>
              </a:solidFill>
            </a:endParaRPr>
          </a:p>
        </p:txBody>
      </p:sp>
    </p:spTree>
    <p:extLst>
      <p:ext uri="{BB962C8B-B14F-4D97-AF65-F5344CB8AC3E}">
        <p14:creationId xmlns:p14="http://schemas.microsoft.com/office/powerpoint/2010/main" val="4639428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assistance response to new STA</a:t>
            </a:r>
            <a:endParaRPr lang="en-US" dirty="0"/>
          </a:p>
        </p:txBody>
      </p:sp>
      <p:sp>
        <p:nvSpPr>
          <p:cNvPr id="3" name="Content Placeholder 2"/>
          <p:cNvSpPr>
            <a:spLocks noGrp="1"/>
          </p:cNvSpPr>
          <p:nvPr>
            <p:ph idx="1"/>
          </p:nvPr>
        </p:nvSpPr>
        <p:spPr>
          <a:xfrm>
            <a:off x="685800" y="1981200"/>
            <a:ext cx="8134672" cy="4114800"/>
          </a:xfrm>
        </p:spPr>
        <p:txBody>
          <a:bodyPr/>
          <a:lstStyle/>
          <a:p>
            <a:r>
              <a:rPr lang="en-US" dirty="0" smtClean="0"/>
              <a:t>AP sets the discovery </a:t>
            </a:r>
            <a:r>
              <a:rPr lang="en-US" dirty="0"/>
              <a:t>a</a:t>
            </a:r>
            <a:r>
              <a:rPr lang="en-US" dirty="0" smtClean="0"/>
              <a:t>ssistance response to the new STA as follows:</a:t>
            </a:r>
          </a:p>
          <a:p>
            <a:pPr lvl="1"/>
            <a:r>
              <a:rPr lang="en-US" dirty="0" smtClean="0"/>
              <a:t>Add the MAC Addresses of all STAs providing </a:t>
            </a:r>
            <a:r>
              <a:rPr lang="en-US" dirty="0"/>
              <a:t>d</a:t>
            </a:r>
            <a:r>
              <a:rPr lang="en-US" dirty="0" smtClean="0"/>
              <a:t>iscovery assistance  </a:t>
            </a:r>
          </a:p>
          <a:p>
            <a:pPr lvl="1"/>
            <a:r>
              <a:rPr lang="en-US" dirty="0" smtClean="0"/>
              <a:t>Send the scan mode for the new node </a:t>
            </a:r>
          </a:p>
          <a:p>
            <a:pPr lvl="1"/>
            <a:r>
              <a:rPr lang="en-US" dirty="0" smtClean="0"/>
              <a:t>Send the discovery assistance campaign allocation as one of these options:</a:t>
            </a:r>
          </a:p>
          <a:p>
            <a:pPr lvl="2"/>
            <a:r>
              <a:rPr lang="en-US" dirty="0" smtClean="0"/>
              <a:t>Send the earliest SSW start time of all STAs in the discovery campaign and the period of time where the discovery campaign is active (Sector Sweep Start time and Discovery Assistance Window Length fields in the DMG Discovery </a:t>
            </a:r>
            <a:r>
              <a:rPr lang="en-US" dirty="0"/>
              <a:t>A</a:t>
            </a:r>
            <a:r>
              <a:rPr lang="en-US" dirty="0" smtClean="0"/>
              <a:t>ssistance element); or</a:t>
            </a:r>
            <a:endParaRPr lang="en-US" dirty="0"/>
          </a:p>
          <a:p>
            <a:pPr lvl="2"/>
            <a:r>
              <a:rPr lang="en-US" dirty="0" smtClean="0"/>
              <a:t>Send the Extended </a:t>
            </a:r>
            <a:r>
              <a:rPr lang="en-US" dirty="0"/>
              <a:t>S</a:t>
            </a:r>
            <a:r>
              <a:rPr lang="en-US" dirty="0" smtClean="0"/>
              <a:t>chedule element, each STA providing discovery assistance is mapped to an allocation field in the </a:t>
            </a:r>
            <a:r>
              <a:rPr lang="en-US" dirty="0"/>
              <a:t>E</a:t>
            </a:r>
            <a:r>
              <a:rPr lang="en-US" dirty="0" smtClean="0"/>
              <a:t>xtended </a:t>
            </a:r>
            <a:r>
              <a:rPr lang="en-US" dirty="0"/>
              <a:t>S</a:t>
            </a:r>
            <a:r>
              <a:rPr lang="en-US" dirty="0" smtClean="0"/>
              <a:t>chedule element</a:t>
            </a:r>
            <a:endParaRPr lang="en-US" dirty="0"/>
          </a:p>
          <a:p>
            <a:pPr marL="114300" indent="0">
              <a:buNone/>
            </a:pPr>
            <a:r>
              <a:rPr lang="en-US" sz="2000" b="0" dirty="0" smtClean="0"/>
              <a:t>* Details in document 0020r0</a:t>
            </a:r>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14</a:t>
            </a:fld>
            <a:endParaRPr lang="en-US" altLang="en-US" dirty="0"/>
          </a:p>
        </p:txBody>
      </p:sp>
    </p:spTree>
    <p:extLst>
      <p:ext uri="{BB962C8B-B14F-4D97-AF65-F5344CB8AC3E}">
        <p14:creationId xmlns:p14="http://schemas.microsoft.com/office/powerpoint/2010/main" val="7117361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Multi-band Discovery assistance response</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15</a:t>
            </a:fld>
            <a:endParaRPr lang="en-US" altLang="en-US" dirty="0"/>
          </a:p>
        </p:txBody>
      </p:sp>
      <p:sp>
        <p:nvSpPr>
          <p:cNvPr id="39" name="Rectangle 38"/>
          <p:cNvSpPr/>
          <p:nvPr/>
        </p:nvSpPr>
        <p:spPr bwMode="auto">
          <a:xfrm>
            <a:off x="391430" y="2548068"/>
            <a:ext cx="1796426"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2183133" y="2547295"/>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2179785" y="2531533"/>
            <a:ext cx="1296144" cy="646331"/>
          </a:xfrm>
          <a:prstGeom prst="rect">
            <a:avLst/>
          </a:prstGeom>
          <a:noFill/>
        </p:spPr>
        <p:txBody>
          <a:bodyPr wrap="square" rtlCol="0">
            <a:spAutoFit/>
          </a:bodyPr>
          <a:lstStyle/>
          <a:p>
            <a:pPr algn="ctr"/>
            <a:r>
              <a:rPr lang="en-US" dirty="0" smtClean="0"/>
              <a:t>DMG Discovery Assistance element</a:t>
            </a:r>
            <a:endParaRPr lang="en-US" dirty="0"/>
          </a:p>
        </p:txBody>
      </p:sp>
      <p:sp>
        <p:nvSpPr>
          <p:cNvPr id="44" name="TextBox 43"/>
          <p:cNvSpPr txBox="1"/>
          <p:nvPr/>
        </p:nvSpPr>
        <p:spPr>
          <a:xfrm>
            <a:off x="1333805" y="2270433"/>
            <a:ext cx="2485329" cy="276999"/>
          </a:xfrm>
          <a:prstGeom prst="rect">
            <a:avLst/>
          </a:prstGeom>
          <a:noFill/>
        </p:spPr>
        <p:txBody>
          <a:bodyPr wrap="square" rtlCol="0">
            <a:spAutoFit/>
          </a:bodyPr>
          <a:lstStyle/>
          <a:p>
            <a:pPr algn="ctr"/>
            <a:r>
              <a:rPr lang="en-US" dirty="0" smtClean="0"/>
              <a:t>FST Setup Response frame</a:t>
            </a:r>
            <a:endParaRPr lang="en-US" dirty="0"/>
          </a:p>
        </p:txBody>
      </p:sp>
      <p:cxnSp>
        <p:nvCxnSpPr>
          <p:cNvPr id="69" name="Straight Connector 68"/>
          <p:cNvCxnSpPr/>
          <p:nvPr/>
        </p:nvCxnSpPr>
        <p:spPr bwMode="auto">
          <a:xfrm flipH="1">
            <a:off x="352619" y="3143173"/>
            <a:ext cx="1830516" cy="124694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Straight Connector 69"/>
          <p:cNvCxnSpPr/>
          <p:nvPr/>
        </p:nvCxnSpPr>
        <p:spPr bwMode="auto">
          <a:xfrm>
            <a:off x="3409501" y="3155839"/>
            <a:ext cx="5604187" cy="12134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27"/>
          <p:cNvSpPr/>
          <p:nvPr/>
        </p:nvSpPr>
        <p:spPr bwMode="auto">
          <a:xfrm>
            <a:off x="352619" y="4381302"/>
            <a:ext cx="491032"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29" name="TextBox 20"/>
          <p:cNvSpPr txBox="1"/>
          <p:nvPr/>
        </p:nvSpPr>
        <p:spPr>
          <a:xfrm>
            <a:off x="257962" y="4568803"/>
            <a:ext cx="689417"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Element ID</a:t>
            </a:r>
            <a:endParaRPr lang="en-US" sz="1000" dirty="0"/>
          </a:p>
        </p:txBody>
      </p:sp>
      <p:sp>
        <p:nvSpPr>
          <p:cNvPr id="30" name="Rectangle 29"/>
          <p:cNvSpPr/>
          <p:nvPr/>
        </p:nvSpPr>
        <p:spPr bwMode="auto">
          <a:xfrm>
            <a:off x="838601" y="4381302"/>
            <a:ext cx="490409"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7436334"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2" name="Rectangle 31"/>
          <p:cNvSpPr/>
          <p:nvPr/>
        </p:nvSpPr>
        <p:spPr bwMode="auto">
          <a:xfrm>
            <a:off x="6640173"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3" name="Rectangle 32"/>
          <p:cNvSpPr/>
          <p:nvPr/>
        </p:nvSpPr>
        <p:spPr bwMode="auto">
          <a:xfrm>
            <a:off x="5844012"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2623544" y="4381302"/>
            <a:ext cx="673342"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2005403" y="4381302"/>
            <a:ext cx="62796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1323035" y="4381302"/>
            <a:ext cx="68859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8228661" y="4374374"/>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38" name="TextBox 30"/>
          <p:cNvSpPr txBox="1"/>
          <p:nvPr/>
        </p:nvSpPr>
        <p:spPr>
          <a:xfrm>
            <a:off x="664269" y="4530379"/>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Length</a:t>
            </a:r>
            <a:endParaRPr lang="en-US" sz="1000" dirty="0"/>
          </a:p>
        </p:txBody>
      </p:sp>
      <p:sp>
        <p:nvSpPr>
          <p:cNvPr id="41" name="TextBox 31"/>
          <p:cNvSpPr txBox="1"/>
          <p:nvPr/>
        </p:nvSpPr>
        <p:spPr>
          <a:xfrm>
            <a:off x="1950749" y="4400749"/>
            <a:ext cx="744905"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Control</a:t>
            </a:r>
            <a:endParaRPr lang="en-US" sz="1000" dirty="0"/>
          </a:p>
        </p:txBody>
      </p:sp>
      <p:sp>
        <p:nvSpPr>
          <p:cNvPr id="42" name="TextBox 32"/>
          <p:cNvSpPr txBox="1"/>
          <p:nvPr/>
        </p:nvSpPr>
        <p:spPr>
          <a:xfrm>
            <a:off x="1259029" y="4491858"/>
            <a:ext cx="797906"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Element ID Extension</a:t>
            </a:r>
            <a:endParaRPr lang="en-US" sz="1000" dirty="0"/>
          </a:p>
        </p:txBody>
      </p:sp>
      <p:sp>
        <p:nvSpPr>
          <p:cNvPr id="45" name="TextBox 33"/>
          <p:cNvSpPr txBox="1"/>
          <p:nvPr/>
        </p:nvSpPr>
        <p:spPr>
          <a:xfrm>
            <a:off x="5826689" y="4331042"/>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Window Length</a:t>
            </a:r>
            <a:endParaRPr lang="en-US" sz="1000" dirty="0"/>
          </a:p>
        </p:txBody>
      </p:sp>
      <p:sp>
        <p:nvSpPr>
          <p:cNvPr id="46" name="TextBox 34"/>
          <p:cNvSpPr txBox="1"/>
          <p:nvPr/>
        </p:nvSpPr>
        <p:spPr>
          <a:xfrm>
            <a:off x="6674837" y="4317478"/>
            <a:ext cx="797906"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Sector Sweep Start Time (optional)</a:t>
            </a:r>
            <a:endParaRPr lang="en-US" sz="1000" dirty="0"/>
          </a:p>
        </p:txBody>
      </p:sp>
      <p:sp>
        <p:nvSpPr>
          <p:cNvPr id="47" name="TextBox 35"/>
          <p:cNvSpPr txBox="1"/>
          <p:nvPr/>
        </p:nvSpPr>
        <p:spPr>
          <a:xfrm>
            <a:off x="2561262" y="4337970"/>
            <a:ext cx="760584" cy="692497"/>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Request </a:t>
            </a:r>
            <a:r>
              <a:rPr lang="en-US" sz="900" dirty="0" smtClean="0"/>
              <a:t>Status Code</a:t>
            </a:r>
            <a:endParaRPr lang="en-US" sz="900" dirty="0"/>
          </a:p>
        </p:txBody>
      </p:sp>
      <p:sp>
        <p:nvSpPr>
          <p:cNvPr id="48" name="TextBox 36"/>
          <p:cNvSpPr txBox="1"/>
          <p:nvPr/>
        </p:nvSpPr>
        <p:spPr>
          <a:xfrm>
            <a:off x="7430755" y="4407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Temporary AID (optional)</a:t>
            </a:r>
            <a:endParaRPr lang="en-US" sz="1000" dirty="0"/>
          </a:p>
        </p:txBody>
      </p:sp>
      <p:sp>
        <p:nvSpPr>
          <p:cNvPr id="49" name="TextBox 37"/>
          <p:cNvSpPr txBox="1"/>
          <p:nvPr/>
        </p:nvSpPr>
        <p:spPr>
          <a:xfrm>
            <a:off x="8261580" y="4407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Dwelling Time (optional)</a:t>
            </a:r>
            <a:endParaRPr lang="en-US" sz="1000" dirty="0"/>
          </a:p>
        </p:txBody>
      </p:sp>
      <p:sp>
        <p:nvSpPr>
          <p:cNvPr id="50" name="Rectangle 49"/>
          <p:cNvSpPr/>
          <p:nvPr/>
        </p:nvSpPr>
        <p:spPr bwMode="auto">
          <a:xfrm>
            <a:off x="3299752" y="4381302"/>
            <a:ext cx="924468"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1" name="TextBox 40"/>
          <p:cNvSpPr txBox="1"/>
          <p:nvPr/>
        </p:nvSpPr>
        <p:spPr>
          <a:xfrm>
            <a:off x="3233639" y="4334236"/>
            <a:ext cx="1068484" cy="707886"/>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Number of STAs Providing Discovery Assistance </a:t>
            </a:r>
            <a:endParaRPr lang="en-US" sz="1000" b="1" u="sng" dirty="0">
              <a:solidFill>
                <a:srgbClr val="FF0000"/>
              </a:solidFill>
            </a:endParaRPr>
          </a:p>
        </p:txBody>
      </p:sp>
      <p:sp>
        <p:nvSpPr>
          <p:cNvPr id="52" name="Rectangle 51"/>
          <p:cNvSpPr/>
          <p:nvPr/>
        </p:nvSpPr>
        <p:spPr bwMode="auto">
          <a:xfrm>
            <a:off x="4224172" y="4383779"/>
            <a:ext cx="65583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4880012" y="4383779"/>
            <a:ext cx="274249"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sng" strike="noStrike" cap="none" normalizeH="0" baseline="0" smtClean="0">
              <a:ln>
                <a:noFill/>
              </a:ln>
              <a:solidFill>
                <a:srgbClr val="FF0000"/>
              </a:solidFill>
              <a:effectLst/>
              <a:latin typeface="Times New Roman" pitchFamily="18" charset="0"/>
            </a:endParaRPr>
          </a:p>
        </p:txBody>
      </p:sp>
      <p:sp>
        <p:nvSpPr>
          <p:cNvPr id="54" name="TextBox 44"/>
          <p:cNvSpPr txBox="1"/>
          <p:nvPr/>
        </p:nvSpPr>
        <p:spPr>
          <a:xfrm>
            <a:off x="4164945" y="4422673"/>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MAC Address of STA 1</a:t>
            </a:r>
            <a:endParaRPr lang="en-US" sz="1000" b="1" u="sng" dirty="0">
              <a:solidFill>
                <a:srgbClr val="FF0000"/>
              </a:solidFill>
            </a:endParaRPr>
          </a:p>
        </p:txBody>
      </p:sp>
      <p:sp>
        <p:nvSpPr>
          <p:cNvPr id="55" name="TextBox 46"/>
          <p:cNvSpPr txBox="1"/>
          <p:nvPr/>
        </p:nvSpPr>
        <p:spPr>
          <a:xfrm>
            <a:off x="4873190" y="4543270"/>
            <a:ext cx="320454"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u="sng" dirty="0" smtClean="0">
                <a:solidFill>
                  <a:srgbClr val="FF0000"/>
                </a:solidFill>
              </a:rPr>
              <a:t>…</a:t>
            </a:r>
            <a:endParaRPr lang="en-US" sz="1000" u="sng" dirty="0">
              <a:solidFill>
                <a:srgbClr val="FF0000"/>
              </a:solidFill>
            </a:endParaRPr>
          </a:p>
        </p:txBody>
      </p:sp>
      <p:sp>
        <p:nvSpPr>
          <p:cNvPr id="56" name="Rectangle 55"/>
          <p:cNvSpPr/>
          <p:nvPr/>
        </p:nvSpPr>
        <p:spPr bwMode="auto">
          <a:xfrm>
            <a:off x="5154262" y="4383779"/>
            <a:ext cx="695221"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7" name="TextBox 45"/>
          <p:cNvSpPr txBox="1"/>
          <p:nvPr/>
        </p:nvSpPr>
        <p:spPr>
          <a:xfrm>
            <a:off x="5088935" y="4395986"/>
            <a:ext cx="797906"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b="1" u="sng" dirty="0">
                <a:solidFill>
                  <a:srgbClr val="FF0000"/>
                </a:solidFill>
              </a:rPr>
              <a:t>MAC Address of STA </a:t>
            </a:r>
            <a:r>
              <a:rPr lang="en-GB" sz="1000" b="1" u="sng" dirty="0" smtClean="0">
                <a:solidFill>
                  <a:srgbClr val="FF0000"/>
                </a:solidFill>
              </a:rPr>
              <a:t>N</a:t>
            </a:r>
            <a:endParaRPr lang="en-US" sz="1000" b="1" u="sng" dirty="0">
              <a:solidFill>
                <a:srgbClr val="FF0000"/>
              </a:solidFill>
            </a:endParaRPr>
          </a:p>
        </p:txBody>
      </p:sp>
      <p:sp>
        <p:nvSpPr>
          <p:cNvPr id="104" name="Rectangle 103"/>
          <p:cNvSpPr/>
          <p:nvPr/>
        </p:nvSpPr>
        <p:spPr bwMode="auto">
          <a:xfrm>
            <a:off x="3378646" y="2548068"/>
            <a:ext cx="1226368" cy="592892"/>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5" name="TextBox 104"/>
          <p:cNvSpPr txBox="1"/>
          <p:nvPr/>
        </p:nvSpPr>
        <p:spPr>
          <a:xfrm>
            <a:off x="3343758" y="2548068"/>
            <a:ext cx="1296144" cy="461665"/>
          </a:xfrm>
          <a:prstGeom prst="rect">
            <a:avLst/>
          </a:prstGeom>
          <a:noFill/>
        </p:spPr>
        <p:txBody>
          <a:bodyPr wrap="square" rtlCol="0">
            <a:spAutoFit/>
          </a:bodyPr>
          <a:lstStyle/>
          <a:p>
            <a:pPr algn="ctr"/>
            <a:r>
              <a:rPr lang="en-US" dirty="0" smtClean="0"/>
              <a:t>Other optional elements </a:t>
            </a:r>
            <a:endParaRPr lang="en-US" dirty="0"/>
          </a:p>
        </p:txBody>
      </p:sp>
      <p:sp>
        <p:nvSpPr>
          <p:cNvPr id="58" name="Rectangle 57"/>
          <p:cNvSpPr/>
          <p:nvPr/>
        </p:nvSpPr>
        <p:spPr bwMode="auto">
          <a:xfrm>
            <a:off x="3262962" y="5692598"/>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59" name="Rectangle 58"/>
          <p:cNvSpPr/>
          <p:nvPr/>
        </p:nvSpPr>
        <p:spPr bwMode="auto">
          <a:xfrm>
            <a:off x="2466801" y="5692598"/>
            <a:ext cx="797906"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60" name="Rectangle 59"/>
          <p:cNvSpPr/>
          <p:nvPr/>
        </p:nvSpPr>
        <p:spPr bwMode="auto">
          <a:xfrm>
            <a:off x="866961" y="5698319"/>
            <a:ext cx="673342"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61" name="TextBox 33"/>
          <p:cNvSpPr txBox="1"/>
          <p:nvPr/>
        </p:nvSpPr>
        <p:spPr>
          <a:xfrm>
            <a:off x="2440271" y="5854191"/>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b="1" u="sng" dirty="0" smtClean="0">
                <a:solidFill>
                  <a:srgbClr val="FF0000"/>
                </a:solidFill>
              </a:rPr>
              <a:t>Scan Mode</a:t>
            </a:r>
            <a:endParaRPr lang="en-US" sz="1000" b="1" u="sng" dirty="0">
              <a:solidFill>
                <a:srgbClr val="FF0000"/>
              </a:solidFill>
            </a:endParaRPr>
          </a:p>
        </p:txBody>
      </p:sp>
      <p:sp>
        <p:nvSpPr>
          <p:cNvPr id="62" name="TextBox 34"/>
          <p:cNvSpPr txBox="1"/>
          <p:nvPr/>
        </p:nvSpPr>
        <p:spPr>
          <a:xfrm>
            <a:off x="3280285" y="5854191"/>
            <a:ext cx="797906" cy="246221"/>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Reserved</a:t>
            </a:r>
            <a:endParaRPr lang="en-US" sz="1000" dirty="0"/>
          </a:p>
        </p:txBody>
      </p:sp>
      <p:sp>
        <p:nvSpPr>
          <p:cNvPr id="63" name="TextBox 35"/>
          <p:cNvSpPr txBox="1"/>
          <p:nvPr/>
        </p:nvSpPr>
        <p:spPr>
          <a:xfrm>
            <a:off x="821993" y="5731492"/>
            <a:ext cx="760584" cy="553998"/>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000" dirty="0" smtClean="0"/>
              <a:t>Discovery Assistance Type</a:t>
            </a:r>
            <a:endParaRPr lang="en-US" sz="900" dirty="0"/>
          </a:p>
        </p:txBody>
      </p:sp>
      <p:sp>
        <p:nvSpPr>
          <p:cNvPr id="64" name="Rectangle 63"/>
          <p:cNvSpPr/>
          <p:nvPr/>
        </p:nvSpPr>
        <p:spPr bwMode="auto">
          <a:xfrm>
            <a:off x="1543169" y="5698319"/>
            <a:ext cx="924468" cy="592892"/>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smtClean="0">
              <a:ln>
                <a:noFill/>
              </a:ln>
              <a:solidFill>
                <a:schemeClr val="tx1"/>
              </a:solidFill>
              <a:effectLst/>
              <a:latin typeface="Times New Roman" pitchFamily="18" charset="0"/>
            </a:endParaRPr>
          </a:p>
        </p:txBody>
      </p:sp>
      <p:sp>
        <p:nvSpPr>
          <p:cNvPr id="65" name="TextBox 40"/>
          <p:cNvSpPr txBox="1"/>
          <p:nvPr/>
        </p:nvSpPr>
        <p:spPr>
          <a:xfrm>
            <a:off x="1477397" y="5808436"/>
            <a:ext cx="1068484" cy="400110"/>
          </a:xfrm>
          <a:prstGeom prst="rect">
            <a:avLst/>
          </a:prstGeom>
          <a:noFill/>
          <a:ln>
            <a:noFill/>
          </a:ln>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GB" sz="1000" dirty="0" smtClean="0"/>
              <a:t>Dwelling Time Present</a:t>
            </a:r>
            <a:endParaRPr lang="en-US" sz="1000" dirty="0"/>
          </a:p>
        </p:txBody>
      </p:sp>
      <p:cxnSp>
        <p:nvCxnSpPr>
          <p:cNvPr id="66" name="Straight Connector 65"/>
          <p:cNvCxnSpPr/>
          <p:nvPr/>
        </p:nvCxnSpPr>
        <p:spPr bwMode="auto">
          <a:xfrm>
            <a:off x="2633372" y="4968473"/>
            <a:ext cx="1427496" cy="72412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flipH="1">
            <a:off x="885752" y="4985748"/>
            <a:ext cx="1125881" cy="70685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4848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support the proposed resolution of CID 3518?</a:t>
            </a:r>
          </a:p>
          <a:p>
            <a:endParaRPr lang="en-US" dirty="0"/>
          </a:p>
          <a:p>
            <a:pPr lvl="1"/>
            <a:r>
              <a:rPr lang="en-US" dirty="0" smtClean="0"/>
              <a:t>Yes</a:t>
            </a:r>
          </a:p>
          <a:p>
            <a:pPr lvl="1"/>
            <a:r>
              <a:rPr lang="en-US" dirty="0" smtClean="0"/>
              <a:t>No</a:t>
            </a:r>
          </a:p>
          <a:p>
            <a:pPr lvl="1"/>
            <a:r>
              <a:rPr lang="en-US" dirty="0" smtClean="0"/>
              <a:t>Abstain   </a:t>
            </a:r>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16</a:t>
            </a:fld>
            <a:endParaRPr lang="en-US" altLang="en-US" dirty="0"/>
          </a:p>
        </p:txBody>
      </p:sp>
    </p:spTree>
    <p:extLst>
      <p:ext uri="{BB962C8B-B14F-4D97-AF65-F5344CB8AC3E}">
        <p14:creationId xmlns:p14="http://schemas.microsoft.com/office/powerpoint/2010/main" val="387338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2</a:t>
            </a:fld>
            <a:endParaRPr lang="en-US" alt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88584645"/>
              </p:ext>
            </p:extLst>
          </p:nvPr>
        </p:nvGraphicFramePr>
        <p:xfrm>
          <a:off x="827584" y="2348880"/>
          <a:ext cx="7416823" cy="2016224"/>
        </p:xfrm>
        <a:graphic>
          <a:graphicData uri="http://schemas.openxmlformats.org/drawingml/2006/table">
            <a:tbl>
              <a:tblPr firstRow="1" firstCol="1" bandRow="1">
                <a:tableStyleId>{5C22544A-7EE6-4342-B048-85BDC9FD1C3A}</a:tableStyleId>
              </a:tblPr>
              <a:tblGrid>
                <a:gridCol w="499648"/>
                <a:gridCol w="820402"/>
                <a:gridCol w="3414193"/>
                <a:gridCol w="2682580"/>
              </a:tblGrid>
              <a:tr h="303653">
                <a:tc>
                  <a:txBody>
                    <a:bodyPr/>
                    <a:lstStyle/>
                    <a:p>
                      <a:pPr marL="0" marR="0">
                        <a:spcBef>
                          <a:spcPts val="0"/>
                        </a:spcBef>
                        <a:spcAft>
                          <a:spcPts val="0"/>
                        </a:spcAft>
                      </a:pPr>
                      <a:r>
                        <a:rPr lang="en-GB" sz="1200" dirty="0">
                          <a:solidFill>
                            <a:schemeClr val="bg1"/>
                          </a:solidFill>
                          <a:effectLst/>
                        </a:rPr>
                        <a:t>CID</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spcBef>
                          <a:spcPts val="0"/>
                        </a:spcBef>
                        <a:spcAft>
                          <a:spcPts val="0"/>
                        </a:spcAft>
                      </a:pPr>
                      <a:r>
                        <a:rPr lang="en-GB" sz="1200">
                          <a:solidFill>
                            <a:schemeClr val="bg1"/>
                          </a:solidFill>
                          <a:effectLst/>
                        </a:rPr>
                        <a:t>PP.LL</a:t>
                      </a:r>
                      <a:endParaRPr lang="en-US" sz="1200">
                        <a:solidFill>
                          <a:schemeClr val="bg1"/>
                        </a:solidFill>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a:solidFill>
                            <a:schemeClr val="bg1"/>
                          </a:solidFill>
                          <a:effectLst/>
                          <a:latin typeface="+mn-lt"/>
                          <a:ea typeface="+mn-ea"/>
                          <a:cs typeface="+mn-cs"/>
                        </a:rPr>
                        <a:t>Comment</a:t>
                      </a:r>
                      <a:endParaRPr lang="en-US" sz="1200" kern="1200">
                        <a:solidFill>
                          <a:schemeClr val="bg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dirty="0">
                          <a:solidFill>
                            <a:schemeClr val="bg1"/>
                          </a:solidFill>
                          <a:effectLst/>
                        </a:rPr>
                        <a:t>Proposed Change</a:t>
                      </a:r>
                      <a:endParaRPr lang="en-US" sz="1200" dirty="0">
                        <a:solidFill>
                          <a:schemeClr val="bg1"/>
                        </a:solidFill>
                        <a:effectLst/>
                        <a:latin typeface="Times New Roman" panose="02020603050405020304" pitchFamily="18" charset="0"/>
                        <a:ea typeface="Batang" panose="02030600000101010101" pitchFamily="18" charset="-127"/>
                      </a:endParaRPr>
                    </a:p>
                  </a:txBody>
                  <a:tcPr marL="68580" marR="68580" marT="0" marB="0"/>
                </a:tc>
              </a:tr>
              <a:tr h="1712571">
                <a:tc>
                  <a:txBody>
                    <a:bodyPr/>
                    <a:lstStyle/>
                    <a:p>
                      <a:pPr marL="0" marR="0" algn="r">
                        <a:spcBef>
                          <a:spcPts val="0"/>
                        </a:spcBef>
                        <a:spcAft>
                          <a:spcPts val="0"/>
                        </a:spcAft>
                      </a:pPr>
                      <a:r>
                        <a:rPr lang="en-US" sz="1200" dirty="0">
                          <a:effectLst/>
                        </a:rPr>
                        <a:t> </a:t>
                      </a:r>
                    </a:p>
                    <a:p>
                      <a:pPr marL="0" marR="0">
                        <a:spcBef>
                          <a:spcPts val="0"/>
                        </a:spcBef>
                        <a:spcAft>
                          <a:spcPts val="0"/>
                        </a:spcAft>
                      </a:pPr>
                      <a:r>
                        <a:rPr lang="en-US" sz="1200" dirty="0">
                          <a:effectLst/>
                        </a:rPr>
                        <a:t>3518</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r">
                        <a:spcBef>
                          <a:spcPts val="0"/>
                        </a:spcBef>
                        <a:spcAft>
                          <a:spcPts val="0"/>
                        </a:spcAft>
                      </a:pPr>
                      <a:r>
                        <a:rPr lang="en-GB" sz="1200" dirty="0">
                          <a:effectLst/>
                        </a:rPr>
                        <a:t>11.31.6</a:t>
                      </a:r>
                      <a:endParaRPr lang="en-US" sz="1200" dirty="0">
                        <a:effectLst/>
                        <a:latin typeface="Times New Roman" panose="02020603050405020304" pitchFamily="18" charset="0"/>
                        <a:ea typeface="Batang" panose="02030600000101010101" pitchFamily="18" charset="-127"/>
                      </a:endParaRPr>
                    </a:p>
                  </a:txBody>
                  <a:tcPr marL="68580" marR="68580" marT="0" marB="0"/>
                </a:tc>
                <a:tc>
                  <a:txBody>
                    <a:bodyPr/>
                    <a:lstStyle/>
                    <a:p>
                      <a:pPr marL="0" marR="0" algn="l" defTabSz="914400" rtl="0" eaLnBrk="1" latinLnBrk="0" hangingPunct="1">
                        <a:spcBef>
                          <a:spcPts val="0"/>
                        </a:spcBef>
                        <a:spcAft>
                          <a:spcPts val="0"/>
                        </a:spcAft>
                      </a:pPr>
                      <a:r>
                        <a:rPr lang="en-GB" sz="1200" kern="1200" dirty="0" smtClean="0">
                          <a:solidFill>
                            <a:schemeClr val="dk1"/>
                          </a:solidFill>
                          <a:effectLst/>
                          <a:latin typeface="+mn-lt"/>
                          <a:ea typeface="+mn-ea"/>
                          <a:cs typeface="+mn-cs"/>
                        </a:rPr>
                        <a:t>Multi-band discovery assistance allows discovery of an AP or PCP that this STA is connected to however this is not enough. For some use cases, the STA might need to talk to a non-AP/PCP STAs in the same BSS or even in other BSSs . A STA should find other non-AP in that BSS and other BSS</a:t>
                      </a:r>
                      <a:endParaRPr lang="en-US" sz="1200" kern="1200" dirty="0">
                        <a:solidFill>
                          <a:schemeClr val="dk1"/>
                        </a:solidFill>
                        <a:effectLst/>
                        <a:latin typeface="+mn-lt"/>
                        <a:ea typeface="+mn-ea"/>
                        <a:cs typeface="+mn-cs"/>
                      </a:endParaRPr>
                    </a:p>
                  </a:txBody>
                  <a:tcPr marL="68580" marR="68580" marT="0" marB="0"/>
                </a:tc>
                <a:tc>
                  <a:txBody>
                    <a:bodyPr/>
                    <a:lstStyle/>
                    <a:p>
                      <a:pPr marL="0" marR="0">
                        <a:spcBef>
                          <a:spcPts val="0"/>
                        </a:spcBef>
                        <a:spcAft>
                          <a:spcPts val="0"/>
                        </a:spcAft>
                      </a:pPr>
                      <a:r>
                        <a:rPr lang="en-GB" sz="1200" kern="1200" dirty="0" smtClean="0">
                          <a:solidFill>
                            <a:schemeClr val="dk1"/>
                          </a:solidFill>
                          <a:effectLst/>
                          <a:latin typeface="+mn-lt"/>
                          <a:ea typeface="+mn-ea"/>
                          <a:cs typeface="+mn-cs"/>
                        </a:rPr>
                        <a:t>The standard should define a mechanism to allow new STA to find neighbor STAs in an on-demand fashion. Commenter is willing to provide resolution text.</a:t>
                      </a:r>
                      <a:endParaRPr lang="en-US" sz="1200" dirty="0">
                        <a:effectLst/>
                        <a:latin typeface="Times New Roman" panose="02020603050405020304" pitchFamily="18" charset="0"/>
                        <a:ea typeface="Batang" panose="02030600000101010101" pitchFamily="18" charset="-127"/>
                      </a:endParaRPr>
                    </a:p>
                  </a:txBody>
                  <a:tcPr marL="68580" marR="68580" marT="0" marB="0"/>
                </a:tc>
              </a:tr>
            </a:tbl>
          </a:graphicData>
        </a:graphic>
      </p:graphicFrame>
    </p:spTree>
    <p:extLst>
      <p:ext uri="{BB962C8B-B14F-4D97-AF65-F5344CB8AC3E}">
        <p14:creationId xmlns:p14="http://schemas.microsoft.com/office/powerpoint/2010/main" val="20895206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Overview (1)</a:t>
            </a:r>
            <a:endParaRPr lang="en-US" dirty="0"/>
          </a:p>
        </p:txBody>
      </p:sp>
      <p:sp>
        <p:nvSpPr>
          <p:cNvPr id="3" name="Content Placeholder 2"/>
          <p:cNvSpPr>
            <a:spLocks noGrp="1"/>
          </p:cNvSpPr>
          <p:nvPr>
            <p:ph idx="1"/>
          </p:nvPr>
        </p:nvSpPr>
        <p:spPr>
          <a:xfrm>
            <a:off x="306513" y="2113349"/>
            <a:ext cx="4672438" cy="4267979"/>
          </a:xfrm>
        </p:spPr>
        <p:txBody>
          <a:bodyPr/>
          <a:lstStyle/>
          <a:p>
            <a:r>
              <a:rPr lang="en-US" sz="1800" dirty="0" smtClean="0"/>
              <a:t>Multi-band </a:t>
            </a:r>
            <a:r>
              <a:rPr lang="en-US" sz="1800" dirty="0"/>
              <a:t>discovery assistance is included in 802.11ay D2.0 to allow a new STA to trigger on-demand sector sweeping instead of the continuous exhaustive sector sweeping all the time by AP</a:t>
            </a:r>
          </a:p>
          <a:p>
            <a:r>
              <a:rPr lang="en-US" sz="1800" dirty="0"/>
              <a:t>New STA </a:t>
            </a:r>
            <a:r>
              <a:rPr lang="en-US" sz="1800" dirty="0" smtClean="0"/>
              <a:t>(Sink) can </a:t>
            </a:r>
            <a:r>
              <a:rPr lang="en-US" sz="1800" dirty="0"/>
              <a:t>use lower band connection to trigger an AP </a:t>
            </a:r>
            <a:r>
              <a:rPr lang="en-US" sz="1800" dirty="0" smtClean="0"/>
              <a:t>(Source) mmW beamforming</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3</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 name="Content Placeholder 6"/>
          <p:cNvPicPr>
            <a:picLocks noChangeAspect="1"/>
          </p:cNvPicPr>
          <p:nvPr/>
        </p:nvPicPr>
        <p:blipFill rotWithShape="1">
          <a:blip r:embed="rId2" cstate="print">
            <a:extLst>
              <a:ext uri="{28A0092B-C50C-407E-A947-70E740481C1C}">
                <a14:useLocalDpi xmlns:a14="http://schemas.microsoft.com/office/drawing/2010/main" val="0"/>
              </a:ext>
            </a:extLst>
          </a:blip>
          <a:srcRect l="10205" t="5381" r="15693" b="20501"/>
          <a:stretch/>
        </p:blipFill>
        <p:spPr bwMode="auto">
          <a:xfrm>
            <a:off x="4876800" y="1676400"/>
            <a:ext cx="3414408"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6444208" y="4149080"/>
            <a:ext cx="144016" cy="144016"/>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437870" y="4274708"/>
            <a:ext cx="933550" cy="246221"/>
          </a:xfrm>
          <a:prstGeom prst="rect">
            <a:avLst/>
          </a:prstGeom>
          <a:noFill/>
        </p:spPr>
        <p:txBody>
          <a:bodyPr wrap="square" rtlCol="0">
            <a:spAutoFit/>
          </a:bodyPr>
          <a:lstStyle/>
          <a:p>
            <a:r>
              <a:rPr lang="en-US" sz="1000" dirty="0" smtClean="0"/>
              <a:t>Sink </a:t>
            </a:r>
            <a:endParaRPr lang="en-US" sz="1000" dirty="0"/>
          </a:p>
        </p:txBody>
      </p:sp>
      <p:sp>
        <p:nvSpPr>
          <p:cNvPr id="10" name="Rectangle 9"/>
          <p:cNvSpPr/>
          <p:nvPr/>
        </p:nvSpPr>
        <p:spPr bwMode="auto">
          <a:xfrm>
            <a:off x="7092280" y="3068960"/>
            <a:ext cx="648072" cy="144016"/>
          </a:xfrm>
          <a:prstGeom prst="rect">
            <a:avLst/>
          </a:prstGeom>
          <a:solidFill>
            <a:schemeClr val="bg1"/>
          </a:solid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3" name="Rectangle 52"/>
          <p:cNvSpPr/>
          <p:nvPr/>
        </p:nvSpPr>
        <p:spPr bwMode="auto">
          <a:xfrm>
            <a:off x="7236296" y="2113348"/>
            <a:ext cx="792088" cy="163523"/>
          </a:xfrm>
          <a:prstGeom prst="rect">
            <a:avLst/>
          </a:prstGeom>
          <a:solidFill>
            <a:schemeClr val="bg1"/>
          </a:solidFill>
          <a:ln w="1270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4" name="Rectangle 60"/>
          <p:cNvSpPr>
            <a:spLocks noChangeArrowheads="1"/>
          </p:cNvSpPr>
          <p:nvPr/>
        </p:nvSpPr>
        <p:spPr bwMode="auto">
          <a:xfrm>
            <a:off x="8701302" y="5779696"/>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Rectangle 61"/>
          <p:cNvSpPr>
            <a:spLocks noChangeArrowheads="1"/>
          </p:cNvSpPr>
          <p:nvPr/>
        </p:nvSpPr>
        <p:spPr bwMode="auto">
          <a:xfrm>
            <a:off x="8701302" y="5779696"/>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Rectangle 62"/>
          <p:cNvSpPr>
            <a:spLocks noChangeArrowheads="1"/>
          </p:cNvSpPr>
          <p:nvPr/>
        </p:nvSpPr>
        <p:spPr bwMode="auto">
          <a:xfrm>
            <a:off x="8701302" y="5546334"/>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4" name="Rectangle 63"/>
          <p:cNvSpPr>
            <a:spLocks noChangeArrowheads="1"/>
          </p:cNvSpPr>
          <p:nvPr/>
        </p:nvSpPr>
        <p:spPr bwMode="auto">
          <a:xfrm>
            <a:off x="8701302" y="55463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Rectangle 64"/>
          <p:cNvSpPr>
            <a:spLocks noChangeArrowheads="1"/>
          </p:cNvSpPr>
          <p:nvPr/>
        </p:nvSpPr>
        <p:spPr bwMode="auto">
          <a:xfrm>
            <a:off x="7383131" y="55431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6" name="Rectangle 65"/>
          <p:cNvSpPr>
            <a:spLocks noChangeArrowheads="1"/>
          </p:cNvSpPr>
          <p:nvPr/>
        </p:nvSpPr>
        <p:spPr bwMode="auto">
          <a:xfrm>
            <a:off x="7406944" y="5776521"/>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9" name="Rectangle 18"/>
          <p:cNvSpPr/>
          <p:nvPr/>
        </p:nvSpPr>
        <p:spPr bwMode="auto">
          <a:xfrm>
            <a:off x="5287275" y="3488670"/>
            <a:ext cx="694872" cy="144016"/>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7" name="Straight Arrow Connector 46"/>
          <p:cNvCxnSpPr>
            <a:endCxn id="4" idx="1"/>
          </p:cNvCxnSpPr>
          <p:nvPr/>
        </p:nvCxnSpPr>
        <p:spPr bwMode="auto">
          <a:xfrm>
            <a:off x="5410200" y="3429000"/>
            <a:ext cx="1055099" cy="741171"/>
          </a:xfrm>
          <a:prstGeom prst="straightConnector1">
            <a:avLst/>
          </a:prstGeom>
          <a:solidFill>
            <a:srgbClr val="00B8FF"/>
          </a:solidFill>
          <a:ln w="28575" cap="flat" cmpd="sng" algn="ctr">
            <a:solidFill>
              <a:srgbClr val="FF0000"/>
            </a:solidFill>
            <a:prstDash val="solid"/>
            <a:round/>
            <a:headEnd type="triangle" w="med" len="med"/>
            <a:tailEnd type="triangle"/>
          </a:ln>
          <a:effectLst/>
        </p:spPr>
      </p:cxnSp>
      <p:cxnSp>
        <p:nvCxnSpPr>
          <p:cNvPr id="49" name="Straight Arrow Connector 48"/>
          <p:cNvCxnSpPr>
            <a:endCxn id="4" idx="2"/>
          </p:cNvCxnSpPr>
          <p:nvPr/>
        </p:nvCxnSpPr>
        <p:spPr bwMode="auto">
          <a:xfrm>
            <a:off x="5366642" y="3490463"/>
            <a:ext cx="1077566" cy="730625"/>
          </a:xfrm>
          <a:prstGeom prst="straightConnector1">
            <a:avLst/>
          </a:prstGeom>
          <a:solidFill>
            <a:srgbClr val="00B8FF"/>
          </a:solidFill>
          <a:ln w="28575" cap="flat" cmpd="sng" algn="ctr">
            <a:solidFill>
              <a:srgbClr val="0070C0"/>
            </a:solidFill>
            <a:prstDash val="sysDash"/>
            <a:round/>
            <a:headEnd type="triangle" w="med" len="med"/>
            <a:tailEnd type="triangle"/>
          </a:ln>
          <a:effectLst/>
        </p:spPr>
      </p:cxnSp>
      <p:sp>
        <p:nvSpPr>
          <p:cNvPr id="20" name="TextBox 19"/>
          <p:cNvSpPr txBox="1"/>
          <p:nvPr/>
        </p:nvSpPr>
        <p:spPr>
          <a:xfrm>
            <a:off x="5173432" y="3527935"/>
            <a:ext cx="933550" cy="246221"/>
          </a:xfrm>
          <a:prstGeom prst="rect">
            <a:avLst/>
          </a:prstGeom>
          <a:noFill/>
        </p:spPr>
        <p:txBody>
          <a:bodyPr wrap="square" rtlCol="0">
            <a:spAutoFit/>
          </a:bodyPr>
          <a:lstStyle/>
          <a:p>
            <a:r>
              <a:rPr lang="en-US" sz="1000" dirty="0" smtClean="0"/>
              <a:t>Source</a:t>
            </a:r>
            <a:endParaRPr lang="en-US" sz="1000" dirty="0"/>
          </a:p>
        </p:txBody>
      </p:sp>
    </p:spTree>
    <p:extLst>
      <p:ext uri="{BB962C8B-B14F-4D97-AF65-F5344CB8AC3E}">
        <p14:creationId xmlns:p14="http://schemas.microsoft.com/office/powerpoint/2010/main" val="13820246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Overview (2)</a:t>
            </a:r>
            <a:endParaRPr lang="en-US" dirty="0"/>
          </a:p>
        </p:txBody>
      </p:sp>
      <p:sp>
        <p:nvSpPr>
          <p:cNvPr id="3" name="Content Placeholder 2"/>
          <p:cNvSpPr>
            <a:spLocks noGrp="1"/>
          </p:cNvSpPr>
          <p:nvPr>
            <p:ph idx="1"/>
          </p:nvPr>
        </p:nvSpPr>
        <p:spPr>
          <a:xfrm>
            <a:off x="306513" y="2113349"/>
            <a:ext cx="4672438" cy="4267979"/>
          </a:xfrm>
        </p:spPr>
        <p:txBody>
          <a:bodyPr/>
          <a:lstStyle/>
          <a:p>
            <a:r>
              <a:rPr lang="en-US" sz="1800" dirty="0" smtClean="0"/>
              <a:t>New STA </a:t>
            </a:r>
            <a:r>
              <a:rPr lang="en-US" sz="1800" dirty="0"/>
              <a:t>(Sink) </a:t>
            </a:r>
            <a:r>
              <a:rPr lang="en-US" sz="1800" dirty="0" smtClean="0"/>
              <a:t>connects to the Source using lower band</a:t>
            </a:r>
          </a:p>
          <a:p>
            <a:r>
              <a:rPr lang="en-US" sz="1800" dirty="0" smtClean="0"/>
              <a:t>New </a:t>
            </a:r>
            <a:r>
              <a:rPr lang="en-US" sz="1800" dirty="0"/>
              <a:t>STA (Sink) </a:t>
            </a:r>
            <a:r>
              <a:rPr lang="en-US" sz="1800" dirty="0" smtClean="0"/>
              <a:t>might not be in the Source range to form mmW link</a:t>
            </a:r>
          </a:p>
          <a:p>
            <a:r>
              <a:rPr lang="en-US" sz="1800" dirty="0" smtClean="0"/>
              <a:t>If </a:t>
            </a:r>
            <a:r>
              <a:rPr lang="en-US" sz="1800" dirty="0"/>
              <a:t>the New STA (Sink</a:t>
            </a:r>
            <a:r>
              <a:rPr lang="en-US" sz="1800" dirty="0" smtClean="0"/>
              <a:t>) discovers other STAs that is connected to the Source (Relay), L3 routing is used to extend coverage and reach out to the Source</a:t>
            </a:r>
          </a:p>
          <a:p>
            <a:r>
              <a:rPr lang="en-US" sz="1800" dirty="0" smtClean="0"/>
              <a:t>New </a:t>
            </a:r>
            <a:r>
              <a:rPr lang="en-US" sz="1800" dirty="0"/>
              <a:t>STA </a:t>
            </a:r>
            <a:r>
              <a:rPr lang="en-US" sz="1800" dirty="0" smtClean="0"/>
              <a:t>(Sink) needs </a:t>
            </a:r>
            <a:r>
              <a:rPr lang="en-US" sz="1800" dirty="0"/>
              <a:t>to find other neighbor </a:t>
            </a:r>
            <a:r>
              <a:rPr lang="en-US" sz="1800" dirty="0" smtClean="0"/>
              <a:t>DMG STAs (Relay) and beamform with them in </a:t>
            </a:r>
            <a:r>
              <a:rPr lang="en-US" sz="1800" dirty="0"/>
              <a:t>an on-demand </a:t>
            </a:r>
            <a:r>
              <a:rPr lang="en-US" sz="1800" dirty="0" smtClean="0"/>
              <a:t>fashion to reach out to the source</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4</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40" name="Content Placeholder 6"/>
          <p:cNvPicPr>
            <a:picLocks noChangeAspect="1"/>
          </p:cNvPicPr>
          <p:nvPr/>
        </p:nvPicPr>
        <p:blipFill rotWithShape="1">
          <a:blip r:embed="rId2" cstate="print">
            <a:extLst>
              <a:ext uri="{28A0092B-C50C-407E-A947-70E740481C1C}">
                <a14:useLocalDpi xmlns:a14="http://schemas.microsoft.com/office/drawing/2010/main" val="0"/>
              </a:ext>
            </a:extLst>
          </a:blip>
          <a:srcRect l="10205" t="5381" r="15693" b="20501"/>
          <a:stretch/>
        </p:blipFill>
        <p:spPr bwMode="auto">
          <a:xfrm>
            <a:off x="4876800" y="1676400"/>
            <a:ext cx="3414408"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2" name="Straight Arrow Connector 41"/>
          <p:cNvCxnSpPr/>
          <p:nvPr/>
        </p:nvCxnSpPr>
        <p:spPr bwMode="auto">
          <a:xfrm flipV="1">
            <a:off x="7315200" y="2226678"/>
            <a:ext cx="76200" cy="853030"/>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cxnSp>
        <p:nvCxnSpPr>
          <p:cNvPr id="43" name="Straight Arrow Connector 42"/>
          <p:cNvCxnSpPr/>
          <p:nvPr/>
        </p:nvCxnSpPr>
        <p:spPr bwMode="auto">
          <a:xfrm flipV="1">
            <a:off x="5410200" y="2226678"/>
            <a:ext cx="1915915" cy="1202322"/>
          </a:xfrm>
          <a:prstGeom prst="straightConnector1">
            <a:avLst/>
          </a:prstGeom>
          <a:solidFill>
            <a:srgbClr val="00B8FF"/>
          </a:solidFill>
          <a:ln w="28575" cap="flat" cmpd="sng" algn="ctr">
            <a:solidFill>
              <a:srgbClr val="0070C0"/>
            </a:solidFill>
            <a:prstDash val="sysDash"/>
            <a:round/>
            <a:headEnd type="triangle" w="med" len="med"/>
            <a:tailEnd type="triangle"/>
          </a:ln>
          <a:effectLst/>
        </p:spPr>
      </p:cxnSp>
      <p:cxnSp>
        <p:nvCxnSpPr>
          <p:cNvPr id="41" name="Straight Arrow Connector 40"/>
          <p:cNvCxnSpPr/>
          <p:nvPr/>
        </p:nvCxnSpPr>
        <p:spPr bwMode="auto">
          <a:xfrm flipV="1">
            <a:off x="5410200" y="3124200"/>
            <a:ext cx="1828800" cy="304800"/>
          </a:xfrm>
          <a:prstGeom prst="straightConnector1">
            <a:avLst/>
          </a:prstGeom>
          <a:solidFill>
            <a:srgbClr val="00B8FF"/>
          </a:solidFill>
          <a:ln w="28575" cap="flat" cmpd="sng" algn="ctr">
            <a:solidFill>
              <a:srgbClr val="FF0000"/>
            </a:solidFill>
            <a:prstDash val="solid"/>
            <a:round/>
            <a:headEnd type="triangle" w="med" len="med"/>
            <a:tailEnd type="triangle"/>
          </a:ln>
          <a:effectLst/>
        </p:spPr>
      </p:cxnSp>
      <p:sp>
        <p:nvSpPr>
          <p:cNvPr id="8" name="Rectangle 7"/>
          <p:cNvSpPr/>
          <p:nvPr/>
        </p:nvSpPr>
        <p:spPr bwMode="auto">
          <a:xfrm>
            <a:off x="5287275" y="3488670"/>
            <a:ext cx="694872" cy="144016"/>
          </a:xfrm>
          <a:prstGeom prst="rect">
            <a:avLst/>
          </a:prstGeom>
          <a:solidFill>
            <a:schemeClr val="bg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TextBox 21"/>
          <p:cNvSpPr txBox="1"/>
          <p:nvPr/>
        </p:nvSpPr>
        <p:spPr>
          <a:xfrm>
            <a:off x="5173432" y="3429000"/>
            <a:ext cx="933550" cy="246221"/>
          </a:xfrm>
          <a:prstGeom prst="rect">
            <a:avLst/>
          </a:prstGeom>
          <a:noFill/>
        </p:spPr>
        <p:txBody>
          <a:bodyPr wrap="square" rtlCol="0">
            <a:spAutoFit/>
          </a:bodyPr>
          <a:lstStyle/>
          <a:p>
            <a:r>
              <a:rPr lang="en-US" sz="1000" dirty="0" smtClean="0"/>
              <a:t>Source</a:t>
            </a:r>
            <a:endParaRPr lang="en-US" sz="1000" dirty="0"/>
          </a:p>
        </p:txBody>
      </p:sp>
      <p:sp>
        <p:nvSpPr>
          <p:cNvPr id="23" name="Rectangle 60"/>
          <p:cNvSpPr>
            <a:spLocks noChangeArrowheads="1"/>
          </p:cNvSpPr>
          <p:nvPr/>
        </p:nvSpPr>
        <p:spPr bwMode="auto">
          <a:xfrm>
            <a:off x="8701302" y="5779696"/>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61"/>
          <p:cNvSpPr>
            <a:spLocks noChangeArrowheads="1"/>
          </p:cNvSpPr>
          <p:nvPr/>
        </p:nvSpPr>
        <p:spPr bwMode="auto">
          <a:xfrm>
            <a:off x="8701302" y="5779696"/>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62"/>
          <p:cNvSpPr>
            <a:spLocks noChangeArrowheads="1"/>
          </p:cNvSpPr>
          <p:nvPr/>
        </p:nvSpPr>
        <p:spPr bwMode="auto">
          <a:xfrm>
            <a:off x="8701302" y="5546334"/>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6" name="Rectangle 25"/>
          <p:cNvSpPr>
            <a:spLocks noChangeArrowheads="1"/>
          </p:cNvSpPr>
          <p:nvPr/>
        </p:nvSpPr>
        <p:spPr bwMode="auto">
          <a:xfrm>
            <a:off x="8701302" y="55463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6"/>
          <p:cNvSpPr>
            <a:spLocks noChangeArrowheads="1"/>
          </p:cNvSpPr>
          <p:nvPr/>
        </p:nvSpPr>
        <p:spPr bwMode="auto">
          <a:xfrm>
            <a:off x="7383131" y="55431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7"/>
          <p:cNvSpPr>
            <a:spLocks noChangeArrowheads="1"/>
          </p:cNvSpPr>
          <p:nvPr/>
        </p:nvSpPr>
        <p:spPr bwMode="auto">
          <a:xfrm>
            <a:off x="7406944" y="5776521"/>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631664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Overview (3)</a:t>
            </a:r>
            <a:endParaRPr lang="en-US" dirty="0"/>
          </a:p>
        </p:txBody>
      </p:sp>
      <p:sp>
        <p:nvSpPr>
          <p:cNvPr id="3" name="Content Placeholder 2"/>
          <p:cNvSpPr>
            <a:spLocks noGrp="1"/>
          </p:cNvSpPr>
          <p:nvPr>
            <p:ph idx="1"/>
          </p:nvPr>
        </p:nvSpPr>
        <p:spPr>
          <a:xfrm>
            <a:off x="295575" y="2190507"/>
            <a:ext cx="2266566" cy="4267979"/>
          </a:xfrm>
        </p:spPr>
        <p:txBody>
          <a:bodyPr/>
          <a:lstStyle/>
          <a:p>
            <a:r>
              <a:rPr lang="en-US" sz="1800" dirty="0" smtClean="0"/>
              <a:t>Relay is a device operates at the same channel with more than one STA</a:t>
            </a:r>
          </a:p>
          <a:p>
            <a:r>
              <a:rPr lang="en-US" sz="1800" dirty="0" smtClean="0"/>
              <a:t>Each STA can have its own MAC and PHY and coordinated by the co-channel coordinated management[*] </a:t>
            </a:r>
            <a:endParaRPr lang="en-US" sz="1800"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pSp>
        <p:nvGrpSpPr>
          <p:cNvPr id="5" name="Group 4"/>
          <p:cNvGrpSpPr/>
          <p:nvPr/>
        </p:nvGrpSpPr>
        <p:grpSpPr>
          <a:xfrm>
            <a:off x="2409555" y="1728725"/>
            <a:ext cx="6831265" cy="4258934"/>
            <a:chOff x="2409555" y="1728725"/>
            <a:chExt cx="6831265" cy="4258934"/>
          </a:xfrm>
        </p:grpSpPr>
        <p:sp>
          <p:nvSpPr>
            <p:cNvPr id="23" name="Rectangle 60"/>
            <p:cNvSpPr>
              <a:spLocks noChangeArrowheads="1"/>
            </p:cNvSpPr>
            <p:nvPr/>
          </p:nvSpPr>
          <p:spPr bwMode="auto">
            <a:xfrm>
              <a:off x="8701302" y="5779696"/>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4" name="Group 3"/>
            <p:cNvGrpSpPr/>
            <p:nvPr/>
          </p:nvGrpSpPr>
          <p:grpSpPr>
            <a:xfrm>
              <a:off x="2409555" y="1728725"/>
              <a:ext cx="6831265" cy="4258934"/>
              <a:chOff x="2409555" y="1728725"/>
              <a:chExt cx="6831265" cy="4258934"/>
            </a:xfrm>
          </p:grpSpPr>
          <p:pic>
            <p:nvPicPr>
              <p:cNvPr id="18" name="Picture 17"/>
              <p:cNvPicPr>
                <a:picLocks noChangeAspect="1"/>
              </p:cNvPicPr>
              <p:nvPr/>
            </p:nvPicPr>
            <p:blipFill>
              <a:blip r:embed="rId2"/>
              <a:stretch>
                <a:fillRect/>
              </a:stretch>
            </p:blipFill>
            <p:spPr>
              <a:xfrm>
                <a:off x="2409555" y="1728725"/>
                <a:ext cx="6831265" cy="3723946"/>
              </a:xfrm>
              <a:prstGeom prst="rect">
                <a:avLst/>
              </a:prstGeom>
            </p:spPr>
          </p:pic>
          <p:cxnSp>
            <p:nvCxnSpPr>
              <p:cNvPr id="41" name="Straight Arrow Connector 40"/>
              <p:cNvCxnSpPr/>
              <p:nvPr/>
            </p:nvCxnSpPr>
            <p:spPr bwMode="auto">
              <a:xfrm flipV="1">
                <a:off x="3391756" y="4569733"/>
                <a:ext cx="3661494" cy="549623"/>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2" name="TextBox 21"/>
              <p:cNvSpPr txBox="1"/>
              <p:nvPr/>
            </p:nvSpPr>
            <p:spPr>
              <a:xfrm>
                <a:off x="3027925" y="5348492"/>
                <a:ext cx="933550"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Source</a:t>
                </a:r>
                <a:endParaRPr lang="en-US" sz="1600" dirty="0">
                  <a:latin typeface="Arial" panose="020B0604020202020204" pitchFamily="34" charset="0"/>
                  <a:cs typeface="Arial" panose="020B0604020202020204" pitchFamily="34" charset="0"/>
                </a:endParaRPr>
              </a:p>
            </p:txBody>
          </p:sp>
          <p:sp>
            <p:nvSpPr>
              <p:cNvPr id="24" name="Rectangle 61"/>
              <p:cNvSpPr>
                <a:spLocks noChangeArrowheads="1"/>
              </p:cNvSpPr>
              <p:nvPr/>
            </p:nvSpPr>
            <p:spPr bwMode="auto">
              <a:xfrm>
                <a:off x="8701302" y="5779696"/>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Rectangle 62"/>
              <p:cNvSpPr>
                <a:spLocks noChangeArrowheads="1"/>
              </p:cNvSpPr>
              <p:nvPr/>
            </p:nvSpPr>
            <p:spPr bwMode="auto">
              <a:xfrm>
                <a:off x="8701302" y="5546334"/>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6" name="Rectangle 25"/>
              <p:cNvSpPr>
                <a:spLocks noChangeArrowheads="1"/>
              </p:cNvSpPr>
              <p:nvPr/>
            </p:nvSpPr>
            <p:spPr bwMode="auto">
              <a:xfrm>
                <a:off x="8701302" y="55463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Rectangle 26"/>
              <p:cNvSpPr>
                <a:spLocks noChangeArrowheads="1"/>
              </p:cNvSpPr>
              <p:nvPr/>
            </p:nvSpPr>
            <p:spPr bwMode="auto">
              <a:xfrm>
                <a:off x="7383131" y="55431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28" name="Rectangle 27"/>
              <p:cNvSpPr>
                <a:spLocks noChangeArrowheads="1"/>
              </p:cNvSpPr>
              <p:nvPr/>
            </p:nvSpPr>
            <p:spPr bwMode="auto">
              <a:xfrm>
                <a:off x="7406944" y="5776521"/>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4" name="TextBox 13"/>
              <p:cNvSpPr txBox="1"/>
              <p:nvPr/>
            </p:nvSpPr>
            <p:spPr>
              <a:xfrm rot="21116103">
                <a:off x="4699053" y="4621940"/>
                <a:ext cx="753077" cy="276999"/>
              </a:xfrm>
              <a:prstGeom prst="rect">
                <a:avLst/>
              </a:prstGeom>
              <a:noFill/>
            </p:spPr>
            <p:txBody>
              <a:bodyPr wrap="square" rtlCol="0">
                <a:spAutoFit/>
              </a:bodyPr>
              <a:lstStyle/>
              <a:p>
                <a:r>
                  <a:rPr lang="en-US" dirty="0" smtClean="0"/>
                  <a:t>BSS1</a:t>
                </a:r>
                <a:endParaRPr lang="en-US" dirty="0"/>
              </a:p>
            </p:txBody>
          </p:sp>
          <p:grpSp>
            <p:nvGrpSpPr>
              <p:cNvPr id="19" name="Group 18"/>
              <p:cNvGrpSpPr/>
              <p:nvPr/>
            </p:nvGrpSpPr>
            <p:grpSpPr>
              <a:xfrm>
                <a:off x="6444208" y="3777188"/>
                <a:ext cx="1728192" cy="1196481"/>
                <a:chOff x="252030" y="663151"/>
                <a:chExt cx="1728192" cy="1196481"/>
              </a:xfrm>
            </p:grpSpPr>
            <p:sp>
              <p:nvSpPr>
                <p:cNvPr id="15" name="Rectangle 14"/>
                <p:cNvSpPr/>
                <p:nvPr/>
              </p:nvSpPr>
              <p:spPr bwMode="auto">
                <a:xfrm>
                  <a:off x="828604" y="1268760"/>
                  <a:ext cx="198131" cy="36004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1200503" y="1268760"/>
                  <a:ext cx="198131" cy="36004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828604" y="980728"/>
                  <a:ext cx="575044" cy="28803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a:xfrm>
                  <a:off x="252030" y="663151"/>
                  <a:ext cx="1728192" cy="369332"/>
                </a:xfrm>
                <a:prstGeom prst="rect">
                  <a:avLst/>
                </a:prstGeom>
              </p:spPr>
              <p:txBody>
                <a:bodyPr wrap="square">
                  <a:spAutoFit/>
                </a:bodyPr>
                <a:lstStyle/>
                <a:p>
                  <a:pPr algn="ctr"/>
                  <a:r>
                    <a:rPr lang="en-GB" sz="900" b="1" dirty="0">
                      <a:latin typeface="Arial" panose="020B0604020202020204" pitchFamily="34" charset="0"/>
                      <a:ea typeface="Times New Roman" panose="02020603050405020304" pitchFamily="18" charset="0"/>
                    </a:rPr>
                    <a:t>co-channel coordinated management </a:t>
                  </a:r>
                  <a:endParaRPr lang="en-US" sz="900" dirty="0"/>
                </a:p>
              </p:txBody>
            </p:sp>
            <p:sp>
              <p:nvSpPr>
                <p:cNvPr id="44" name="Rectangle 43"/>
                <p:cNvSpPr/>
                <p:nvPr/>
              </p:nvSpPr>
              <p:spPr>
                <a:xfrm>
                  <a:off x="596361" y="1628800"/>
                  <a:ext cx="591263" cy="230832"/>
                </a:xfrm>
                <a:prstGeom prst="rect">
                  <a:avLst/>
                </a:prstGeom>
              </p:spPr>
              <p:txBody>
                <a:bodyPr wrap="square">
                  <a:spAutoFit/>
                </a:bodyPr>
                <a:lstStyle/>
                <a:p>
                  <a:pPr algn="ctr"/>
                  <a:r>
                    <a:rPr lang="en-GB" sz="900" b="1" dirty="0" smtClean="0">
                      <a:latin typeface="Arial" panose="020B0604020202020204" pitchFamily="34" charset="0"/>
                      <a:ea typeface="Times New Roman" panose="02020603050405020304" pitchFamily="18" charset="0"/>
                    </a:rPr>
                    <a:t>STA 1</a:t>
                  </a:r>
                  <a:endParaRPr lang="en-US" sz="900" dirty="0"/>
                </a:p>
              </p:txBody>
            </p:sp>
            <p:sp>
              <p:nvSpPr>
                <p:cNvPr id="45" name="Rectangle 44"/>
                <p:cNvSpPr/>
                <p:nvPr/>
              </p:nvSpPr>
              <p:spPr>
                <a:xfrm>
                  <a:off x="1051207" y="1628800"/>
                  <a:ext cx="591263" cy="230832"/>
                </a:xfrm>
                <a:prstGeom prst="rect">
                  <a:avLst/>
                </a:prstGeom>
              </p:spPr>
              <p:txBody>
                <a:bodyPr wrap="square">
                  <a:spAutoFit/>
                </a:bodyPr>
                <a:lstStyle/>
                <a:p>
                  <a:pPr algn="ctr"/>
                  <a:r>
                    <a:rPr lang="en-GB" sz="900" b="1" dirty="0" smtClean="0">
                      <a:latin typeface="Arial" panose="020B0604020202020204" pitchFamily="34" charset="0"/>
                      <a:ea typeface="Times New Roman" panose="02020603050405020304" pitchFamily="18" charset="0"/>
                    </a:rPr>
                    <a:t>STA 2</a:t>
                  </a:r>
                  <a:endParaRPr lang="en-US" sz="900" dirty="0"/>
                </a:p>
              </p:txBody>
            </p:sp>
          </p:grpSp>
          <p:sp>
            <p:nvSpPr>
              <p:cNvPr id="20" name="Oval 19"/>
              <p:cNvSpPr/>
              <p:nvPr/>
            </p:nvSpPr>
            <p:spPr bwMode="auto">
              <a:xfrm>
                <a:off x="6813425" y="4004313"/>
                <a:ext cx="953996" cy="828983"/>
              </a:xfrm>
              <a:prstGeom prst="ellipse">
                <a:avLst/>
              </a:prstGeom>
              <a:solidFill>
                <a:schemeClr val="accent1">
                  <a:alpha val="18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TextBox 45"/>
              <p:cNvSpPr txBox="1"/>
              <p:nvPr/>
            </p:nvSpPr>
            <p:spPr>
              <a:xfrm>
                <a:off x="7797877" y="4445646"/>
                <a:ext cx="933550"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Relay</a:t>
                </a:r>
                <a:endParaRPr lang="en-US" sz="1600" dirty="0">
                  <a:latin typeface="Arial" panose="020B0604020202020204" pitchFamily="34" charset="0"/>
                  <a:cs typeface="Arial" panose="020B0604020202020204" pitchFamily="34" charset="0"/>
                </a:endParaRPr>
              </a:p>
            </p:txBody>
          </p:sp>
          <p:cxnSp>
            <p:nvCxnSpPr>
              <p:cNvPr id="42" name="Straight Arrow Connector 41"/>
              <p:cNvCxnSpPr/>
              <p:nvPr/>
            </p:nvCxnSpPr>
            <p:spPr bwMode="auto">
              <a:xfrm flipH="1" flipV="1">
                <a:off x="7291244" y="2806426"/>
                <a:ext cx="200502" cy="1581593"/>
              </a:xfrm>
              <a:prstGeom prst="straightConnector1">
                <a:avLst/>
              </a:prstGeom>
              <a:solidFill>
                <a:srgbClr val="00B8FF"/>
              </a:solidFill>
              <a:ln w="28575" cap="flat" cmpd="sng" algn="ctr">
                <a:solidFill>
                  <a:srgbClr val="FF0000"/>
                </a:solidFill>
                <a:prstDash val="solid"/>
                <a:round/>
                <a:headEnd type="none" w="med" len="med"/>
                <a:tailEnd type="triangle"/>
              </a:ln>
              <a:effectLst/>
            </p:spPr>
          </p:cxnSp>
          <p:sp>
            <p:nvSpPr>
              <p:cNvPr id="29" name="Oval 28"/>
              <p:cNvSpPr/>
              <p:nvPr/>
            </p:nvSpPr>
            <p:spPr bwMode="auto">
              <a:xfrm rot="15774953">
                <a:off x="6298603" y="3352022"/>
                <a:ext cx="2190064" cy="660505"/>
              </a:xfrm>
              <a:prstGeom prst="ellipse">
                <a:avLst/>
              </a:prstGeom>
              <a:solidFill>
                <a:schemeClr val="accent6">
                  <a:lumMod val="60000"/>
                  <a:lumOff val="40000"/>
                  <a:alpha val="3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TextBox 29"/>
              <p:cNvSpPr txBox="1"/>
              <p:nvPr/>
            </p:nvSpPr>
            <p:spPr>
              <a:xfrm rot="15790500">
                <a:off x="6810625" y="3208477"/>
                <a:ext cx="753077" cy="276999"/>
              </a:xfrm>
              <a:prstGeom prst="rect">
                <a:avLst/>
              </a:prstGeom>
              <a:noFill/>
            </p:spPr>
            <p:txBody>
              <a:bodyPr wrap="square" rtlCol="0">
                <a:spAutoFit/>
              </a:bodyPr>
              <a:lstStyle/>
              <a:p>
                <a:r>
                  <a:rPr lang="en-US" dirty="0" smtClean="0"/>
                  <a:t>BSS2</a:t>
                </a:r>
                <a:endParaRPr lang="en-US" dirty="0"/>
              </a:p>
            </p:txBody>
          </p:sp>
          <p:cxnSp>
            <p:nvCxnSpPr>
              <p:cNvPr id="43" name="Straight Arrow Connector 42"/>
              <p:cNvCxnSpPr/>
              <p:nvPr/>
            </p:nvCxnSpPr>
            <p:spPr bwMode="auto">
              <a:xfrm flipV="1">
                <a:off x="3287676" y="2806426"/>
                <a:ext cx="3863840" cy="2230377"/>
              </a:xfrm>
              <a:prstGeom prst="straightConnector1">
                <a:avLst/>
              </a:prstGeom>
              <a:solidFill>
                <a:srgbClr val="00B8FF"/>
              </a:solidFill>
              <a:ln w="28575" cap="flat" cmpd="sng" algn="ctr">
                <a:solidFill>
                  <a:srgbClr val="0070C0"/>
                </a:solidFill>
                <a:prstDash val="sysDash"/>
                <a:round/>
                <a:headEnd type="none" w="med" len="med"/>
                <a:tailEnd type="triangle"/>
              </a:ln>
              <a:effectLst/>
            </p:spPr>
          </p:cxnSp>
          <p:sp>
            <p:nvSpPr>
              <p:cNvPr id="9" name="Oval 8"/>
              <p:cNvSpPr/>
              <p:nvPr/>
            </p:nvSpPr>
            <p:spPr bwMode="auto">
              <a:xfrm rot="21069655">
                <a:off x="3368685" y="4519664"/>
                <a:ext cx="3904375" cy="660505"/>
              </a:xfrm>
              <a:prstGeom prst="ellipse">
                <a:avLst/>
              </a:prstGeom>
              <a:solidFill>
                <a:schemeClr val="accent6">
                  <a:lumMod val="60000"/>
                  <a:lumOff val="40000"/>
                  <a:alpha val="3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sp>
        <p:nvSpPr>
          <p:cNvPr id="56" name="Rectangle 55"/>
          <p:cNvSpPr/>
          <p:nvPr/>
        </p:nvSpPr>
        <p:spPr>
          <a:xfrm>
            <a:off x="502895" y="6167591"/>
            <a:ext cx="1775551" cy="276999"/>
          </a:xfrm>
          <a:prstGeom prst="rect">
            <a:avLst/>
          </a:prstGeom>
        </p:spPr>
        <p:txBody>
          <a:bodyPr wrap="none">
            <a:spAutoFit/>
          </a:bodyPr>
          <a:lstStyle/>
          <a:p>
            <a:r>
              <a:rPr lang="en-GB" dirty="0" smtClean="0">
                <a:ea typeface="Times New Roman" panose="02020603050405020304" pitchFamily="18" charset="0"/>
              </a:rPr>
              <a:t>* IEEE </a:t>
            </a:r>
            <a:r>
              <a:rPr lang="en-GB" dirty="0">
                <a:ea typeface="Times New Roman" panose="02020603050405020304" pitchFamily="18" charset="0"/>
              </a:rPr>
              <a:t>802.11-18/1801r0</a:t>
            </a:r>
            <a:endParaRPr lang="en-US" dirty="0"/>
          </a:p>
        </p:txBody>
      </p:sp>
      <p:cxnSp>
        <p:nvCxnSpPr>
          <p:cNvPr id="32" name="Straight Connector 31"/>
          <p:cNvCxnSpPr/>
          <p:nvPr/>
        </p:nvCxnSpPr>
        <p:spPr bwMode="auto">
          <a:xfrm flipV="1">
            <a:off x="3347864" y="5085184"/>
            <a:ext cx="288032" cy="33834"/>
          </a:xfrm>
          <a:prstGeom prst="line">
            <a:avLst/>
          </a:prstGeom>
          <a:solidFill>
            <a:schemeClr val="accent1"/>
          </a:solidFill>
          <a:ln w="12700" cap="flat" cmpd="sng" algn="ctr">
            <a:solidFill>
              <a:srgbClr val="FF0000"/>
            </a:solidFill>
            <a:prstDash val="solid"/>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p:cNvCxnSpPr/>
          <p:nvPr/>
        </p:nvCxnSpPr>
        <p:spPr bwMode="auto">
          <a:xfrm flipH="1" flipV="1">
            <a:off x="7464714" y="4148422"/>
            <a:ext cx="20854" cy="236986"/>
          </a:xfrm>
          <a:prstGeom prst="line">
            <a:avLst/>
          </a:prstGeom>
          <a:solidFill>
            <a:schemeClr val="accent1"/>
          </a:solidFill>
          <a:ln w="12700" cap="flat" cmpd="sng" algn="ctr">
            <a:solidFill>
              <a:srgbClr val="FF0000"/>
            </a:solidFill>
            <a:prstDash val="solid"/>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075279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Example- 1/5</a:t>
            </a:r>
            <a:endParaRPr lang="en-US" dirty="0"/>
          </a:p>
        </p:txBody>
      </p:sp>
      <p:sp>
        <p:nvSpPr>
          <p:cNvPr id="3" name="Content Placeholder 2"/>
          <p:cNvSpPr>
            <a:spLocks noGrp="1"/>
          </p:cNvSpPr>
          <p:nvPr>
            <p:ph idx="1"/>
          </p:nvPr>
        </p:nvSpPr>
        <p:spPr>
          <a:xfrm>
            <a:off x="467544" y="1768012"/>
            <a:ext cx="3181771" cy="3965244"/>
          </a:xfrm>
        </p:spPr>
        <p:txBody>
          <a:bodyPr/>
          <a:lstStyle/>
          <a:p>
            <a:r>
              <a:rPr lang="en-US" sz="1800" dirty="0"/>
              <a:t>New STA </a:t>
            </a:r>
            <a:r>
              <a:rPr lang="en-US" sz="1800" dirty="0" smtClean="0"/>
              <a:t>establish a link </a:t>
            </a:r>
            <a:r>
              <a:rPr lang="en-US" sz="1800" dirty="0"/>
              <a:t>to AP </a:t>
            </a:r>
            <a:r>
              <a:rPr lang="en-US" sz="1800" dirty="0" smtClean="0"/>
              <a:t>on </a:t>
            </a:r>
            <a:r>
              <a:rPr lang="en-US" sz="1800" dirty="0"/>
              <a:t>lower band </a:t>
            </a:r>
          </a:p>
          <a:p>
            <a:r>
              <a:rPr lang="en-US" sz="1800" dirty="0"/>
              <a:t>New STA </a:t>
            </a:r>
            <a:r>
              <a:rPr lang="en-US" sz="1800" dirty="0" smtClean="0"/>
              <a:t>sends </a:t>
            </a:r>
            <a:r>
              <a:rPr lang="en-US" sz="1800" dirty="0"/>
              <a:t>discovery assistance request to AP on lower </a:t>
            </a:r>
            <a:r>
              <a:rPr lang="en-US" sz="1800" dirty="0" smtClean="0"/>
              <a:t>band</a:t>
            </a: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6</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5" name="TextBox 24"/>
          <p:cNvSpPr txBox="1"/>
          <p:nvPr/>
        </p:nvSpPr>
        <p:spPr>
          <a:xfrm>
            <a:off x="3964365" y="2578578"/>
            <a:ext cx="3073244" cy="1015663"/>
          </a:xfrm>
          <a:prstGeom prst="rect">
            <a:avLst/>
          </a:prstGeom>
          <a:noFill/>
        </p:spPr>
        <p:txBody>
          <a:bodyPr wrap="square" rtlCol="0">
            <a:spAutoFit/>
          </a:bodyPr>
          <a:lstStyle/>
          <a:p>
            <a:r>
              <a:rPr lang="en-US" b="1" dirty="0" smtClean="0"/>
              <a:t>Multi-band Discovery Assistance Procedure</a:t>
            </a:r>
          </a:p>
          <a:p>
            <a:r>
              <a:rPr lang="en-US" dirty="0">
                <a:sym typeface="Wingdings" panose="05000000000000000000" pitchFamily="2" charset="2"/>
              </a:rPr>
              <a:t>FST Setup Request frame with DMG Discovery Assistance &amp; DMG Capabilities elements</a:t>
            </a:r>
            <a:endParaRPr lang="en-US" dirty="0"/>
          </a:p>
          <a:p>
            <a:endParaRPr lang="en-US" dirty="0"/>
          </a:p>
        </p:txBody>
      </p:sp>
      <p:cxnSp>
        <p:nvCxnSpPr>
          <p:cNvPr id="32" name="Straight Arrow Connector 31"/>
          <p:cNvCxnSpPr/>
          <p:nvPr/>
        </p:nvCxnSpPr>
        <p:spPr bwMode="auto">
          <a:xfrm>
            <a:off x="5459424" y="3396987"/>
            <a:ext cx="624744" cy="92762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3" name="Rectangle 32"/>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Rectangle 33"/>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5" name="Rectangle 34"/>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6" name="Rectangle 35"/>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7" name="Straight Arrow Connector 36"/>
          <p:cNvCxnSpPr>
            <a:stCxn id="52" idx="3"/>
            <a:endCxn id="51"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39" name="Freeform 38"/>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rot="19658563">
            <a:off x="5442656" y="3372524"/>
            <a:ext cx="3149853" cy="454377"/>
          </a:xfrm>
          <a:prstGeom prst="rect">
            <a:avLst/>
          </a:prstGeom>
          <a:noFill/>
        </p:spPr>
        <p:txBody>
          <a:bodyPr wrap="none" rtlCol="0">
            <a:spAutoFit/>
          </a:bodyPr>
          <a:lstStyle/>
          <a:p>
            <a:r>
              <a:rPr lang="en-US" dirty="0"/>
              <a:t>Established sub-6GHz </a:t>
            </a:r>
            <a:r>
              <a:rPr lang="en-US" dirty="0" smtClean="0"/>
              <a:t>link</a:t>
            </a:r>
            <a:endParaRPr lang="en-US" dirty="0"/>
          </a:p>
        </p:txBody>
      </p:sp>
      <p:sp>
        <p:nvSpPr>
          <p:cNvPr id="44" name="TextBox 43"/>
          <p:cNvSpPr txBox="1"/>
          <p:nvPr/>
        </p:nvSpPr>
        <p:spPr>
          <a:xfrm rot="19764318">
            <a:off x="5900234" y="3678582"/>
            <a:ext cx="2435719" cy="403890"/>
          </a:xfrm>
          <a:prstGeom prst="rect">
            <a:avLst/>
          </a:prstGeom>
          <a:noFill/>
        </p:spPr>
        <p:txBody>
          <a:bodyPr wrap="none" rtlCol="0">
            <a:spAutoFit/>
          </a:bodyPr>
          <a:lstStyle/>
          <a:p>
            <a:r>
              <a:rPr lang="en-US" sz="1000" dirty="0" smtClean="0"/>
              <a:t>(1) Discovery Asst. </a:t>
            </a:r>
            <a:r>
              <a:rPr lang="en-US" sz="1000" dirty="0" err="1" smtClean="0"/>
              <a:t>Req</a:t>
            </a:r>
            <a:endParaRPr lang="en-US" sz="1000" dirty="0"/>
          </a:p>
        </p:txBody>
      </p:sp>
      <p:cxnSp>
        <p:nvCxnSpPr>
          <p:cNvPr id="45" name="Straight Arrow Connector 44"/>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46" name="TextBox 45"/>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51" name="Flowchart: Connector 50"/>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Flowchart: Connector 51"/>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TextBox 55"/>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57" name="TextBox 56"/>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58" name="TextBox 57"/>
          <p:cNvSpPr txBox="1"/>
          <p:nvPr/>
        </p:nvSpPr>
        <p:spPr>
          <a:xfrm>
            <a:off x="7342536" y="3816096"/>
            <a:ext cx="2211845" cy="461665"/>
          </a:xfrm>
          <a:prstGeom prst="rect">
            <a:avLst/>
          </a:prstGeom>
          <a:noFill/>
        </p:spPr>
        <p:txBody>
          <a:bodyPr wrap="square" rtlCol="0">
            <a:spAutoFit/>
          </a:bodyPr>
          <a:lstStyle/>
          <a:p>
            <a:pPr algn="ctr"/>
            <a:r>
              <a:rPr lang="en-US" sz="1200" dirty="0" smtClean="0">
                <a:solidFill>
                  <a:schemeClr val="tx1"/>
                </a:solidFill>
              </a:rPr>
              <a:t>Co-channel coordinated management </a:t>
            </a:r>
            <a:endParaRPr lang="en-US" sz="1200" dirty="0">
              <a:solidFill>
                <a:schemeClr val="tx1"/>
              </a:solidFill>
            </a:endParaRPr>
          </a:p>
        </p:txBody>
      </p:sp>
      <p:sp>
        <p:nvSpPr>
          <p:cNvPr id="59" name="TextBox 58"/>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60" name="Rectangle 59"/>
          <p:cNvSpPr/>
          <p:nvPr/>
        </p:nvSpPr>
        <p:spPr>
          <a:xfrm>
            <a:off x="3903736" y="5112251"/>
            <a:ext cx="380232" cy="276999"/>
          </a:xfrm>
          <a:prstGeom prst="rect">
            <a:avLst/>
          </a:prstGeom>
        </p:spPr>
        <p:txBody>
          <a:bodyPr wrap="none">
            <a:spAutoFit/>
          </a:bodyPr>
          <a:lstStyle/>
          <a:p>
            <a:r>
              <a:rPr lang="en-US" dirty="0"/>
              <a:t>AP</a:t>
            </a:r>
          </a:p>
        </p:txBody>
      </p:sp>
      <p:sp>
        <p:nvSpPr>
          <p:cNvPr id="61" name="TextBox 60"/>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62" name="TextBox 61"/>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69" name="Flowchart: Connector 68"/>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Pie 69"/>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5102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a:t>Example- </a:t>
            </a:r>
            <a:r>
              <a:rPr lang="en-US" dirty="0" smtClean="0"/>
              <a:t>2/5</a:t>
            </a:r>
            <a:endParaRPr lang="en-US" dirty="0"/>
          </a:p>
        </p:txBody>
      </p:sp>
      <p:sp>
        <p:nvSpPr>
          <p:cNvPr id="3" name="Content Placeholder 2"/>
          <p:cNvSpPr>
            <a:spLocks noGrp="1"/>
          </p:cNvSpPr>
          <p:nvPr>
            <p:ph idx="1"/>
          </p:nvPr>
        </p:nvSpPr>
        <p:spPr>
          <a:xfrm>
            <a:off x="467544" y="1768012"/>
            <a:ext cx="3713541" cy="3965244"/>
          </a:xfrm>
        </p:spPr>
        <p:txBody>
          <a:bodyPr/>
          <a:lstStyle/>
          <a:p>
            <a:r>
              <a:rPr lang="en-US" sz="1800" dirty="0"/>
              <a:t>AP propagates </a:t>
            </a:r>
            <a:r>
              <a:rPr lang="en-US" sz="1800" dirty="0" smtClean="0"/>
              <a:t>the </a:t>
            </a:r>
            <a:r>
              <a:rPr lang="en-US" sz="1800" dirty="0"/>
              <a:t>DMG discovery assistance request to STA 1 on mmW band</a:t>
            </a:r>
          </a:p>
          <a:p>
            <a:r>
              <a:rPr lang="en-US" sz="1800" dirty="0"/>
              <a:t>STA 1 responds to AP with DMG discovery assistance response if it supports discovery assistance on mmW </a:t>
            </a:r>
            <a:r>
              <a:rPr lang="en-US" sz="1800" dirty="0" smtClean="0"/>
              <a:t>band</a:t>
            </a:r>
          </a:p>
          <a:p>
            <a:r>
              <a:rPr lang="en-US" sz="1800" dirty="0" smtClean="0"/>
              <a:t>Response include:</a:t>
            </a:r>
          </a:p>
          <a:p>
            <a:pPr lvl="1"/>
            <a:r>
              <a:rPr lang="en-US" sz="1400" dirty="0" smtClean="0"/>
              <a:t>Discovery assistance response (accept/reject)</a:t>
            </a:r>
            <a:endParaRPr lang="en-US" sz="1400" dirty="0"/>
          </a:p>
          <a:p>
            <a:pPr lvl="1"/>
            <a:r>
              <a:rPr lang="en-US" sz="1400" dirty="0" smtClean="0"/>
              <a:t>PCP1 start time of discovery assistance</a:t>
            </a:r>
          </a:p>
          <a:p>
            <a:pPr lvl="1"/>
            <a:r>
              <a:rPr lang="en-US" sz="1400" dirty="0" smtClean="0"/>
              <a:t>Discovery assistance window length</a:t>
            </a:r>
          </a:p>
          <a:p>
            <a:pPr lvl="1"/>
            <a:r>
              <a:rPr lang="en-US" sz="1400" dirty="0" smtClean="0"/>
              <a:t>MAC address of PCP 1</a:t>
            </a:r>
          </a:p>
          <a:p>
            <a:pPr marL="0" indent="0">
              <a:buNone/>
            </a:pPr>
            <a:endParaRPr lang="en-US" sz="18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7</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2" name="TextBox 31"/>
          <p:cNvSpPr txBox="1"/>
          <p:nvPr/>
        </p:nvSpPr>
        <p:spPr>
          <a:xfrm>
            <a:off x="7391841" y="5259480"/>
            <a:ext cx="1554075" cy="1200329"/>
          </a:xfrm>
          <a:prstGeom prst="rect">
            <a:avLst/>
          </a:prstGeom>
          <a:noFill/>
        </p:spPr>
        <p:txBody>
          <a:bodyPr wrap="square" rtlCol="0">
            <a:spAutoFit/>
          </a:bodyPr>
          <a:lstStyle/>
          <a:p>
            <a:r>
              <a:rPr lang="en-US" dirty="0" smtClean="0">
                <a:sym typeface="Wingdings" panose="05000000000000000000" pitchFamily="2" charset="2"/>
              </a:rPr>
              <a:t>Information Request </a:t>
            </a:r>
            <a:r>
              <a:rPr lang="en-US" dirty="0">
                <a:sym typeface="Wingdings" panose="05000000000000000000" pitchFamily="2" charset="2"/>
              </a:rPr>
              <a:t>frame with DMG Discovery Assistance &amp; DMG Capabilities elements</a:t>
            </a:r>
            <a:endParaRPr lang="en-US" dirty="0"/>
          </a:p>
          <a:p>
            <a:endParaRPr lang="en-US" dirty="0"/>
          </a:p>
        </p:txBody>
      </p:sp>
      <p:cxnSp>
        <p:nvCxnSpPr>
          <p:cNvPr id="5" name="Straight Arrow Connector 4"/>
          <p:cNvCxnSpPr>
            <a:stCxn id="32" idx="1"/>
          </p:cNvCxnSpPr>
          <p:nvPr/>
        </p:nvCxnSpPr>
        <p:spPr bwMode="auto">
          <a:xfrm flipH="1" flipV="1">
            <a:off x="6884515" y="5252463"/>
            <a:ext cx="507326" cy="60718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Box 37"/>
          <p:cNvSpPr txBox="1"/>
          <p:nvPr/>
        </p:nvSpPr>
        <p:spPr>
          <a:xfrm>
            <a:off x="4439207" y="5648070"/>
            <a:ext cx="1554075" cy="1015663"/>
          </a:xfrm>
          <a:prstGeom prst="rect">
            <a:avLst/>
          </a:prstGeom>
          <a:noFill/>
        </p:spPr>
        <p:txBody>
          <a:bodyPr wrap="square" rtlCol="0">
            <a:spAutoFit/>
          </a:bodyPr>
          <a:lstStyle/>
          <a:p>
            <a:r>
              <a:rPr lang="en-US" dirty="0" smtClean="0">
                <a:sym typeface="Wingdings" panose="05000000000000000000" pitchFamily="2" charset="2"/>
              </a:rPr>
              <a:t>Information Response </a:t>
            </a:r>
            <a:r>
              <a:rPr lang="en-US" dirty="0">
                <a:sym typeface="Wingdings" panose="05000000000000000000" pitchFamily="2" charset="2"/>
              </a:rPr>
              <a:t>frame with DMG Discovery </a:t>
            </a:r>
            <a:r>
              <a:rPr lang="en-US" dirty="0" smtClean="0">
                <a:sym typeface="Wingdings" panose="05000000000000000000" pitchFamily="2" charset="2"/>
              </a:rPr>
              <a:t>Assistance element </a:t>
            </a:r>
            <a:endParaRPr lang="en-US" dirty="0"/>
          </a:p>
          <a:p>
            <a:endParaRPr lang="en-US" dirty="0"/>
          </a:p>
        </p:txBody>
      </p:sp>
      <p:cxnSp>
        <p:nvCxnSpPr>
          <p:cNvPr id="12" name="Straight Arrow Connector 11"/>
          <p:cNvCxnSpPr/>
          <p:nvPr/>
        </p:nvCxnSpPr>
        <p:spPr bwMode="auto">
          <a:xfrm flipV="1">
            <a:off x="5196125" y="4663099"/>
            <a:ext cx="1044446" cy="95181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tangle 66"/>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68" name="Straight Arrow Connector 67"/>
          <p:cNvCxnSpPr>
            <a:stCxn id="92" idx="3"/>
            <a:endCxn id="91"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72" name="TextBox 71"/>
          <p:cNvSpPr txBox="1"/>
          <p:nvPr/>
        </p:nvSpPr>
        <p:spPr>
          <a:xfrm rot="19658563">
            <a:off x="5442656" y="3372524"/>
            <a:ext cx="3149853" cy="454377"/>
          </a:xfrm>
          <a:prstGeom prst="rect">
            <a:avLst/>
          </a:prstGeom>
          <a:noFill/>
        </p:spPr>
        <p:txBody>
          <a:bodyPr wrap="none" rtlCol="0">
            <a:spAutoFit/>
          </a:bodyPr>
          <a:lstStyle/>
          <a:p>
            <a:r>
              <a:rPr lang="en-US" dirty="0"/>
              <a:t>Established sub-6GHz </a:t>
            </a:r>
            <a:r>
              <a:rPr lang="en-US" dirty="0" smtClean="0"/>
              <a:t>link</a:t>
            </a:r>
            <a:endParaRPr lang="en-US" dirty="0"/>
          </a:p>
        </p:txBody>
      </p:sp>
      <p:sp>
        <p:nvSpPr>
          <p:cNvPr id="73" name="TextBox 72"/>
          <p:cNvSpPr txBox="1"/>
          <p:nvPr/>
        </p:nvSpPr>
        <p:spPr>
          <a:xfrm rot="19764318">
            <a:off x="5900234" y="3678582"/>
            <a:ext cx="2435719" cy="403890"/>
          </a:xfrm>
          <a:prstGeom prst="rect">
            <a:avLst/>
          </a:prstGeom>
          <a:noFill/>
        </p:spPr>
        <p:txBody>
          <a:bodyPr wrap="none" rtlCol="0">
            <a:spAutoFit/>
          </a:bodyPr>
          <a:lstStyle/>
          <a:p>
            <a:r>
              <a:rPr lang="en-US" sz="1000" dirty="0" smtClean="0"/>
              <a:t>(1) Discovery Asst. </a:t>
            </a:r>
            <a:r>
              <a:rPr lang="en-US" sz="1000" dirty="0" err="1" smtClean="0"/>
              <a:t>Req</a:t>
            </a:r>
            <a:endParaRPr lang="en-US" sz="1000" dirty="0"/>
          </a:p>
        </p:txBody>
      </p:sp>
      <p:cxnSp>
        <p:nvCxnSpPr>
          <p:cNvPr id="74" name="Straight Arrow Connector 73"/>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80" name="TextBox 79"/>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81" name="Freeform 80"/>
          <p:cNvSpPr/>
          <p:nvPr/>
        </p:nvSpPr>
        <p:spPr bwMode="auto">
          <a:xfrm rot="20224360">
            <a:off x="4590152" y="4355411"/>
            <a:ext cx="3640987" cy="940157"/>
          </a:xfrm>
          <a:custGeom>
            <a:avLst/>
            <a:gdLst>
              <a:gd name="connsiteX0" fmla="*/ 0 w 1262129"/>
              <a:gd name="connsiteY0" fmla="*/ 0 h 940157"/>
              <a:gd name="connsiteX1" fmla="*/ 734095 w 1262129"/>
              <a:gd name="connsiteY1" fmla="*/ 347729 h 940157"/>
              <a:gd name="connsiteX2" fmla="*/ 1262129 w 1262129"/>
              <a:gd name="connsiteY2" fmla="*/ 940157 h 940157"/>
            </a:gdLst>
            <a:ahLst/>
            <a:cxnLst>
              <a:cxn ang="0">
                <a:pos x="connsiteX0" y="connsiteY0"/>
              </a:cxn>
              <a:cxn ang="0">
                <a:pos x="connsiteX1" y="connsiteY1"/>
              </a:cxn>
              <a:cxn ang="0">
                <a:pos x="connsiteX2" y="connsiteY2"/>
              </a:cxn>
            </a:cxnLst>
            <a:rect l="l" t="t" r="r" b="b"/>
            <a:pathLst>
              <a:path w="1262129" h="940157">
                <a:moveTo>
                  <a:pt x="0" y="0"/>
                </a:moveTo>
                <a:cubicBezTo>
                  <a:pt x="261870" y="95518"/>
                  <a:pt x="523740" y="191036"/>
                  <a:pt x="734095" y="347729"/>
                </a:cubicBezTo>
                <a:cubicBezTo>
                  <a:pt x="944450" y="504422"/>
                  <a:pt x="1103289" y="722289"/>
                  <a:pt x="1262129" y="940157"/>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4" name="Freeform 83"/>
          <p:cNvSpPr/>
          <p:nvPr/>
        </p:nvSpPr>
        <p:spPr bwMode="auto">
          <a:xfrm rot="20224360">
            <a:off x="4599441" y="4453874"/>
            <a:ext cx="3692480" cy="1008275"/>
          </a:xfrm>
          <a:custGeom>
            <a:avLst/>
            <a:gdLst>
              <a:gd name="connsiteX0" fmla="*/ 1287887 w 1287887"/>
              <a:gd name="connsiteY0" fmla="*/ 965915 h 965915"/>
              <a:gd name="connsiteX1" fmla="*/ 502276 w 1287887"/>
              <a:gd name="connsiteY1" fmla="*/ 566670 h 965915"/>
              <a:gd name="connsiteX2" fmla="*/ 0 w 1287887"/>
              <a:gd name="connsiteY2" fmla="*/ 0 h 965915"/>
            </a:gdLst>
            <a:ahLst/>
            <a:cxnLst>
              <a:cxn ang="0">
                <a:pos x="connsiteX0" y="connsiteY0"/>
              </a:cxn>
              <a:cxn ang="0">
                <a:pos x="connsiteX1" y="connsiteY1"/>
              </a:cxn>
              <a:cxn ang="0">
                <a:pos x="connsiteX2" y="connsiteY2"/>
              </a:cxn>
            </a:cxnLst>
            <a:rect l="l" t="t" r="r" b="b"/>
            <a:pathLst>
              <a:path w="1287887" h="965915">
                <a:moveTo>
                  <a:pt x="1287887" y="965915"/>
                </a:moveTo>
                <a:cubicBezTo>
                  <a:pt x="1002405" y="846785"/>
                  <a:pt x="716924" y="727656"/>
                  <a:pt x="502276" y="566670"/>
                </a:cubicBezTo>
                <a:cubicBezTo>
                  <a:pt x="287628" y="405684"/>
                  <a:pt x="143814" y="202842"/>
                  <a:pt x="0" y="0"/>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6" name="TextBox 85"/>
          <p:cNvSpPr txBox="1"/>
          <p:nvPr/>
        </p:nvSpPr>
        <p:spPr>
          <a:xfrm rot="21000923">
            <a:off x="5326197" y="5068755"/>
            <a:ext cx="2493665" cy="400110"/>
          </a:xfrm>
          <a:prstGeom prst="rect">
            <a:avLst/>
          </a:prstGeom>
          <a:noFill/>
        </p:spPr>
        <p:txBody>
          <a:bodyPr wrap="square" rtlCol="0">
            <a:spAutoFit/>
          </a:bodyPr>
          <a:lstStyle/>
          <a:p>
            <a:pPr algn="ctr"/>
            <a:r>
              <a:rPr lang="en-US" sz="1000" dirty="0" smtClean="0"/>
              <a:t>(2) Discovery Asst. Req.</a:t>
            </a:r>
            <a:endParaRPr lang="en-US" sz="1000" dirty="0"/>
          </a:p>
        </p:txBody>
      </p:sp>
      <p:sp>
        <p:nvSpPr>
          <p:cNvPr id="89" name="TextBox 88"/>
          <p:cNvSpPr txBox="1"/>
          <p:nvPr/>
        </p:nvSpPr>
        <p:spPr>
          <a:xfrm rot="21181851">
            <a:off x="5668791" y="4315383"/>
            <a:ext cx="2706152" cy="400110"/>
          </a:xfrm>
          <a:prstGeom prst="rect">
            <a:avLst/>
          </a:prstGeom>
          <a:noFill/>
        </p:spPr>
        <p:txBody>
          <a:bodyPr wrap="square" rtlCol="0">
            <a:spAutoFit/>
          </a:bodyPr>
          <a:lstStyle/>
          <a:p>
            <a:pPr algn="ctr"/>
            <a:r>
              <a:rPr lang="en-US" sz="1000" dirty="0" smtClean="0"/>
              <a:t>(3) Discovery Asst. Resp.</a:t>
            </a:r>
            <a:endParaRPr lang="en-US" sz="1000" dirty="0"/>
          </a:p>
        </p:txBody>
      </p:sp>
      <p:sp>
        <p:nvSpPr>
          <p:cNvPr id="91" name="Flowchart: Connector 90"/>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2" name="Flowchart: Connector 91"/>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7" name="TextBox 96"/>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98" name="TextBox 97"/>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99" name="TextBox 98"/>
          <p:cNvSpPr txBox="1"/>
          <p:nvPr/>
        </p:nvSpPr>
        <p:spPr>
          <a:xfrm>
            <a:off x="7342536" y="3816096"/>
            <a:ext cx="2211845" cy="461665"/>
          </a:xfrm>
          <a:prstGeom prst="rect">
            <a:avLst/>
          </a:prstGeom>
          <a:noFill/>
        </p:spPr>
        <p:txBody>
          <a:bodyPr wrap="square" rtlCol="0">
            <a:spAutoFit/>
          </a:bodyPr>
          <a:lstStyle/>
          <a:p>
            <a:pPr algn="ctr"/>
            <a:r>
              <a:rPr lang="en-US" sz="1200" dirty="0" smtClean="0">
                <a:solidFill>
                  <a:schemeClr val="tx1"/>
                </a:solidFill>
              </a:rPr>
              <a:t>Co-channel coordinated management </a:t>
            </a:r>
            <a:endParaRPr lang="en-US" sz="1200" dirty="0">
              <a:solidFill>
                <a:schemeClr val="tx1"/>
              </a:solidFill>
            </a:endParaRPr>
          </a:p>
        </p:txBody>
      </p:sp>
      <p:sp>
        <p:nvSpPr>
          <p:cNvPr id="100" name="TextBox 99"/>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101" name="Rectangle 100"/>
          <p:cNvSpPr/>
          <p:nvPr/>
        </p:nvSpPr>
        <p:spPr>
          <a:xfrm>
            <a:off x="3903736" y="5112251"/>
            <a:ext cx="380232" cy="276999"/>
          </a:xfrm>
          <a:prstGeom prst="rect">
            <a:avLst/>
          </a:prstGeom>
        </p:spPr>
        <p:txBody>
          <a:bodyPr wrap="none">
            <a:spAutoFit/>
          </a:bodyPr>
          <a:lstStyle/>
          <a:p>
            <a:r>
              <a:rPr lang="en-US" dirty="0"/>
              <a:t>AP</a:t>
            </a:r>
          </a:p>
        </p:txBody>
      </p:sp>
      <p:sp>
        <p:nvSpPr>
          <p:cNvPr id="102" name="TextBox 101"/>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103" name="TextBox 102"/>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104"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7" name="Rectangle 106"/>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Rectangle 107"/>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 name="Rectangle 108"/>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10" name="Flowchart: Connector 109"/>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1" name="Pie 110"/>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9" name="Freeform 38"/>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90021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755576" y="722910"/>
            <a:ext cx="7772400" cy="1066800"/>
          </a:xfrm>
        </p:spPr>
        <p:txBody>
          <a:bodyPr/>
          <a:lstStyle/>
          <a:p>
            <a:r>
              <a:rPr lang="en-US" dirty="0" smtClean="0"/>
              <a:t>Example- 3/5</a:t>
            </a:r>
            <a:endParaRPr lang="en-US" dirty="0"/>
          </a:p>
        </p:txBody>
      </p:sp>
      <p:sp>
        <p:nvSpPr>
          <p:cNvPr id="3" name="Content Placeholder 2"/>
          <p:cNvSpPr>
            <a:spLocks noGrp="1"/>
          </p:cNvSpPr>
          <p:nvPr>
            <p:ph idx="1"/>
          </p:nvPr>
        </p:nvSpPr>
        <p:spPr>
          <a:xfrm>
            <a:off x="467543" y="1768012"/>
            <a:ext cx="3790027" cy="3965244"/>
          </a:xfrm>
        </p:spPr>
        <p:txBody>
          <a:bodyPr/>
          <a:lstStyle/>
          <a:p>
            <a:r>
              <a:rPr lang="en-US" sz="1800" dirty="0"/>
              <a:t>AP responds to new STA with DMG discovery assistance response on lower </a:t>
            </a:r>
            <a:r>
              <a:rPr lang="en-US" sz="1800" dirty="0" smtClean="0"/>
              <a:t>band</a:t>
            </a:r>
          </a:p>
          <a:p>
            <a:r>
              <a:rPr lang="en-US" sz="1800" dirty="0" smtClean="0"/>
              <a:t>Response includes:</a:t>
            </a:r>
          </a:p>
          <a:p>
            <a:pPr lvl="1"/>
            <a:r>
              <a:rPr lang="en-US" sz="1400" dirty="0"/>
              <a:t>Discovery assistance response (accept/reject</a:t>
            </a:r>
            <a:r>
              <a:rPr lang="en-US" sz="1400" dirty="0" smtClean="0"/>
              <a:t>)</a:t>
            </a:r>
          </a:p>
          <a:p>
            <a:pPr lvl="1"/>
            <a:r>
              <a:rPr lang="en-US" sz="1400" dirty="0" smtClean="0"/>
              <a:t>Scan mode (active/passive)</a:t>
            </a:r>
            <a:endParaRPr lang="en-US" sz="1400" dirty="0"/>
          </a:p>
          <a:p>
            <a:pPr lvl="1"/>
            <a:r>
              <a:rPr lang="en-US" sz="1400" dirty="0" smtClean="0"/>
              <a:t>MAC address of AP and PCP 1</a:t>
            </a:r>
          </a:p>
          <a:p>
            <a:pPr lvl="1"/>
            <a:r>
              <a:rPr lang="en-US" sz="1400" dirty="0" smtClean="0"/>
              <a:t>Start time of the discovery assistance (including AP and PCP1) </a:t>
            </a:r>
          </a:p>
          <a:p>
            <a:pPr lvl="1"/>
            <a:r>
              <a:rPr lang="en-US" sz="1400" dirty="0" smtClean="0"/>
              <a:t>Discovery assistance window length </a:t>
            </a:r>
            <a:r>
              <a:rPr lang="en-US" sz="1400" dirty="0"/>
              <a:t>(including AP and PCP1) </a:t>
            </a:r>
          </a:p>
          <a:p>
            <a:pPr lvl="1"/>
            <a:endParaRPr lang="en-US" sz="14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8</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30" name="TextBox 29"/>
          <p:cNvSpPr txBox="1"/>
          <p:nvPr/>
        </p:nvSpPr>
        <p:spPr>
          <a:xfrm>
            <a:off x="4297787" y="2218905"/>
            <a:ext cx="1645033" cy="1384995"/>
          </a:xfrm>
          <a:prstGeom prst="rect">
            <a:avLst/>
          </a:prstGeom>
          <a:noFill/>
        </p:spPr>
        <p:txBody>
          <a:bodyPr wrap="square" rtlCol="0">
            <a:spAutoFit/>
          </a:bodyPr>
          <a:lstStyle/>
          <a:p>
            <a:r>
              <a:rPr lang="en-US" b="1" dirty="0" smtClean="0"/>
              <a:t>Multi-band Discovery Assistance Procedure</a:t>
            </a:r>
          </a:p>
          <a:p>
            <a:r>
              <a:rPr lang="en-US" dirty="0">
                <a:sym typeface="Wingdings" panose="05000000000000000000" pitchFamily="2" charset="2"/>
              </a:rPr>
              <a:t>FST Setup </a:t>
            </a:r>
            <a:r>
              <a:rPr lang="en-US" dirty="0" smtClean="0">
                <a:sym typeface="Wingdings" panose="05000000000000000000" pitchFamily="2" charset="2"/>
              </a:rPr>
              <a:t>Response frame </a:t>
            </a:r>
            <a:r>
              <a:rPr lang="en-US" dirty="0">
                <a:sym typeface="Wingdings" panose="05000000000000000000" pitchFamily="2" charset="2"/>
              </a:rPr>
              <a:t>with DMG Discovery </a:t>
            </a:r>
            <a:r>
              <a:rPr lang="en-US" dirty="0" smtClean="0">
                <a:sym typeface="Wingdings" panose="05000000000000000000" pitchFamily="2" charset="2"/>
              </a:rPr>
              <a:t>Assistance element</a:t>
            </a:r>
            <a:endParaRPr lang="en-US" dirty="0"/>
          </a:p>
          <a:p>
            <a:endParaRPr lang="en-US" dirty="0"/>
          </a:p>
        </p:txBody>
      </p:sp>
      <p:cxnSp>
        <p:nvCxnSpPr>
          <p:cNvPr id="5" name="Straight Arrow Connector 4"/>
          <p:cNvCxnSpPr>
            <a:stCxn id="30" idx="3"/>
          </p:cNvCxnSpPr>
          <p:nvPr/>
        </p:nvCxnSpPr>
        <p:spPr bwMode="auto">
          <a:xfrm>
            <a:off x="5942820" y="2911403"/>
            <a:ext cx="409711" cy="38031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Arrow Connector 81"/>
          <p:cNvCxnSpPr>
            <a:stCxn id="43" idx="3"/>
            <a:endCxn id="42" idx="7"/>
          </p:cNvCxnSpPr>
          <p:nvPr/>
        </p:nvCxnSpPr>
        <p:spPr bwMode="auto">
          <a:xfrm flipH="1">
            <a:off x="4530578" y="2789249"/>
            <a:ext cx="3738240" cy="2231635"/>
          </a:xfrm>
          <a:prstGeom prst="straightConnector1">
            <a:avLst/>
          </a:prstGeom>
          <a:solidFill>
            <a:srgbClr val="00B8FF"/>
          </a:solidFill>
          <a:ln w="28575" cap="flat" cmpd="sng" algn="ctr">
            <a:solidFill>
              <a:srgbClr val="0070C0"/>
            </a:solidFill>
            <a:prstDash val="solid"/>
            <a:round/>
            <a:headEnd type="triangle" w="med" len="med"/>
            <a:tailEnd type="triangle" w="med" len="med"/>
          </a:ln>
          <a:effectLst/>
        </p:spPr>
      </p:cxnSp>
      <p:sp>
        <p:nvSpPr>
          <p:cNvPr id="23" name="Freeform 22"/>
          <p:cNvSpPr/>
          <p:nvPr/>
        </p:nvSpPr>
        <p:spPr bwMode="auto">
          <a:xfrm rot="20593445">
            <a:off x="4250583" y="3305038"/>
            <a:ext cx="4250743" cy="1088462"/>
          </a:xfrm>
          <a:custGeom>
            <a:avLst/>
            <a:gdLst>
              <a:gd name="connsiteX0" fmla="*/ 0 w 2431177"/>
              <a:gd name="connsiteY0" fmla="*/ 533039 h 533039"/>
              <a:gd name="connsiteX1" fmla="*/ 1092079 w 2431177"/>
              <a:gd name="connsiteY1" fmla="*/ 147344 h 533039"/>
              <a:gd name="connsiteX2" fmla="*/ 2431177 w 2431177"/>
              <a:gd name="connsiteY2" fmla="*/ 0 h 533039"/>
            </a:gdLst>
            <a:ahLst/>
            <a:cxnLst>
              <a:cxn ang="0">
                <a:pos x="connsiteX0" y="connsiteY0"/>
              </a:cxn>
              <a:cxn ang="0">
                <a:pos x="connsiteX1" y="connsiteY1"/>
              </a:cxn>
              <a:cxn ang="0">
                <a:pos x="connsiteX2" y="connsiteY2"/>
              </a:cxn>
            </a:cxnLst>
            <a:rect l="l" t="t" r="r" b="b"/>
            <a:pathLst>
              <a:path w="2431177" h="533039">
                <a:moveTo>
                  <a:pt x="0" y="533039"/>
                </a:moveTo>
                <a:cubicBezTo>
                  <a:pt x="343441" y="384611"/>
                  <a:pt x="686883" y="236184"/>
                  <a:pt x="1092079" y="147344"/>
                </a:cubicBezTo>
                <a:cubicBezTo>
                  <a:pt x="1497275" y="58504"/>
                  <a:pt x="1964226" y="29252"/>
                  <a:pt x="2431177" y="0"/>
                </a:cubicBezTo>
              </a:path>
            </a:pathLst>
          </a:custGeom>
          <a:noFill/>
          <a:ln w="25400" cap="flat" cmpd="sng" algn="ctr">
            <a:solidFill>
              <a:srgbClr val="0070C0"/>
            </a:solidFill>
            <a:prstDash val="sysDash"/>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1" name="TextBox 50"/>
          <p:cNvSpPr txBox="1"/>
          <p:nvPr/>
        </p:nvSpPr>
        <p:spPr>
          <a:xfrm rot="19877473">
            <a:off x="5423266" y="3086875"/>
            <a:ext cx="2520538" cy="403890"/>
          </a:xfrm>
          <a:prstGeom prst="rect">
            <a:avLst/>
          </a:prstGeom>
          <a:noFill/>
        </p:spPr>
        <p:txBody>
          <a:bodyPr wrap="none" rtlCol="0">
            <a:spAutoFit/>
          </a:bodyPr>
          <a:lstStyle/>
          <a:p>
            <a:r>
              <a:rPr lang="en-US" sz="1000" dirty="0" smtClean="0"/>
              <a:t>(4) Discovery Asst. </a:t>
            </a:r>
            <a:r>
              <a:rPr lang="en-US" sz="1000" dirty="0" err="1" smtClean="0"/>
              <a:t>Resp</a:t>
            </a:r>
            <a:endParaRPr lang="en-US" sz="1000" dirty="0"/>
          </a:p>
        </p:txBody>
      </p:sp>
      <p:sp>
        <p:nvSpPr>
          <p:cNvPr id="85" name="TextBox 84"/>
          <p:cNvSpPr txBox="1"/>
          <p:nvPr/>
        </p:nvSpPr>
        <p:spPr>
          <a:xfrm rot="19658563">
            <a:off x="5442656" y="3372524"/>
            <a:ext cx="3149853" cy="454377"/>
          </a:xfrm>
          <a:prstGeom prst="rect">
            <a:avLst/>
          </a:prstGeom>
          <a:noFill/>
        </p:spPr>
        <p:txBody>
          <a:bodyPr wrap="none" rtlCol="0">
            <a:spAutoFit/>
          </a:bodyPr>
          <a:lstStyle/>
          <a:p>
            <a:r>
              <a:rPr lang="en-US" dirty="0"/>
              <a:t>Established sub-6GHz </a:t>
            </a:r>
            <a:r>
              <a:rPr lang="en-US" dirty="0" smtClean="0"/>
              <a:t>link</a:t>
            </a:r>
            <a:endParaRPr lang="en-US" dirty="0"/>
          </a:p>
        </p:txBody>
      </p:sp>
      <p:sp>
        <p:nvSpPr>
          <p:cNvPr id="32" name="TextBox 31"/>
          <p:cNvSpPr txBox="1"/>
          <p:nvPr/>
        </p:nvSpPr>
        <p:spPr>
          <a:xfrm rot="19764318">
            <a:off x="5900234" y="3678582"/>
            <a:ext cx="2435719" cy="403890"/>
          </a:xfrm>
          <a:prstGeom prst="rect">
            <a:avLst/>
          </a:prstGeom>
          <a:noFill/>
        </p:spPr>
        <p:txBody>
          <a:bodyPr wrap="none" rtlCol="0">
            <a:spAutoFit/>
          </a:bodyPr>
          <a:lstStyle/>
          <a:p>
            <a:r>
              <a:rPr lang="en-US" sz="1000" dirty="0" smtClean="0"/>
              <a:t>(1) Discovery Asst. </a:t>
            </a:r>
            <a:r>
              <a:rPr lang="en-US" sz="1000" dirty="0" err="1" smtClean="0"/>
              <a:t>Req</a:t>
            </a:r>
            <a:endParaRPr lang="en-US" sz="1000" dirty="0"/>
          </a:p>
        </p:txBody>
      </p:sp>
      <p:cxnSp>
        <p:nvCxnSpPr>
          <p:cNvPr id="26" name="Straight Arrow Connector 25"/>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27" name="TextBox 26"/>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21" name="Freeform 20"/>
          <p:cNvSpPr/>
          <p:nvPr/>
        </p:nvSpPr>
        <p:spPr bwMode="auto">
          <a:xfrm rot="20224360">
            <a:off x="4590152" y="4355411"/>
            <a:ext cx="3640987" cy="940157"/>
          </a:xfrm>
          <a:custGeom>
            <a:avLst/>
            <a:gdLst>
              <a:gd name="connsiteX0" fmla="*/ 0 w 1262129"/>
              <a:gd name="connsiteY0" fmla="*/ 0 h 940157"/>
              <a:gd name="connsiteX1" fmla="*/ 734095 w 1262129"/>
              <a:gd name="connsiteY1" fmla="*/ 347729 h 940157"/>
              <a:gd name="connsiteX2" fmla="*/ 1262129 w 1262129"/>
              <a:gd name="connsiteY2" fmla="*/ 940157 h 940157"/>
            </a:gdLst>
            <a:ahLst/>
            <a:cxnLst>
              <a:cxn ang="0">
                <a:pos x="connsiteX0" y="connsiteY0"/>
              </a:cxn>
              <a:cxn ang="0">
                <a:pos x="connsiteX1" y="connsiteY1"/>
              </a:cxn>
              <a:cxn ang="0">
                <a:pos x="connsiteX2" y="connsiteY2"/>
              </a:cxn>
            </a:cxnLst>
            <a:rect l="l" t="t" r="r" b="b"/>
            <a:pathLst>
              <a:path w="1262129" h="940157">
                <a:moveTo>
                  <a:pt x="0" y="0"/>
                </a:moveTo>
                <a:cubicBezTo>
                  <a:pt x="261870" y="95518"/>
                  <a:pt x="523740" y="191036"/>
                  <a:pt x="734095" y="347729"/>
                </a:cubicBezTo>
                <a:cubicBezTo>
                  <a:pt x="944450" y="504422"/>
                  <a:pt x="1103289" y="722289"/>
                  <a:pt x="1262129" y="940157"/>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Freeform 21"/>
          <p:cNvSpPr/>
          <p:nvPr/>
        </p:nvSpPr>
        <p:spPr bwMode="auto">
          <a:xfrm rot="20224360">
            <a:off x="4599441" y="4453874"/>
            <a:ext cx="3692480" cy="1008275"/>
          </a:xfrm>
          <a:custGeom>
            <a:avLst/>
            <a:gdLst>
              <a:gd name="connsiteX0" fmla="*/ 1287887 w 1287887"/>
              <a:gd name="connsiteY0" fmla="*/ 965915 h 965915"/>
              <a:gd name="connsiteX1" fmla="*/ 502276 w 1287887"/>
              <a:gd name="connsiteY1" fmla="*/ 566670 h 965915"/>
              <a:gd name="connsiteX2" fmla="*/ 0 w 1287887"/>
              <a:gd name="connsiteY2" fmla="*/ 0 h 965915"/>
            </a:gdLst>
            <a:ahLst/>
            <a:cxnLst>
              <a:cxn ang="0">
                <a:pos x="connsiteX0" y="connsiteY0"/>
              </a:cxn>
              <a:cxn ang="0">
                <a:pos x="connsiteX1" y="connsiteY1"/>
              </a:cxn>
              <a:cxn ang="0">
                <a:pos x="connsiteX2" y="connsiteY2"/>
              </a:cxn>
            </a:cxnLst>
            <a:rect l="l" t="t" r="r" b="b"/>
            <a:pathLst>
              <a:path w="1287887" h="965915">
                <a:moveTo>
                  <a:pt x="1287887" y="965915"/>
                </a:moveTo>
                <a:cubicBezTo>
                  <a:pt x="1002405" y="846785"/>
                  <a:pt x="716924" y="727656"/>
                  <a:pt x="502276" y="566670"/>
                </a:cubicBezTo>
                <a:cubicBezTo>
                  <a:pt x="287628" y="405684"/>
                  <a:pt x="143814" y="202842"/>
                  <a:pt x="0" y="0"/>
                </a:cubicBezTo>
              </a:path>
            </a:pathLst>
          </a:custGeom>
          <a:noFill/>
          <a:ln w="25400" cap="flat" cmpd="sng" algn="ctr">
            <a:solidFill>
              <a:srgbClr val="FF0000"/>
            </a:solidFill>
            <a:prstDash val="sysDash"/>
            <a:round/>
            <a:headEnd type="triangle" w="lg" len="me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3" name="TextBox 32"/>
          <p:cNvSpPr txBox="1"/>
          <p:nvPr/>
        </p:nvSpPr>
        <p:spPr>
          <a:xfrm rot="21000923">
            <a:off x="5326197" y="5068755"/>
            <a:ext cx="2493665" cy="400110"/>
          </a:xfrm>
          <a:prstGeom prst="rect">
            <a:avLst/>
          </a:prstGeom>
          <a:noFill/>
        </p:spPr>
        <p:txBody>
          <a:bodyPr wrap="square" rtlCol="0">
            <a:spAutoFit/>
          </a:bodyPr>
          <a:lstStyle/>
          <a:p>
            <a:pPr algn="ctr"/>
            <a:r>
              <a:rPr lang="en-US" sz="1000" dirty="0" smtClean="0"/>
              <a:t>(2) Discovery Asst. Req.</a:t>
            </a:r>
            <a:endParaRPr lang="en-US" sz="1000" dirty="0"/>
          </a:p>
        </p:txBody>
      </p:sp>
      <p:sp>
        <p:nvSpPr>
          <p:cNvPr id="34" name="TextBox 33"/>
          <p:cNvSpPr txBox="1"/>
          <p:nvPr/>
        </p:nvSpPr>
        <p:spPr>
          <a:xfrm rot="21181851">
            <a:off x="5668791" y="4315383"/>
            <a:ext cx="2706152" cy="400110"/>
          </a:xfrm>
          <a:prstGeom prst="rect">
            <a:avLst/>
          </a:prstGeom>
          <a:noFill/>
        </p:spPr>
        <p:txBody>
          <a:bodyPr wrap="square" rtlCol="0">
            <a:spAutoFit/>
          </a:bodyPr>
          <a:lstStyle/>
          <a:p>
            <a:pPr algn="ctr"/>
            <a:r>
              <a:rPr lang="en-US" sz="1000" dirty="0" smtClean="0"/>
              <a:t>(3) Discovery Asst. Resp.</a:t>
            </a:r>
            <a:endParaRPr lang="en-US" sz="1000" dirty="0"/>
          </a:p>
        </p:txBody>
      </p:sp>
      <p:sp>
        <p:nvSpPr>
          <p:cNvPr id="42" name="Flowchart: Connector 41"/>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 name="Flowchart: Connector 42"/>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Flowchart: Connector 44"/>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Pie 45"/>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TextBox 47"/>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53" name="TextBox 52"/>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54" name="TextBox 53"/>
          <p:cNvSpPr txBox="1"/>
          <p:nvPr/>
        </p:nvSpPr>
        <p:spPr>
          <a:xfrm>
            <a:off x="7342536" y="3816096"/>
            <a:ext cx="2211845" cy="461665"/>
          </a:xfrm>
          <a:prstGeom prst="rect">
            <a:avLst/>
          </a:prstGeom>
          <a:noFill/>
        </p:spPr>
        <p:txBody>
          <a:bodyPr wrap="square" rtlCol="0">
            <a:spAutoFit/>
          </a:bodyPr>
          <a:lstStyle/>
          <a:p>
            <a:pPr algn="ctr"/>
            <a:r>
              <a:rPr lang="en-US" sz="1200" dirty="0" smtClean="0">
                <a:solidFill>
                  <a:schemeClr val="tx1"/>
                </a:solidFill>
              </a:rPr>
              <a:t>Co-channel coordinated management </a:t>
            </a:r>
            <a:endParaRPr lang="en-US" sz="1200" dirty="0">
              <a:solidFill>
                <a:schemeClr val="tx1"/>
              </a:solidFill>
            </a:endParaRPr>
          </a:p>
        </p:txBody>
      </p:sp>
      <p:sp>
        <p:nvSpPr>
          <p:cNvPr id="56" name="TextBox 55"/>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57" name="Rectangle 56"/>
          <p:cNvSpPr/>
          <p:nvPr/>
        </p:nvSpPr>
        <p:spPr>
          <a:xfrm>
            <a:off x="3903736" y="5112251"/>
            <a:ext cx="380232" cy="276999"/>
          </a:xfrm>
          <a:prstGeom prst="rect">
            <a:avLst/>
          </a:prstGeom>
        </p:spPr>
        <p:txBody>
          <a:bodyPr wrap="none">
            <a:spAutoFit/>
          </a:bodyPr>
          <a:lstStyle/>
          <a:p>
            <a:r>
              <a:rPr lang="en-US" dirty="0"/>
              <a:t>AP</a:t>
            </a:r>
          </a:p>
        </p:txBody>
      </p:sp>
      <p:sp>
        <p:nvSpPr>
          <p:cNvPr id="59" name="TextBox 58"/>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60" name="TextBox 59"/>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sp>
        <p:nvSpPr>
          <p:cNvPr id="62"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5" name="Rectangle 64"/>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Rectangle 65"/>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67" name="Rectangle 66"/>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38" name="Freeform 37"/>
          <p:cNvSpPr/>
          <p:nvPr/>
        </p:nvSpPr>
        <p:spPr bwMode="auto">
          <a:xfrm rot="20593445">
            <a:off x="4369308" y="3461191"/>
            <a:ext cx="4203134" cy="973841"/>
          </a:xfrm>
          <a:custGeom>
            <a:avLst/>
            <a:gdLst>
              <a:gd name="connsiteX0" fmla="*/ 2457179 w 2457179"/>
              <a:gd name="connsiteY0" fmla="*/ 0 h 521452"/>
              <a:gd name="connsiteX1" fmla="*/ 1222089 w 2457179"/>
              <a:gd name="connsiteY1" fmla="*/ 450699 h 521452"/>
              <a:gd name="connsiteX2" fmla="*/ 0 w 2457179"/>
              <a:gd name="connsiteY2" fmla="*/ 520037 h 521452"/>
            </a:gdLst>
            <a:ahLst/>
            <a:cxnLst>
              <a:cxn ang="0">
                <a:pos x="connsiteX0" y="connsiteY0"/>
              </a:cxn>
              <a:cxn ang="0">
                <a:pos x="connsiteX1" y="connsiteY1"/>
              </a:cxn>
              <a:cxn ang="0">
                <a:pos x="connsiteX2" y="connsiteY2"/>
              </a:cxn>
            </a:cxnLst>
            <a:rect l="l" t="t" r="r" b="b"/>
            <a:pathLst>
              <a:path w="2457179" h="521452">
                <a:moveTo>
                  <a:pt x="2457179" y="0"/>
                </a:moveTo>
                <a:cubicBezTo>
                  <a:pt x="2044399" y="182013"/>
                  <a:pt x="1631619" y="364026"/>
                  <a:pt x="1222089" y="450699"/>
                </a:cubicBezTo>
                <a:cubicBezTo>
                  <a:pt x="812559" y="537372"/>
                  <a:pt x="0" y="520037"/>
                  <a:pt x="0" y="520037"/>
                </a:cubicBezTo>
              </a:path>
            </a:pathLst>
          </a:custGeom>
          <a:noFill/>
          <a:ln w="25400" cap="flat" cmpd="sng" algn="ctr">
            <a:solidFill>
              <a:srgbClr val="0070C0"/>
            </a:solidFill>
            <a:prstDash val="sysDash"/>
            <a:round/>
            <a:headEnd type="none" w="lg" len="med"/>
            <a:tailEnd type="triangl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39177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722910"/>
            <a:ext cx="7772400" cy="1066800"/>
          </a:xfrm>
        </p:spPr>
        <p:txBody>
          <a:bodyPr/>
          <a:lstStyle/>
          <a:p>
            <a:r>
              <a:rPr lang="en-US" dirty="0" smtClean="0"/>
              <a:t>Example- 4/5</a:t>
            </a:r>
            <a:endParaRPr lang="en-US" dirty="0"/>
          </a:p>
        </p:txBody>
      </p:sp>
      <p:sp>
        <p:nvSpPr>
          <p:cNvPr id="3" name="Content Placeholder 2"/>
          <p:cNvSpPr>
            <a:spLocks noGrp="1"/>
          </p:cNvSpPr>
          <p:nvPr>
            <p:ph idx="1"/>
          </p:nvPr>
        </p:nvSpPr>
        <p:spPr>
          <a:xfrm>
            <a:off x="467544" y="1768012"/>
            <a:ext cx="3181771" cy="3965244"/>
          </a:xfrm>
        </p:spPr>
        <p:txBody>
          <a:bodyPr/>
          <a:lstStyle/>
          <a:p>
            <a:r>
              <a:rPr lang="en-US" sz="1800" dirty="0" smtClean="0"/>
              <a:t>In case of active scanning:</a:t>
            </a:r>
          </a:p>
          <a:p>
            <a:pPr lvl="1"/>
            <a:r>
              <a:rPr lang="en-US" sz="1400" dirty="0" smtClean="0"/>
              <a:t>AP and PCP </a:t>
            </a:r>
            <a:r>
              <a:rPr lang="en-US" sz="1400" dirty="0"/>
              <a:t>1 </a:t>
            </a:r>
            <a:r>
              <a:rPr lang="en-US" sz="1400" dirty="0" smtClean="0"/>
              <a:t>listen on </a:t>
            </a:r>
            <a:r>
              <a:rPr lang="en-US" sz="1400" dirty="0"/>
              <a:t>mmW </a:t>
            </a:r>
            <a:r>
              <a:rPr lang="en-US" sz="1400" dirty="0" smtClean="0"/>
              <a:t>band at the advertised time </a:t>
            </a:r>
          </a:p>
          <a:p>
            <a:pPr lvl="1"/>
            <a:r>
              <a:rPr lang="en-US" sz="1400" dirty="0" smtClean="0"/>
              <a:t>New STA sweeps </a:t>
            </a:r>
            <a:r>
              <a:rPr lang="en-US" sz="1400" dirty="0"/>
              <a:t>P</a:t>
            </a:r>
            <a:r>
              <a:rPr lang="en-US" sz="1400" dirty="0" smtClean="0"/>
              <a:t>robe Request/Discovery Beacons </a:t>
            </a:r>
            <a:r>
              <a:rPr lang="en-US" sz="1400" dirty="0"/>
              <a:t>at the advertised time </a:t>
            </a:r>
            <a:r>
              <a:rPr lang="en-US" sz="1400" dirty="0" smtClean="0"/>
              <a:t> </a:t>
            </a:r>
          </a:p>
          <a:p>
            <a:pPr lvl="1"/>
            <a:r>
              <a:rPr lang="en-US" sz="1400" dirty="0" smtClean="0"/>
              <a:t>New STA can form mmW link with the STA in range</a:t>
            </a:r>
            <a:endParaRPr lang="en-US" sz="1400" dirty="0"/>
          </a:p>
        </p:txBody>
      </p:sp>
      <p:sp>
        <p:nvSpPr>
          <p:cNvPr id="6" name="Slide Number Placeholder 5"/>
          <p:cNvSpPr>
            <a:spLocks noGrp="1"/>
          </p:cNvSpPr>
          <p:nvPr>
            <p:ph type="sldNum" sz="quarter" idx="12"/>
          </p:nvPr>
        </p:nvSpPr>
        <p:spPr/>
        <p:txBody>
          <a:bodyPr/>
          <a:lstStyle/>
          <a:p>
            <a:pPr>
              <a:defRPr/>
            </a:pPr>
            <a:r>
              <a:rPr lang="en-US" altLang="en-US" smtClean="0"/>
              <a:t>Slide </a:t>
            </a:r>
            <a:fld id="{0391809B-2015-42AC-9A4A-427CE29EAC4D}" type="slidenum">
              <a:rPr lang="en-US" altLang="en-US" smtClean="0"/>
              <a:pPr>
                <a:defRPr/>
              </a:pPr>
              <a:t>9</a:t>
            </a:fld>
            <a:endParaRPr lang="en-US" altLang="en-US" dirty="0"/>
          </a:p>
        </p:txBody>
      </p:sp>
      <p:sp>
        <p:nvSpPr>
          <p:cNvPr id="7" name="Rectangle 2"/>
          <p:cNvSpPr>
            <a:spLocks noChangeArrowheads="1"/>
          </p:cNvSpPr>
          <p:nvPr/>
        </p:nvSpPr>
        <p:spPr bwMode="auto">
          <a:xfrm flipV="1">
            <a:off x="2227488" y="582481"/>
            <a:ext cx="699506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6" name="Rectangle 60"/>
          <p:cNvSpPr>
            <a:spLocks noChangeArrowheads="1"/>
          </p:cNvSpPr>
          <p:nvPr/>
        </p:nvSpPr>
        <p:spPr bwMode="auto">
          <a:xfrm>
            <a:off x="8729408" y="1197834"/>
            <a:ext cx="204788" cy="117475"/>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61"/>
          <p:cNvSpPr>
            <a:spLocks noChangeArrowheads="1"/>
          </p:cNvSpPr>
          <p:nvPr/>
        </p:nvSpPr>
        <p:spPr bwMode="auto">
          <a:xfrm>
            <a:off x="8729408" y="1197834"/>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Rectangle 62"/>
          <p:cNvSpPr>
            <a:spLocks noChangeArrowheads="1"/>
          </p:cNvSpPr>
          <p:nvPr/>
        </p:nvSpPr>
        <p:spPr bwMode="auto">
          <a:xfrm>
            <a:off x="8729408" y="964472"/>
            <a:ext cx="204788" cy="117475"/>
          </a:xfrm>
          <a:prstGeom prst="rect">
            <a:avLst/>
          </a:prstGeom>
          <a:solidFill>
            <a:srgbClr val="0070C0"/>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3" name="Rectangle 82"/>
          <p:cNvSpPr>
            <a:spLocks noChangeArrowheads="1"/>
          </p:cNvSpPr>
          <p:nvPr/>
        </p:nvSpPr>
        <p:spPr bwMode="auto">
          <a:xfrm>
            <a:off x="8729408" y="964472"/>
            <a:ext cx="204788" cy="117475"/>
          </a:xfrm>
          <a:prstGeom prst="rect">
            <a:avLst/>
          </a:pr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84"/>
          <p:cNvSpPr>
            <a:spLocks noChangeArrowheads="1"/>
          </p:cNvSpPr>
          <p:nvPr/>
        </p:nvSpPr>
        <p:spPr bwMode="auto">
          <a:xfrm>
            <a:off x="7411237" y="961297"/>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anose="020B0604020202020204" pitchFamily="34" charset="0"/>
              </a:rPr>
              <a:t>Lower band signal</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8" name="Rectangle 87"/>
          <p:cNvSpPr>
            <a:spLocks noChangeArrowheads="1"/>
          </p:cNvSpPr>
          <p:nvPr/>
        </p:nvSpPr>
        <p:spPr bwMode="auto">
          <a:xfrm>
            <a:off x="7435050" y="1194659"/>
            <a:ext cx="1389063" cy="21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000000"/>
                </a:solidFill>
                <a:effectLst/>
                <a:latin typeface="Arial" panose="020B0604020202020204" pitchFamily="34" charset="0"/>
              </a:rPr>
              <a:t>mmW band signal</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cxnSp>
        <p:nvCxnSpPr>
          <p:cNvPr id="33" name="Straight Arrow Connector 32"/>
          <p:cNvCxnSpPr>
            <a:stCxn id="41" idx="3"/>
          </p:cNvCxnSpPr>
          <p:nvPr/>
        </p:nvCxnSpPr>
        <p:spPr bwMode="auto">
          <a:xfrm flipH="1">
            <a:off x="4571098" y="2789249"/>
            <a:ext cx="3697720" cy="2238652"/>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sp>
        <p:nvSpPr>
          <p:cNvPr id="34" name="TextBox 33"/>
          <p:cNvSpPr txBox="1"/>
          <p:nvPr/>
        </p:nvSpPr>
        <p:spPr>
          <a:xfrm rot="5074730">
            <a:off x="7992487" y="3225791"/>
            <a:ext cx="904921" cy="461665"/>
          </a:xfrm>
          <a:prstGeom prst="rect">
            <a:avLst/>
          </a:prstGeom>
          <a:noFill/>
        </p:spPr>
        <p:txBody>
          <a:bodyPr wrap="square" rtlCol="0">
            <a:spAutoFit/>
          </a:bodyPr>
          <a:lstStyle/>
          <a:p>
            <a:r>
              <a:rPr lang="en-US" sz="1200" dirty="0" smtClean="0">
                <a:solidFill>
                  <a:schemeClr val="tx1"/>
                </a:solidFill>
              </a:rPr>
              <a:t>Potential mmW link</a:t>
            </a:r>
            <a:endParaRPr lang="en-US" sz="1200" dirty="0">
              <a:solidFill>
                <a:schemeClr val="tx1"/>
              </a:solidFill>
            </a:endParaRPr>
          </a:p>
        </p:txBody>
      </p:sp>
      <p:sp>
        <p:nvSpPr>
          <p:cNvPr id="35" name="TextBox 34"/>
          <p:cNvSpPr txBox="1"/>
          <p:nvPr/>
        </p:nvSpPr>
        <p:spPr>
          <a:xfrm rot="19705097">
            <a:off x="5679473" y="3581096"/>
            <a:ext cx="1704435" cy="276999"/>
          </a:xfrm>
          <a:prstGeom prst="rect">
            <a:avLst/>
          </a:prstGeom>
          <a:noFill/>
        </p:spPr>
        <p:txBody>
          <a:bodyPr wrap="square" rtlCol="0">
            <a:spAutoFit/>
          </a:bodyPr>
          <a:lstStyle/>
          <a:p>
            <a:r>
              <a:rPr lang="en-US" sz="1200" dirty="0" smtClean="0">
                <a:solidFill>
                  <a:schemeClr val="tx1"/>
                </a:solidFill>
              </a:rPr>
              <a:t>Potential mmW link</a:t>
            </a:r>
            <a:endParaRPr lang="en-US" sz="1200" dirty="0">
              <a:solidFill>
                <a:schemeClr val="tx1"/>
              </a:solidFill>
            </a:endParaRPr>
          </a:p>
        </p:txBody>
      </p:sp>
      <p:sp>
        <p:nvSpPr>
          <p:cNvPr id="36" name="TextBox 35"/>
          <p:cNvSpPr txBox="1"/>
          <p:nvPr/>
        </p:nvSpPr>
        <p:spPr>
          <a:xfrm>
            <a:off x="7135430" y="2560243"/>
            <a:ext cx="1133388" cy="276999"/>
          </a:xfrm>
          <a:prstGeom prst="rect">
            <a:avLst/>
          </a:prstGeom>
          <a:noFill/>
        </p:spPr>
        <p:txBody>
          <a:bodyPr wrap="square" rtlCol="0">
            <a:spAutoFit/>
          </a:bodyPr>
          <a:lstStyle/>
          <a:p>
            <a:r>
              <a:rPr lang="en-US" dirty="0" smtClean="0"/>
              <a:t>mmW SSW</a:t>
            </a:r>
            <a:endParaRPr lang="en-US" dirty="0"/>
          </a:p>
        </p:txBody>
      </p:sp>
      <p:sp>
        <p:nvSpPr>
          <p:cNvPr id="37" name="Rectangle 36"/>
          <p:cNvSpPr/>
          <p:nvPr/>
        </p:nvSpPr>
        <p:spPr bwMode="auto">
          <a:xfrm>
            <a:off x="8288296" y="4292241"/>
            <a:ext cx="293983" cy="30202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8" name="Straight Arrow Connector 37"/>
          <p:cNvCxnSpPr/>
          <p:nvPr/>
        </p:nvCxnSpPr>
        <p:spPr bwMode="auto">
          <a:xfrm flipV="1">
            <a:off x="4572891" y="4622841"/>
            <a:ext cx="3721271" cy="534351"/>
          </a:xfrm>
          <a:prstGeom prst="straightConnector1">
            <a:avLst/>
          </a:prstGeom>
          <a:solidFill>
            <a:srgbClr val="00B8FF"/>
          </a:solidFill>
          <a:ln w="28575" cap="flat" cmpd="sng" algn="ctr">
            <a:solidFill>
              <a:srgbClr val="FF0000"/>
            </a:solidFill>
            <a:prstDash val="solid"/>
            <a:round/>
            <a:headEnd type="triangle" w="med" len="med"/>
            <a:tailEnd type="triangle" w="med" len="med"/>
          </a:ln>
          <a:effectLst/>
        </p:spPr>
      </p:cxnSp>
      <p:sp>
        <p:nvSpPr>
          <p:cNvPr id="39" name="TextBox 38"/>
          <p:cNvSpPr txBox="1"/>
          <p:nvPr/>
        </p:nvSpPr>
        <p:spPr>
          <a:xfrm rot="21047754">
            <a:off x="5655470" y="4707781"/>
            <a:ext cx="1918166" cy="276999"/>
          </a:xfrm>
          <a:prstGeom prst="rect">
            <a:avLst/>
          </a:prstGeom>
          <a:noFill/>
        </p:spPr>
        <p:txBody>
          <a:bodyPr wrap="square" rtlCol="0">
            <a:spAutoFit/>
          </a:bodyPr>
          <a:lstStyle/>
          <a:p>
            <a:pPr algn="ctr"/>
            <a:r>
              <a:rPr lang="en-US" dirty="0" smtClean="0"/>
              <a:t>Established mmW link</a:t>
            </a:r>
            <a:endParaRPr lang="en-US" dirty="0"/>
          </a:p>
        </p:txBody>
      </p:sp>
      <p:sp>
        <p:nvSpPr>
          <p:cNvPr id="40" name="Flowchart: Connector 39"/>
          <p:cNvSpPr/>
          <p:nvPr/>
        </p:nvSpPr>
        <p:spPr bwMode="auto">
          <a:xfrm>
            <a:off x="4283968" y="4979263"/>
            <a:ext cx="288922" cy="284205"/>
          </a:xfrm>
          <a:prstGeom prst="flowChartConnector">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Flowchart: Connector 40"/>
          <p:cNvSpPr/>
          <p:nvPr/>
        </p:nvSpPr>
        <p:spPr bwMode="auto">
          <a:xfrm>
            <a:off x="8226506" y="2546665"/>
            <a:ext cx="288922" cy="284205"/>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TextBox 41"/>
          <p:cNvSpPr txBox="1"/>
          <p:nvPr/>
        </p:nvSpPr>
        <p:spPr>
          <a:xfrm>
            <a:off x="7956067" y="4750902"/>
            <a:ext cx="539443" cy="276999"/>
          </a:xfrm>
          <a:prstGeom prst="rect">
            <a:avLst/>
          </a:prstGeom>
          <a:noFill/>
        </p:spPr>
        <p:txBody>
          <a:bodyPr wrap="none" rtlCol="0">
            <a:spAutoFit/>
          </a:bodyPr>
          <a:lstStyle/>
          <a:p>
            <a:r>
              <a:rPr lang="en-US" sz="1200" dirty="0" smtClean="0">
                <a:solidFill>
                  <a:schemeClr val="tx1"/>
                </a:solidFill>
              </a:rPr>
              <a:t>STA1</a:t>
            </a:r>
            <a:endParaRPr lang="en-US" sz="1200" dirty="0">
              <a:solidFill>
                <a:schemeClr val="tx1"/>
              </a:solidFill>
            </a:endParaRPr>
          </a:p>
        </p:txBody>
      </p:sp>
      <p:sp>
        <p:nvSpPr>
          <p:cNvPr id="43" name="TextBox 42"/>
          <p:cNvSpPr txBox="1"/>
          <p:nvPr/>
        </p:nvSpPr>
        <p:spPr>
          <a:xfrm>
            <a:off x="8390300" y="4753115"/>
            <a:ext cx="566886" cy="276999"/>
          </a:xfrm>
          <a:prstGeom prst="rect">
            <a:avLst/>
          </a:prstGeom>
          <a:noFill/>
        </p:spPr>
        <p:txBody>
          <a:bodyPr wrap="none" rtlCol="0">
            <a:spAutoFit/>
          </a:bodyPr>
          <a:lstStyle/>
          <a:p>
            <a:r>
              <a:rPr lang="en-US" sz="1200" dirty="0" smtClean="0">
                <a:solidFill>
                  <a:schemeClr val="tx1"/>
                </a:solidFill>
              </a:rPr>
              <a:t>PCP 1</a:t>
            </a:r>
            <a:endParaRPr lang="en-US" sz="1200" dirty="0">
              <a:solidFill>
                <a:schemeClr val="tx1"/>
              </a:solidFill>
            </a:endParaRPr>
          </a:p>
        </p:txBody>
      </p:sp>
      <p:sp>
        <p:nvSpPr>
          <p:cNvPr id="44" name="TextBox 43"/>
          <p:cNvSpPr txBox="1"/>
          <p:nvPr/>
        </p:nvSpPr>
        <p:spPr>
          <a:xfrm>
            <a:off x="3736098" y="5317645"/>
            <a:ext cx="970841" cy="461665"/>
          </a:xfrm>
          <a:prstGeom prst="rect">
            <a:avLst/>
          </a:prstGeom>
          <a:noFill/>
        </p:spPr>
        <p:txBody>
          <a:bodyPr wrap="square" rtlCol="0">
            <a:spAutoFit/>
          </a:bodyPr>
          <a:lstStyle/>
          <a:p>
            <a:r>
              <a:rPr lang="en-US" sz="1200" dirty="0" smtClean="0">
                <a:solidFill>
                  <a:schemeClr val="tx1"/>
                </a:solidFill>
              </a:rPr>
              <a:t>Multi-band </a:t>
            </a:r>
            <a:r>
              <a:rPr lang="en-US" dirty="0"/>
              <a:t>capable AP</a:t>
            </a:r>
          </a:p>
        </p:txBody>
      </p:sp>
      <p:sp>
        <p:nvSpPr>
          <p:cNvPr id="45" name="Rectangle 44"/>
          <p:cNvSpPr/>
          <p:nvPr/>
        </p:nvSpPr>
        <p:spPr>
          <a:xfrm>
            <a:off x="3903736" y="5112251"/>
            <a:ext cx="380232" cy="276999"/>
          </a:xfrm>
          <a:prstGeom prst="rect">
            <a:avLst/>
          </a:prstGeom>
        </p:spPr>
        <p:txBody>
          <a:bodyPr wrap="none">
            <a:spAutoFit/>
          </a:bodyPr>
          <a:lstStyle/>
          <a:p>
            <a:r>
              <a:rPr lang="en-US" dirty="0"/>
              <a:t>AP</a:t>
            </a:r>
          </a:p>
        </p:txBody>
      </p:sp>
      <p:sp>
        <p:nvSpPr>
          <p:cNvPr id="46" name="TextBox 45"/>
          <p:cNvSpPr txBox="1"/>
          <p:nvPr/>
        </p:nvSpPr>
        <p:spPr>
          <a:xfrm>
            <a:off x="8274900" y="1894744"/>
            <a:ext cx="791114" cy="276999"/>
          </a:xfrm>
          <a:prstGeom prst="rect">
            <a:avLst/>
          </a:prstGeom>
          <a:noFill/>
        </p:spPr>
        <p:txBody>
          <a:bodyPr wrap="none" rtlCol="0">
            <a:spAutoFit/>
          </a:bodyPr>
          <a:lstStyle/>
          <a:p>
            <a:r>
              <a:rPr lang="en-US" sz="1200" dirty="0" smtClean="0">
                <a:solidFill>
                  <a:schemeClr val="tx1"/>
                </a:solidFill>
              </a:rPr>
              <a:t>New STA</a:t>
            </a:r>
            <a:endParaRPr lang="en-US" sz="1200" dirty="0">
              <a:solidFill>
                <a:schemeClr val="tx1"/>
              </a:solidFill>
            </a:endParaRPr>
          </a:p>
        </p:txBody>
      </p:sp>
      <p:sp>
        <p:nvSpPr>
          <p:cNvPr id="47" name="TextBox 46"/>
          <p:cNvSpPr txBox="1"/>
          <p:nvPr/>
        </p:nvSpPr>
        <p:spPr>
          <a:xfrm>
            <a:off x="8187693" y="2107999"/>
            <a:ext cx="996939" cy="461665"/>
          </a:xfrm>
          <a:prstGeom prst="rect">
            <a:avLst/>
          </a:prstGeom>
          <a:noFill/>
        </p:spPr>
        <p:txBody>
          <a:bodyPr wrap="square" rtlCol="0">
            <a:spAutoFit/>
          </a:bodyPr>
          <a:lstStyle/>
          <a:p>
            <a:r>
              <a:rPr lang="en-US" sz="1200" dirty="0" smtClean="0">
                <a:solidFill>
                  <a:schemeClr val="tx1"/>
                </a:solidFill>
              </a:rPr>
              <a:t>Multi-band capable STA</a:t>
            </a:r>
            <a:endParaRPr lang="en-US" sz="1200" dirty="0">
              <a:solidFill>
                <a:schemeClr val="tx1"/>
              </a:solidFill>
            </a:endParaRPr>
          </a:p>
        </p:txBody>
      </p:sp>
      <p:cxnSp>
        <p:nvCxnSpPr>
          <p:cNvPr id="48" name="Straight Arrow Connector 47"/>
          <p:cNvCxnSpPr>
            <a:stCxn id="41" idx="4"/>
          </p:cNvCxnSpPr>
          <p:nvPr/>
        </p:nvCxnSpPr>
        <p:spPr bwMode="auto">
          <a:xfrm>
            <a:off x="8370967" y="2830870"/>
            <a:ext cx="171955" cy="1637083"/>
          </a:xfrm>
          <a:prstGeom prst="straightConnector1">
            <a:avLst/>
          </a:prstGeom>
          <a:solidFill>
            <a:srgbClr val="00B8FF"/>
          </a:solidFill>
          <a:ln w="28575" cap="flat" cmpd="sng" algn="ctr">
            <a:solidFill>
              <a:srgbClr val="FF0000"/>
            </a:solidFill>
            <a:prstDash val="sysDash"/>
            <a:round/>
            <a:headEnd type="triangle" w="med" len="med"/>
            <a:tailEnd type="none" w="med" len="med"/>
          </a:ln>
          <a:effectLst/>
        </p:spPr>
      </p:cxnSp>
      <p:pic>
        <p:nvPicPr>
          <p:cNvPr id="49" name="Picture 48"/>
          <p:cNvPicPr>
            <a:picLocks noChangeAspect="1"/>
          </p:cNvPicPr>
          <p:nvPr/>
        </p:nvPicPr>
        <p:blipFill>
          <a:blip r:embed="rId2"/>
          <a:stretch>
            <a:fillRect/>
          </a:stretch>
        </p:blipFill>
        <p:spPr>
          <a:xfrm rot="14113960">
            <a:off x="7885518" y="2568996"/>
            <a:ext cx="766600" cy="963398"/>
          </a:xfrm>
          <a:prstGeom prst="rect">
            <a:avLst/>
          </a:prstGeom>
        </p:spPr>
      </p:pic>
      <p:sp>
        <p:nvSpPr>
          <p:cNvPr id="51" name="Flowchart: Connector 50"/>
          <p:cNvSpPr/>
          <p:nvPr/>
        </p:nvSpPr>
        <p:spPr bwMode="auto">
          <a:xfrm rot="18739459">
            <a:off x="8294417" y="4421280"/>
            <a:ext cx="292608" cy="283464"/>
          </a:xfrm>
          <a:prstGeom prst="flowChartConnector">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Pie 51"/>
          <p:cNvSpPr/>
          <p:nvPr/>
        </p:nvSpPr>
        <p:spPr bwMode="auto">
          <a:xfrm rot="5242833">
            <a:off x="8307621" y="4421280"/>
            <a:ext cx="292608" cy="283464"/>
          </a:xfrm>
          <a:prstGeom prst="pie">
            <a:avLst>
              <a:gd name="adj1" fmla="val 0"/>
              <a:gd name="adj2" fmla="val 10888140"/>
            </a:avLst>
          </a:prstGeom>
          <a:solidFill>
            <a:srgbClr val="C0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02235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52342</TotalTime>
  <Words>1227</Words>
  <Application>Microsoft Office PowerPoint</Application>
  <PresentationFormat>On-screen Show (4:3)</PresentationFormat>
  <Paragraphs>236</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Batang</vt:lpstr>
      <vt:lpstr>MS Gothic</vt:lpstr>
      <vt:lpstr>Arial</vt:lpstr>
      <vt:lpstr>Times New Roman</vt:lpstr>
      <vt:lpstr>Wingdings</vt:lpstr>
      <vt:lpstr>802-11-Submission</vt:lpstr>
      <vt:lpstr>Proposed resolution of CID 3518</vt:lpstr>
      <vt:lpstr>PowerPoint Presentation</vt:lpstr>
      <vt:lpstr>Overview (1)</vt:lpstr>
      <vt:lpstr>Overview (2)</vt:lpstr>
      <vt:lpstr>Overview (3)</vt:lpstr>
      <vt:lpstr>Example- 1/5</vt:lpstr>
      <vt:lpstr>Example- 2/5</vt:lpstr>
      <vt:lpstr>Example- 3/5</vt:lpstr>
      <vt:lpstr>Example- 4/5</vt:lpstr>
      <vt:lpstr>Example- 5/5</vt:lpstr>
      <vt:lpstr>How to enable neighbor discovery</vt:lpstr>
      <vt:lpstr>DMG discovery assistance request</vt:lpstr>
      <vt:lpstr>DMG Discovery assistance response</vt:lpstr>
      <vt:lpstr>Discovery assistance response to new STA</vt:lpstr>
      <vt:lpstr>Multi-band Discovery assistance response</vt:lpstr>
      <vt:lpstr>Straw Poll</vt:lpstr>
    </vt:vector>
  </TitlesOfParts>
  <Company>Sony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Scheduling for FB network</dc:title>
  <dc:creator>Sakoda, Kazuyuki</dc:creator>
  <cp:keywords>CTPClassification=CTP_IC:VisualMarkings=</cp:keywords>
  <cp:lastModifiedBy>Abouelseoud, Mohamed</cp:lastModifiedBy>
  <cp:revision>460</cp:revision>
  <cp:lastPrinted>2016-10-04T20:51:11Z</cp:lastPrinted>
  <dcterms:created xsi:type="dcterms:W3CDTF">2015-03-24T14:22:58Z</dcterms:created>
  <dcterms:modified xsi:type="dcterms:W3CDTF">2019-01-16T20:38:59Z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55c0982a-72dc-4711-b9fe-71da7bc145ba</vt:lpwstr>
  </property>
  <property fmtid="{D5CDD505-2E9C-101B-9397-08002B2CF9AE}" pid="3" name="CTP_BU">
    <vt:lpwstr>COMMUNICATION &amp;DEVICES GROUP</vt:lpwstr>
  </property>
  <property fmtid="{D5CDD505-2E9C-101B-9397-08002B2CF9AE}" pid="4" name="CTP_TimeStamp">
    <vt:lpwstr>2016-03-09 11:17:48Z</vt:lpwstr>
  </property>
  <property fmtid="{D5CDD505-2E9C-101B-9397-08002B2CF9AE}" pid="5" name="CTPClassification">
    <vt:lpwstr>CTP_IC</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1509718974</vt:lpwstr>
  </property>
</Properties>
</file>