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9" r:id="rId3"/>
    <p:sldId id="374" r:id="rId4"/>
    <p:sldId id="387" r:id="rId5"/>
    <p:sldId id="392" r:id="rId6"/>
    <p:sldId id="390" r:id="rId7"/>
    <p:sldId id="393" r:id="rId8"/>
    <p:sldId id="394" r:id="rId9"/>
    <p:sldId id="388" r:id="rId10"/>
    <p:sldId id="389" r:id="rId11"/>
    <p:sldId id="410" r:id="rId12"/>
    <p:sldId id="405" r:id="rId13"/>
    <p:sldId id="398" r:id="rId14"/>
    <p:sldId id="407" r:id="rId15"/>
    <p:sldId id="404" r:id="rId16"/>
    <p:sldId id="402" r:id="rId17"/>
    <p:sldId id="403" r:id="rId18"/>
    <p:sldId id="401" r:id="rId19"/>
    <p:sldId id="386" r:id="rId20"/>
    <p:sldId id="399" r:id="rId21"/>
    <p:sldId id="385" r:id="rId22"/>
    <p:sldId id="383" r:id="rId23"/>
    <p:sldId id="395" r:id="rId24"/>
    <p:sldId id="408" r:id="rId25"/>
    <p:sldId id="396" r:id="rId26"/>
    <p:sldId id="397" r:id="rId27"/>
    <p:sldId id="409" r:id="rId28"/>
    <p:sldId id="400" r:id="rId29"/>
    <p:sldId id="406" r:id="rId30"/>
    <p:sldId id="391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69" d="100"/>
          <a:sy n="69" d="100"/>
        </p:scale>
        <p:origin x="132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802.11-19/0016r0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Potential PHY Designs for NGV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927081"/>
              </p:ext>
            </p:extLst>
          </p:nvPr>
        </p:nvGraphicFramePr>
        <p:xfrm>
          <a:off x="471488" y="3348038"/>
          <a:ext cx="8304212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" name="Document" r:id="rId4" imgW="8660564" imgH="3298264" progId="Word.Document.8">
                  <p:embed/>
                </p:oleObj>
              </mc:Choice>
              <mc:Fallback>
                <p:oleObj name="Document" r:id="rId4" imgW="8660564" imgH="32982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48038"/>
                        <a:ext cx="8304212" cy="3155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C16F-AC70-4A43-A9F3-0E4F541F9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27616"/>
            <a:ext cx="7770813" cy="1065213"/>
          </a:xfrm>
        </p:spPr>
        <p:txBody>
          <a:bodyPr/>
          <a:lstStyle/>
          <a:p>
            <a:r>
              <a:rPr lang="en-US" dirty="0" err="1"/>
              <a:t>Midamble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90EAB-D752-45BD-8F01-D5DAD835E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784" y="1525587"/>
            <a:ext cx="8162416" cy="4704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11p, no Doppler mitigation techniques are standardized at the transmitter.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applications with short messages (Basic Safety Message(BSM)), the decoder may tolerate low-to-medium Doppler for low MCS.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Receiver DFE-based tracking can also help in high-Doppler environments, but it is limited due to implementation complexity.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is a simple and effective technique to address Doppler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has been standardized in 802.11ax for outdoor applications.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midambles</a:t>
            </a:r>
            <a:r>
              <a:rPr lang="en-US" dirty="0"/>
              <a:t> are training symbols that are inserted in-between data symbols for the receiver to update the channel along the packet.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B82C6-8675-4038-BB01-B471E980C0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5194-AA29-40CC-8BEF-54E7E0CF886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BCA59A-2B92-48A5-BE45-D390B0DDED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782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C16F-AC70-4A43-A9F3-0E4F541F9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27616"/>
            <a:ext cx="7770813" cy="1065213"/>
          </a:xfrm>
        </p:spPr>
        <p:txBody>
          <a:bodyPr/>
          <a:lstStyle/>
          <a:p>
            <a:r>
              <a:rPr lang="en-US" dirty="0" err="1"/>
              <a:t>Midamble</a:t>
            </a:r>
            <a:r>
              <a:rPr lang="en-US" dirty="0"/>
              <a:t>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90EAB-D752-45BD-8F01-D5DAD835E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43200"/>
            <a:ext cx="8305007" cy="22679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 NGV frame with </a:t>
            </a:r>
            <a:r>
              <a:rPr lang="en-US" dirty="0" err="1"/>
              <a:t>Midamble</a:t>
            </a:r>
            <a:r>
              <a:rPr lang="en-US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Midamble</a:t>
            </a:r>
            <a:r>
              <a:rPr lang="en-US" dirty="0"/>
              <a:t> field can be the same as NGV LTF.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midambles</a:t>
            </a:r>
            <a:r>
              <a:rPr lang="en-US" dirty="0"/>
              <a:t> are inserted periodically, every M data symbols.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update based on </a:t>
            </a:r>
            <a:r>
              <a:rPr lang="en-US" dirty="0" err="1"/>
              <a:t>Midabmles</a:t>
            </a:r>
            <a:r>
              <a:rPr lang="en-US" dirty="0"/>
              <a:t> can limit the channel variation/aging of Doppler channel with the </a:t>
            </a:r>
            <a:r>
              <a:rPr lang="en-US" dirty="0" err="1"/>
              <a:t>Midamble</a:t>
            </a:r>
            <a:r>
              <a:rPr lang="en-US" dirty="0"/>
              <a:t> period.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period can be determined based on channel Doppler.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B82C6-8675-4038-BB01-B471E980C0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5194-AA29-40CC-8BEF-54E7E0CF886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BCA59A-2B92-48A5-BE45-D390B0DDED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F8FC144-2A85-4F4C-8F16-52C7C877EA3A}"/>
              </a:ext>
            </a:extLst>
          </p:cNvPr>
          <p:cNvGrpSpPr/>
          <p:nvPr/>
        </p:nvGrpSpPr>
        <p:grpSpPr>
          <a:xfrm>
            <a:off x="908237" y="1828800"/>
            <a:ext cx="7719638" cy="414594"/>
            <a:chOff x="427412" y="1687429"/>
            <a:chExt cx="7719638" cy="414594"/>
          </a:xfrm>
        </p:grpSpPr>
        <p:sp>
          <p:nvSpPr>
            <p:cNvPr id="25" name="Rectangle 15">
              <a:extLst>
                <a:ext uri="{FF2B5EF4-FFF2-40B4-BE49-F238E27FC236}">
                  <a16:creationId xmlns:a16="http://schemas.microsoft.com/office/drawing/2014/main" id="{345773DD-5C9D-4278-B9BF-C748B1923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572" y="1697211"/>
              <a:ext cx="1229540" cy="404812"/>
            </a:xfrm>
            <a:prstGeom prst="rect">
              <a:avLst/>
            </a:prstGeom>
            <a:noFill/>
            <a:ln w="28575" algn="ctr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IN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</a:t>
              </a: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 </a:t>
              </a:r>
              <a:r>
                <a:rPr lang="en-US" altLang="en-US" sz="1200" b="0" dirty="0">
                  <a:latin typeface="Times New Roman" panose="02020603050405020304" pitchFamily="18" charset="0"/>
                  <a:ea typeface="MS PGothic" panose="020B0600070205080204" pitchFamily="34" charset="-128"/>
                </a:rPr>
                <a:t>Symbols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171CD0-A85E-4C32-A528-08A8582A1F64}"/>
                </a:ext>
              </a:extLst>
            </p:cNvPr>
            <p:cNvSpPr/>
            <p:nvPr/>
          </p:nvSpPr>
          <p:spPr bwMode="auto">
            <a:xfrm>
              <a:off x="427412" y="1700430"/>
              <a:ext cx="982663" cy="39896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b="0" dirty="0">
                  <a:solidFill>
                    <a:schemeClr val="tx1"/>
                  </a:solidFill>
                  <a:ea typeface="ＭＳ Ｐゴシック" charset="-128"/>
                </a:rPr>
                <a:t>Preamble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1495578-A4F3-480C-8103-28D06E59F5AA}"/>
                </a:ext>
              </a:extLst>
            </p:cNvPr>
            <p:cNvSpPr/>
            <p:nvPr/>
          </p:nvSpPr>
          <p:spPr bwMode="auto">
            <a:xfrm>
              <a:off x="3544103" y="1697211"/>
              <a:ext cx="920306" cy="40481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b="0" dirty="0" err="1">
                  <a:solidFill>
                    <a:schemeClr val="tx1"/>
                  </a:solidFill>
                  <a:ea typeface="ＭＳ Ｐゴシック" charset="-128"/>
                </a:rPr>
                <a:t>Midamble</a:t>
              </a:r>
              <a:endParaRPr lang="en-US" sz="1400" b="0" dirty="0">
                <a:solidFill>
                  <a:schemeClr val="tx1"/>
                </a:solidFill>
                <a:ea typeface="ＭＳ Ｐゴシック" charset="-128"/>
              </a:endParaRPr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8352FF7-C268-46DF-A2BE-BDC5C5838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597" y="1693779"/>
              <a:ext cx="1224733" cy="406401"/>
            </a:xfrm>
            <a:prstGeom prst="rect">
              <a:avLst/>
            </a:prstGeom>
            <a:noFill/>
            <a:ln w="28575" algn="ctr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IN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Data</a:t>
              </a:r>
              <a:r>
                <a:rPr lang="en-US" altLang="en-US" sz="1200" b="0" dirty="0">
                  <a:latin typeface="Times New Roman" panose="02020603050405020304" pitchFamily="18" charset="0"/>
                  <a:ea typeface="MS PGothic" panose="020B0600070205080204" pitchFamily="34" charset="-128"/>
                </a:rPr>
                <a:t> Symbols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A90DBFE-B75B-4B66-A295-9EA9BFF0D2C0}"/>
                </a:ext>
              </a:extLst>
            </p:cNvPr>
            <p:cNvSpPr/>
            <p:nvPr/>
          </p:nvSpPr>
          <p:spPr bwMode="auto">
            <a:xfrm>
              <a:off x="5696330" y="1692829"/>
              <a:ext cx="916781" cy="4048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b="0" dirty="0" err="1">
                  <a:solidFill>
                    <a:schemeClr val="tx1"/>
                  </a:solidFill>
                  <a:ea typeface="ＭＳ Ｐゴシック" charset="-128"/>
                </a:rPr>
                <a:t>Midamble</a:t>
              </a:r>
              <a:endParaRPr lang="en-US" sz="1400" b="0" dirty="0">
                <a:solidFill>
                  <a:schemeClr val="tx1"/>
                </a:solidFill>
                <a:ea typeface="ＭＳ Ｐゴシック" charset="-128"/>
              </a:endParaRPr>
            </a:p>
          </p:txBody>
        </p:sp>
        <p:sp>
          <p:nvSpPr>
            <p:cNvPr id="32" name="Rectangle 24">
              <a:extLst>
                <a:ext uri="{FF2B5EF4-FFF2-40B4-BE49-F238E27FC236}">
                  <a16:creationId xmlns:a16="http://schemas.microsoft.com/office/drawing/2014/main" id="{250E7E36-1C1D-4FB8-8E42-C5637635A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7085" y="1692829"/>
              <a:ext cx="869965" cy="404813"/>
            </a:xfrm>
            <a:prstGeom prst="rect">
              <a:avLst/>
            </a:prstGeom>
            <a:noFill/>
            <a:ln w="28575" algn="ctr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1200" b="0" dirty="0">
                  <a:latin typeface="Times New Roman" panose="02020603050405020304" pitchFamily="18" charset="0"/>
                  <a:ea typeface="MS PGothic" panose="020B0600070205080204" pitchFamily="34" charset="-128"/>
                </a:rPr>
                <a:t>L  Data Symbols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88CF809-54EB-4B30-B497-EAEDBA7DAE32}"/>
                </a:ext>
              </a:extLst>
            </p:cNvPr>
            <p:cNvSpPr/>
            <p:nvPr/>
          </p:nvSpPr>
          <p:spPr bwMode="auto">
            <a:xfrm>
              <a:off x="6629400" y="1687429"/>
              <a:ext cx="635000" cy="406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2000" dirty="0">
                  <a:solidFill>
                    <a:schemeClr val="tx1"/>
                  </a:solidFill>
                  <a:ea typeface="ＭＳ Ｐゴシック" charset="-128"/>
                </a:rPr>
                <a:t>…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4BF5252-7FFB-41AA-AC23-BF621A3396BB}"/>
                </a:ext>
              </a:extLst>
            </p:cNvPr>
            <p:cNvSpPr/>
            <p:nvPr/>
          </p:nvSpPr>
          <p:spPr bwMode="auto">
            <a:xfrm>
              <a:off x="1407321" y="1700431"/>
              <a:ext cx="930250" cy="3989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b="0" dirty="0">
                  <a:solidFill>
                    <a:schemeClr val="tx1"/>
                  </a:solidFill>
                  <a:ea typeface="ＭＳ Ｐゴシック" charset="-128"/>
                </a:rPr>
                <a:t>NGV LTF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5864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9BD-8E20-4C2D-AAD5-5F1A38BE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40729"/>
            <a:ext cx="7770813" cy="1065213"/>
          </a:xfrm>
        </p:spPr>
        <p:txBody>
          <a:bodyPr/>
          <a:lstStyle/>
          <a:p>
            <a:r>
              <a:rPr lang="en-US" dirty="0"/>
              <a:t>NGV vs 11p: Sensitivity (Highway NLOS)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BA4D-CFA3-4F64-A78D-8B24B9D7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18" y="5792621"/>
            <a:ext cx="7770813" cy="66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high-Doppler channel: NGV can achieve 2.5dB SNR gain with LDPC and </a:t>
            </a:r>
            <a:r>
              <a:rPr lang="en-US" sz="2000" b="0" dirty="0" err="1"/>
              <a:t>Midamble</a:t>
            </a:r>
            <a:r>
              <a:rPr lang="en-US" sz="2000" b="0" dirty="0"/>
              <a:t> for QPSK-1/2.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40F03-2C66-4806-9A21-151BD1AC7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E31E-EBBF-4E27-86BF-F79B113E9E5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1A60C8-D754-49FC-9665-DDD7D969FB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4FC7BA-E98D-4705-9DF0-08541A355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50" y="1274617"/>
            <a:ext cx="8528150" cy="466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73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9BD-8E20-4C2D-AAD5-5F1A38BE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40729"/>
            <a:ext cx="7770813" cy="1065213"/>
          </a:xfrm>
        </p:spPr>
        <p:txBody>
          <a:bodyPr/>
          <a:lstStyle/>
          <a:p>
            <a:r>
              <a:rPr lang="en-US" dirty="0"/>
              <a:t>NGV vs 11p: Sensitivity (Highway LOS)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BA4D-CFA3-4F64-A78D-8B24B9D7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5739064"/>
            <a:ext cx="7770813" cy="66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medium-Doppler channel: NGV can achieve 1.7dB SNR gain with LDPC and </a:t>
            </a:r>
            <a:r>
              <a:rPr lang="en-US" sz="2000" b="0" dirty="0" err="1"/>
              <a:t>Midamble</a:t>
            </a:r>
            <a:r>
              <a:rPr lang="en-US" sz="2000" b="0" dirty="0"/>
              <a:t> for QPSK-1/2.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40F03-2C66-4806-9A21-151BD1AC7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E31E-EBBF-4E27-86BF-F79B113E9E5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1A60C8-D754-49FC-9665-DDD7D969FB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CA86EA-9D4A-486A-93F8-405BEBE0D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44" y="1298498"/>
            <a:ext cx="8388756" cy="456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91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9BD-8E20-4C2D-AAD5-5F1A38BE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469232"/>
            <a:ext cx="7770813" cy="1065213"/>
          </a:xfrm>
        </p:spPr>
        <p:txBody>
          <a:bodyPr/>
          <a:lstStyle/>
          <a:p>
            <a:r>
              <a:rPr lang="en-US" dirty="0"/>
              <a:t>NGV vs 11p: Sensitivity (Rural LOS)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BA4D-CFA3-4F64-A78D-8B24B9D7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18" y="5783871"/>
            <a:ext cx="7770813" cy="66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low-Doppler channel: NGV can achieve 1.5dB dB SNR gain with LDPC and </a:t>
            </a:r>
            <a:r>
              <a:rPr lang="en-US" sz="2000" b="0" dirty="0" err="1"/>
              <a:t>Midamble</a:t>
            </a:r>
            <a:r>
              <a:rPr lang="en-US" sz="2000" b="0" dirty="0"/>
              <a:t> for QPSK-1/2.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40F03-2C66-4806-9A21-151BD1AC7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E31E-EBBF-4E27-86BF-F79B113E9E5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1A60C8-D754-49FC-9665-DDD7D969FB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1B1745-7291-4D94-9DD1-B908FC98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76" y="1219200"/>
            <a:ext cx="8420100" cy="475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84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C16F-AC70-4A43-A9F3-0E4F541F9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27616"/>
            <a:ext cx="7770813" cy="1065213"/>
          </a:xfrm>
        </p:spPr>
        <p:txBody>
          <a:bodyPr/>
          <a:lstStyle/>
          <a:p>
            <a:r>
              <a:rPr lang="en-US" dirty="0"/>
              <a:t>Higher 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90EAB-D752-45BD-8F01-D5DAD835E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784" y="1525587"/>
            <a:ext cx="791527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than 64 QAM modulation schemes are standardized since 802.11ac.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QAM can simply increase the peak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the help of </a:t>
            </a:r>
            <a:r>
              <a:rPr lang="en-US" dirty="0" err="1"/>
              <a:t>Midamble</a:t>
            </a:r>
            <a:r>
              <a:rPr lang="en-US" dirty="0"/>
              <a:t>, channel aging is constrained within each </a:t>
            </a:r>
            <a:r>
              <a:rPr lang="en-US" dirty="0" err="1"/>
              <a:t>Midamble</a:t>
            </a:r>
            <a:r>
              <a:rPr lang="en-US" dirty="0"/>
              <a:t> period. Higher QAM can be supported for NGV.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QAM can offset the efficiency loss due to </a:t>
            </a:r>
            <a:r>
              <a:rPr lang="en-US" dirty="0" err="1"/>
              <a:t>Midamble</a:t>
            </a:r>
            <a:r>
              <a:rPr lang="en-US" dirty="0"/>
              <a:t> airtime.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good candidate is 802.11ac 256QAM with coding rate ¾.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B82C6-8675-4038-BB01-B471E980C0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5194-AA29-40CC-8BEF-54E7E0CF886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BCA59A-2B92-48A5-BE45-D390B0DDED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85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9BD-8E20-4C2D-AAD5-5F1A38BE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469232"/>
            <a:ext cx="7770813" cy="1065213"/>
          </a:xfrm>
        </p:spPr>
        <p:txBody>
          <a:bodyPr/>
          <a:lstStyle/>
          <a:p>
            <a:r>
              <a:rPr lang="en-US" dirty="0"/>
              <a:t>NGV vs 11p: </a:t>
            </a:r>
            <a:r>
              <a:rPr lang="en-US" dirty="0" err="1"/>
              <a:t>Tput</a:t>
            </a:r>
            <a:r>
              <a:rPr lang="en-US" dirty="0"/>
              <a:t> (Highway NLOS)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BA4D-CFA3-4F64-A78D-8B24B9D7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18" y="5783871"/>
            <a:ext cx="7770813" cy="66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high-Doppler channel: &gt;2 times peak throughput gain can be achieve with LDPC + </a:t>
            </a:r>
            <a:r>
              <a:rPr lang="en-US" sz="2000" b="0" dirty="0" err="1"/>
              <a:t>Midamble</a:t>
            </a:r>
            <a:r>
              <a:rPr lang="en-US" sz="2000" b="0" dirty="0"/>
              <a:t> + 256QAM.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40F03-2C66-4806-9A21-151BD1AC7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E31E-EBBF-4E27-86BF-F79B113E9E5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1A60C8-D754-49FC-9665-DDD7D969FB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519716-FE42-4DE6-A31C-A8FE391A5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42519"/>
            <a:ext cx="8487585" cy="462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23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9BD-8E20-4C2D-AAD5-5F1A38BE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469232"/>
            <a:ext cx="7770813" cy="1065213"/>
          </a:xfrm>
        </p:spPr>
        <p:txBody>
          <a:bodyPr/>
          <a:lstStyle/>
          <a:p>
            <a:r>
              <a:rPr lang="en-US" dirty="0"/>
              <a:t>NGV vs 11p: </a:t>
            </a:r>
            <a:r>
              <a:rPr lang="en-US" dirty="0" err="1"/>
              <a:t>Tput</a:t>
            </a:r>
            <a:r>
              <a:rPr lang="en-US" dirty="0"/>
              <a:t> (Highway LOS)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BA4D-CFA3-4F64-A78D-8B24B9D7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18" y="5783871"/>
            <a:ext cx="7770813" cy="66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medium-Doppler channel: 20% peak throughput gain can be achieved with LDPC + </a:t>
            </a:r>
            <a:r>
              <a:rPr lang="en-US" sz="2000" b="0" dirty="0" err="1"/>
              <a:t>Midamble</a:t>
            </a:r>
            <a:r>
              <a:rPr lang="en-US" sz="2000" b="0" dirty="0"/>
              <a:t> + 256QAM.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40F03-2C66-4806-9A21-151BD1AC7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E31E-EBBF-4E27-86BF-F79B113E9E5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1A60C8-D754-49FC-9665-DDD7D969FB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217A86-09F9-4A2F-B8CC-A50D7589E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69" y="1283639"/>
            <a:ext cx="8155782" cy="450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595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9BD-8E20-4C2D-AAD5-5F1A38BE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469232"/>
            <a:ext cx="7770813" cy="1065213"/>
          </a:xfrm>
        </p:spPr>
        <p:txBody>
          <a:bodyPr/>
          <a:lstStyle/>
          <a:p>
            <a:r>
              <a:rPr lang="en-US" dirty="0"/>
              <a:t>NGV vs 11p: </a:t>
            </a:r>
            <a:r>
              <a:rPr lang="en-US" dirty="0" err="1"/>
              <a:t>Tput</a:t>
            </a:r>
            <a:r>
              <a:rPr lang="en-US" dirty="0"/>
              <a:t> (Rural LOS)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BA4D-CFA3-4F64-A78D-8B24B9D7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18" y="5783871"/>
            <a:ext cx="7770813" cy="66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low-Doppler channel: ~30% peak throughput gain can be achieved with LDPC + </a:t>
            </a:r>
            <a:r>
              <a:rPr lang="en-US" sz="2000" b="0" dirty="0" err="1"/>
              <a:t>Midamble</a:t>
            </a:r>
            <a:r>
              <a:rPr lang="en-US" sz="2000" b="0" dirty="0"/>
              <a:t> + 256QAM.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40F03-2C66-4806-9A21-151BD1AC7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E31E-EBBF-4E27-86BF-F79B113E9E5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1A60C8-D754-49FC-9665-DDD7D969FB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7B149D-59B5-4610-822A-533EA70AE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30" y="1208832"/>
            <a:ext cx="8322170" cy="473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04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458787"/>
            <a:ext cx="7770813" cy="1065213"/>
          </a:xfrm>
        </p:spPr>
        <p:txBody>
          <a:bodyPr/>
          <a:lstStyle/>
          <a:p>
            <a:r>
              <a:rPr lang="en-US" dirty="0"/>
              <a:t>DSRC Channel Usage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648525"/>
            <a:ext cx="8314136" cy="16625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802.11p defines signal format for 5MHz, 10MHz and 20MHz BW, by using corresponding downclocked version of 11a 20MHz [5].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FCC designates the usage of the 10MHz DSRC channels [6].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20MHz is not practically used in the fields, and not compatible with 10MHz channels.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E04694C-95C4-4595-8F9B-8689414152F1}"/>
              </a:ext>
            </a:extLst>
          </p:cNvPr>
          <p:cNvGrpSpPr/>
          <p:nvPr/>
        </p:nvGrpSpPr>
        <p:grpSpPr>
          <a:xfrm>
            <a:off x="1023641" y="1447800"/>
            <a:ext cx="7512049" cy="3124200"/>
            <a:chOff x="1047377" y="1066800"/>
            <a:chExt cx="7512049" cy="3124200"/>
          </a:xfrm>
        </p:grpSpPr>
        <p:sp>
          <p:nvSpPr>
            <p:cNvPr id="123" name="Content Placeholder 2">
              <a:extLst>
                <a:ext uri="{FF2B5EF4-FFF2-40B4-BE49-F238E27FC236}">
                  <a16:creationId xmlns:a16="http://schemas.microsoft.com/office/drawing/2014/main" id="{C07237E4-1B63-4516-9792-675E89C36C4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452736" y="3667780"/>
              <a:ext cx="2911855" cy="5232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sz="1400" kern="0" dirty="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rPr>
                <a:t>Ch. 178:Control Channel: WAVE Service Advertisements</a:t>
              </a:r>
            </a:p>
            <a:p>
              <a:endParaRPr lang="en-US" sz="1400" kern="0" dirty="0"/>
            </a:p>
          </p:txBody>
        </p:sp>
        <p:sp>
          <p:nvSpPr>
            <p:cNvPr id="124" name="AutoShape 5">
              <a:extLst>
                <a:ext uri="{FF2B5EF4-FFF2-40B4-BE49-F238E27FC236}">
                  <a16:creationId xmlns:a16="http://schemas.microsoft.com/office/drawing/2014/main" id="{A42170CE-EBBC-4753-A564-181F1857D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550" y="3103420"/>
              <a:ext cx="273050" cy="558800"/>
            </a:xfrm>
            <a:prstGeom prst="upArrow">
              <a:avLst>
                <a:gd name="adj1" fmla="val 50000"/>
                <a:gd name="adj2" fmla="val 51163"/>
              </a:avLst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AutoShape 6">
              <a:extLst>
                <a:ext uri="{FF2B5EF4-FFF2-40B4-BE49-F238E27FC236}">
                  <a16:creationId xmlns:a16="http://schemas.microsoft.com/office/drawing/2014/main" id="{8760306B-CC7D-44B5-99E9-66543B679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1400" y="3097213"/>
              <a:ext cx="287337" cy="560387"/>
            </a:xfrm>
            <a:prstGeom prst="upArrow">
              <a:avLst>
                <a:gd name="adj1" fmla="val 50000"/>
                <a:gd name="adj2" fmla="val 48757"/>
              </a:avLst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Text Box 7">
              <a:extLst>
                <a:ext uri="{FF2B5EF4-FFF2-40B4-BE49-F238E27FC236}">
                  <a16:creationId xmlns:a16="http://schemas.microsoft.com/office/drawing/2014/main" id="{0A381AE6-6594-4FDE-A506-94D98110F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5984" y="3634675"/>
              <a:ext cx="1791154" cy="52322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400" b="1" dirty="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rPr>
                <a:t>Ch. 172: Collision Avoidance Safety</a:t>
              </a:r>
            </a:p>
          </p:txBody>
        </p:sp>
        <p:sp>
          <p:nvSpPr>
            <p:cNvPr id="127" name="Text Box 8">
              <a:extLst>
                <a:ext uri="{FF2B5EF4-FFF2-40B4-BE49-F238E27FC236}">
                  <a16:creationId xmlns:a16="http://schemas.microsoft.com/office/drawing/2014/main" id="{4C325A2E-E88A-489C-A3EF-DB7F41E1D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0736" y="3709824"/>
              <a:ext cx="2058690" cy="30777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400" b="1" dirty="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rPr>
                <a:t>Ch. 184: Public Safety</a:t>
              </a:r>
              <a:endParaRPr lang="en-US" altLang="ja-JP" sz="1400" b="1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28" name="AutoShape 9">
              <a:extLst>
                <a:ext uri="{FF2B5EF4-FFF2-40B4-BE49-F238E27FC236}">
                  <a16:creationId xmlns:a16="http://schemas.microsoft.com/office/drawing/2014/main" id="{07B24007-B3DA-4E27-B774-E542E3ADD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5632" y="3075710"/>
              <a:ext cx="248143" cy="599750"/>
            </a:xfrm>
            <a:prstGeom prst="upArrow">
              <a:avLst>
                <a:gd name="adj1" fmla="val 50000"/>
                <a:gd name="adj2" fmla="val 95058"/>
              </a:avLst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Line 11">
              <a:extLst>
                <a:ext uri="{FF2B5EF4-FFF2-40B4-BE49-F238E27FC236}">
                  <a16:creationId xmlns:a16="http://schemas.microsoft.com/office/drawing/2014/main" id="{60DB1057-AAF9-4140-A85A-3662EAF390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34714" y="3071976"/>
              <a:ext cx="248143" cy="610138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Line 12">
              <a:extLst>
                <a:ext uri="{FF2B5EF4-FFF2-40B4-BE49-F238E27FC236}">
                  <a16:creationId xmlns:a16="http://schemas.microsoft.com/office/drawing/2014/main" id="{7892B45A-1F1D-4EA1-B742-C5D2B00988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26931" y="3089565"/>
              <a:ext cx="860159" cy="588746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Line 14">
              <a:extLst>
                <a:ext uri="{FF2B5EF4-FFF2-40B4-BE49-F238E27FC236}">
                  <a16:creationId xmlns:a16="http://schemas.microsoft.com/office/drawing/2014/main" id="{F243286C-D125-45B7-BAAD-575BDAF308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61265" y="3095621"/>
              <a:ext cx="1061799" cy="579838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Line 15">
              <a:extLst>
                <a:ext uri="{FF2B5EF4-FFF2-40B4-BE49-F238E27FC236}">
                  <a16:creationId xmlns:a16="http://schemas.microsoft.com/office/drawing/2014/main" id="{A910BB20-36F5-40DE-A1B2-E1DFC6FBA3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87253" y="3071976"/>
              <a:ext cx="429972" cy="610138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35" name="Picture 2">
              <a:extLst>
                <a:ext uri="{FF2B5EF4-FFF2-40B4-BE49-F238E27FC236}">
                  <a16:creationId xmlns:a16="http://schemas.microsoft.com/office/drawing/2014/main" id="{967B1938-F45B-4D8C-AC80-33BC52CDD4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7377" y="1066800"/>
              <a:ext cx="6934200" cy="2056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9139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PAR specifies the goal of achieving 2x throughput and 3dB better sensitivity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WLAN standard has evolved after 11p, adopting many advanced technologies (e.g. LDPC, </a:t>
            </a:r>
            <a:r>
              <a:rPr lang="en-US" dirty="0" err="1"/>
              <a:t>Midamble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 to gain higher throughput and better reliability.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802.11bd can leverage the evolution of the 802.11 technologies to achieve the goal.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investigate the promising PHY technologies for 802.11bd.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20MHz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206" y="2577868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802.11bd can define a new 20MHz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new 20MHz PPDU occupies two adjacent 10MHz DSRC channels. for example, CH 175 and 181 in 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format can achieve 2x throughput of 10MHz 11p.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Frame format: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Legacy portion uses duplicate 10MHz 11p preamble format.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20MHz NGV data portion can use 11ac 20MHz OFDM numerology or 11ac 40MHz DC2 OFDM numerology,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Coexist with10MHz DSRC operation, including 11p.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11p receivers can avoid detecting both 10 and 20MHz preamble for CCA.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detect OFDM signal on its own operating 10MHz.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473101-BCDE-42F6-ADF6-4F56C25B24DD}"/>
              </a:ext>
            </a:extLst>
          </p:cNvPr>
          <p:cNvGrpSpPr/>
          <p:nvPr/>
        </p:nvGrpSpPr>
        <p:grpSpPr>
          <a:xfrm>
            <a:off x="976331" y="1463048"/>
            <a:ext cx="7185696" cy="937067"/>
            <a:chOff x="967704" y="1763869"/>
            <a:chExt cx="7185696" cy="93706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01D05BE-63B9-41ED-9E88-CF3D86BEA2F3}"/>
                </a:ext>
              </a:extLst>
            </p:cNvPr>
            <p:cNvSpPr/>
            <p:nvPr/>
          </p:nvSpPr>
          <p:spPr bwMode="auto">
            <a:xfrm>
              <a:off x="1828806" y="1775901"/>
              <a:ext cx="21336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Legacy portion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B6FA3DE-ABF6-448D-A2F6-68A1E546CEEE}"/>
                </a:ext>
              </a:extLst>
            </p:cNvPr>
            <p:cNvSpPr/>
            <p:nvPr/>
          </p:nvSpPr>
          <p:spPr bwMode="auto">
            <a:xfrm>
              <a:off x="1828806" y="2232021"/>
              <a:ext cx="21336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Legacy portion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D0A5579-895B-4E2D-8A21-182F930FD6D9}"/>
                </a:ext>
              </a:extLst>
            </p:cNvPr>
            <p:cNvSpPr/>
            <p:nvPr/>
          </p:nvSpPr>
          <p:spPr bwMode="auto">
            <a:xfrm>
              <a:off x="3962405" y="1775901"/>
              <a:ext cx="4190995" cy="91224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2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20MHz NGV data portion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6987091-9FA6-4C0A-806A-C51F491252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987" y="1763869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5241731-EE38-4172-8F06-E645CFA320C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2224" y="2245896"/>
              <a:ext cx="0" cy="4550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9BB729F-D734-486F-AA60-7B60390E47C8}"/>
                </a:ext>
              </a:extLst>
            </p:cNvPr>
            <p:cNvSpPr txBox="1"/>
            <p:nvPr/>
          </p:nvSpPr>
          <p:spPr>
            <a:xfrm rot="16200000">
              <a:off x="1095662" y="1659750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A83115F-2288-47E8-9393-5327A46EF43D}"/>
                </a:ext>
              </a:extLst>
            </p:cNvPr>
            <p:cNvSpPr txBox="1"/>
            <p:nvPr/>
          </p:nvSpPr>
          <p:spPr>
            <a:xfrm rot="16200000">
              <a:off x="1088731" y="2138999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2206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71600"/>
            <a:ext cx="8001001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investigated several PHY techniques for 802.11bd to achieve the goals set in the PAR.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802.11ac 20MHz OFDM numerology is shown as a good choice for 10MHz DSRC channel for its efficiency and Doppler resilience.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LDPC and </a:t>
            </a: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can be adopted in 802.11bd to achieve substantial SNR gains and Doppler mitigation.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256QAM is a good advance of modulation for throughput boost.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NGV 20MHz PPDU is also defined to achieve 2x peak throughput.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64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2000" b="0" dirty="0"/>
              <a:t>[1] Bo Sun and etc., “802.11 NGV SG Proposed PAR”, IEEE 802.11-18/0861r9.</a:t>
            </a:r>
          </a:p>
          <a:p>
            <a:pPr marL="0" indent="0"/>
            <a:r>
              <a:rPr lang="en-US" sz="2000" b="0" dirty="0"/>
              <a:t>[2] Rui Cao and etc., “Doppler Impact on OFDM Numerology for NGV”, 11-18/1553</a:t>
            </a:r>
          </a:p>
          <a:p>
            <a:pPr marL="0" indent="0"/>
            <a:r>
              <a:rPr lang="en-US" sz="2000" b="0" dirty="0"/>
              <a:t>[3] Hongyuan Zhang and etc. “C2C Channel Model Overview”, 11-18/0858r0</a:t>
            </a:r>
          </a:p>
          <a:p>
            <a:pPr marL="0" indent="0"/>
            <a:r>
              <a:rPr lang="en-US" sz="2000" b="0" dirty="0"/>
              <a:t>[4] </a:t>
            </a:r>
            <a:r>
              <a:rPr lang="en-US" altLang="en-US" sz="2000" b="0" dirty="0"/>
              <a:t>Aleksandar </a:t>
            </a:r>
            <a:r>
              <a:rPr lang="en-US" altLang="en-US" sz="2000" b="0" dirty="0" err="1"/>
              <a:t>Purkovic</a:t>
            </a:r>
            <a:r>
              <a:rPr lang="en-US" altLang="en-US" sz="2000" b="0" dirty="0"/>
              <a:t>, and etc., “LDPC vs Convolutional Codes for 802.11n applications performance comparison</a:t>
            </a:r>
            <a:r>
              <a:rPr lang="en-US" sz="2000" b="0" dirty="0"/>
              <a:t>”, 11-04/0071r01.</a:t>
            </a:r>
          </a:p>
          <a:p>
            <a:pPr marL="0" indent="0"/>
            <a:r>
              <a:rPr lang="en-US" sz="2000" b="0" dirty="0"/>
              <a:t>[5] 802.11REVmd, D1.6</a:t>
            </a:r>
          </a:p>
          <a:p>
            <a:pPr marL="0" indent="0"/>
            <a:r>
              <a:rPr lang="en-US" sz="2000" b="0" dirty="0"/>
              <a:t>[6] John Kenny, “DSRC Application Tutorial”, 11-13/0541r01.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33CF-BD8C-44E9-A516-E41DA3FE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28800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C7C9F-71DD-46EE-87F3-05FD371E3D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8ADCA-86AE-457F-8045-F3BF3CA3EC4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BDC915-F876-40CA-A09C-D51B09A6FD4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099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33CF-BD8C-44E9-A516-E41DA3FE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34880"/>
            <a:ext cx="9220200" cy="1065213"/>
          </a:xfrm>
        </p:spPr>
        <p:txBody>
          <a:bodyPr/>
          <a:lstStyle/>
          <a:p>
            <a:r>
              <a:rPr lang="en-US" dirty="0"/>
              <a:t>OFDM Numerology: Packet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D1803-D5E5-46BD-8A13-E742BF88F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86696"/>
            <a:ext cx="7856538" cy="21043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  </a:t>
            </a:r>
            <a:r>
              <a:rPr lang="en-US" sz="2000" dirty="0"/>
              <a:t>Packet Efficiency = OFDM efficiency * </a:t>
            </a:r>
            <a:r>
              <a:rPr lang="en-US" sz="2000" dirty="0" err="1"/>
              <a:t>Midamble</a:t>
            </a:r>
            <a:r>
              <a:rPr lang="en-US" sz="2000" dirty="0"/>
              <a:t> efficiency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    	Period     	   1		  2	       4	     8</a:t>
            </a:r>
          </a:p>
          <a:p>
            <a:r>
              <a:rPr lang="en-US" sz="1600" dirty="0"/>
              <a:t>    	20MHz	0.3250    </a:t>
            </a:r>
            <a:r>
              <a:rPr lang="en-US" sz="1600" dirty="0">
                <a:solidFill>
                  <a:srgbClr val="00B0F0"/>
                </a:solidFill>
              </a:rPr>
              <a:t>0.4333</a:t>
            </a:r>
            <a:r>
              <a:rPr lang="en-US" sz="1600" dirty="0"/>
              <a:t>    0.5200    </a:t>
            </a:r>
            <a:r>
              <a:rPr lang="en-US" sz="1600" dirty="0">
                <a:solidFill>
                  <a:srgbClr val="FF0000"/>
                </a:solidFill>
              </a:rPr>
              <a:t>0.5778</a:t>
            </a:r>
          </a:p>
          <a:p>
            <a:r>
              <a:rPr lang="en-US" sz="1600" dirty="0"/>
              <a:t>    	40MHz	</a:t>
            </a:r>
            <a:r>
              <a:rPr lang="en-US" sz="1600" dirty="0">
                <a:solidFill>
                  <a:srgbClr val="00B0F0"/>
                </a:solidFill>
              </a:rPr>
              <a:t>0.3750</a:t>
            </a:r>
            <a:r>
              <a:rPr lang="en-US" sz="1600" dirty="0"/>
              <a:t>    0.5000    </a:t>
            </a:r>
            <a:r>
              <a:rPr lang="en-US" sz="1600" dirty="0">
                <a:solidFill>
                  <a:srgbClr val="FF0000"/>
                </a:solidFill>
              </a:rPr>
              <a:t>0.6000</a:t>
            </a:r>
            <a:r>
              <a:rPr lang="en-US" sz="1600" dirty="0"/>
              <a:t>    0.6667</a:t>
            </a:r>
          </a:p>
          <a:p>
            <a:r>
              <a:rPr lang="en-US" sz="1600" dirty="0"/>
              <a:t>    	80MHz	</a:t>
            </a:r>
            <a:r>
              <a:rPr lang="en-US" sz="1600" dirty="0">
                <a:solidFill>
                  <a:srgbClr val="00B0F0"/>
                </a:solidFill>
              </a:rPr>
              <a:t>0.4300</a:t>
            </a:r>
            <a:r>
              <a:rPr lang="en-US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0.5733	   </a:t>
            </a:r>
            <a:r>
              <a:rPr lang="en-US" sz="1600" dirty="0">
                <a:solidFill>
                  <a:schemeClr val="tx1"/>
                </a:solidFill>
              </a:rPr>
              <a:t>0</a:t>
            </a:r>
            <a:r>
              <a:rPr lang="en-US" sz="1600" dirty="0"/>
              <a:t>.6880    0.7644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C7C9F-71DD-46EE-87F3-05FD371E3D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8ADCA-86AE-457F-8045-F3BF3CA3EC4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BDC915-F876-40CA-A09C-D51B09A6FD4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938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85646-053C-48FC-AAB5-7D77A654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Numerology: Highway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F733-E0C2-45A0-9216-AD57BED5D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65CDC-4DF5-4D0E-92E7-80CD177A70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65DB-E10D-4795-B52E-CDD3901FC54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DBE989-6829-4169-ACEB-0B4F13C9AC9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64EAC6-812D-4B8E-9042-372BBB092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605586"/>
            <a:ext cx="9144000" cy="458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44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607B-283A-4B77-A856-13D6610C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OFDM Numerology: Highway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8882F-422F-482C-824B-32540D2C0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7C67B-1F19-4168-97B6-0D99D0EB025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D4409-C20D-4124-8710-38A46601541E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6BE354A-3681-4EBC-95FE-F91FF6791F0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8ED3DD-AED9-4EB6-98CF-522471B44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" y="1413553"/>
            <a:ext cx="9144000" cy="515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840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607B-283A-4B77-A856-13D6610C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OFDM Numerology: Rural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8882F-422F-482C-824B-32540D2C0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7C67B-1F19-4168-97B6-0D99D0EB025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D4409-C20D-4124-8710-38A46601541E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6BE354A-3681-4EBC-95FE-F91FF6791F0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CC906F-43EA-4014-BAE4-93FB7DF64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1"/>
            <a:ext cx="891240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98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9BD-8E20-4C2D-AAD5-5F1A38BE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40729"/>
            <a:ext cx="7770813" cy="1065213"/>
          </a:xfrm>
        </p:spPr>
        <p:txBody>
          <a:bodyPr/>
          <a:lstStyle/>
          <a:p>
            <a:r>
              <a:rPr lang="en-US" dirty="0"/>
              <a:t>PER: Highway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BA4D-CFA3-4F64-A78D-8B24B9D7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18" y="5792621"/>
            <a:ext cx="7770813" cy="66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high-Doppler channel: NGV can achieve 3~5dB dB SNR gain at low MCS, and can support up to 256QAM.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40F03-2C66-4806-9A21-151BD1AC7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E31E-EBBF-4E27-86BF-F79B113E9E5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1A60C8-D754-49FC-9665-DDD7D969FB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C4ECF8-67CD-4925-8053-BEEDAA784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05" y="1295400"/>
            <a:ext cx="8379326" cy="457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851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9BD-8E20-4C2D-AAD5-5F1A38BE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40729"/>
            <a:ext cx="7770813" cy="1065213"/>
          </a:xfrm>
        </p:spPr>
        <p:txBody>
          <a:bodyPr/>
          <a:lstStyle/>
          <a:p>
            <a:r>
              <a:rPr lang="en-US" dirty="0"/>
              <a:t>PER: Highway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BA4D-CFA3-4F64-A78D-8B24B9D7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5739064"/>
            <a:ext cx="7770813" cy="66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medium-Doppler channel: NGV can achieve 2~5dB dB SNR gain at low MCS with LDPC and </a:t>
            </a:r>
            <a:r>
              <a:rPr lang="en-US" sz="2000" b="0" dirty="0" err="1"/>
              <a:t>Midamble</a:t>
            </a:r>
            <a:r>
              <a:rPr lang="en-US" sz="2000" b="0" dirty="0"/>
              <a:t>, and support up to 256QAM.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40F03-2C66-4806-9A21-151BD1AC7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E31E-EBBF-4E27-86BF-F79B113E9E5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1A60C8-D754-49FC-9665-DDD7D969FB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3BAC79-31A0-43F5-B491-8DD003AA0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03" y="1269695"/>
            <a:ext cx="8093075" cy="467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3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584200"/>
            <a:ext cx="7770813" cy="1065213"/>
          </a:xfrm>
        </p:spPr>
        <p:txBody>
          <a:bodyPr/>
          <a:lstStyle/>
          <a:p>
            <a:r>
              <a:rPr lang="en-US" dirty="0"/>
              <a:t>Candidate PHY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62087"/>
            <a:ext cx="8078638" cy="510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OFDM Numerology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Leverage mature 802.11ac OFDM numerology to achieve better OFDM efficiency than 11p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FEC Coding: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LDPC achieves prominent SNR gain over convolutional codes (BCC)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is an effective technique adopted in 802.11ax to mitigate Doppler impact.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Higher QAM is the low-hanging fruit to boost peak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20MHz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2x throughput can be achieved by </a:t>
            </a:r>
            <a:r>
              <a:rPr lang="en-US" dirty="0"/>
              <a:t>introducing 20MHz PPDU.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23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9BD-8E20-4C2D-AAD5-5F1A38BE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469232"/>
            <a:ext cx="7770813" cy="1065213"/>
          </a:xfrm>
        </p:spPr>
        <p:txBody>
          <a:bodyPr/>
          <a:lstStyle/>
          <a:p>
            <a:r>
              <a:rPr lang="en-US" dirty="0"/>
              <a:t>PER: Rural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BA4D-CFA3-4F64-A78D-8B24B9D7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18" y="5783871"/>
            <a:ext cx="7770813" cy="66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low-Doppler channel: NGV can achieve 2~5dB dB SNR gain with LDPC and </a:t>
            </a:r>
            <a:r>
              <a:rPr lang="en-US" sz="2000" b="0" dirty="0" err="1"/>
              <a:t>Midamble</a:t>
            </a:r>
            <a:r>
              <a:rPr lang="en-US" sz="2000" b="0" dirty="0"/>
              <a:t> at all MCSs, and support 256QAM.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40F03-2C66-4806-9A21-151BD1AC7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E31E-EBBF-4E27-86BF-F79B113E9E5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1A60C8-D754-49FC-9665-DDD7D969FB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AD48F0-034E-4C2D-A3DE-D7A234EA5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03026"/>
            <a:ext cx="8715753" cy="480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4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OFDM Numerology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69" y="1219200"/>
            <a:ext cx="8153401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OFDM tone spacing: ∆f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∆f &gt;&gt; maximum Doppler frequency </a:t>
            </a:r>
            <a:r>
              <a:rPr lang="en-US" dirty="0" err="1">
                <a:solidFill>
                  <a:schemeClr val="tx1"/>
                </a:solidFill>
              </a:rPr>
              <a:t>fd</a:t>
            </a:r>
            <a:r>
              <a:rPr lang="en-US" dirty="0">
                <a:solidFill>
                  <a:schemeClr val="tx1"/>
                </a:solidFill>
              </a:rPr>
              <a:t> to guarantee low Inter-carrier-interference (ICI) level [2].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OFDM symbol duration = 1/∆f. 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longer symbol duration, better OFDM efficiency is achieved (fixed cyclic prefix (CP) duration)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But more channel variation from the training symbol will be observed.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OFDM tone plan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802.11ac OFDM tone plan achieves better OFDM efficiency than 11a.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example, </a:t>
            </a:r>
            <a:r>
              <a:rPr lang="en-US" dirty="0" err="1">
                <a:solidFill>
                  <a:schemeClr val="tx1"/>
                </a:solidFill>
              </a:rPr>
              <a:t>SigBW</a:t>
            </a:r>
            <a:r>
              <a:rPr lang="en-US" dirty="0">
                <a:solidFill>
                  <a:schemeClr val="tx1"/>
                </a:solidFill>
              </a:rPr>
              <a:t>=10MHz, CP=1.6us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B7572F-5A91-41DD-97FA-064B19BA5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24608"/>
              </p:ext>
            </p:extLst>
          </p:nvPr>
        </p:nvGraphicFramePr>
        <p:xfrm>
          <a:off x="1770856" y="4676775"/>
          <a:ext cx="5867399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41462982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38512259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0272159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9608112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95434504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779086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OFDM Numerology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800" dirty="0"/>
                        <a:t>FFT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900" dirty="0"/>
                        <a:t>SD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Tone spacing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Downclock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Efficiency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35852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11a/g 20MHz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156.25kHz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1436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11ac 20MHz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156.25kHz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15424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11ac 40MHz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78.125kHz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72144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11ac 80MHz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39.0625kHz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060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84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695F4-92AE-4FE9-AB2E-9B44192A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70B7B-B36B-46C9-A738-CFBFE5CC3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465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DSRC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1x1, 1SS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LDPC 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: uses VHT-LTF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of data bits: 1000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CFO: uniformly distributed between [-20, 20]ppm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Car2Car Doppler channel model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OFDM numerology: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20MHz downclock by 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40MHz downclock by 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80MHz downclock by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D2864-6A61-48B2-A955-80AF9DBD23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39AF0-A184-4E25-9CDF-41254D03A28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5C0B7F-A315-43D1-81EF-BE096F0D24B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76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9FFD-1443-466F-962A-6301F9BB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457200"/>
            <a:ext cx="7770813" cy="1065213"/>
          </a:xfrm>
        </p:spPr>
        <p:txBody>
          <a:bodyPr/>
          <a:lstStyle/>
          <a:p>
            <a:r>
              <a:rPr lang="en-US" dirty="0"/>
              <a:t>OFDM Numerology: Highway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A854-F7B7-42CE-9225-DE66B453E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5791200"/>
            <a:ext cx="7629116" cy="4729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high Doppler channel: 11ac 20MHz DC2 is a good candidate for all MCS with dense </a:t>
            </a:r>
            <a:r>
              <a:rPr lang="en-US" sz="1800" b="0" dirty="0" err="1"/>
              <a:t>Midamble</a:t>
            </a:r>
            <a:r>
              <a:rPr lang="en-US" sz="1800" b="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3B726-3B5F-4B47-8D5D-EF54F330D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78171-5D08-46D4-BC56-646EADBF5FC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14B4FB-272A-4CF2-80EB-FC202B6907E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3F633D-3AE3-43AC-A8F1-65357F3F4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7991877" cy="47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7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9FFD-1443-466F-962A-6301F9BB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2074"/>
            <a:ext cx="7770813" cy="1065213"/>
          </a:xfrm>
        </p:spPr>
        <p:txBody>
          <a:bodyPr/>
          <a:lstStyle/>
          <a:p>
            <a:r>
              <a:rPr lang="en-US" dirty="0"/>
              <a:t>OFDM Numerology: Highway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A854-F7B7-42CE-9225-DE66B453E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31" y="5867400"/>
            <a:ext cx="8076791" cy="4729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medium Doppler channel: 11ac 20MHz DC2 is a good candidate for all MCS with medium </a:t>
            </a:r>
            <a:r>
              <a:rPr lang="en-US" sz="1800" b="0" dirty="0" err="1"/>
              <a:t>Midamble</a:t>
            </a:r>
            <a:r>
              <a:rPr lang="en-US" sz="1800" b="0" dirty="0"/>
              <a:t>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3B726-3B5F-4B47-8D5D-EF54F330D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78171-5D08-46D4-BC56-646EADBF5FC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14B4FB-272A-4CF2-80EB-FC202B6907E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5DD3CD-9B5D-45E7-A659-437B7380C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95400"/>
            <a:ext cx="8915940" cy="472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9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9FFD-1443-466F-962A-6301F9BB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2074"/>
            <a:ext cx="7770813" cy="1065213"/>
          </a:xfrm>
        </p:spPr>
        <p:txBody>
          <a:bodyPr/>
          <a:lstStyle/>
          <a:p>
            <a:r>
              <a:rPr lang="en-US" dirty="0"/>
              <a:t>OFDM Numerology: Rural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A854-F7B7-42CE-9225-DE66B453E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31" y="5867400"/>
            <a:ext cx="8076791" cy="4729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low Doppler channel: 11ac 20MHz DC2 is a good candidate for all MCS with sparse </a:t>
            </a:r>
            <a:r>
              <a:rPr lang="en-US" sz="1800" b="0" dirty="0" err="1"/>
              <a:t>Midamble</a:t>
            </a: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3B726-3B5F-4B47-8D5D-EF54F330D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78171-5D08-46D4-BC56-646EADBF5FC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14B4FB-272A-4CF2-80EB-FC202B6907E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DF806C-B419-4C20-AB77-7A2CAF439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9" y="1295400"/>
            <a:ext cx="8736322" cy="472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C1AE-C664-49ED-A079-8EAFE520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FEC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FF899-2E40-4D6C-BD45-AD5BDDF87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has been introduced to </a:t>
            </a:r>
            <a:r>
              <a:rPr lang="en-US" dirty="0" err="1"/>
              <a:t>WiFi</a:t>
            </a:r>
            <a:r>
              <a:rPr lang="en-US" dirty="0"/>
              <a:t> since 802.11n.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Prominent coding gain is achieved compared with BCC in 802.11a [4].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the low-hanging fruit for 802.11bd to achieve better sensitivity by adopting LDPC codes.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same LDPC code design as 802.11n/ac can be used.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8E961-BAFC-42F1-BA21-CFEFBA42A3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1F5EA-6395-47D5-8914-95DB679A2A0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4CC09-B5AA-4928-986B-09624E1550D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07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62061</TotalTime>
  <Words>1666</Words>
  <Application>Microsoft Office PowerPoint</Application>
  <PresentationFormat>On-screen Show (4:3)</PresentationFormat>
  <Paragraphs>271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 Unicode MS</vt:lpstr>
      <vt:lpstr>MS Gothic</vt:lpstr>
      <vt:lpstr>ＭＳ Ｐゴシック</vt:lpstr>
      <vt:lpstr>ＭＳ Ｐゴシック</vt:lpstr>
      <vt:lpstr>Arial</vt:lpstr>
      <vt:lpstr>Times New Roman</vt:lpstr>
      <vt:lpstr>Office Theme</vt:lpstr>
      <vt:lpstr>Document</vt:lpstr>
      <vt:lpstr>Potential PHY Designs for NGV</vt:lpstr>
      <vt:lpstr>Introduction</vt:lpstr>
      <vt:lpstr>Candidate PHY Designs</vt:lpstr>
      <vt:lpstr>OFDM Numerology</vt:lpstr>
      <vt:lpstr>Simulations</vt:lpstr>
      <vt:lpstr>OFDM Numerology: Highway NLOS</vt:lpstr>
      <vt:lpstr>OFDM Numerology: Highway LOS</vt:lpstr>
      <vt:lpstr>OFDM Numerology: Rural LOS</vt:lpstr>
      <vt:lpstr>FEC Coding</vt:lpstr>
      <vt:lpstr>Midamble</vt:lpstr>
      <vt:lpstr>Midamble Design</vt:lpstr>
      <vt:lpstr>NGV vs 11p: Sensitivity (Highway NLOS)</vt:lpstr>
      <vt:lpstr>NGV vs 11p: Sensitivity (Highway LOS)</vt:lpstr>
      <vt:lpstr>NGV vs 11p: Sensitivity (Rural LOS)</vt:lpstr>
      <vt:lpstr>Higher QAM</vt:lpstr>
      <vt:lpstr>NGV vs 11p: Tput (Highway NLOS)</vt:lpstr>
      <vt:lpstr>NGV vs 11p: Tput (Highway LOS)</vt:lpstr>
      <vt:lpstr>NGV vs 11p: Tput (Rural LOS)</vt:lpstr>
      <vt:lpstr>DSRC Channel Usage</vt:lpstr>
      <vt:lpstr>NGV 20MHz PPDU</vt:lpstr>
      <vt:lpstr>Summary</vt:lpstr>
      <vt:lpstr>Reference</vt:lpstr>
      <vt:lpstr>APPENDIX</vt:lpstr>
      <vt:lpstr>OFDM Numerology: Packet Efficiency</vt:lpstr>
      <vt:lpstr>OFDM Numerology: Highway NLOS</vt:lpstr>
      <vt:lpstr>OFDM Numerology: Highway LOS</vt:lpstr>
      <vt:lpstr>OFDM Numerology: Rural LOS</vt:lpstr>
      <vt:lpstr>PER: Highway NLOS</vt:lpstr>
      <vt:lpstr>PER: Highway LOS</vt:lpstr>
      <vt:lpstr>PER: Rural LOS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1015</cp:revision>
  <cp:lastPrinted>1601-01-01T00:00:00Z</cp:lastPrinted>
  <dcterms:created xsi:type="dcterms:W3CDTF">2015-10-31T00:33:08Z</dcterms:created>
  <dcterms:modified xsi:type="dcterms:W3CDTF">2019-01-14T05:20:04Z</dcterms:modified>
</cp:coreProperties>
</file>