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339" r:id="rId3"/>
    <p:sldId id="374" r:id="rId4"/>
    <p:sldId id="387" r:id="rId5"/>
    <p:sldId id="392" r:id="rId6"/>
    <p:sldId id="390" r:id="rId7"/>
    <p:sldId id="393" r:id="rId8"/>
    <p:sldId id="394" r:id="rId9"/>
    <p:sldId id="388" r:id="rId10"/>
    <p:sldId id="389" r:id="rId11"/>
    <p:sldId id="410" r:id="rId12"/>
    <p:sldId id="405" r:id="rId13"/>
    <p:sldId id="398" r:id="rId14"/>
    <p:sldId id="407" r:id="rId15"/>
    <p:sldId id="404" r:id="rId16"/>
    <p:sldId id="402" r:id="rId17"/>
    <p:sldId id="403" r:id="rId18"/>
    <p:sldId id="401" r:id="rId19"/>
    <p:sldId id="386" r:id="rId20"/>
    <p:sldId id="399" r:id="rId21"/>
    <p:sldId id="385" r:id="rId22"/>
    <p:sldId id="383" r:id="rId23"/>
    <p:sldId id="395" r:id="rId24"/>
    <p:sldId id="408" r:id="rId25"/>
    <p:sldId id="396" r:id="rId26"/>
    <p:sldId id="397" r:id="rId27"/>
    <p:sldId id="409" r:id="rId28"/>
    <p:sldId id="400" r:id="rId29"/>
    <p:sldId id="406" r:id="rId30"/>
    <p:sldId id="391" r:id="rId3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FFCC99"/>
    <a:srgbClr val="FF9900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 varScale="1">
        <p:scale>
          <a:sx n="69" d="100"/>
          <a:sy n="69" d="100"/>
        </p:scale>
        <p:origin x="1320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802.11-19/0016r0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2019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Potential PHY Designs for NGV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2019-01-14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6927081"/>
              </p:ext>
            </p:extLst>
          </p:nvPr>
        </p:nvGraphicFramePr>
        <p:xfrm>
          <a:off x="471488" y="3348038"/>
          <a:ext cx="8304212" cy="315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70" name="Document" r:id="rId4" imgW="8660564" imgH="3298264" progId="Word.Document.8">
                  <p:embed/>
                </p:oleObj>
              </mc:Choice>
              <mc:Fallback>
                <p:oleObj name="Document" r:id="rId4" imgW="8660564" imgH="329826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8" y="3348038"/>
                        <a:ext cx="8304212" cy="31559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6C16F-AC70-4A43-A9F3-0E4F541F9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593" y="627616"/>
            <a:ext cx="7770813" cy="1065213"/>
          </a:xfrm>
        </p:spPr>
        <p:txBody>
          <a:bodyPr/>
          <a:lstStyle/>
          <a:p>
            <a:r>
              <a:rPr lang="en-US" dirty="0" err="1"/>
              <a:t>Midamble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690EAB-D752-45BD-8F01-D5DAD835E0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784" y="1525587"/>
            <a:ext cx="8162416" cy="470479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11p, no Doppler mitigation techniques are standardized at the transmitter.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applications with short messages (Basic Safety Message(BSM)), the decoder may tolerate low-to-medium Doppler for low MCS.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Receiver DFE-based tracking can also help in high-Doppler environments, but it is limited due to implementation complexity.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Midamble</a:t>
            </a:r>
            <a:r>
              <a:rPr lang="en-US" dirty="0"/>
              <a:t> is a simple and effective technique to address Doppler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has been standardized in 802.11ax for outdoor applications.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err="1"/>
              <a:t>midambles</a:t>
            </a:r>
            <a:r>
              <a:rPr lang="en-US" dirty="0"/>
              <a:t> are training symbols that are inserted in-between data symbols for the receiver to update the channel along the packet.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BB82C6-8675-4038-BB01-B471E980C05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505194-AA29-40CC-8BEF-54E7E0CF886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8BCA59A-2B92-48A5-BE45-D390B0DDED7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37823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6C16F-AC70-4A43-A9F3-0E4F541F9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593" y="627616"/>
            <a:ext cx="7770813" cy="1065213"/>
          </a:xfrm>
        </p:spPr>
        <p:txBody>
          <a:bodyPr/>
          <a:lstStyle/>
          <a:p>
            <a:r>
              <a:rPr lang="en-US" dirty="0" err="1"/>
              <a:t>Midamble</a:t>
            </a:r>
            <a:r>
              <a:rPr lang="en-US" dirty="0"/>
              <a:t>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690EAB-D752-45BD-8F01-D5DAD835E0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743200"/>
            <a:ext cx="8305007" cy="226798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a NGV frame with </a:t>
            </a:r>
            <a:r>
              <a:rPr lang="en-US" dirty="0" err="1"/>
              <a:t>Midamble</a:t>
            </a:r>
            <a:r>
              <a:rPr lang="en-US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err="1"/>
              <a:t>Midamble</a:t>
            </a:r>
            <a:r>
              <a:rPr lang="en-US" dirty="0"/>
              <a:t> field can be the same as NGV LTF.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err="1"/>
              <a:t>midambles</a:t>
            </a:r>
            <a:r>
              <a:rPr lang="en-US" dirty="0"/>
              <a:t> are inserted periodically, every M data symbols.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Channel update based on </a:t>
            </a:r>
            <a:r>
              <a:rPr lang="en-US" dirty="0" err="1"/>
              <a:t>Midabmles</a:t>
            </a:r>
            <a:r>
              <a:rPr lang="en-US" dirty="0"/>
              <a:t> can limit the channel variation/aging of Doppler channel with the </a:t>
            </a:r>
            <a:r>
              <a:rPr lang="en-US" dirty="0" err="1"/>
              <a:t>Midamble</a:t>
            </a:r>
            <a:r>
              <a:rPr lang="en-US" dirty="0"/>
              <a:t> period.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Midamble</a:t>
            </a:r>
            <a:r>
              <a:rPr lang="en-US" dirty="0"/>
              <a:t> period can be determined based on channel Doppler.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BB82C6-8675-4038-BB01-B471E980C05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505194-AA29-40CC-8BEF-54E7E0CF886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8BCA59A-2B92-48A5-BE45-D390B0DDED7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1F8FC144-2A85-4F4C-8F16-52C7C877EA3A}"/>
              </a:ext>
            </a:extLst>
          </p:cNvPr>
          <p:cNvGrpSpPr/>
          <p:nvPr/>
        </p:nvGrpSpPr>
        <p:grpSpPr>
          <a:xfrm>
            <a:off x="908237" y="1828800"/>
            <a:ext cx="7719638" cy="414594"/>
            <a:chOff x="427412" y="1687429"/>
            <a:chExt cx="7719638" cy="414594"/>
          </a:xfrm>
        </p:grpSpPr>
        <p:sp>
          <p:nvSpPr>
            <p:cNvPr id="25" name="Rectangle 15">
              <a:extLst>
                <a:ext uri="{FF2B5EF4-FFF2-40B4-BE49-F238E27FC236}">
                  <a16:creationId xmlns:a16="http://schemas.microsoft.com/office/drawing/2014/main" id="{345773DD-5C9D-4278-B9BF-C748B19230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7572" y="1697211"/>
              <a:ext cx="1229540" cy="404812"/>
            </a:xfrm>
            <a:prstGeom prst="rect">
              <a:avLst/>
            </a:prstGeom>
            <a:noFill/>
            <a:ln w="28575" algn="ctr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rgbClr val="D7381B"/>
                </a:buClr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D7381B"/>
                </a:buClr>
                <a:buChar char="–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D7381B"/>
                </a:buClr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D7381B"/>
                </a:buClr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IN" altLang="en-US" sz="1200" b="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 </a:t>
              </a:r>
              <a:r>
                <a:rPr lang="en-US" altLang="en-US" sz="1200" b="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Data </a:t>
              </a:r>
              <a:r>
                <a:rPr lang="en-US" altLang="en-US" sz="1200" b="0" dirty="0">
                  <a:latin typeface="Times New Roman" panose="02020603050405020304" pitchFamily="18" charset="0"/>
                  <a:ea typeface="MS PGothic" panose="020B0600070205080204" pitchFamily="34" charset="-128"/>
                </a:rPr>
                <a:t>Symbols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2C171CD0-A85E-4C32-A528-08A8582A1F64}"/>
                </a:ext>
              </a:extLst>
            </p:cNvPr>
            <p:cNvSpPr/>
            <p:nvPr/>
          </p:nvSpPr>
          <p:spPr bwMode="auto">
            <a:xfrm>
              <a:off x="427412" y="1700430"/>
              <a:ext cx="982663" cy="398960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algn="ctr" defTabSz="914400">
                <a:buClrTx/>
                <a:buSzTx/>
                <a:buFontTx/>
                <a:buNone/>
                <a:defRPr/>
              </a:pPr>
              <a:r>
                <a:rPr lang="en-US" sz="1400" b="0" dirty="0">
                  <a:solidFill>
                    <a:schemeClr val="tx1"/>
                  </a:solidFill>
                  <a:ea typeface="ＭＳ Ｐゴシック" charset="-128"/>
                </a:rPr>
                <a:t>Preamble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71495578-A4F3-480C-8103-28D06E59F5AA}"/>
                </a:ext>
              </a:extLst>
            </p:cNvPr>
            <p:cNvSpPr/>
            <p:nvPr/>
          </p:nvSpPr>
          <p:spPr bwMode="auto">
            <a:xfrm>
              <a:off x="3544103" y="1697211"/>
              <a:ext cx="920306" cy="40481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400" b="0" dirty="0" err="1">
                  <a:solidFill>
                    <a:schemeClr val="tx1"/>
                  </a:solidFill>
                  <a:ea typeface="ＭＳ Ｐゴシック" charset="-128"/>
                </a:rPr>
                <a:t>Midamble</a:t>
              </a:r>
              <a:endParaRPr lang="en-US" sz="1400" b="0" dirty="0">
                <a:solidFill>
                  <a:schemeClr val="tx1"/>
                </a:solidFill>
                <a:ea typeface="ＭＳ Ｐゴシック" charset="-128"/>
              </a:endParaRPr>
            </a:p>
          </p:txBody>
        </p:sp>
        <p:sp>
          <p:nvSpPr>
            <p:cNvPr id="29" name="Rectangle 20">
              <a:extLst>
                <a:ext uri="{FF2B5EF4-FFF2-40B4-BE49-F238E27FC236}">
                  <a16:creationId xmlns:a16="http://schemas.microsoft.com/office/drawing/2014/main" id="{98352FF7-C268-46DF-A2BE-BDC5C58389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1597" y="1693779"/>
              <a:ext cx="1224733" cy="406401"/>
            </a:xfrm>
            <a:prstGeom prst="rect">
              <a:avLst/>
            </a:prstGeom>
            <a:noFill/>
            <a:ln w="28575" algn="ctr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rgbClr val="D7381B"/>
                </a:buClr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D7381B"/>
                </a:buClr>
                <a:buChar char="–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D7381B"/>
                </a:buClr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D7381B"/>
                </a:buClr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IN" altLang="en-US" sz="1200" b="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 Data</a:t>
              </a:r>
              <a:r>
                <a:rPr lang="en-US" altLang="en-US" sz="1200" b="0" dirty="0">
                  <a:latin typeface="Times New Roman" panose="02020603050405020304" pitchFamily="18" charset="0"/>
                  <a:ea typeface="MS PGothic" panose="020B0600070205080204" pitchFamily="34" charset="-128"/>
                </a:rPr>
                <a:t> Symbols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A90DBFE-B75B-4B66-A295-9EA9BFF0D2C0}"/>
                </a:ext>
              </a:extLst>
            </p:cNvPr>
            <p:cNvSpPr/>
            <p:nvPr/>
          </p:nvSpPr>
          <p:spPr bwMode="auto">
            <a:xfrm>
              <a:off x="5696330" y="1692829"/>
              <a:ext cx="916781" cy="40481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400" b="0" dirty="0" err="1">
                  <a:solidFill>
                    <a:schemeClr val="tx1"/>
                  </a:solidFill>
                  <a:ea typeface="ＭＳ Ｐゴシック" charset="-128"/>
                </a:rPr>
                <a:t>Midamble</a:t>
              </a:r>
              <a:endParaRPr lang="en-US" sz="1400" b="0" dirty="0">
                <a:solidFill>
                  <a:schemeClr val="tx1"/>
                </a:solidFill>
                <a:ea typeface="ＭＳ Ｐゴシック" charset="-128"/>
              </a:endParaRPr>
            </a:p>
          </p:txBody>
        </p:sp>
        <p:sp>
          <p:nvSpPr>
            <p:cNvPr id="32" name="Rectangle 24">
              <a:extLst>
                <a:ext uri="{FF2B5EF4-FFF2-40B4-BE49-F238E27FC236}">
                  <a16:creationId xmlns:a16="http://schemas.microsoft.com/office/drawing/2014/main" id="{250E7E36-1C1D-4FB8-8E42-C5637635A3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77085" y="1692829"/>
              <a:ext cx="869965" cy="404813"/>
            </a:xfrm>
            <a:prstGeom prst="rect">
              <a:avLst/>
            </a:prstGeom>
            <a:noFill/>
            <a:ln w="28575" algn="ctr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rgbClr val="D7381B"/>
                </a:buClr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D7381B"/>
                </a:buClr>
                <a:buChar char="–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D7381B"/>
                </a:buClr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D7381B"/>
                </a:buClr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US" altLang="en-US" sz="1200" b="0" dirty="0">
                  <a:latin typeface="Times New Roman" panose="02020603050405020304" pitchFamily="18" charset="0"/>
                  <a:ea typeface="MS PGothic" panose="020B0600070205080204" pitchFamily="34" charset="-128"/>
                </a:rPr>
                <a:t>L  Data Symbols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88CF809-54EB-4B30-B497-EAEDBA7DAE32}"/>
                </a:ext>
              </a:extLst>
            </p:cNvPr>
            <p:cNvSpPr/>
            <p:nvPr/>
          </p:nvSpPr>
          <p:spPr bwMode="auto">
            <a:xfrm>
              <a:off x="6629400" y="1687429"/>
              <a:ext cx="635000" cy="4064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algn="ctr" defTabSz="914400">
                <a:buClrTx/>
                <a:buSzTx/>
                <a:buFontTx/>
                <a:buNone/>
                <a:defRPr/>
              </a:pPr>
              <a:r>
                <a:rPr lang="en-US" sz="2000" dirty="0">
                  <a:solidFill>
                    <a:schemeClr val="tx1"/>
                  </a:solidFill>
                  <a:ea typeface="ＭＳ Ｐゴシック" charset="-128"/>
                </a:rPr>
                <a:t>…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24BF5252-7FFB-41AA-AC23-BF621A3396BB}"/>
                </a:ext>
              </a:extLst>
            </p:cNvPr>
            <p:cNvSpPr/>
            <p:nvPr/>
          </p:nvSpPr>
          <p:spPr bwMode="auto">
            <a:xfrm>
              <a:off x="1407321" y="1700431"/>
              <a:ext cx="930250" cy="39896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400" b="0" dirty="0">
                  <a:solidFill>
                    <a:schemeClr val="tx1"/>
                  </a:solidFill>
                  <a:ea typeface="ＭＳ Ｐゴシック" charset="-128"/>
                </a:rPr>
                <a:t>NGV LTF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558645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639BD-8E20-4C2D-AAD5-5F1A38BE9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899" y="540729"/>
            <a:ext cx="7770813" cy="1065213"/>
          </a:xfrm>
        </p:spPr>
        <p:txBody>
          <a:bodyPr/>
          <a:lstStyle/>
          <a:p>
            <a:r>
              <a:rPr lang="en-US" dirty="0"/>
              <a:t>NGV vs 11p: Sensitivity (Highway NLOS)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EBA4D-CFA3-4F64-A78D-8B24B9D7B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8218" y="5792621"/>
            <a:ext cx="7770813" cy="6667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In high-Doppler channel: NGV can achieve 2.5dB SNR gain with LDPC and </a:t>
            </a:r>
            <a:r>
              <a:rPr lang="en-US" sz="2000" b="0" dirty="0" err="1"/>
              <a:t>Midamble</a:t>
            </a:r>
            <a:r>
              <a:rPr lang="en-US" sz="2000" b="0" dirty="0"/>
              <a:t> for QPSK-1/2.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640F03-2C66-4806-9A21-151BD1AC7C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93E31E-EBBF-4E27-86BF-F79B113E9E5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D1A60C8-D754-49FC-9665-DDD7D969FB2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54FC7BA-E98D-4705-9DF0-08541A3557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050" y="1274617"/>
            <a:ext cx="8528150" cy="4668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7731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639BD-8E20-4C2D-AAD5-5F1A38BE9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899" y="540729"/>
            <a:ext cx="7770813" cy="1065213"/>
          </a:xfrm>
        </p:spPr>
        <p:txBody>
          <a:bodyPr/>
          <a:lstStyle/>
          <a:p>
            <a:r>
              <a:rPr lang="en-US" dirty="0"/>
              <a:t>NGV vs 11p: Sensitivity (Highway LOS)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EBA4D-CFA3-4F64-A78D-8B24B9D7B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525" y="5739064"/>
            <a:ext cx="7770813" cy="6667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In medium-Doppler channel: NGV can achieve 1.7dB SNR gain with LDPC and </a:t>
            </a:r>
            <a:r>
              <a:rPr lang="en-US" sz="2000" b="0" dirty="0" err="1"/>
              <a:t>Midamble</a:t>
            </a:r>
            <a:r>
              <a:rPr lang="en-US" sz="2000" b="0" dirty="0"/>
              <a:t> for QPSK-1/2.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640F03-2C66-4806-9A21-151BD1AC7C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93E31E-EBBF-4E27-86BF-F79B113E9E5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D1A60C8-D754-49FC-9665-DDD7D969FB2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1CA86EA-9D4A-486A-93F8-405BEBE0D6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844" y="1298498"/>
            <a:ext cx="8388756" cy="4568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4915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639BD-8E20-4C2D-AAD5-5F1A38BE9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899" y="469232"/>
            <a:ext cx="7770813" cy="1065213"/>
          </a:xfrm>
        </p:spPr>
        <p:txBody>
          <a:bodyPr/>
          <a:lstStyle/>
          <a:p>
            <a:r>
              <a:rPr lang="en-US" dirty="0"/>
              <a:t>NGV vs 11p: Sensitivity (Rural LOS)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EBA4D-CFA3-4F64-A78D-8B24B9D7B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8218" y="5783871"/>
            <a:ext cx="7770813" cy="6667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In low-Doppler channel: NGV can achieve 1.5dB dB SNR gain with LDPC and </a:t>
            </a:r>
            <a:r>
              <a:rPr lang="en-US" sz="2000" b="0" dirty="0" err="1"/>
              <a:t>Midamble</a:t>
            </a:r>
            <a:r>
              <a:rPr lang="en-US" sz="2000" b="0" dirty="0"/>
              <a:t> for QPSK-1/2.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640F03-2C66-4806-9A21-151BD1AC7C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93E31E-EBBF-4E27-86BF-F79B113E9E5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D1A60C8-D754-49FC-9665-DDD7D969FB2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C1B1745-7291-4D94-9DD1-B908FC9814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476" y="1219200"/>
            <a:ext cx="8420100" cy="4758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9849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6C16F-AC70-4A43-A9F3-0E4F541F9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593" y="627616"/>
            <a:ext cx="7770813" cy="1065213"/>
          </a:xfrm>
        </p:spPr>
        <p:txBody>
          <a:bodyPr/>
          <a:lstStyle/>
          <a:p>
            <a:r>
              <a:rPr lang="en-US" dirty="0"/>
              <a:t>Higher QAM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690EAB-D752-45BD-8F01-D5DAD835E0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784" y="1525587"/>
            <a:ext cx="7915275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Higher than 64 QAM modulation schemes are standardized since 802.11ac.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Higher QAM can simply increase the peak throughput.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With the help of </a:t>
            </a:r>
            <a:r>
              <a:rPr lang="en-US" dirty="0" err="1"/>
              <a:t>Midamble</a:t>
            </a:r>
            <a:r>
              <a:rPr lang="en-US" dirty="0"/>
              <a:t>, channel aging is constrained within each </a:t>
            </a:r>
            <a:r>
              <a:rPr lang="en-US" dirty="0" err="1"/>
              <a:t>Midamble</a:t>
            </a:r>
            <a:r>
              <a:rPr lang="en-US" dirty="0"/>
              <a:t> period. Higher QAM can be supported for NGV.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Higher QAM can offset the efficiency loss due to </a:t>
            </a:r>
            <a:r>
              <a:rPr lang="en-US" dirty="0" err="1"/>
              <a:t>Midamble</a:t>
            </a:r>
            <a:r>
              <a:rPr lang="en-US" dirty="0"/>
              <a:t> airtime.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One good candidate is 802.11ac 256QAM with coding rate ¾.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BB82C6-8675-4038-BB01-B471E980C05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505194-AA29-40CC-8BEF-54E7E0CF886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8BCA59A-2B92-48A5-BE45-D390B0DDED7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83854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639BD-8E20-4C2D-AAD5-5F1A38BE9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899" y="469232"/>
            <a:ext cx="7770813" cy="1065213"/>
          </a:xfrm>
        </p:spPr>
        <p:txBody>
          <a:bodyPr/>
          <a:lstStyle/>
          <a:p>
            <a:r>
              <a:rPr lang="en-US" dirty="0"/>
              <a:t>NGV vs 11p: </a:t>
            </a:r>
            <a:r>
              <a:rPr lang="en-US" dirty="0" err="1"/>
              <a:t>Tput</a:t>
            </a:r>
            <a:r>
              <a:rPr lang="en-US" dirty="0"/>
              <a:t> (Highway NLOS)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EBA4D-CFA3-4F64-A78D-8B24B9D7B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8218" y="5783871"/>
            <a:ext cx="7770813" cy="6667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In high-Doppler channel: &gt;2 times peak throughput gain can be achieve with LDPC + </a:t>
            </a:r>
            <a:r>
              <a:rPr lang="en-US" sz="2000" b="0" dirty="0" err="1"/>
              <a:t>Midamble</a:t>
            </a:r>
            <a:r>
              <a:rPr lang="en-US" sz="2000" b="0" dirty="0"/>
              <a:t> + 256QAM.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640F03-2C66-4806-9A21-151BD1AC7C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93E31E-EBBF-4E27-86BF-F79B113E9E5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D1A60C8-D754-49FC-9665-DDD7D969FB2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A519716-FE42-4DE6-A31C-A8FE391A55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242519"/>
            <a:ext cx="8487585" cy="4624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8231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639BD-8E20-4C2D-AAD5-5F1A38BE9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899" y="469232"/>
            <a:ext cx="7770813" cy="1065213"/>
          </a:xfrm>
        </p:spPr>
        <p:txBody>
          <a:bodyPr/>
          <a:lstStyle/>
          <a:p>
            <a:r>
              <a:rPr lang="en-US" dirty="0"/>
              <a:t>NGV vs 11p: </a:t>
            </a:r>
            <a:r>
              <a:rPr lang="en-US" dirty="0" err="1"/>
              <a:t>Tput</a:t>
            </a:r>
            <a:r>
              <a:rPr lang="en-US" dirty="0"/>
              <a:t> (Highway LOS)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EBA4D-CFA3-4F64-A78D-8B24B9D7B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8218" y="5783871"/>
            <a:ext cx="7770813" cy="6667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In medium-Doppler channel: 20% peak throughput gain can be achieved with LDPC + </a:t>
            </a:r>
            <a:r>
              <a:rPr lang="en-US" sz="2000" b="0" dirty="0" err="1"/>
              <a:t>Midamble</a:t>
            </a:r>
            <a:r>
              <a:rPr lang="en-US" sz="2000" b="0" dirty="0"/>
              <a:t> + 256QAM.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640F03-2C66-4806-9A21-151BD1AC7C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93E31E-EBBF-4E27-86BF-F79B113E9E5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D1A60C8-D754-49FC-9665-DDD7D969FB2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F217A86-09F9-4A2F-B8CC-A50D7589ED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969" y="1283639"/>
            <a:ext cx="8155782" cy="4500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5957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639BD-8E20-4C2D-AAD5-5F1A38BE9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899" y="469232"/>
            <a:ext cx="7770813" cy="1065213"/>
          </a:xfrm>
        </p:spPr>
        <p:txBody>
          <a:bodyPr/>
          <a:lstStyle/>
          <a:p>
            <a:r>
              <a:rPr lang="en-US" dirty="0"/>
              <a:t>NGV vs 11p: </a:t>
            </a:r>
            <a:r>
              <a:rPr lang="en-US" dirty="0" err="1"/>
              <a:t>Tput</a:t>
            </a:r>
            <a:r>
              <a:rPr lang="en-US" dirty="0"/>
              <a:t> (Rural LOS)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EBA4D-CFA3-4F64-A78D-8B24B9D7B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8218" y="5783871"/>
            <a:ext cx="7770813" cy="6667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In low-Doppler channel: ~30% peak throughput gain can be achieved with LDPC + </a:t>
            </a:r>
            <a:r>
              <a:rPr lang="en-US" sz="2000" b="0" dirty="0" err="1"/>
              <a:t>Midamble</a:t>
            </a:r>
            <a:r>
              <a:rPr lang="en-US" sz="2000" b="0" dirty="0"/>
              <a:t> + 256QAM.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640F03-2C66-4806-9A21-151BD1AC7C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93E31E-EBBF-4E27-86BF-F79B113E9E5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D1A60C8-D754-49FC-9665-DDD7D969FB2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87B149D-59B5-4610-822A-533EA70AE4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030" y="1208832"/>
            <a:ext cx="8322170" cy="4734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8044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899" y="458787"/>
            <a:ext cx="7770813" cy="1065213"/>
          </a:xfrm>
        </p:spPr>
        <p:txBody>
          <a:bodyPr/>
          <a:lstStyle/>
          <a:p>
            <a:r>
              <a:rPr lang="en-US" dirty="0"/>
              <a:t>DSRC Channel Usage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4648525"/>
            <a:ext cx="8314136" cy="166255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802.11p defines signal format for 5MHz, 10MHz and 20MHz BW, by using corresponding downclocked version of 11a 20MHz [5].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FCC designates the usage of the 10MHz DSRC channels [6].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20MHz is not practically used in the fields, and not compatible with 10MHz channels.</a:t>
            </a:r>
          </a:p>
        </p:txBody>
      </p:sp>
      <p:grpSp>
        <p:nvGrpSpPr>
          <p:cNvPr id="136" name="Group 135">
            <a:extLst>
              <a:ext uri="{FF2B5EF4-FFF2-40B4-BE49-F238E27FC236}">
                <a16:creationId xmlns:a16="http://schemas.microsoft.com/office/drawing/2014/main" id="{4E04694C-95C4-4595-8F9B-8689414152F1}"/>
              </a:ext>
            </a:extLst>
          </p:cNvPr>
          <p:cNvGrpSpPr/>
          <p:nvPr/>
        </p:nvGrpSpPr>
        <p:grpSpPr>
          <a:xfrm>
            <a:off x="1023641" y="1447800"/>
            <a:ext cx="7512049" cy="3124200"/>
            <a:chOff x="1047377" y="1066800"/>
            <a:chExt cx="7512049" cy="3124200"/>
          </a:xfrm>
        </p:grpSpPr>
        <p:sp>
          <p:nvSpPr>
            <p:cNvPr id="123" name="Content Placeholder 2">
              <a:extLst>
                <a:ext uri="{FF2B5EF4-FFF2-40B4-BE49-F238E27FC236}">
                  <a16:creationId xmlns:a16="http://schemas.microsoft.com/office/drawing/2014/main" id="{C07237E4-1B63-4516-9792-675E89C36C40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3452736" y="3667780"/>
              <a:ext cx="2911855" cy="52322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vert="horz" wrap="square" lIns="92160" tIns="46080" rIns="92160" bIns="46080" numCol="1" anchor="t" anchorCtr="0" compatLnSpc="1">
              <a:prstTxWarp prst="textNoShape">
                <a:avLst/>
              </a:prstTxWarp>
            </a:bodyPr>
            <a:lstStyle>
              <a:lvl1pPr marL="342900" indent="-342900" algn="l" defTabSz="449263" rtl="0" eaLnBrk="1" fontAlgn="base" hangingPunct="1">
                <a:spcBef>
                  <a:spcPts val="6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b="1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49263" rtl="0" eaLnBrk="1" fontAlgn="base" hangingPunct="1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000">
                  <a:solidFill>
                    <a:srgbClr val="000000"/>
                  </a:solidFill>
                  <a:latin typeface="+mn-lt"/>
                  <a:ea typeface="+mn-ea"/>
                </a:defRPr>
              </a:lvl2pPr>
              <a:lvl3pPr marL="1143000" indent="-228600" algn="l" defTabSz="449263" rtl="0" eaLnBrk="1" fontAlgn="base" hangingPunct="1">
                <a:spcBef>
                  <a:spcPts val="4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>
                  <a:solidFill>
                    <a:srgbClr val="000000"/>
                  </a:solidFill>
                  <a:latin typeface="+mn-lt"/>
                  <a:ea typeface="+mn-ea"/>
                </a:defRPr>
              </a:lvl3pPr>
              <a:lvl4pPr marL="16002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4pPr>
              <a:lvl5pPr marL="20574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5pPr>
              <a:lvl6pPr marL="25146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6pPr>
              <a:lvl7pPr marL="29718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7pPr>
              <a:lvl8pPr marL="34290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8pPr>
              <a:lvl9pPr marL="38862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9pPr>
            </a:lstStyle>
            <a:p>
              <a:pPr>
                <a:spcBef>
                  <a:spcPct val="20000"/>
                </a:spcBef>
              </a:pPr>
              <a:r>
                <a:rPr lang="en-US" sz="1400" kern="0" dirty="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rPr>
                <a:t>Ch. 178:Control Channel: WAVE Service Advertisements</a:t>
              </a:r>
            </a:p>
            <a:p>
              <a:endParaRPr lang="en-US" sz="1400" kern="0" dirty="0"/>
            </a:p>
          </p:txBody>
        </p:sp>
        <p:sp>
          <p:nvSpPr>
            <p:cNvPr id="124" name="AutoShape 5">
              <a:extLst>
                <a:ext uri="{FF2B5EF4-FFF2-40B4-BE49-F238E27FC236}">
                  <a16:creationId xmlns:a16="http://schemas.microsoft.com/office/drawing/2014/main" id="{A42170CE-EBBC-4753-A564-181F1857D6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1550" y="3103420"/>
              <a:ext cx="273050" cy="558800"/>
            </a:xfrm>
            <a:prstGeom prst="upArrow">
              <a:avLst>
                <a:gd name="adj1" fmla="val 50000"/>
                <a:gd name="adj2" fmla="val 51163"/>
              </a:avLst>
            </a:prstGeom>
            <a:solidFill>
              <a:srgbClr val="00FF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5" name="AutoShape 6">
              <a:extLst>
                <a:ext uri="{FF2B5EF4-FFF2-40B4-BE49-F238E27FC236}">
                  <a16:creationId xmlns:a16="http://schemas.microsoft.com/office/drawing/2014/main" id="{8760306B-CC7D-44B5-99E9-66543B679F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91400" y="3097213"/>
              <a:ext cx="287337" cy="560387"/>
            </a:xfrm>
            <a:prstGeom prst="upArrow">
              <a:avLst>
                <a:gd name="adj1" fmla="val 50000"/>
                <a:gd name="adj2" fmla="val 48757"/>
              </a:avLst>
            </a:prstGeom>
            <a:solidFill>
              <a:srgbClr val="0000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6" name="Text Box 7">
              <a:extLst>
                <a:ext uri="{FF2B5EF4-FFF2-40B4-BE49-F238E27FC236}">
                  <a16:creationId xmlns:a16="http://schemas.microsoft.com/office/drawing/2014/main" id="{0A381AE6-6594-4FDE-A506-94D98110FA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95984" y="3634675"/>
              <a:ext cx="1791154" cy="52322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sz="1400" b="1" dirty="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rPr>
                <a:t>Ch. 172: Collision Avoidance Safety</a:t>
              </a:r>
            </a:p>
          </p:txBody>
        </p:sp>
        <p:sp>
          <p:nvSpPr>
            <p:cNvPr id="127" name="Text Box 8">
              <a:extLst>
                <a:ext uri="{FF2B5EF4-FFF2-40B4-BE49-F238E27FC236}">
                  <a16:creationId xmlns:a16="http://schemas.microsoft.com/office/drawing/2014/main" id="{4C325A2E-E88A-489C-A3EF-DB7F41E1DA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00736" y="3709824"/>
              <a:ext cx="2058690" cy="307777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342900" indent="-342900">
                <a:spcBef>
                  <a:spcPct val="20000"/>
                </a:spcBef>
              </a:pPr>
              <a:r>
                <a:rPr lang="en-US" sz="1400" b="1" dirty="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rPr>
                <a:t>Ch. 184: Public Safety</a:t>
              </a:r>
              <a:endParaRPr lang="en-US" altLang="ja-JP" sz="1400" b="1" dirty="0">
                <a:solidFill>
                  <a:schemeClr val="tx1"/>
                </a:solidFill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28" name="AutoShape 9">
              <a:extLst>
                <a:ext uri="{FF2B5EF4-FFF2-40B4-BE49-F238E27FC236}">
                  <a16:creationId xmlns:a16="http://schemas.microsoft.com/office/drawing/2014/main" id="{07B24007-B3DA-4E27-B774-E542E3ADDA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5632" y="3075710"/>
              <a:ext cx="248143" cy="599750"/>
            </a:xfrm>
            <a:prstGeom prst="upArrow">
              <a:avLst>
                <a:gd name="adj1" fmla="val 50000"/>
                <a:gd name="adj2" fmla="val 95058"/>
              </a:avLst>
            </a:prstGeom>
            <a:solidFill>
              <a:srgbClr val="FF99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0" name="Line 11">
              <a:extLst>
                <a:ext uri="{FF2B5EF4-FFF2-40B4-BE49-F238E27FC236}">
                  <a16:creationId xmlns:a16="http://schemas.microsoft.com/office/drawing/2014/main" id="{60DB1057-AAF9-4140-A85A-3662EAF3900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134714" y="3071976"/>
              <a:ext cx="248143" cy="610138"/>
            </a:xfrm>
            <a:prstGeom prst="line">
              <a:avLst/>
            </a:prstGeom>
            <a:noFill/>
            <a:ln w="19050">
              <a:solidFill>
                <a:srgbClr val="FF99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1" name="Line 12">
              <a:extLst>
                <a:ext uri="{FF2B5EF4-FFF2-40B4-BE49-F238E27FC236}">
                  <a16:creationId xmlns:a16="http://schemas.microsoft.com/office/drawing/2014/main" id="{7892B45A-1F1D-4EA1-B742-C5D2B009883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226931" y="3089565"/>
              <a:ext cx="860159" cy="588746"/>
            </a:xfrm>
            <a:prstGeom prst="line">
              <a:avLst/>
            </a:prstGeom>
            <a:noFill/>
            <a:ln w="19050">
              <a:solidFill>
                <a:srgbClr val="FF99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3" name="Line 14">
              <a:extLst>
                <a:ext uri="{FF2B5EF4-FFF2-40B4-BE49-F238E27FC236}">
                  <a16:creationId xmlns:a16="http://schemas.microsoft.com/office/drawing/2014/main" id="{F243286C-D125-45B7-BAAD-575BDAF308F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61265" y="3095621"/>
              <a:ext cx="1061799" cy="579838"/>
            </a:xfrm>
            <a:prstGeom prst="line">
              <a:avLst/>
            </a:prstGeom>
            <a:noFill/>
            <a:ln w="19050">
              <a:solidFill>
                <a:srgbClr val="FF99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4" name="Line 15">
              <a:extLst>
                <a:ext uri="{FF2B5EF4-FFF2-40B4-BE49-F238E27FC236}">
                  <a16:creationId xmlns:a16="http://schemas.microsoft.com/office/drawing/2014/main" id="{A910BB20-36F5-40DE-A1B2-E1DFC6FBA3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87253" y="3071976"/>
              <a:ext cx="429972" cy="610138"/>
            </a:xfrm>
            <a:prstGeom prst="line">
              <a:avLst/>
            </a:prstGeom>
            <a:noFill/>
            <a:ln w="19050">
              <a:solidFill>
                <a:srgbClr val="FF99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135" name="Picture 2">
              <a:extLst>
                <a:ext uri="{FF2B5EF4-FFF2-40B4-BE49-F238E27FC236}">
                  <a16:creationId xmlns:a16="http://schemas.microsoft.com/office/drawing/2014/main" id="{967B1938-F45B-4D8C-AC80-33BC52CDD4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7377" y="1066800"/>
              <a:ext cx="6934200" cy="20563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291399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6764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NGV PAR specifies the goal of achieving 2x throughput and 3dB better sensitivity [1].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WLAN standard has evolved after 11p, adopting many advanced technologies (e.g. LDPC, </a:t>
            </a:r>
            <a:r>
              <a:rPr lang="en-US" dirty="0" err="1"/>
              <a:t>Midamble</a:t>
            </a:r>
            <a:r>
              <a:rPr lang="en-US" dirty="0"/>
              <a:t>, </a:t>
            </a:r>
            <a:r>
              <a:rPr lang="en-US" dirty="0" err="1"/>
              <a:t>etc</a:t>
            </a:r>
            <a:r>
              <a:rPr lang="en-US" dirty="0"/>
              <a:t>) to gain higher throughput and better reliability.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802.11bd can leverage the evolution of the 802.11 technologies to achieve the goal.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investigate the promising PHY technologies for 802.11bd.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NGV 20MHz PPDU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206" y="2577868"/>
            <a:ext cx="8253620" cy="389913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802.11bd can define a new 20MHz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new 20MHz PPDU occupies two adjacent 10MHz DSRC channels. for example, CH 175 and 181 in US.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This format can achieve 2x throughput of 10MHz 11p.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Frame format: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Legacy portion uses duplicate 10MHz 11p preamble format.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20MHz NGV data portion can use 11ac 20MHz OFDM numerology or 11ac 40MHz DC2 OFDM numerology,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Coexist with10MHz DSRC operation, including 11p.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11p receivers can avoid detecting both 10 and 20MHz preamble for CCA.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only detect OFDM signal on its own operating 10MHz.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2473101-BCDE-42F6-ADF6-4F56C25B24DD}"/>
              </a:ext>
            </a:extLst>
          </p:cNvPr>
          <p:cNvGrpSpPr/>
          <p:nvPr/>
        </p:nvGrpSpPr>
        <p:grpSpPr>
          <a:xfrm>
            <a:off x="976331" y="1463048"/>
            <a:ext cx="7185696" cy="937067"/>
            <a:chOff x="967704" y="1763869"/>
            <a:chExt cx="7185696" cy="937067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601D05BE-63B9-41ED-9E88-CF3D86BEA2F3}"/>
                </a:ext>
              </a:extLst>
            </p:cNvPr>
            <p:cNvSpPr/>
            <p:nvPr/>
          </p:nvSpPr>
          <p:spPr bwMode="auto">
            <a:xfrm>
              <a:off x="1828806" y="1775901"/>
              <a:ext cx="2133600" cy="45612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Legacy portion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B6FA3DE-ABF6-448D-A2F6-68A1E546CEEE}"/>
                </a:ext>
              </a:extLst>
            </p:cNvPr>
            <p:cNvSpPr/>
            <p:nvPr/>
          </p:nvSpPr>
          <p:spPr bwMode="auto">
            <a:xfrm>
              <a:off x="1828806" y="2232021"/>
              <a:ext cx="2133600" cy="45612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Legacy portion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9D0A5579-895B-4E2D-8A21-182F930FD6D9}"/>
                </a:ext>
              </a:extLst>
            </p:cNvPr>
            <p:cNvSpPr/>
            <p:nvPr/>
          </p:nvSpPr>
          <p:spPr bwMode="auto">
            <a:xfrm>
              <a:off x="3962405" y="1775901"/>
              <a:ext cx="4190995" cy="91224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250000"/>
                </a:lnSpc>
                <a:spcBef>
                  <a:spcPts val="2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20MHz NGV data portion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D6987091-9FA6-4C0A-806A-C51F4912529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676987" y="1763869"/>
              <a:ext cx="0" cy="45612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15241731-EE38-4172-8F06-E645CFA320C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672224" y="2245896"/>
              <a:ext cx="0" cy="45504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9BB729F-D734-486F-AA60-7B60390E47C8}"/>
                </a:ext>
              </a:extLst>
            </p:cNvPr>
            <p:cNvSpPr txBox="1"/>
            <p:nvPr/>
          </p:nvSpPr>
          <p:spPr>
            <a:xfrm rot="16200000">
              <a:off x="1095662" y="1659750"/>
              <a:ext cx="400110" cy="642163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10MHz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4A83115F-2288-47E8-9393-5327A46EF43D}"/>
                </a:ext>
              </a:extLst>
            </p:cNvPr>
            <p:cNvSpPr txBox="1"/>
            <p:nvPr/>
          </p:nvSpPr>
          <p:spPr>
            <a:xfrm rot="16200000">
              <a:off x="1088731" y="2138999"/>
              <a:ext cx="400110" cy="642163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10MHz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722069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371600"/>
            <a:ext cx="8001001" cy="487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We investigated several PHY techniques for 802.11bd to achieve the goals set in the PAR.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802.11ac 20MHz OFDM numerology is shown as a good choice for 10MHz DSRC channel for its efficiency and Doppler resilience.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LDPC and </a:t>
            </a:r>
            <a:r>
              <a:rPr lang="en-US" dirty="0" err="1">
                <a:solidFill>
                  <a:schemeClr val="tx1"/>
                </a:solidFill>
              </a:rPr>
              <a:t>Midamble</a:t>
            </a:r>
            <a:r>
              <a:rPr lang="en-US" dirty="0">
                <a:solidFill>
                  <a:schemeClr val="tx1"/>
                </a:solidFill>
              </a:rPr>
              <a:t> can be adopted in 802.11bd to achieve substantial SNR gains and Doppler mitigation.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256QAM is a good advance of modulation for throughput boost.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NGV 20MHz PPDU is also defined to achieve 2x peak throughput.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87645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89492"/>
            <a:ext cx="7770813" cy="1065213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447800"/>
            <a:ext cx="8162132" cy="4648200"/>
          </a:xfrm>
        </p:spPr>
        <p:txBody>
          <a:bodyPr/>
          <a:lstStyle/>
          <a:p>
            <a:pPr marL="0" indent="0"/>
            <a:r>
              <a:rPr lang="en-US" sz="2000" b="0" dirty="0"/>
              <a:t>[1] Bo Sun and etc., “802.11 NGV SG Proposed PAR”, IEEE 802.11-18/0861r9.</a:t>
            </a:r>
          </a:p>
          <a:p>
            <a:pPr marL="0" indent="0"/>
            <a:r>
              <a:rPr lang="en-US" sz="2000" b="0" dirty="0"/>
              <a:t>[2] Rui Cao and etc., “Doppler Impact on OFDM Numerology for NGV”, 11-18/1553</a:t>
            </a:r>
          </a:p>
          <a:p>
            <a:pPr marL="0" indent="0"/>
            <a:r>
              <a:rPr lang="en-US" sz="2000" b="0" dirty="0"/>
              <a:t>[3] Hongyuan Zhang and etc. “C2C Channel Model Overview”, 11-18/0858r0</a:t>
            </a:r>
          </a:p>
          <a:p>
            <a:pPr marL="0" indent="0"/>
            <a:r>
              <a:rPr lang="en-US" sz="2000" b="0" dirty="0"/>
              <a:t>[4] </a:t>
            </a:r>
            <a:r>
              <a:rPr lang="en-US" altLang="en-US" sz="2000" b="0" dirty="0"/>
              <a:t>Aleksandar </a:t>
            </a:r>
            <a:r>
              <a:rPr lang="en-US" altLang="en-US" sz="2000" b="0" dirty="0" err="1"/>
              <a:t>Purkovic</a:t>
            </a:r>
            <a:r>
              <a:rPr lang="en-US" altLang="en-US" sz="2000" b="0" dirty="0"/>
              <a:t>, and etc., “LDPC vs Convolutional Codes for 802.11n applications performance comparison</a:t>
            </a:r>
            <a:r>
              <a:rPr lang="en-US" sz="2000" b="0" dirty="0"/>
              <a:t>”, 11-04/0071r01.</a:t>
            </a:r>
          </a:p>
          <a:p>
            <a:pPr marL="0" indent="0"/>
            <a:r>
              <a:rPr lang="en-US" sz="2000" b="0" dirty="0"/>
              <a:t>[5] 802.11REVmd, D1.6</a:t>
            </a:r>
          </a:p>
          <a:p>
            <a:pPr marL="0" indent="0"/>
            <a:r>
              <a:rPr lang="en-US" sz="2000" b="0" dirty="0"/>
              <a:t>[6] John Kenny, “DSRC Application Tutorial”, 11-13/0541r01.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95866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333CF-BD8C-44E9-A516-E41DA3FEB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828800"/>
            <a:ext cx="7770813" cy="1065213"/>
          </a:xfrm>
        </p:spPr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BC7C9F-71DD-46EE-87F3-05FD371E3D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8ADCA-86AE-457F-8045-F3BF3CA3EC4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0BDC915-F876-40CA-A09C-D51B09A6FD47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50990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333CF-BD8C-44E9-A516-E41DA3FEB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634880"/>
            <a:ext cx="9220200" cy="1065213"/>
          </a:xfrm>
        </p:spPr>
        <p:txBody>
          <a:bodyPr/>
          <a:lstStyle/>
          <a:p>
            <a:r>
              <a:rPr lang="en-US" dirty="0"/>
              <a:t>OFDM Numerology: Packet Efficiency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CD1803-D5E5-46BD-8A13-E742BF88FA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86696"/>
            <a:ext cx="7856538" cy="210430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   </a:t>
            </a:r>
            <a:r>
              <a:rPr lang="en-US" sz="2000" dirty="0"/>
              <a:t>Packet Efficiency = OFDM efficiency * </a:t>
            </a:r>
            <a:r>
              <a:rPr lang="en-US" sz="2000" dirty="0" err="1"/>
              <a:t>Midamble</a:t>
            </a:r>
            <a:r>
              <a:rPr lang="en-US" sz="2000" dirty="0"/>
              <a:t> efficiency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r>
              <a:rPr lang="en-US" sz="1600" dirty="0"/>
              <a:t>    	Period     	   1		  2	       4	     8</a:t>
            </a:r>
          </a:p>
          <a:p>
            <a:r>
              <a:rPr lang="en-US" sz="1600" dirty="0"/>
              <a:t>    	20MHz	0.3250    </a:t>
            </a:r>
            <a:r>
              <a:rPr lang="en-US" sz="1600" dirty="0">
                <a:solidFill>
                  <a:srgbClr val="00B0F0"/>
                </a:solidFill>
              </a:rPr>
              <a:t>0.4333</a:t>
            </a:r>
            <a:r>
              <a:rPr lang="en-US" sz="1600" dirty="0"/>
              <a:t>    0.5200    </a:t>
            </a:r>
            <a:r>
              <a:rPr lang="en-US" sz="1600" dirty="0">
                <a:solidFill>
                  <a:srgbClr val="FF0000"/>
                </a:solidFill>
              </a:rPr>
              <a:t>0.5778</a:t>
            </a:r>
          </a:p>
          <a:p>
            <a:r>
              <a:rPr lang="en-US" sz="1600" dirty="0"/>
              <a:t>    	40MHz	</a:t>
            </a:r>
            <a:r>
              <a:rPr lang="en-US" sz="1600" dirty="0">
                <a:solidFill>
                  <a:srgbClr val="00B0F0"/>
                </a:solidFill>
              </a:rPr>
              <a:t>0.3750</a:t>
            </a:r>
            <a:r>
              <a:rPr lang="en-US" sz="1600" dirty="0"/>
              <a:t>    0.5000    </a:t>
            </a:r>
            <a:r>
              <a:rPr lang="en-US" sz="1600" dirty="0">
                <a:solidFill>
                  <a:srgbClr val="FF0000"/>
                </a:solidFill>
              </a:rPr>
              <a:t>0.6000</a:t>
            </a:r>
            <a:r>
              <a:rPr lang="en-US" sz="1600" dirty="0"/>
              <a:t>    0.6667</a:t>
            </a:r>
          </a:p>
          <a:p>
            <a:r>
              <a:rPr lang="en-US" sz="1600" dirty="0"/>
              <a:t>    	80MHz	</a:t>
            </a:r>
            <a:r>
              <a:rPr lang="en-US" sz="1600" dirty="0">
                <a:solidFill>
                  <a:srgbClr val="00B0F0"/>
                </a:solidFill>
              </a:rPr>
              <a:t>0.4300</a:t>
            </a:r>
            <a:r>
              <a:rPr lang="en-US" sz="1600" dirty="0"/>
              <a:t>    </a:t>
            </a:r>
            <a:r>
              <a:rPr lang="en-US" sz="1600" dirty="0">
                <a:solidFill>
                  <a:srgbClr val="FF0000"/>
                </a:solidFill>
              </a:rPr>
              <a:t>0.5733	   </a:t>
            </a:r>
            <a:r>
              <a:rPr lang="en-US" sz="1600" dirty="0">
                <a:solidFill>
                  <a:schemeClr val="tx1"/>
                </a:solidFill>
              </a:rPr>
              <a:t>0</a:t>
            </a:r>
            <a:r>
              <a:rPr lang="en-US" sz="1600" dirty="0"/>
              <a:t>.6880    0.7644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BC7C9F-71DD-46EE-87F3-05FD371E3D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8ADCA-86AE-457F-8045-F3BF3CA3EC4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0BDC915-F876-40CA-A09C-D51B09A6FD47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69388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85646-053C-48FC-AAB5-7D77A6542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OFDM Numerology: Highway NLOS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AF733-E0C2-45A0-9216-AD57BED5D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565CDC-4DF5-4D0E-92E7-80CD177A70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0765DB-E10D-4795-B52E-CDD3901FC54B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7DBE989-6829-4169-ACEB-0B4F13C9AC9C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164EAC6-812D-4B8E-9042-372BBB092B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6200" y="1605586"/>
            <a:ext cx="9144000" cy="4589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1445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F607B-283A-4B77-A856-13D6610CD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/>
              <a:t>OFDM Numerology: Highway LOS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28882F-422F-482C-824B-32540D2C0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37C67B-1F19-4168-97B6-0D99D0EB025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6D4409-C20D-4124-8710-38A46601541E}"/>
              </a:ext>
            </a:extLst>
          </p:cNvPr>
          <p:cNvSpPr>
            <a:spLocks noGrp="1"/>
          </p:cNvSpPr>
          <p:nvPr>
            <p:ph type="ftr" idx="13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6BE354A-3681-4EBC-95FE-F91FF6791F0C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68ED3DD-AED9-4EB6-98CF-522471B44E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06" y="1413553"/>
            <a:ext cx="9144000" cy="5152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8409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F607B-283A-4B77-A856-13D6610CD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/>
              <a:t>OFDM Numerology: Rural LOS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28882F-422F-482C-824B-32540D2C0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37C67B-1F19-4168-97B6-0D99D0EB025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6D4409-C20D-4124-8710-38A46601541E}"/>
              </a:ext>
            </a:extLst>
          </p:cNvPr>
          <p:cNvSpPr>
            <a:spLocks noGrp="1"/>
          </p:cNvSpPr>
          <p:nvPr>
            <p:ph type="ftr" idx="13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6BE354A-3681-4EBC-95FE-F91FF6791F0C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8CC906F-43EA-4014-BAE4-93FB7DF645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447801"/>
            <a:ext cx="8912408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8983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639BD-8E20-4C2D-AAD5-5F1A38BE9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899" y="540729"/>
            <a:ext cx="7770813" cy="1065213"/>
          </a:xfrm>
        </p:spPr>
        <p:txBody>
          <a:bodyPr/>
          <a:lstStyle/>
          <a:p>
            <a:r>
              <a:rPr lang="en-US" dirty="0"/>
              <a:t>PER: Highway NLOS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EBA4D-CFA3-4F64-A78D-8B24B9D7B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8218" y="5792621"/>
            <a:ext cx="7770813" cy="6667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In high-Doppler channel: NGV can achieve 3~5dB dB SNR gain at low MCS, and can support up to 256QAM.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640F03-2C66-4806-9A21-151BD1AC7C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93E31E-EBBF-4E27-86BF-F79B113E9E5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D1A60C8-D754-49FC-9665-DDD7D969FB2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FC4ECF8-67CD-4925-8053-BEEDAA784F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705" y="1295400"/>
            <a:ext cx="8379326" cy="4571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8851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639BD-8E20-4C2D-AAD5-5F1A38BE9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899" y="540729"/>
            <a:ext cx="7770813" cy="1065213"/>
          </a:xfrm>
        </p:spPr>
        <p:txBody>
          <a:bodyPr/>
          <a:lstStyle/>
          <a:p>
            <a:r>
              <a:rPr lang="en-US" dirty="0"/>
              <a:t>PER: Highway LOS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EBA4D-CFA3-4F64-A78D-8B24B9D7B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525" y="5739064"/>
            <a:ext cx="7770813" cy="6667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In medium-Doppler channel: NGV can achieve 2~5dB dB SNR gain at low MCS with LDPC and </a:t>
            </a:r>
            <a:r>
              <a:rPr lang="en-US" sz="2000" b="0" dirty="0" err="1"/>
              <a:t>Midamble</a:t>
            </a:r>
            <a:r>
              <a:rPr lang="en-US" sz="2000" b="0" dirty="0"/>
              <a:t>, and support up to 256QAM.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640F03-2C66-4806-9A21-151BD1AC7C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93E31E-EBBF-4E27-86BF-F79B113E9E5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D1A60C8-D754-49FC-9665-DDD7D969FB2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83BAC79-31A0-43F5-B491-8DD003AA03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03" y="1269695"/>
            <a:ext cx="8093075" cy="4673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030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275" y="584200"/>
            <a:ext cx="7770813" cy="1065213"/>
          </a:xfrm>
        </p:spPr>
        <p:txBody>
          <a:bodyPr/>
          <a:lstStyle/>
          <a:p>
            <a:r>
              <a:rPr lang="en-US" dirty="0"/>
              <a:t>Candidate PHY Designs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462087"/>
            <a:ext cx="8078638" cy="5103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OFDM Numerology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Leverage mature 802.11ac OFDM numerology to achieve better OFDM efficiency than 11p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FEC Coding: LDPC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LDPC achieves prominent SNR gain over convolutional codes (BCC)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1"/>
                </a:solidFill>
              </a:rPr>
              <a:t>Midamble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1"/>
                </a:solidFill>
              </a:rPr>
              <a:t>Midamble</a:t>
            </a:r>
            <a:r>
              <a:rPr lang="en-US" dirty="0">
                <a:solidFill>
                  <a:schemeClr val="tx1"/>
                </a:solidFill>
              </a:rPr>
              <a:t> is an effective technique adopted in 802.11ax to mitigate Doppler impact.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Higher QAM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Higher QAM is the low-hanging fruit to boost peak throughput.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NGV 20MHz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2x throughput can be achieved by </a:t>
            </a:r>
            <a:r>
              <a:rPr lang="en-US" dirty="0"/>
              <a:t>introducing 20MHz PPDU.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97234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639BD-8E20-4C2D-AAD5-5F1A38BE9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899" y="469232"/>
            <a:ext cx="7770813" cy="1065213"/>
          </a:xfrm>
        </p:spPr>
        <p:txBody>
          <a:bodyPr/>
          <a:lstStyle/>
          <a:p>
            <a:r>
              <a:rPr lang="en-US" dirty="0"/>
              <a:t>PER: Rural LOS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EBA4D-CFA3-4F64-A78D-8B24B9D7B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8218" y="5783871"/>
            <a:ext cx="7770813" cy="6667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In low-Doppler channel: NGV can achieve 2~5dB dB SNR gain with LDPC and </a:t>
            </a:r>
            <a:r>
              <a:rPr lang="en-US" sz="2000" b="0" dirty="0" err="1"/>
              <a:t>Midamble</a:t>
            </a:r>
            <a:r>
              <a:rPr lang="en-US" sz="2000" b="0" dirty="0"/>
              <a:t> at all MCSs, and support 256QAM.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640F03-2C66-4806-9A21-151BD1AC7C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93E31E-EBBF-4E27-86BF-F79B113E9E5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D1A60C8-D754-49FC-9665-DDD7D969FB2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3AD48F0-034E-4C2D-A3DE-D7A234EA57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203026"/>
            <a:ext cx="8715753" cy="4802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249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/>
              <a:t>OFDM Numerology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9469" y="1219200"/>
            <a:ext cx="8153401" cy="487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OFDM tone spacing: ∆f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∆f &gt;&gt; maximum Doppler frequency </a:t>
            </a:r>
            <a:r>
              <a:rPr lang="en-US" dirty="0" err="1">
                <a:solidFill>
                  <a:schemeClr val="tx1"/>
                </a:solidFill>
              </a:rPr>
              <a:t>fd</a:t>
            </a:r>
            <a:r>
              <a:rPr lang="en-US" dirty="0">
                <a:solidFill>
                  <a:schemeClr val="tx1"/>
                </a:solidFill>
              </a:rPr>
              <a:t> to guarantee low Inter-carrier-interference (ICI) level [2].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OFDM symbol duration = 1/∆f. </a:t>
            </a:r>
          </a:p>
          <a:p>
            <a:pPr lvl="2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longer symbol duration, better OFDM efficiency is achieved (fixed cyclic prefix (CP) duration)</a:t>
            </a:r>
          </a:p>
          <a:p>
            <a:pPr lvl="2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But more channel variation from the training symbol will be observed.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OFDM tone plan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802.11ac OFDM tone plan achieves better OFDM efficiency than 11a.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For example, </a:t>
            </a:r>
            <a:r>
              <a:rPr lang="en-US" dirty="0" err="1">
                <a:solidFill>
                  <a:schemeClr val="tx1"/>
                </a:solidFill>
              </a:rPr>
              <a:t>SigBW</a:t>
            </a:r>
            <a:r>
              <a:rPr lang="en-US" dirty="0">
                <a:solidFill>
                  <a:schemeClr val="tx1"/>
                </a:solidFill>
              </a:rPr>
              <a:t>=10MHz, CP=1.6us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4B7572F-5A91-41DD-97FA-064B19BA57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1624608"/>
              </p:ext>
            </p:extLst>
          </p:nvPr>
        </p:nvGraphicFramePr>
        <p:xfrm>
          <a:off x="1770856" y="4676775"/>
          <a:ext cx="5867399" cy="1737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141462982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38512259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50272159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379608112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1954345044"/>
                    </a:ext>
                  </a:extLst>
                </a:gridCol>
                <a:gridCol w="1066799">
                  <a:extLst>
                    <a:ext uri="{9D8B030D-6E8A-4147-A177-3AD203B41FA5}">
                      <a16:colId xmlns:a16="http://schemas.microsoft.com/office/drawing/2014/main" val="17790867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OFDM Numerology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</a:t>
                      </a:r>
                      <a:r>
                        <a:rPr lang="en-US" sz="800" dirty="0"/>
                        <a:t>FFT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</a:t>
                      </a:r>
                      <a:r>
                        <a:rPr lang="en-US" sz="900" dirty="0"/>
                        <a:t>SD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Tone spacing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Downclock Ratio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Efficiency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2358528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11a/g 20MHz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48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156.25kHz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60%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91436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11ac 20MHz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156.25kHz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6154247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11ac 40MHz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78.125kHz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072144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11ac 80MHz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39.0625kHz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80601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5848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695F4-92AE-4FE9-AB2E-9B44192A2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570B7B-B36B-46C9-A738-CFBFE5CC3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4465" y="1600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Simulation settings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10MHz DSRC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1x1, 1SS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11ac LDPC coding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Midamble</a:t>
            </a:r>
            <a:r>
              <a:rPr lang="en-US" dirty="0"/>
              <a:t>: uses VHT-LTF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Number of data bits: 1000 Bytes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CFO: uniformly distributed between [-20, 20]ppm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Ideal timing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Car2Car Doppler channel model [3]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11ac OFDM numerology: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20MHz downclock by 2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40MHz downclock by 4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80MHz downclock by 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CD2864-6A61-48B2-A955-80AF9DBD23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C39AF0-A184-4E25-9CDF-41254D03A28B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A5C0B7F-A315-43D1-81EF-BE096F0D24B4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2760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29FFD-1443-466F-962A-6301F9BBE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457200"/>
            <a:ext cx="7770813" cy="1065213"/>
          </a:xfrm>
        </p:spPr>
        <p:txBody>
          <a:bodyPr/>
          <a:lstStyle/>
          <a:p>
            <a:r>
              <a:rPr lang="en-US" dirty="0"/>
              <a:t>OFDM Numerology: Highway NLOS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A5A854-F7B7-42CE-9225-DE66B453E1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5791200"/>
            <a:ext cx="7629116" cy="47294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In high Doppler channel: 11ac 20MHz DC2 is a good candidate for all MCS with dense </a:t>
            </a:r>
            <a:r>
              <a:rPr lang="en-US" sz="1800" b="0" dirty="0" err="1"/>
              <a:t>Midamble</a:t>
            </a:r>
            <a:r>
              <a:rPr lang="en-US" sz="1800" b="0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83B726-3B5F-4B47-8D5D-EF54F330D46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678171-5D08-46D4-BC56-646EADBF5FC1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14B4FB-272A-4CF2-80EB-FC202B6907E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B3F633D-3AE3-43AC-A8F1-65357F3F4C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219200"/>
            <a:ext cx="7991877" cy="4733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578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29FFD-1443-466F-962A-6301F9BBE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542074"/>
            <a:ext cx="7770813" cy="1065213"/>
          </a:xfrm>
        </p:spPr>
        <p:txBody>
          <a:bodyPr/>
          <a:lstStyle/>
          <a:p>
            <a:r>
              <a:rPr lang="en-US" dirty="0"/>
              <a:t>OFDM Numerology: Highway LOS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A5A854-F7B7-42CE-9225-DE66B453E1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531" y="5867400"/>
            <a:ext cx="8076791" cy="47294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In medium Doppler channel: 11ac 20MHz DC2 is a good candidate for all MCS with medium </a:t>
            </a:r>
            <a:r>
              <a:rPr lang="en-US" sz="1800" b="0" dirty="0" err="1"/>
              <a:t>Midamble</a:t>
            </a:r>
            <a:r>
              <a:rPr lang="en-US" sz="1800" b="0" dirty="0"/>
              <a:t> period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83B726-3B5F-4B47-8D5D-EF54F330D46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678171-5D08-46D4-BC56-646EADBF5FC1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14B4FB-272A-4CF2-80EB-FC202B6907E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25DD3CD-9B5D-45E7-A659-437B7380C7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1295400"/>
            <a:ext cx="8915940" cy="4727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194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29FFD-1443-466F-962A-6301F9BBE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542074"/>
            <a:ext cx="7770813" cy="1065213"/>
          </a:xfrm>
        </p:spPr>
        <p:txBody>
          <a:bodyPr/>
          <a:lstStyle/>
          <a:p>
            <a:r>
              <a:rPr lang="en-US" dirty="0"/>
              <a:t>OFDM Numerology: Rural LOS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A5A854-F7B7-42CE-9225-DE66B453E1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531" y="5867400"/>
            <a:ext cx="8076791" cy="47294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In low Doppler channel: 11ac 20MHz DC2 is a good candidate for all MCS with sparse </a:t>
            </a:r>
            <a:r>
              <a:rPr lang="en-US" sz="1800" b="0" dirty="0" err="1"/>
              <a:t>Midamble</a:t>
            </a:r>
            <a:endParaRPr lang="en-US" sz="18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83B726-3B5F-4B47-8D5D-EF54F330D46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678171-5D08-46D4-BC56-646EADBF5FC1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14B4FB-272A-4CF2-80EB-FC202B6907E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CDF806C-B419-4C20-AB77-7A2CAF4396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839" y="1295400"/>
            <a:ext cx="8736322" cy="4727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2331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3C1AE-C664-49ED-A079-8EAFE5206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FEC Coding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DFF899-2E40-4D6C-BD45-AD5BDDF874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LDPC has been introduced to </a:t>
            </a:r>
            <a:r>
              <a:rPr lang="en-US" dirty="0" err="1"/>
              <a:t>WiFi</a:t>
            </a:r>
            <a:r>
              <a:rPr lang="en-US" dirty="0"/>
              <a:t> since 802.11n.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Prominent coding gain is achieved compared with BCC in 802.11a [4].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is the low-hanging fruit for 802.11bd to achieve better sensitivity by adopting LDPC codes.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same LDPC code design as 802.11n/ac can be used.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68E961-BAFC-42F1-BA21-CFEFBA42A3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F1F5EA-6395-47D5-8914-95DB679A2A0D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B4CC09-B5AA-4928-986B-09624E1550D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6076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62061</TotalTime>
  <Words>1666</Words>
  <Application>Microsoft Office PowerPoint</Application>
  <PresentationFormat>On-screen Show (4:3)</PresentationFormat>
  <Paragraphs>271</Paragraphs>
  <Slides>30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Arial Unicode MS</vt:lpstr>
      <vt:lpstr>MS Gothic</vt:lpstr>
      <vt:lpstr>ＭＳ Ｐゴシック</vt:lpstr>
      <vt:lpstr>ＭＳ Ｐゴシック</vt:lpstr>
      <vt:lpstr>Arial</vt:lpstr>
      <vt:lpstr>Times New Roman</vt:lpstr>
      <vt:lpstr>Office Theme</vt:lpstr>
      <vt:lpstr>Document</vt:lpstr>
      <vt:lpstr>Potential PHY Designs for NGV</vt:lpstr>
      <vt:lpstr>Introduction</vt:lpstr>
      <vt:lpstr>Candidate PHY Designs</vt:lpstr>
      <vt:lpstr>OFDM Numerology</vt:lpstr>
      <vt:lpstr>Simulations</vt:lpstr>
      <vt:lpstr>OFDM Numerology: Highway NLOS</vt:lpstr>
      <vt:lpstr>OFDM Numerology: Highway LOS</vt:lpstr>
      <vt:lpstr>OFDM Numerology: Rural LOS</vt:lpstr>
      <vt:lpstr>FEC Coding</vt:lpstr>
      <vt:lpstr>Midamble</vt:lpstr>
      <vt:lpstr>Midamble Design</vt:lpstr>
      <vt:lpstr>NGV vs 11p: Sensitivity (Highway NLOS)</vt:lpstr>
      <vt:lpstr>NGV vs 11p: Sensitivity (Highway LOS)</vt:lpstr>
      <vt:lpstr>NGV vs 11p: Sensitivity (Rural LOS)</vt:lpstr>
      <vt:lpstr>Higher QAM</vt:lpstr>
      <vt:lpstr>NGV vs 11p: Tput (Highway NLOS)</vt:lpstr>
      <vt:lpstr>NGV vs 11p: Tput (Highway LOS)</vt:lpstr>
      <vt:lpstr>NGV vs 11p: Tput (Rural LOS)</vt:lpstr>
      <vt:lpstr>DSRC Channel Usage</vt:lpstr>
      <vt:lpstr>NGV 20MHz PPDU</vt:lpstr>
      <vt:lpstr>Summary</vt:lpstr>
      <vt:lpstr>Reference</vt:lpstr>
      <vt:lpstr>APPENDIX</vt:lpstr>
      <vt:lpstr>OFDM Numerology: Packet Efficiency</vt:lpstr>
      <vt:lpstr>OFDM Numerology: Highway NLOS</vt:lpstr>
      <vt:lpstr>OFDM Numerology: Highway LOS</vt:lpstr>
      <vt:lpstr>OFDM Numerology: Rural LOS</vt:lpstr>
      <vt:lpstr>PER: Highway NLOS</vt:lpstr>
      <vt:lpstr>PER: Highway LOS</vt:lpstr>
      <vt:lpstr>PER: Rural LOS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Rui Cao</cp:lastModifiedBy>
  <cp:revision>1015</cp:revision>
  <cp:lastPrinted>1601-01-01T00:00:00Z</cp:lastPrinted>
  <dcterms:created xsi:type="dcterms:W3CDTF">2015-10-31T00:33:08Z</dcterms:created>
  <dcterms:modified xsi:type="dcterms:W3CDTF">2019-01-14T05:20:04Z</dcterms:modified>
</cp:coreProperties>
</file>