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58"/>
  </p:notesMasterIdLst>
  <p:handoutMasterIdLst>
    <p:handoutMasterId r:id="rId59"/>
  </p:handoutMasterIdLst>
  <p:sldIdLst>
    <p:sldId id="269" r:id="rId2"/>
    <p:sldId id="392" r:id="rId3"/>
    <p:sldId id="374" r:id="rId4"/>
    <p:sldId id="403" r:id="rId5"/>
    <p:sldId id="552" r:id="rId6"/>
    <p:sldId id="534" r:id="rId7"/>
    <p:sldId id="561" r:id="rId8"/>
    <p:sldId id="355" r:id="rId9"/>
    <p:sldId id="395" r:id="rId10"/>
    <p:sldId id="396" r:id="rId11"/>
    <p:sldId id="416" r:id="rId12"/>
    <p:sldId id="431" r:id="rId13"/>
    <p:sldId id="563" r:id="rId14"/>
    <p:sldId id="417" r:id="rId15"/>
    <p:sldId id="415" r:id="rId16"/>
    <p:sldId id="369" r:id="rId17"/>
    <p:sldId id="365" r:id="rId18"/>
    <p:sldId id="366" r:id="rId19"/>
    <p:sldId id="367" r:id="rId20"/>
    <p:sldId id="368" r:id="rId21"/>
    <p:sldId id="405" r:id="rId22"/>
    <p:sldId id="376" r:id="rId23"/>
    <p:sldId id="373" r:id="rId24"/>
    <p:sldId id="418" r:id="rId25"/>
    <p:sldId id="419" r:id="rId26"/>
    <p:sldId id="371" r:id="rId27"/>
    <p:sldId id="288" r:id="rId28"/>
    <p:sldId id="285" r:id="rId29"/>
    <p:sldId id="286" r:id="rId30"/>
    <p:sldId id="284" r:id="rId31"/>
    <p:sldId id="430" r:id="rId32"/>
    <p:sldId id="443" r:id="rId33"/>
    <p:sldId id="324" r:id="rId34"/>
    <p:sldId id="311" r:id="rId35"/>
    <p:sldId id="378" r:id="rId36"/>
    <p:sldId id="323" r:id="rId37"/>
    <p:sldId id="280" r:id="rId38"/>
    <p:sldId id="340" r:id="rId39"/>
    <p:sldId id="346" r:id="rId40"/>
    <p:sldId id="347" r:id="rId41"/>
    <p:sldId id="348" r:id="rId42"/>
    <p:sldId id="349" r:id="rId43"/>
    <p:sldId id="350" r:id="rId44"/>
    <p:sldId id="351" r:id="rId45"/>
    <p:sldId id="290" r:id="rId46"/>
    <p:sldId id="438" r:id="rId47"/>
    <p:sldId id="372" r:id="rId48"/>
    <p:sldId id="341" r:id="rId49"/>
    <p:sldId id="281" r:id="rId50"/>
    <p:sldId id="377" r:id="rId51"/>
    <p:sldId id="306" r:id="rId52"/>
    <p:sldId id="326" r:id="rId53"/>
    <p:sldId id="423" r:id="rId54"/>
    <p:sldId id="444" r:id="rId55"/>
    <p:sldId id="304" r:id="rId56"/>
    <p:sldId id="307" r:id="rId5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403"/>
            <p14:sldId id="552"/>
            <p14:sldId id="534"/>
            <p14:sldId id="561"/>
            <p14:sldId id="355"/>
            <p14:sldId id="395"/>
            <p14:sldId id="396"/>
            <p14:sldId id="416"/>
            <p14:sldId id="431"/>
            <p14:sldId id="563"/>
            <p14:sldId id="417"/>
            <p14:sldId id="415"/>
            <p14:sldId id="369"/>
            <p14:sldId id="365"/>
            <p14:sldId id="366"/>
            <p14:sldId id="367"/>
            <p14:sldId id="368"/>
            <p14:sldId id="405"/>
            <p14:sldId id="376"/>
            <p14:sldId id="373"/>
            <p14:sldId id="418"/>
            <p14:sldId id="419"/>
            <p14:sldId id="371"/>
            <p14:sldId id="288"/>
            <p14:sldId id="285"/>
            <p14:sldId id="286"/>
            <p14:sldId id="284"/>
            <p14:sldId id="430"/>
            <p14:sldId id="443"/>
            <p14:sldId id="324"/>
            <p14:sldId id="311"/>
            <p14:sldId id="378"/>
            <p14:sldId id="323"/>
            <p14:sldId id="280"/>
            <p14:sldId id="340"/>
            <p14:sldId id="346"/>
            <p14:sldId id="347"/>
            <p14:sldId id="348"/>
            <p14:sldId id="349"/>
            <p14:sldId id="350"/>
            <p14:sldId id="351"/>
            <p14:sldId id="290"/>
            <p14:sldId id="438"/>
            <p14:sldId id="372"/>
            <p14:sldId id="341"/>
            <p14:sldId id="281"/>
            <p14:sldId id="377"/>
            <p14:sldId id="306"/>
            <p14:sldId id="326"/>
            <p14:sldId id="423"/>
            <p14:sldId id="444"/>
            <p14:sldId id="304"/>
            <p14:sldId id="307"/>
          </p14:sldIdLst>
        </p14:section>
        <p14:section name="Monday" id="{4B7C112C-E236-4D4B-9841-D43330742BB2}">
          <p14:sldIdLst/>
        </p14:section>
        <p14:section name="Wednessday" id="{F21A492A-BA32-4758-8679-031504230AE7}">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09" autoAdjust="0"/>
    <p:restoredTop sz="96247" autoAdjust="0"/>
  </p:normalViewPr>
  <p:slideViewPr>
    <p:cSldViewPr>
      <p:cViewPr varScale="1">
        <p:scale>
          <a:sx n="110" d="100"/>
          <a:sy n="110" d="100"/>
        </p:scale>
        <p:origin x="138" y="222"/>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802-11-19/0004r4</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August 2019</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Adrian Stephen, Intel : Stephen McCann, BlackBerry</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802-11-19/0004r4</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August 2019</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Adrian Stephen, Intel : Stephen McCann, BlackBerry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12</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13</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14</a:t>
            </a:fld>
            <a:endParaRPr lang="en-US" altLang="en-US"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15</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This chart illustrates the whole standards process in simplified form.  </a:t>
            </a:r>
          </a:p>
          <a:p>
            <a:pPr>
              <a:buFontTx/>
              <a:buChar char="•"/>
            </a:pPr>
            <a:r>
              <a:rPr lang="en-US" altLang="en-US">
                <a:ea typeface="MS PGothic" panose="020B0600070205080204" pitchFamily="34" charset="-128"/>
              </a:rPr>
              <a:t> Idea:  The idea for a standard is usually developed by a group of people, and the responsibility for the idea is assumed by the sponsor. The sponsor is usually a society or an existing standards committee.</a:t>
            </a:r>
          </a:p>
          <a:p>
            <a:pPr>
              <a:buFontTx/>
              <a:buChar char="•"/>
            </a:pPr>
            <a:r>
              <a:rPr lang="en-US" altLang="en-US">
                <a:ea typeface="MS PGothic" panose="020B0600070205080204" pitchFamily="34" charset="-128"/>
              </a:rPr>
              <a:t> Project Approval Process: This idea is then transferred onto a form called the Project Authorization Request (PAR) and submitted to the New Standards Committee (NesCom) for approval.</a:t>
            </a:r>
          </a:p>
          <a:p>
            <a:pPr>
              <a:buFontTx/>
              <a:buChar char="•"/>
            </a:pPr>
            <a:r>
              <a:rPr lang="en-US" altLang="en-US">
                <a:ea typeface="MS PGothic" panose="020B0600070205080204" pitchFamily="34" charset="-128"/>
              </a:rPr>
              <a:t> Develop draft standard: The draft is then developed and revised by the working group.</a:t>
            </a:r>
          </a:p>
          <a:p>
            <a:pPr>
              <a:buFontTx/>
              <a:buChar char="•"/>
            </a:pPr>
            <a:r>
              <a:rPr lang="en-US" altLang="en-US">
                <a:ea typeface="MS PGothic" panose="020B0600070205080204" pitchFamily="34" charset="-128"/>
              </a:rPr>
              <a:t> Ballot draft: When the draft work is finalized, the sponsor forms the balloting group and ballots the standard. </a:t>
            </a:r>
          </a:p>
          <a:p>
            <a:pPr>
              <a:buFontTx/>
              <a:buChar char="•"/>
            </a:pPr>
            <a:r>
              <a:rPr lang="en-US" altLang="en-US">
                <a:ea typeface="MS PGothic" panose="020B0600070205080204" pitchFamily="34" charset="-128"/>
              </a:rPr>
              <a:t> Standards Board Approval: After your ballot has achieved consensus, the draft then goes to the Review Committee (RevCom) and the Standards Board for approval. The amount of time from PAR to Board approval is 4 years (an extension can be made if absolutely necessary).</a:t>
            </a:r>
          </a:p>
          <a:p>
            <a:pPr>
              <a:buFontTx/>
              <a:buChar char="•"/>
            </a:pPr>
            <a:r>
              <a:rPr lang="en-US" altLang="en-US">
                <a:ea typeface="MS PGothic" panose="020B0600070205080204" pitchFamily="34" charset="-128"/>
              </a:rPr>
              <a:t> Publish Standard: The draft is then edited and formatted by an IEEE Project Editor and published.</a:t>
            </a:r>
          </a:p>
          <a:p>
            <a:pPr>
              <a:buFontTx/>
              <a:buChar char="•"/>
            </a:pPr>
            <a:r>
              <a:rPr lang="en-US" altLang="en-US">
                <a:ea typeface="MS PGothic" panose="020B0600070205080204" pitchFamily="34" charset="-128"/>
              </a:rPr>
              <a:t> The standard is valid for 10 years before it must be revised or withdrawn.</a:t>
            </a:r>
          </a:p>
          <a:p>
            <a:endParaRPr lang="en-US" altLang="en-US">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 Intel : Stephen McCann, BlackBerry</a:t>
            </a:r>
            <a:endParaRPr lang="en-US" altLang="en-US" sz="130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August 2019</a:t>
            </a:r>
            <a:endParaRPr lang="en-GB" altLang="en-US"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16</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 Intel : Stephen McCann, BlackBerry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17</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Approval of a PAR means that the work is authorized by the IEEE-SA Standards Board</a:t>
            </a:r>
          </a:p>
          <a:p>
            <a:endParaRPr lang="en-US" altLang="en-US">
              <a:ea typeface="MS PGothic" panose="020B0600070205080204" pitchFamily="34" charset="-128"/>
            </a:endParaRPr>
          </a:p>
          <a:p>
            <a:r>
              <a:rPr lang="en-US" altLang="en-US">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 The sponsor forms the balloting group. In some cases, this may involve using the membership of an active committee or committees; in other cases, this may involve inviting a wide variety of interested parties to participate. </a:t>
            </a:r>
          </a:p>
          <a:p>
            <a:r>
              <a:rPr lang="en-US" altLang="en-US">
                <a:ea typeface="MS PGothic" panose="020B0600070205080204" pitchFamily="34" charset="-128"/>
              </a:rPr>
              <a:t>• The sponsor also approves the balance of the group. No one interest group can be more than 33%.</a:t>
            </a:r>
          </a:p>
          <a:p>
            <a:r>
              <a:rPr lang="en-US" altLang="en-US">
                <a:ea typeface="MS PGothic" panose="020B0600070205080204" pitchFamily="34" charset="-128"/>
              </a:rPr>
              <a:t>• Once the balloting group is formed, the composition of that balloting group cannot change until the close of the ballot.</a:t>
            </a:r>
          </a:p>
          <a:p>
            <a:r>
              <a:rPr lang="en-US" altLang="en-US">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8B0ABCE-37C5-4916-8525-84D669BB6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634DFFB-5ED2-41EC-910E-3E1FF9BA2E9F}"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63491" name="Rectangle 2">
            <a:extLst>
              <a:ext uri="{FF2B5EF4-FFF2-40B4-BE49-F238E27FC236}">
                <a16:creationId xmlns:a16="http://schemas.microsoft.com/office/drawing/2014/main" id="{0CD6EF4D-996D-4329-BFAC-98CFFD2F1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a:ea typeface="MS PGothic" panose="020B0600070205080204"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a:ea typeface="MS PGothic" panose="020B0600070205080204"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a:ea typeface="MS PGothic" panose="020B0600070205080204" pitchFamily="34" charset="-128"/>
              </a:rPr>
              <a:t> Complimentary copies are then issued to the working group and awards are given to the Chair of the working group in recognition of the work done.</a:t>
            </a:r>
          </a:p>
          <a:p>
            <a:endParaRPr lang="en-US" altLang="en-US">
              <a:ea typeface="MS PGothic" panose="020B0600070205080204" pitchFamily="34" charset="-128"/>
            </a:endParaRPr>
          </a:p>
          <a:p>
            <a:endParaRPr lang="en-US" altLang="en-US">
              <a:ea typeface="MS PGothic" panose="020B0600070205080204" pitchFamily="34" charset="-128"/>
            </a:endParaRPr>
          </a:p>
        </p:txBody>
      </p:sp>
      <p:sp>
        <p:nvSpPr>
          <p:cNvPr id="63492" name="Rectangle 3">
            <a:extLst>
              <a:ext uri="{FF2B5EF4-FFF2-40B4-BE49-F238E27FC236}">
                <a16:creationId xmlns:a16="http://schemas.microsoft.com/office/drawing/2014/main" id="{1253AC74-F521-4F98-A1F6-74C2072F665B}"/>
              </a:ext>
            </a:extLst>
          </p:cNvPr>
          <p:cNvSpPr>
            <a:spLocks noGrp="1" noRot="1" noChangeAspect="1" noChangeArrowheads="1" noTextEdit="1"/>
          </p:cNvSpPr>
          <p:nvPr>
            <p:ph type="sldImg"/>
          </p:nvPr>
        </p:nvSpPr>
        <p:spPr>
          <a:xfrm>
            <a:off x="417513" y="696913"/>
            <a:ext cx="6480175" cy="3646487"/>
          </a:xfrm>
          <a:ln cap="flat"/>
        </p:spPr>
      </p:sp>
      <p:sp>
        <p:nvSpPr>
          <p:cNvPr id="63493" name="Footer Placeholder 4">
            <a:extLst>
              <a:ext uri="{FF2B5EF4-FFF2-40B4-BE49-F238E27FC236}">
                <a16:creationId xmlns:a16="http://schemas.microsoft.com/office/drawing/2014/main" id="{FC493F46-3837-4C57-AB1F-43015115F73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21</a:t>
            </a:fld>
            <a:endParaRPr lang="en-US" alt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22</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22</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a:p>
          <a:p>
            <a:pPr defTabSz="914400"/>
            <a:r>
              <a:rPr lang="en-US" altLang="en-US"/>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a:p>
          <a:p>
            <a:pPr defTabSz="914400"/>
            <a:r>
              <a:rPr lang="en-US" altLang="en-US"/>
              <a:t>• Consensus means the majority agrees on an issue. While mostly employed during the balloting process, consensus can also be used to help resolve contentious working group issues as well. </a:t>
            </a:r>
          </a:p>
          <a:p>
            <a:pPr defTabSz="914400"/>
            <a:endParaRPr lang="en-US" altLang="en-US"/>
          </a:p>
          <a:p>
            <a:pPr defTabSz="914400"/>
            <a:r>
              <a:rPr lang="en-US" altLang="en-US"/>
              <a:t>• Balance is used during the balloting stage of a draft standard. It is achieved by composing a balloting group that includes a balance between the basic categories of producers, users, and general interest.</a:t>
            </a:r>
          </a:p>
          <a:p>
            <a:pPr defTabSz="914400"/>
            <a:endParaRPr lang="en-US" altLang="en-US"/>
          </a:p>
          <a:p>
            <a:pPr defTabSz="914400"/>
            <a:r>
              <a:rPr lang="en-US" altLang="en-US"/>
              <a:t>• Appeals can be made at any time in the process—even after approval of the standard. In the IEEE, appeals can be technical (which is heard at the Sponsor)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23</a:t>
            </a:fld>
            <a:endParaRPr lang="en-US" altLang="en-US" sz="1200"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30</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31</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31</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0">
            <a:extLst>
              <a:ext uri="{FF2B5EF4-FFF2-40B4-BE49-F238E27FC236}">
                <a16:creationId xmlns:a16="http://schemas.microsoft.com/office/drawing/2014/main" id="{F44D06F6-ABAB-4FB6-B3D4-5650025F5C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09BCED-E99C-4C73-82CB-7C67756C8255}" type="slidenum">
              <a:rPr lang="en-US" altLang="en-US" smtClean="0"/>
              <a:pPr>
                <a:spcBef>
                  <a:spcPct val="0"/>
                </a:spcBef>
              </a:pPr>
              <a:t>32</a:t>
            </a:fld>
            <a:endParaRPr lang="en-US" altLang="en-US"/>
          </a:p>
        </p:txBody>
      </p:sp>
      <p:sp>
        <p:nvSpPr>
          <p:cNvPr id="92163" name="Text Box 1">
            <a:extLst>
              <a:ext uri="{FF2B5EF4-FFF2-40B4-BE49-F238E27FC236}">
                <a16:creationId xmlns:a16="http://schemas.microsoft.com/office/drawing/2014/main" id="{FD84F2A3-BCD0-4D69-B2A6-B194558827F8}"/>
              </a:ext>
            </a:extLst>
          </p:cNvPr>
          <p:cNvSpPr txBox="1">
            <a:spLocks noChangeArrowheads="1"/>
          </p:cNvSpPr>
          <p:nvPr/>
        </p:nvSpPr>
        <p:spPr bwMode="auto">
          <a:xfrm>
            <a:off x="4398963" y="9555163"/>
            <a:ext cx="3368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lnSpc>
                <a:spcPct val="93000"/>
              </a:lnSpc>
            </a:pPr>
            <a:fld id="{48B2FF62-12CD-4725-8275-7F5D9CB8DD32}" type="slidenum">
              <a:rPr lang="en-US" altLang="en-US" sz="1400">
                <a:solidFill>
                  <a:srgbClr val="000000"/>
                </a:solidFill>
                <a:ea typeface="MS PGothic" panose="020B0600070205080204" pitchFamily="34" charset="-128"/>
                <a:cs typeface="DejaVu Sans" charset="0"/>
              </a:rPr>
              <a:pPr algn="r">
                <a:lnSpc>
                  <a:spcPct val="93000"/>
                </a:lnSpc>
              </a:pPr>
              <a:t>32</a:t>
            </a:fld>
            <a:endParaRPr lang="en-US" altLang="en-US" sz="1400">
              <a:solidFill>
                <a:srgbClr val="000000"/>
              </a:solidFill>
              <a:ea typeface="MS PGothic" panose="020B0600070205080204" pitchFamily="34" charset="-128"/>
              <a:cs typeface="DejaVu Sans" charset="0"/>
            </a:endParaRPr>
          </a:p>
        </p:txBody>
      </p:sp>
      <p:sp>
        <p:nvSpPr>
          <p:cNvPr id="92164" name="Text Box 2">
            <a:extLst>
              <a:ext uri="{FF2B5EF4-FFF2-40B4-BE49-F238E27FC236}">
                <a16:creationId xmlns:a16="http://schemas.microsoft.com/office/drawing/2014/main" id="{931DFED6-3B39-4133-899E-A2CB7C0617CB}"/>
              </a:ext>
            </a:extLst>
          </p:cNvPr>
          <p:cNvSpPr txBox="1">
            <a:spLocks noChangeArrowheads="1"/>
          </p:cNvSpPr>
          <p:nvPr/>
        </p:nvSpPr>
        <p:spPr bwMode="auto">
          <a:xfrm>
            <a:off x="5640388" y="96838"/>
            <a:ext cx="639762"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r>
              <a:rPr lang="en-US" altLang="en-US" sz="1400">
                <a:solidFill>
                  <a:srgbClr val="000000"/>
                </a:solidFill>
                <a:ea typeface="MS Gothic" panose="020B0609070205080204" pitchFamily="49" charset="-128"/>
                <a:cs typeface="Arial" panose="020B0604020202020204" pitchFamily="34" charset="0"/>
              </a:rPr>
              <a:t>doc.: ec-16-0149-00-00EC</a:t>
            </a:r>
          </a:p>
        </p:txBody>
      </p:sp>
      <p:sp>
        <p:nvSpPr>
          <p:cNvPr id="92165" name="Text Box 3">
            <a:extLst>
              <a:ext uri="{FF2B5EF4-FFF2-40B4-BE49-F238E27FC236}">
                <a16:creationId xmlns:a16="http://schemas.microsoft.com/office/drawing/2014/main" id="{1127F58E-CB70-4772-8F42-199C8CFF698C}"/>
              </a:ext>
            </a:extLst>
          </p:cNvPr>
          <p:cNvSpPr txBox="1">
            <a:spLocks noChangeArrowheads="1"/>
          </p:cNvSpPr>
          <p:nvPr/>
        </p:nvSpPr>
        <p:spPr bwMode="auto">
          <a:xfrm>
            <a:off x="654050" y="96838"/>
            <a:ext cx="8255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r>
              <a:rPr lang="en-US" altLang="en-US" sz="1400">
                <a:solidFill>
                  <a:srgbClr val="000000"/>
                </a:solidFill>
                <a:ea typeface="MS Gothic" panose="020B0609070205080204" pitchFamily="49" charset="-128"/>
                <a:cs typeface="Arial" panose="020B0604020202020204" pitchFamily="34" charset="0"/>
              </a:rPr>
              <a:t>November 2016</a:t>
            </a:r>
          </a:p>
        </p:txBody>
      </p:sp>
      <p:sp>
        <p:nvSpPr>
          <p:cNvPr id="92166" name="Text Box 4">
            <a:extLst>
              <a:ext uri="{FF2B5EF4-FFF2-40B4-BE49-F238E27FC236}">
                <a16:creationId xmlns:a16="http://schemas.microsoft.com/office/drawing/2014/main" id="{1B3811DB-A1E1-451D-BA7E-41C83D8DCC5D}"/>
              </a:ext>
            </a:extLst>
          </p:cNvPr>
          <p:cNvSpPr txBox="1">
            <a:spLocks noChangeArrowheads="1"/>
          </p:cNvSpPr>
          <p:nvPr/>
        </p:nvSpPr>
        <p:spPr bwMode="auto">
          <a:xfrm>
            <a:off x="5357813" y="8985250"/>
            <a:ext cx="9223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r>
              <a:rPr lang="en-US" altLang="en-US" sz="1200">
                <a:solidFill>
                  <a:srgbClr val="000000"/>
                </a:solidFill>
                <a:ea typeface="MS Gothic" panose="020B0609070205080204" pitchFamily="49" charset="-128"/>
                <a:cs typeface="Arial" panose="020B0604020202020204" pitchFamily="34" charset="0"/>
              </a:rPr>
              <a:t>Dorothy Stanley, HP Enterprise</a:t>
            </a:r>
          </a:p>
        </p:txBody>
      </p:sp>
      <p:sp>
        <p:nvSpPr>
          <p:cNvPr id="92167" name="Text Box 5">
            <a:extLst>
              <a:ext uri="{FF2B5EF4-FFF2-40B4-BE49-F238E27FC236}">
                <a16:creationId xmlns:a16="http://schemas.microsoft.com/office/drawing/2014/main" id="{38CAC813-4E3D-498E-8D80-23E9503A9CFC}"/>
              </a:ext>
            </a:extLst>
          </p:cNvPr>
          <p:cNvSpPr txBox="1">
            <a:spLocks noChangeArrowheads="1"/>
          </p:cNvSpPr>
          <p:nvPr/>
        </p:nvSpPr>
        <p:spPr bwMode="auto">
          <a:xfrm>
            <a:off x="3222625" y="8985250"/>
            <a:ext cx="5111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9pPr>
          </a:lstStyle>
          <a:p>
            <a:pPr algn="r"/>
            <a:r>
              <a:rPr lang="en-US" altLang="en-US" sz="1200">
                <a:solidFill>
                  <a:srgbClr val="000000"/>
                </a:solidFill>
                <a:ea typeface="MS Gothic" panose="020B0609070205080204" pitchFamily="49" charset="-128"/>
                <a:cs typeface="Arial" panose="020B0604020202020204" pitchFamily="34" charset="0"/>
              </a:rPr>
              <a:t>Page </a:t>
            </a:r>
            <a:fld id="{AFEFCF6E-384F-4E6B-B218-EA82BBC6DFEA}" type="slidenum">
              <a:rPr lang="en-US" altLang="en-US" sz="1200">
                <a:solidFill>
                  <a:srgbClr val="000000"/>
                </a:solidFill>
                <a:ea typeface="MS Gothic" panose="020B0609070205080204" pitchFamily="49" charset="-128"/>
                <a:cs typeface="Arial" panose="020B0604020202020204" pitchFamily="34" charset="0"/>
              </a:rPr>
              <a:pPr algn="r"/>
              <a:t>32</a:t>
            </a:fld>
            <a:endParaRPr lang="en-US" altLang="en-US" sz="1200">
              <a:solidFill>
                <a:srgbClr val="000000"/>
              </a:solidFill>
              <a:ea typeface="MS Gothic" panose="020B0609070205080204" pitchFamily="49" charset="-128"/>
              <a:cs typeface="Arial" panose="020B0604020202020204" pitchFamily="34" charset="0"/>
            </a:endParaRPr>
          </a:p>
        </p:txBody>
      </p:sp>
      <p:sp>
        <p:nvSpPr>
          <p:cNvPr id="92168" name="Rectangle 6">
            <a:extLst>
              <a:ext uri="{FF2B5EF4-FFF2-40B4-BE49-F238E27FC236}">
                <a16:creationId xmlns:a16="http://schemas.microsoft.com/office/drawing/2014/main" id="{97308FEE-7EF5-407D-A9CC-14D36718FAAF}"/>
              </a:ext>
            </a:extLst>
          </p:cNvPr>
          <p:cNvSpPr>
            <a:spLocks noGrp="1" noRot="1" noChangeAspect="1" noChangeArrowheads="1" noTextEdit="1"/>
          </p:cNvSpPr>
          <p:nvPr>
            <p:ph type="sldImg"/>
          </p:nvPr>
        </p:nvSpPr>
        <p:spPr>
          <a:xfrm>
            <a:off x="384175" y="701675"/>
            <a:ext cx="6165850" cy="3468688"/>
          </a:xfrm>
          <a:solidFill>
            <a:srgbClr val="FFFFFF"/>
          </a:solidFill>
          <a:ln/>
        </p:spPr>
      </p:sp>
      <p:sp>
        <p:nvSpPr>
          <p:cNvPr id="92169" name="Text Box 7">
            <a:extLst>
              <a:ext uri="{FF2B5EF4-FFF2-40B4-BE49-F238E27FC236}">
                <a16:creationId xmlns:a16="http://schemas.microsoft.com/office/drawing/2014/main" id="{69FA1BED-ADCB-4A3C-B209-E89BCF6E0195}"/>
              </a:ext>
            </a:extLst>
          </p:cNvPr>
          <p:cNvSpPr txBox="1">
            <a:spLocks noChangeArrowheads="1"/>
          </p:cNvSpPr>
          <p:nvPr/>
        </p:nvSpPr>
        <p:spPr bwMode="auto">
          <a:xfrm>
            <a:off x="923925" y="4408488"/>
            <a:ext cx="50863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sz="120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33</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33</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BF1BFBC-6011-4C9E-8BB1-34F8D468C18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96259" name="Rectangle 3">
            <a:extLst>
              <a:ext uri="{FF2B5EF4-FFF2-40B4-BE49-F238E27FC236}">
                <a16:creationId xmlns:a16="http://schemas.microsoft.com/office/drawing/2014/main" id="{30844C78-0D9C-4487-BA34-879907934C4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96260" name="Rectangle 6">
            <a:extLst>
              <a:ext uri="{FF2B5EF4-FFF2-40B4-BE49-F238E27FC236}">
                <a16:creationId xmlns:a16="http://schemas.microsoft.com/office/drawing/2014/main" id="{6DB6169A-7D21-4222-8EBE-FCD5C6E6035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96261" name="Rectangle 7">
            <a:extLst>
              <a:ext uri="{FF2B5EF4-FFF2-40B4-BE49-F238E27FC236}">
                <a16:creationId xmlns:a16="http://schemas.microsoft.com/office/drawing/2014/main" id="{F300C2A5-303A-468C-9090-662F8C940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B5AC594-381C-43A6-BF53-C24568C5192E}" type="slidenum">
              <a:rPr lang="en-US" altLang="en-US" sz="1200" b="0" smtClean="0"/>
              <a:pPr/>
              <a:t>34</a:t>
            </a:fld>
            <a:endParaRPr lang="en-US" altLang="en-US" sz="1200" b="0"/>
          </a:p>
        </p:txBody>
      </p:sp>
      <p:sp>
        <p:nvSpPr>
          <p:cNvPr id="96262" name="Rectangle 2">
            <a:extLst>
              <a:ext uri="{FF2B5EF4-FFF2-40B4-BE49-F238E27FC236}">
                <a16:creationId xmlns:a16="http://schemas.microsoft.com/office/drawing/2014/main" id="{6B091460-FE21-47C5-983C-ED0DEC5B2B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6263" name="Rectangle 3">
            <a:extLst>
              <a:ext uri="{FF2B5EF4-FFF2-40B4-BE49-F238E27FC236}">
                <a16:creationId xmlns:a16="http://schemas.microsoft.com/office/drawing/2014/main" id="{04505A5C-1162-42D4-9BF4-8021129B38B0}"/>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6264" name="Rectangle 6">
            <a:extLst>
              <a:ext uri="{FF2B5EF4-FFF2-40B4-BE49-F238E27FC236}">
                <a16:creationId xmlns:a16="http://schemas.microsoft.com/office/drawing/2014/main" id="{557DD5DA-33C3-4C4F-8B25-5412719F57D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6265" name="Rectangle 7">
            <a:extLst>
              <a:ext uri="{FF2B5EF4-FFF2-40B4-BE49-F238E27FC236}">
                <a16:creationId xmlns:a16="http://schemas.microsoft.com/office/drawing/2014/main" id="{FEC0190A-7B65-4BEB-9BF3-EEDF37D6B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1257711-8DC8-4349-BA15-672CFC8B963B}" type="slidenum">
              <a:rPr lang="en-US" altLang="en-US" sz="1200" b="0"/>
              <a:pPr algn="r"/>
              <a:t>34</a:t>
            </a:fld>
            <a:endParaRPr lang="en-US" altLang="en-US" sz="1200" b="0"/>
          </a:p>
        </p:txBody>
      </p:sp>
      <p:sp>
        <p:nvSpPr>
          <p:cNvPr id="96266" name="Rectangle 2">
            <a:extLst>
              <a:ext uri="{FF2B5EF4-FFF2-40B4-BE49-F238E27FC236}">
                <a16:creationId xmlns:a16="http://schemas.microsoft.com/office/drawing/2014/main" id="{FB2AC51A-0EB2-4D61-B4BB-F4466ADB154A}"/>
              </a:ext>
            </a:extLst>
          </p:cNvPr>
          <p:cNvSpPr>
            <a:spLocks noGrp="1" noRot="1" noChangeAspect="1" noChangeArrowheads="1" noTextEdit="1"/>
          </p:cNvSpPr>
          <p:nvPr>
            <p:ph type="sldImg"/>
          </p:nvPr>
        </p:nvSpPr>
        <p:spPr>
          <a:ln/>
        </p:spPr>
      </p:sp>
      <p:sp>
        <p:nvSpPr>
          <p:cNvPr id="96267" name="Rectangle 3">
            <a:extLst>
              <a:ext uri="{FF2B5EF4-FFF2-40B4-BE49-F238E27FC236}">
                <a16:creationId xmlns:a16="http://schemas.microsoft.com/office/drawing/2014/main" id="{E794B7BC-38B0-404A-A0DF-1F34E9F75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35</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35</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36</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36</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37</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37</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38</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38</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39</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39</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40</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40</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41</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41</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42</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42</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43</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43</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44</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44</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4</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45</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45</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46</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46</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47</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48</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48</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49</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49</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50</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50</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51</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51</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52</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52</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53</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4C824302-DB7B-4F34-8A46-55E6AC6EFF3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37219" name="Rectangle 3">
            <a:extLst>
              <a:ext uri="{FF2B5EF4-FFF2-40B4-BE49-F238E27FC236}">
                <a16:creationId xmlns:a16="http://schemas.microsoft.com/office/drawing/2014/main" id="{734CEE4F-5E51-43BE-941A-0D130EEB36D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37220" name="Rectangle 6">
            <a:extLst>
              <a:ext uri="{FF2B5EF4-FFF2-40B4-BE49-F238E27FC236}">
                <a16:creationId xmlns:a16="http://schemas.microsoft.com/office/drawing/2014/main" id="{85EB44DC-E444-49DB-8931-996059D54DA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37221" name="Rectangle 7">
            <a:extLst>
              <a:ext uri="{FF2B5EF4-FFF2-40B4-BE49-F238E27FC236}">
                <a16:creationId xmlns:a16="http://schemas.microsoft.com/office/drawing/2014/main" id="{4DBBA1B1-0BE8-45FF-A975-EA698B31FE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4491C6C-F900-4BD3-8EFB-C3B52B0C46F4}" type="slidenum">
              <a:rPr lang="en-US" altLang="en-US" sz="1200" b="0" smtClean="0"/>
              <a:pPr/>
              <a:t>54</a:t>
            </a:fld>
            <a:endParaRPr lang="en-US" altLang="en-US" sz="1200" b="0"/>
          </a:p>
        </p:txBody>
      </p:sp>
      <p:sp>
        <p:nvSpPr>
          <p:cNvPr id="137222" name="Rectangle 2">
            <a:extLst>
              <a:ext uri="{FF2B5EF4-FFF2-40B4-BE49-F238E27FC236}">
                <a16:creationId xmlns:a16="http://schemas.microsoft.com/office/drawing/2014/main" id="{52EB527B-D45A-40AE-9F93-CCB51385B8E0}"/>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7223" name="Rectangle 3">
            <a:extLst>
              <a:ext uri="{FF2B5EF4-FFF2-40B4-BE49-F238E27FC236}">
                <a16:creationId xmlns:a16="http://schemas.microsoft.com/office/drawing/2014/main" id="{CA15C40F-BD97-4904-BAE9-1336803B73AC}"/>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7224" name="Rectangle 6">
            <a:extLst>
              <a:ext uri="{FF2B5EF4-FFF2-40B4-BE49-F238E27FC236}">
                <a16:creationId xmlns:a16="http://schemas.microsoft.com/office/drawing/2014/main" id="{E561F54C-2C18-4A09-86D2-670E5735EE8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7225" name="Rectangle 7">
            <a:extLst>
              <a:ext uri="{FF2B5EF4-FFF2-40B4-BE49-F238E27FC236}">
                <a16:creationId xmlns:a16="http://schemas.microsoft.com/office/drawing/2014/main" id="{CD0C0C29-FE60-4CE1-809C-1028F7FC8651}"/>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607FF3-1C45-467F-86F1-36484780002E}" type="slidenum">
              <a:rPr lang="en-US" altLang="en-US" sz="1200" b="0"/>
              <a:pPr algn="r"/>
              <a:t>54</a:t>
            </a:fld>
            <a:endParaRPr lang="en-US" altLang="en-US" sz="1200" b="0"/>
          </a:p>
        </p:txBody>
      </p:sp>
      <p:sp>
        <p:nvSpPr>
          <p:cNvPr id="137226" name="Rectangle 2">
            <a:extLst>
              <a:ext uri="{FF2B5EF4-FFF2-40B4-BE49-F238E27FC236}">
                <a16:creationId xmlns:a16="http://schemas.microsoft.com/office/drawing/2014/main" id="{B8B604F1-4066-4FC4-B5CB-72B846140E81}"/>
              </a:ext>
            </a:extLst>
          </p:cNvPr>
          <p:cNvSpPr>
            <a:spLocks noGrp="1" noRot="1" noChangeAspect="1" noChangeArrowheads="1" noTextEdit="1"/>
          </p:cNvSpPr>
          <p:nvPr>
            <p:ph type="sldImg"/>
          </p:nvPr>
        </p:nvSpPr>
        <p:spPr>
          <a:ln/>
        </p:spPr>
      </p:sp>
      <p:sp>
        <p:nvSpPr>
          <p:cNvPr id="137227" name="Rectangle 3">
            <a:extLst>
              <a:ext uri="{FF2B5EF4-FFF2-40B4-BE49-F238E27FC236}">
                <a16:creationId xmlns:a16="http://schemas.microsoft.com/office/drawing/2014/main" id="{F45E2EA5-4F46-490F-956D-9B2DE276B1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6</a:t>
            </a:fld>
            <a:endParaRPr lang="en-US" altLang="en-US" sz="1200" b="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7CCA6773-A457-428C-9A4D-E6B29C8DA8F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39267" name="Rectangle 3">
            <a:extLst>
              <a:ext uri="{FF2B5EF4-FFF2-40B4-BE49-F238E27FC236}">
                <a16:creationId xmlns:a16="http://schemas.microsoft.com/office/drawing/2014/main" id="{3CFCB46E-34DA-4A5A-97BF-23B60FCB94A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39268" name="Rectangle 6">
            <a:extLst>
              <a:ext uri="{FF2B5EF4-FFF2-40B4-BE49-F238E27FC236}">
                <a16:creationId xmlns:a16="http://schemas.microsoft.com/office/drawing/2014/main" id="{228B5DBE-8F2F-4093-8CFE-878C6B027DC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39269" name="Rectangle 7">
            <a:extLst>
              <a:ext uri="{FF2B5EF4-FFF2-40B4-BE49-F238E27FC236}">
                <a16:creationId xmlns:a16="http://schemas.microsoft.com/office/drawing/2014/main" id="{48760A74-44E7-4ACE-AF73-E5BE472DF6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422F6C-1FE8-4F43-998F-8F9433EBA605}" type="slidenum">
              <a:rPr lang="en-US" altLang="en-US" sz="1200" b="0" smtClean="0"/>
              <a:pPr/>
              <a:t>55</a:t>
            </a:fld>
            <a:endParaRPr lang="en-US" altLang="en-US" sz="1200" b="0"/>
          </a:p>
        </p:txBody>
      </p:sp>
      <p:sp>
        <p:nvSpPr>
          <p:cNvPr id="139270" name="Rectangle 2">
            <a:extLst>
              <a:ext uri="{FF2B5EF4-FFF2-40B4-BE49-F238E27FC236}">
                <a16:creationId xmlns:a16="http://schemas.microsoft.com/office/drawing/2014/main" id="{17F0F633-D31F-431B-8C56-78C3A4846289}"/>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9271" name="Rectangle 3">
            <a:extLst>
              <a:ext uri="{FF2B5EF4-FFF2-40B4-BE49-F238E27FC236}">
                <a16:creationId xmlns:a16="http://schemas.microsoft.com/office/drawing/2014/main" id="{F3075F33-9AE8-440E-B727-95FAB7E86047}"/>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9272" name="Rectangle 6">
            <a:extLst>
              <a:ext uri="{FF2B5EF4-FFF2-40B4-BE49-F238E27FC236}">
                <a16:creationId xmlns:a16="http://schemas.microsoft.com/office/drawing/2014/main" id="{3CC804D1-AC95-43D6-BF37-B96ED51536B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9273" name="Rectangle 7">
            <a:extLst>
              <a:ext uri="{FF2B5EF4-FFF2-40B4-BE49-F238E27FC236}">
                <a16:creationId xmlns:a16="http://schemas.microsoft.com/office/drawing/2014/main" id="{CA7B9464-4BB1-4DE5-A507-CECD5273E3B4}"/>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803AA0E-403F-48D2-84E5-814DD28B4434}" type="slidenum">
              <a:rPr lang="en-US" altLang="en-US" sz="1200" b="0"/>
              <a:pPr algn="r"/>
              <a:t>55</a:t>
            </a:fld>
            <a:endParaRPr lang="en-US" altLang="en-US" sz="1200" b="0"/>
          </a:p>
        </p:txBody>
      </p:sp>
      <p:sp>
        <p:nvSpPr>
          <p:cNvPr id="139274" name="Rectangle 2">
            <a:extLst>
              <a:ext uri="{FF2B5EF4-FFF2-40B4-BE49-F238E27FC236}">
                <a16:creationId xmlns:a16="http://schemas.microsoft.com/office/drawing/2014/main" id="{A6EB2B14-DFA0-41BD-A551-740FDAC9FE09}"/>
              </a:ext>
            </a:extLst>
          </p:cNvPr>
          <p:cNvSpPr>
            <a:spLocks noGrp="1" noRot="1" noChangeAspect="1" noChangeArrowheads="1" noTextEdit="1"/>
          </p:cNvSpPr>
          <p:nvPr>
            <p:ph type="sldImg"/>
          </p:nvPr>
        </p:nvSpPr>
        <p:spPr>
          <a:ln/>
        </p:spPr>
      </p:sp>
      <p:sp>
        <p:nvSpPr>
          <p:cNvPr id="139275" name="Rectangle 3">
            <a:extLst>
              <a:ext uri="{FF2B5EF4-FFF2-40B4-BE49-F238E27FC236}">
                <a16:creationId xmlns:a16="http://schemas.microsoft.com/office/drawing/2014/main" id="{99DC7361-F96D-4CF8-81C2-E7A876766F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802-11-19/0004r4</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August 2019</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 Intel : Stephen McCann, BlackBerry</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56</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56</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7</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7</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Shape 1">
            <a:extLst>
              <a:ext uri="{FF2B5EF4-FFF2-40B4-BE49-F238E27FC236}">
                <a16:creationId xmlns:a16="http://schemas.microsoft.com/office/drawing/2014/main" id="{A13FA7F0-026C-4FEE-8864-3E93EBB7CCE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52C8D703-CD28-480E-B8F5-3A3E15A360BE}" type="slidenum">
              <a:rPr lang="en-US" altLang="en-US" sz="1400">
                <a:solidFill>
                  <a:srgbClr val="FFFFFF"/>
                </a:solidFill>
                <a:latin typeface="Arial" panose="020B0604020202020204" pitchFamily="34" charset="0"/>
                <a:cs typeface="DejaVu Sans" charset="0"/>
              </a:rPr>
              <a:pPr algn="ctr" eaLnBrk="1" hangingPunct="1">
                <a:spcBef>
                  <a:spcPct val="0"/>
                </a:spcBef>
              </a:pPr>
              <a:t>9</a:t>
            </a:fld>
            <a:endParaRPr lang="en-US" altLang="en-US" sz="2400">
              <a:solidFill>
                <a:srgbClr val="000000"/>
              </a:solidFill>
              <a:latin typeface="Arial" panose="020B0604020202020204" pitchFamily="34" charset="0"/>
              <a:cs typeface="DejaVu Sans" charset="0"/>
            </a:endParaRPr>
          </a:p>
        </p:txBody>
      </p:sp>
      <p:sp>
        <p:nvSpPr>
          <p:cNvPr id="40963" name="CustomShape 2">
            <a:extLst>
              <a:ext uri="{FF2B5EF4-FFF2-40B4-BE49-F238E27FC236}">
                <a16:creationId xmlns:a16="http://schemas.microsoft.com/office/drawing/2014/main" id="{90F85DA8-C0C5-4354-A2CC-EB71CE1A205D}"/>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02BA9CE-23BB-42A6-AB5C-C4A7804581FB}" type="slidenum">
              <a:rPr lang="en-US" altLang="en-US">
                <a:solidFill>
                  <a:srgbClr val="000000"/>
                </a:solidFill>
                <a:latin typeface="Arial" panose="020B0604020202020204" pitchFamily="34" charset="0"/>
                <a:cs typeface="DejaVu Sans" charset="0"/>
              </a:rPr>
              <a:pPr algn="r" eaLnBrk="1" hangingPunct="1">
                <a:spcBef>
                  <a:spcPct val="0"/>
                </a:spcBef>
              </a:pPr>
              <a:t>9</a:t>
            </a:fld>
            <a:endParaRPr lang="en-US" altLang="en-US" sz="2400">
              <a:solidFill>
                <a:srgbClr val="000000"/>
              </a:solidFill>
              <a:latin typeface="Arial" panose="020B0604020202020204" pitchFamily="34" charset="0"/>
              <a:cs typeface="DejaVu Sans" charset="0"/>
            </a:endParaRPr>
          </a:p>
        </p:txBody>
      </p:sp>
      <p:sp>
        <p:nvSpPr>
          <p:cNvPr id="40964" name="CustomShape 3">
            <a:extLst>
              <a:ext uri="{FF2B5EF4-FFF2-40B4-BE49-F238E27FC236}">
                <a16:creationId xmlns:a16="http://schemas.microsoft.com/office/drawing/2014/main" id="{A4658807-85D5-47E4-9382-34E88C575990}"/>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0965" name="PlaceHolder 4">
            <a:extLst>
              <a:ext uri="{FF2B5EF4-FFF2-40B4-BE49-F238E27FC236}">
                <a16:creationId xmlns:a16="http://schemas.microsoft.com/office/drawing/2014/main" id="{5452E0D2-4C7B-4645-83B2-5394757D3B0A}"/>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 Intel : Stephen McCann, BlackBerry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August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August 2019</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August 2019</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August 2019</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August 2019</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August 2019</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543499" y="304800"/>
            <a:ext cx="11038901" cy="762000"/>
          </a:xfrm>
        </p:spPr>
        <p:txBody>
          <a:bodyPr/>
          <a:lstStyle/>
          <a:p>
            <a:r>
              <a:rPr lang="en-US"/>
              <a:t>Click to edit Master title style</a:t>
            </a:r>
          </a:p>
        </p:txBody>
      </p:sp>
      <p:sp>
        <p:nvSpPr>
          <p:cNvPr id="5" name="Content Placeholder 4"/>
          <p:cNvSpPr>
            <a:spLocks noGrp="1"/>
          </p:cNvSpPr>
          <p:nvPr>
            <p:ph sz="quarter" idx="14"/>
          </p:nvPr>
        </p:nvSpPr>
        <p:spPr>
          <a:xfrm>
            <a:off x="543499" y="1388125"/>
            <a:ext cx="11046099" cy="4646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3AD545F-AD92-4609-AEEC-B6530D32E963}"/>
              </a:ext>
            </a:extLst>
          </p:cNvPr>
          <p:cNvSpPr>
            <a:spLocks noGrp="1" noChangeArrowheads="1"/>
          </p:cNvSpPr>
          <p:nvPr>
            <p:ph type="dt" sz="half" idx="15"/>
          </p:nvPr>
        </p:nvSpPr>
        <p:spPr>
          <a:xfrm>
            <a:off x="9448800" y="6629400"/>
            <a:ext cx="1422400" cy="228600"/>
          </a:xfrm>
        </p:spPr>
        <p:txBody>
          <a:bodyPr wrap="square" lIns="91440" tIns="45720" rIns="91440" bIns="45720" anchor="t"/>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dirty="0"/>
              <a:t>August 2019</a:t>
            </a:r>
          </a:p>
        </p:txBody>
      </p:sp>
      <p:sp>
        <p:nvSpPr>
          <p:cNvPr id="6" name="Footer Placeholder 5">
            <a:extLst>
              <a:ext uri="{FF2B5EF4-FFF2-40B4-BE49-F238E27FC236}">
                <a16:creationId xmlns:a16="http://schemas.microsoft.com/office/drawing/2014/main" id="{A5263E2B-36CC-4C29-93C5-0CD3F5C9F4B5}"/>
              </a:ext>
            </a:extLst>
          </p:cNvPr>
          <p:cNvSpPr>
            <a:spLocks noGrp="1" noChangeArrowheads="1"/>
          </p:cNvSpPr>
          <p:nvPr>
            <p:ph type="ftr" sz="quarter" idx="16"/>
          </p:nvPr>
        </p:nvSpPr>
        <p:spPr>
          <a:xfrm>
            <a:off x="914400" y="6629400"/>
            <a:ext cx="6400800" cy="228600"/>
          </a:xfrm>
        </p:spPr>
        <p:txBody>
          <a:bodyPr wrap="square" tIns="45720" rIns="91440" bIns="45720"/>
          <a:lstStyle>
            <a:lvl1pPr algn="l" eaLnBrk="0" hangingPunct="0">
              <a:defRPr sz="800" b="1">
                <a:solidFill>
                  <a:schemeClr val="tx1"/>
                </a:solidFill>
                <a:latin typeface="+mj-lt"/>
                <a:ea typeface="ＭＳ Ｐゴシック" charset="-128"/>
                <a:cs typeface="+mn-cs"/>
              </a:defRPr>
            </a:lvl1pPr>
          </a:lstStyle>
          <a:p>
            <a:pPr>
              <a:defRPr/>
            </a:pPr>
            <a:r>
              <a:rPr lang="en-US"/>
              <a:t>Adrian Stephens, Intel : Stephen McCann, BlackBerry</a:t>
            </a:r>
          </a:p>
        </p:txBody>
      </p:sp>
      <p:sp>
        <p:nvSpPr>
          <p:cNvPr id="8" name="Rectangle 6">
            <a:extLst>
              <a:ext uri="{FF2B5EF4-FFF2-40B4-BE49-F238E27FC236}">
                <a16:creationId xmlns:a16="http://schemas.microsoft.com/office/drawing/2014/main" id="{767D35F9-9C28-4FE1-AB9F-0FA3A28DDAB9}"/>
              </a:ext>
            </a:extLst>
          </p:cNvPr>
          <p:cNvSpPr>
            <a:spLocks noGrp="1" noChangeArrowheads="1"/>
          </p:cNvSpPr>
          <p:nvPr>
            <p:ph type="sldNum" sz="quarter" idx="17"/>
          </p:nvPr>
        </p:nvSpPr>
        <p:spPr>
          <a:xfrm>
            <a:off x="11277601" y="6629400"/>
            <a:ext cx="649817" cy="228600"/>
          </a:xfrm>
        </p:spPr>
        <p:txBody>
          <a:bodyPr wrap="square" lIns="91440" tIns="45720" rIns="91440" bIns="45720"/>
          <a:lstStyle>
            <a:lvl1pPr>
              <a:defRPr sz="1100" b="1">
                <a:cs typeface="Arial" pitchFamily="34" charset="0"/>
              </a:defRPr>
            </a:lvl1pPr>
          </a:lstStyle>
          <a:p>
            <a:pPr>
              <a:defRPr/>
            </a:pPr>
            <a:fld id="{2F86CC19-DBF3-4084-B891-13A769E96C3E}" type="slidenum">
              <a:rPr lang="en-US" altLang="en-US"/>
              <a:pPr>
                <a:defRPr/>
              </a:pPr>
              <a:t>‹#›</a:t>
            </a:fld>
            <a:endParaRPr lang="en-US" altLang="en-US" sz="2400" dirty="0"/>
          </a:p>
        </p:txBody>
      </p:sp>
    </p:spTree>
    <p:extLst>
      <p:ext uri="{BB962C8B-B14F-4D97-AF65-F5344CB8AC3E}">
        <p14:creationId xmlns:p14="http://schemas.microsoft.com/office/powerpoint/2010/main" val="84477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August 2019</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a:t>Adrian Stephens, Intel : Stephen McCann, BlackBerry</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August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August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August 2019</a:t>
            </a:r>
            <a:endParaRPr lang="en-GB" dirty="0"/>
          </a:p>
        </p:txBody>
      </p:sp>
      <p:sp>
        <p:nvSpPr>
          <p:cNvPr id="6"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August 2019</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Adrian Stephens, Intel : Stephen McCann, BlackBerry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August 2019</a:t>
            </a:r>
            <a:endParaRPr lang="en-GB" dirty="0"/>
          </a:p>
        </p:txBody>
      </p:sp>
      <p:sp>
        <p:nvSpPr>
          <p:cNvPr id="4"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August 2019</a:t>
            </a:r>
            <a:endParaRPr lang="en-GB" dirty="0"/>
          </a:p>
        </p:txBody>
      </p:sp>
      <p:sp>
        <p:nvSpPr>
          <p:cNvPr id="3"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August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August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August 2019</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BlackBerry</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11-19/0004r4</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14/11-14-0629-19-0000-802-11-operations-manual.doc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ieee802.org/devdocs.s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ftp://ieee802.linespeed.io/802.11"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mentor.ieee.org/802.11/documents"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5" name="Slide Number Placeholder 5">
            <a:extLst>
              <a:ext uri="{FF2B5EF4-FFF2-40B4-BE49-F238E27FC236}">
                <a16:creationId xmlns:a16="http://schemas.microsoft.com/office/drawing/2014/main" id="{F529E365-F375-4840-A177-C63E535AF76A}"/>
              </a:ext>
            </a:extLst>
          </p:cNvPr>
          <p:cNvSpPr txBox="1">
            <a:spLocks noGrp="1"/>
          </p:cNvSpPr>
          <p:nvPr/>
        </p:nvSpPr>
        <p:spPr bwMode="auto">
          <a:xfrm>
            <a:off x="5917696" y="6475413"/>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CA419E8-786E-4F52-BE35-8EE834C0307B}" type="slidenum">
              <a:rPr lang="en-US" altLang="en-US" sz="1200" b="0"/>
              <a:pPr algn="ct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a:t>802.11 New Participant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2019-08-14</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711944459"/>
              </p:ext>
            </p:extLst>
          </p:nvPr>
        </p:nvGraphicFramePr>
        <p:xfrm>
          <a:off x="1396746" y="2417784"/>
          <a:ext cx="9993039" cy="2581275"/>
        </p:xfrm>
        <a:graphic>
          <a:graphicData uri="http://schemas.openxmlformats.org/presentationml/2006/ole">
            <mc:AlternateContent xmlns:mc="http://schemas.openxmlformats.org/markup-compatibility/2006">
              <mc:Choice xmlns:v="urn:schemas-microsoft-com:vml" Requires="v">
                <p:oleObj spid="_x0000_s4112" name="Document" r:id="rId4" imgW="8439175" imgH="2460200" progId="Word.Document.8">
                  <p:embed/>
                </p:oleObj>
              </mc:Choice>
              <mc:Fallback>
                <p:oleObj name="Document" r:id="rId4" imgW="8439175" imgH="2460200"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6746" y="2417784"/>
                        <a:ext cx="9993039" cy="2581275"/>
                      </a:xfrm>
                      <a:prstGeom prst="rect">
                        <a:avLst/>
                      </a:prstGeom>
                      <a:noFill/>
                      <a:ln>
                        <a:noFill/>
                      </a:ln>
                      <a:effectLst/>
                      <a:ex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Personal Area Network (WPAN)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802.16</a:t>
            </a:r>
            <a:r>
              <a:rPr lang="en-US" altLang="en-US" sz="2000" b="0" dirty="0">
                <a:solidFill>
                  <a:srgbClr val="000000"/>
                </a:solidFill>
                <a:latin typeface="+mj-lt"/>
                <a:cs typeface="DejaVu Sans" charset="0"/>
              </a:rPr>
              <a:t>  Broadband Wireless Access (BWA)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802.21</a:t>
            </a:r>
            <a:r>
              <a:rPr lang="en-US" altLang="en-US" sz="2000" b="0" dirty="0">
                <a:solidFill>
                  <a:srgbClr val="000000"/>
                </a:solidFill>
                <a:latin typeface="+mj-lt"/>
                <a:cs typeface="DejaVu Sans" charset="0"/>
              </a:rPr>
              <a:t>  Media Independent Handover Services (MIS)</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802.22</a:t>
            </a:r>
            <a:r>
              <a:rPr lang="en-US" altLang="en-US" sz="2000" b="0" dirty="0">
                <a:solidFill>
                  <a:srgbClr val="000000"/>
                </a:solidFill>
                <a:latin typeface="+mj-lt"/>
                <a:cs typeface="DejaVu Sans" charset="0"/>
              </a:rPr>
              <a:t>  Wireless Regional Area Networks (WRAN)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10</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040216" y="6475414"/>
            <a:ext cx="365454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8" name="Rectangle 4">
            <a:extLst>
              <a:ext uri="{FF2B5EF4-FFF2-40B4-BE49-F238E27FC236}">
                <a16:creationId xmlns:a16="http://schemas.microsoft.com/office/drawing/2014/main" id="{DB705983-6E0C-4E88-B286-DE9BF10405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ustomShape 2">
            <a:extLst>
              <a:ext uri="{FF2B5EF4-FFF2-40B4-BE49-F238E27FC236}">
                <a16:creationId xmlns:a16="http://schemas.microsoft.com/office/drawing/2014/main" id="{BD9DCF14-B046-4170-9507-78D9EE9138FC}"/>
              </a:ext>
            </a:extLst>
          </p:cNvPr>
          <p:cNvSpPr>
            <a:spLocks noChangeArrowheads="1"/>
          </p:cNvSpPr>
          <p:nvPr/>
        </p:nvSpPr>
        <p:spPr bwMode="auto">
          <a:xfrm>
            <a:off x="2558146" y="169492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802.3</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Ethernet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David Law</a:t>
            </a:r>
          </a:p>
        </p:txBody>
      </p:sp>
      <p:sp>
        <p:nvSpPr>
          <p:cNvPr id="44036" name="CustomShape 6">
            <a:extLst>
              <a:ext uri="{FF2B5EF4-FFF2-40B4-BE49-F238E27FC236}">
                <a16:creationId xmlns:a16="http://schemas.microsoft.com/office/drawing/2014/main" id="{1320F14E-0CCB-4F7A-B92F-9E4697AF3456}"/>
              </a:ext>
            </a:extLst>
          </p:cNvPr>
          <p:cNvSpPr>
            <a:spLocks noChangeArrowheads="1"/>
          </p:cNvSpPr>
          <p:nvPr/>
        </p:nvSpPr>
        <p:spPr bwMode="auto">
          <a:xfrm>
            <a:off x="4009121" y="1694929"/>
            <a:ext cx="1349375"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802.11</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WLAN</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Dorothy Stanley</a:t>
            </a:r>
          </a:p>
        </p:txBody>
      </p:sp>
      <p:sp>
        <p:nvSpPr>
          <p:cNvPr id="44037" name="CustomShape 8">
            <a:extLst>
              <a:ext uri="{FF2B5EF4-FFF2-40B4-BE49-F238E27FC236}">
                <a16:creationId xmlns:a16="http://schemas.microsoft.com/office/drawing/2014/main" id="{65A8260D-34DC-46CD-A6C6-3FC1E3D5E1DF}"/>
              </a:ext>
            </a:extLst>
          </p:cNvPr>
          <p:cNvSpPr>
            <a:spLocks noChangeArrowheads="1"/>
          </p:cNvSpPr>
          <p:nvPr/>
        </p:nvSpPr>
        <p:spPr bwMode="auto">
          <a:xfrm>
            <a:off x="1108758" y="16949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Bridging/Arch</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Glenn Parsons</a:t>
            </a:r>
          </a:p>
        </p:txBody>
      </p:sp>
      <p:sp>
        <p:nvSpPr>
          <p:cNvPr id="44038" name="CustomShape 10">
            <a:extLst>
              <a:ext uri="{FF2B5EF4-FFF2-40B4-BE49-F238E27FC236}">
                <a16:creationId xmlns:a16="http://schemas.microsoft.com/office/drawing/2014/main" id="{B6A46689-1D07-4E25-9926-711A80C66EB0}"/>
              </a:ext>
            </a:extLst>
          </p:cNvPr>
          <p:cNvSpPr>
            <a:spLocks noChangeArrowheads="1"/>
          </p:cNvSpPr>
          <p:nvPr/>
        </p:nvSpPr>
        <p:spPr bwMode="auto">
          <a:xfrm>
            <a:off x="1548495" y="1348855"/>
            <a:ext cx="28130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Arial" panose="020B0604020202020204" pitchFamily="34" charset="0"/>
                <a:cs typeface="DejaVu Sans" charset="0"/>
              </a:rPr>
              <a:t>Working Group/TAG Chairs</a:t>
            </a:r>
            <a:endParaRPr lang="en-US" altLang="en-US">
              <a:solidFill>
                <a:srgbClr val="000000"/>
              </a:solidFill>
              <a:latin typeface="Arial" panose="020B0604020202020204" pitchFamily="34" charset="0"/>
              <a:cs typeface="DejaVu Sans" charset="0"/>
            </a:endParaRPr>
          </a:p>
        </p:txBody>
      </p:sp>
      <p:sp>
        <p:nvSpPr>
          <p:cNvPr id="44040" name="CustomShape 20">
            <a:extLst>
              <a:ext uri="{FF2B5EF4-FFF2-40B4-BE49-F238E27FC236}">
                <a16:creationId xmlns:a16="http://schemas.microsoft.com/office/drawing/2014/main" id="{1984BECE-3188-4F4E-A301-976E5BC674B5}"/>
              </a:ext>
            </a:extLst>
          </p:cNvPr>
          <p:cNvSpPr>
            <a:spLocks noChangeArrowheads="1"/>
          </p:cNvSpPr>
          <p:nvPr/>
        </p:nvSpPr>
        <p:spPr bwMode="auto">
          <a:xfrm>
            <a:off x="8112224" y="806278"/>
            <a:ext cx="1317625" cy="544512"/>
          </a:xfrm>
          <a:prstGeom prst="rect">
            <a:avLst/>
          </a:prstGeom>
          <a:solidFill>
            <a:srgbClr val="FFFFFF"/>
          </a:solidFill>
          <a:ln w="38100">
            <a:solidFill>
              <a:srgbClr val="00B0F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CHAIR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Paul Nikolich</a:t>
            </a:r>
          </a:p>
        </p:txBody>
      </p:sp>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2031197" y="782709"/>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EXECUTIVE COMMITTEE (EC)</a:t>
            </a:r>
          </a:p>
        </p:txBody>
      </p:sp>
      <p:sp>
        <p:nvSpPr>
          <p:cNvPr id="44042" name="CustomShape 23">
            <a:extLst>
              <a:ext uri="{FF2B5EF4-FFF2-40B4-BE49-F238E27FC236}">
                <a16:creationId xmlns:a16="http://schemas.microsoft.com/office/drawing/2014/main" id="{F11FB466-8388-470C-84CC-3B6941D63516}"/>
              </a:ext>
            </a:extLst>
          </p:cNvPr>
          <p:cNvSpPr>
            <a:spLocks noChangeArrowheads="1"/>
          </p:cNvSpPr>
          <p:nvPr/>
        </p:nvSpPr>
        <p:spPr bwMode="auto">
          <a:xfrm>
            <a:off x="1077008" y="25966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802.15</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WPAN</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Bob Heile</a:t>
            </a:r>
          </a:p>
        </p:txBody>
      </p:sp>
      <p:sp>
        <p:nvSpPr>
          <p:cNvPr id="44043" name="CustomShape 25">
            <a:extLst>
              <a:ext uri="{FF2B5EF4-FFF2-40B4-BE49-F238E27FC236}">
                <a16:creationId xmlns:a16="http://schemas.microsoft.com/office/drawing/2014/main" id="{8601D3BB-3078-495C-A254-DF593A0632D0}"/>
              </a:ext>
            </a:extLst>
          </p:cNvPr>
          <p:cNvSpPr>
            <a:spLocks noChangeArrowheads="1"/>
          </p:cNvSpPr>
          <p:nvPr/>
        </p:nvSpPr>
        <p:spPr bwMode="auto">
          <a:xfrm>
            <a:off x="2576996" y="2605769"/>
            <a:ext cx="1349375"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802.18 TAG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Radio Regulatory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Ray Holcomb</a:t>
            </a:r>
          </a:p>
        </p:txBody>
      </p:sp>
      <p:sp>
        <p:nvSpPr>
          <p:cNvPr id="39948" name="CustomShape 35">
            <a:extLst>
              <a:ext uri="{FF2B5EF4-FFF2-40B4-BE49-F238E27FC236}">
                <a16:creationId xmlns:a16="http://schemas.microsoft.com/office/drawing/2014/main" id="{A312D5DA-C040-42E4-81EB-15C30C34F5DA}"/>
              </a:ext>
            </a:extLst>
          </p:cNvPr>
          <p:cNvSpPr>
            <a:spLocks noChangeArrowheads="1"/>
          </p:cNvSpPr>
          <p:nvPr/>
        </p:nvSpPr>
        <p:spPr bwMode="auto">
          <a:xfrm>
            <a:off x="4433750" y="5035154"/>
            <a:ext cx="5308737" cy="134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cs typeface="DejaVu Sans" charset="0"/>
              </a:rPr>
              <a:t>DISBANDED</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 LLC		802.4 Token Bus		802.5 Token Ring</a:t>
            </a:r>
          </a:p>
          <a:p>
            <a:pPr eaLnBrk="1" hangingPunct="1">
              <a:spcBef>
                <a:spcPct val="0"/>
              </a:spcBef>
              <a:buFontTx/>
              <a:buNone/>
              <a:defRPr/>
            </a:pPr>
            <a:r>
              <a:rPr lang="en-US" altLang="en-US" sz="1400" dirty="0">
                <a:solidFill>
                  <a:srgbClr val="333399"/>
                </a:solidFill>
                <a:cs typeface="DejaVu Sans" charset="0"/>
              </a:rPr>
              <a:t>802.6 DQDB 	802.7 Broadband TAG	802.8 Fiber Optic TAG </a:t>
            </a:r>
          </a:p>
          <a:p>
            <a:pPr eaLnBrk="1" hangingPunct="1">
              <a:spcBef>
                <a:spcPct val="0"/>
              </a:spcBef>
              <a:buFontTx/>
              <a:buNone/>
              <a:defRPr/>
            </a:pPr>
            <a:r>
              <a:rPr lang="en-US" altLang="en-US" sz="1400" dirty="0">
                <a:solidFill>
                  <a:srgbClr val="333399"/>
                </a:solidFill>
                <a:cs typeface="DejaVu Sans" charset="0"/>
              </a:rPr>
              <a:t>802.9 ISLAN	</a:t>
            </a:r>
            <a:r>
              <a:rPr lang="en-GB" altLang="en-US" sz="1400" dirty="0">
                <a:solidFill>
                  <a:srgbClr val="333399"/>
                </a:solidFill>
                <a:cs typeface="DejaVu Sans" charset="0"/>
              </a:rPr>
              <a:t>802.10 Security	          802.12 Demand Priority</a:t>
            </a:r>
          </a:p>
          <a:p>
            <a:pPr eaLnBrk="1" hangingPunct="1">
              <a:spcBef>
                <a:spcPct val="0"/>
              </a:spcBef>
              <a:buFontTx/>
              <a:buNone/>
              <a:defRPr/>
            </a:pPr>
            <a:r>
              <a:rPr lang="en-GB" altLang="en-US" sz="1400" dirty="0">
                <a:solidFill>
                  <a:srgbClr val="333399"/>
                </a:solidFill>
                <a:cs typeface="DejaVu Sans" charset="0"/>
              </a:rPr>
              <a:t>802.14 CATV	802.20 Mobile Broadband Wireless Access </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802.23 Emergency Services</a:t>
            </a:r>
          </a:p>
          <a:p>
            <a:pPr eaLnBrk="1" hangingPunct="1">
              <a:spcBef>
                <a:spcPct val="0"/>
              </a:spcBef>
              <a:buFontTx/>
              <a:buNone/>
              <a:defRPr/>
            </a:pPr>
            <a:r>
              <a:rPr lang="en-US" altLang="en-US" sz="1400" dirty="0">
                <a:solidFill>
                  <a:srgbClr val="333399"/>
                </a:solidFill>
                <a:cs typeface="DejaVu Sans" charset="0"/>
              </a:rPr>
              <a:t> </a:t>
            </a: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4049" name="CustomShape 23">
            <a:extLst>
              <a:ext uri="{FF2B5EF4-FFF2-40B4-BE49-F238E27FC236}">
                <a16:creationId xmlns:a16="http://schemas.microsoft.com/office/drawing/2014/main" id="{35C10B02-07B6-44D7-9B4E-BD700B4E8A0D}"/>
              </a:ext>
            </a:extLst>
          </p:cNvPr>
          <p:cNvSpPr>
            <a:spLocks noChangeArrowheads="1"/>
          </p:cNvSpPr>
          <p:nvPr/>
        </p:nvSpPr>
        <p:spPr bwMode="auto">
          <a:xfrm>
            <a:off x="2574630" y="348926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802.24</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Vertical Applications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Tim Godfrey</a:t>
            </a:r>
          </a:p>
        </p:txBody>
      </p:sp>
      <p:sp>
        <p:nvSpPr>
          <p:cNvPr id="44050" name="CustomShape 23">
            <a:extLst>
              <a:ext uri="{FF2B5EF4-FFF2-40B4-BE49-F238E27FC236}">
                <a16:creationId xmlns:a16="http://schemas.microsoft.com/office/drawing/2014/main" id="{89061C36-ABA8-463C-A187-4AA9D176B61A}"/>
              </a:ext>
            </a:extLst>
          </p:cNvPr>
          <p:cNvSpPr>
            <a:spLocks noChangeArrowheads="1"/>
          </p:cNvSpPr>
          <p:nvPr/>
        </p:nvSpPr>
        <p:spPr bwMode="auto">
          <a:xfrm>
            <a:off x="1077008" y="3496741"/>
            <a:ext cx="1350962"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802.19</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Coexistence</a:t>
            </a:r>
          </a:p>
          <a:p>
            <a:pPr algn="ctr" eaLnBrk="1" hangingPunct="1">
              <a:spcBef>
                <a:spcPct val="0"/>
              </a:spcBef>
              <a:buFontTx/>
              <a:buNone/>
            </a:pPr>
            <a:r>
              <a:rPr lang="en-US" altLang="en-US" sz="1100">
                <a:solidFill>
                  <a:srgbClr val="000000"/>
                </a:solidFill>
                <a:latin typeface="Arial" panose="020B0604020202020204" pitchFamily="34" charset="0"/>
                <a:cs typeface="DejaVu Sans" charset="0"/>
              </a:rPr>
              <a:t>Steve Shellhammer</a:t>
            </a:r>
            <a:endParaRPr lang="en-US" altLang="en-US" sz="1200">
              <a:solidFill>
                <a:srgbClr val="000000"/>
              </a:solidFill>
              <a:latin typeface="Arial" panose="020B0604020202020204" pitchFamily="34" charset="0"/>
              <a:cs typeface="DejaVu Sans" charset="0"/>
            </a:endParaRP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11</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7985125" y="6450015"/>
            <a:ext cx="3514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29" name="Rectangle 4">
            <a:extLst>
              <a:ext uri="{FF2B5EF4-FFF2-40B4-BE49-F238E27FC236}">
                <a16:creationId xmlns:a16="http://schemas.microsoft.com/office/drawing/2014/main" id="{F22A33D2-8CE9-4559-99C4-11B2911C14F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
        <p:nvSpPr>
          <p:cNvPr id="30" name="CustomShape 35">
            <a:extLst>
              <a:ext uri="{FF2B5EF4-FFF2-40B4-BE49-F238E27FC236}">
                <a16:creationId xmlns:a16="http://schemas.microsoft.com/office/drawing/2014/main" id="{CADF26FA-32C6-4232-AC7E-82AC33FB756E}"/>
              </a:ext>
            </a:extLst>
          </p:cNvPr>
          <p:cNvSpPr>
            <a:spLocks noChangeArrowheads="1"/>
          </p:cNvSpPr>
          <p:nvPr/>
        </p:nvSpPr>
        <p:spPr bwMode="auto">
          <a:xfrm>
            <a:off x="906242" y="5013738"/>
            <a:ext cx="363581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latin typeface="+mj-lt"/>
                <a:cs typeface="DejaVu Sans" charset="0"/>
              </a:rPr>
              <a:t>HIBERNATED</a:t>
            </a:r>
            <a:endParaRPr lang="en-US" altLang="en-US" sz="2800" dirty="0">
              <a:solidFill>
                <a:srgbClr val="000000"/>
              </a:solidFill>
              <a:latin typeface="+mj-lt"/>
              <a:cs typeface="DejaVu Sans" charset="0"/>
            </a:endParaRPr>
          </a:p>
          <a:p>
            <a:pPr eaLnBrk="1" hangingPunct="1">
              <a:spcBef>
                <a:spcPct val="0"/>
              </a:spcBef>
              <a:buFontTx/>
              <a:buNone/>
              <a:defRPr/>
            </a:pPr>
            <a:r>
              <a:rPr lang="en-US" altLang="en-US" sz="1400" dirty="0">
                <a:solidFill>
                  <a:srgbClr val="333399"/>
                </a:solidFill>
                <a:cs typeface="DejaVu Sans" charset="0"/>
              </a:rPr>
              <a:t>802.16 Broadband Wireless Access</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802.21 Media Independent Hanover Services</a:t>
            </a:r>
          </a:p>
          <a:p>
            <a:pPr eaLnBrk="1" hangingPunct="1">
              <a:spcBef>
                <a:spcPct val="0"/>
              </a:spcBef>
              <a:buFontTx/>
              <a:buNone/>
              <a:defRPr/>
            </a:pPr>
            <a:r>
              <a:rPr lang="en-US" altLang="en-US" sz="1400" dirty="0">
                <a:solidFill>
                  <a:srgbClr val="333399"/>
                </a:solidFill>
                <a:latin typeface="+mn-lt"/>
                <a:cs typeface="DejaVu Sans" charset="0"/>
              </a:rPr>
              <a:t>802.22 Wireless Regional Area Networks</a:t>
            </a:r>
            <a:endParaRPr lang="en-US" altLang="en-US" sz="1400" dirty="0">
              <a:solidFill>
                <a:srgbClr val="000000"/>
              </a:solidFill>
              <a:latin typeface="+mn-lt"/>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grpSp>
        <p:nvGrpSpPr>
          <p:cNvPr id="2" name="Group 1">
            <a:extLst>
              <a:ext uri="{FF2B5EF4-FFF2-40B4-BE49-F238E27FC236}">
                <a16:creationId xmlns:a16="http://schemas.microsoft.com/office/drawing/2014/main" id="{1D2BD9D6-162C-485A-B255-A7634C0CF06D}"/>
              </a:ext>
            </a:extLst>
          </p:cNvPr>
          <p:cNvGrpSpPr/>
          <p:nvPr/>
        </p:nvGrpSpPr>
        <p:grpSpPr>
          <a:xfrm>
            <a:off x="8863183" y="2614863"/>
            <a:ext cx="2872248" cy="2544885"/>
            <a:chOff x="5617482" y="1727077"/>
            <a:chExt cx="2872248" cy="2544885"/>
          </a:xfrm>
        </p:grpSpPr>
        <p:sp>
          <p:nvSpPr>
            <p:cNvPr id="44045" name="CustomShape 40">
              <a:extLst>
                <a:ext uri="{FF2B5EF4-FFF2-40B4-BE49-F238E27FC236}">
                  <a16:creationId xmlns:a16="http://schemas.microsoft.com/office/drawing/2014/main" id="{B7BD4D37-F114-4E48-9794-A171A501B4BF}"/>
                </a:ext>
              </a:extLst>
            </p:cNvPr>
            <p:cNvSpPr>
              <a:spLocks noChangeArrowheads="1"/>
            </p:cNvSpPr>
            <p:nvPr/>
          </p:nvSpPr>
          <p:spPr bwMode="auto">
            <a:xfrm>
              <a:off x="6292169" y="1727077"/>
              <a:ext cx="15113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Hibernating</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WG Chairs</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 voting)</a:t>
              </a:r>
              <a:endParaRPr lang="en-US" altLang="en-US" dirty="0">
                <a:solidFill>
                  <a:srgbClr val="000000"/>
                </a:solidFill>
                <a:latin typeface="Arial" panose="020B0604020202020204" pitchFamily="34" charset="0"/>
                <a:cs typeface="DejaVu Sans" charset="0"/>
              </a:endParaRPr>
            </a:p>
          </p:txBody>
        </p:sp>
        <p:sp>
          <p:nvSpPr>
            <p:cNvPr id="44048" name="CustomShape 6">
              <a:extLst>
                <a:ext uri="{FF2B5EF4-FFF2-40B4-BE49-F238E27FC236}">
                  <a16:creationId xmlns:a16="http://schemas.microsoft.com/office/drawing/2014/main" id="{7650D9FF-7FB6-4225-A4D8-D9C1CC53BF21}"/>
                </a:ext>
              </a:extLst>
            </p:cNvPr>
            <p:cNvSpPr>
              <a:spLocks noChangeArrowheads="1"/>
            </p:cNvSpPr>
            <p:nvPr/>
          </p:nvSpPr>
          <p:spPr bwMode="auto">
            <a:xfrm>
              <a:off x="5619069" y="259714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802.17</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Resilent Packet</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Ring</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John Lemon</a:t>
              </a:r>
            </a:p>
          </p:txBody>
        </p:sp>
        <p:sp>
          <p:nvSpPr>
            <p:cNvPr id="44058" name="CustomShape 6">
              <a:extLst>
                <a:ext uri="{FF2B5EF4-FFF2-40B4-BE49-F238E27FC236}">
                  <a16:creationId xmlns:a16="http://schemas.microsoft.com/office/drawing/2014/main" id="{82CA088B-4ACB-4B5F-B276-4D2AAF62B704}"/>
                </a:ext>
              </a:extLst>
            </p:cNvPr>
            <p:cNvSpPr>
              <a:spLocks noChangeArrowheads="1"/>
            </p:cNvSpPr>
            <p:nvPr/>
          </p:nvSpPr>
          <p:spPr bwMode="auto">
            <a:xfrm>
              <a:off x="5617482" y="351631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802.16</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BWA</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Roger Marks</a:t>
              </a:r>
            </a:p>
          </p:txBody>
        </p:sp>
        <p:sp>
          <p:nvSpPr>
            <p:cNvPr id="31" name="CustomShape 6">
              <a:extLst>
                <a:ext uri="{FF2B5EF4-FFF2-40B4-BE49-F238E27FC236}">
                  <a16:creationId xmlns:a16="http://schemas.microsoft.com/office/drawing/2014/main" id="{08AB9B5A-A84C-4612-B6E5-B3191DB8387F}"/>
                </a:ext>
              </a:extLst>
            </p:cNvPr>
            <p:cNvSpPr>
              <a:spLocks noChangeArrowheads="1"/>
            </p:cNvSpPr>
            <p:nvPr/>
          </p:nvSpPr>
          <p:spPr bwMode="auto">
            <a:xfrm>
              <a:off x="7140355" y="259662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802.21</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Media </a:t>
              </a:r>
              <a:r>
                <a:rPr lang="en-US" altLang="en-US" sz="1200" dirty="0" err="1">
                  <a:solidFill>
                    <a:srgbClr val="000000"/>
                  </a:solidFill>
                  <a:latin typeface="Arial" panose="020B0604020202020204" pitchFamily="34" charset="0"/>
                  <a:cs typeface="DejaVu Sans" charset="0"/>
                </a:rPr>
                <a:t>Indep</a:t>
              </a:r>
              <a:r>
                <a:rPr lang="en-US" altLang="en-US" sz="1200" dirty="0">
                  <a:solidFill>
                    <a:srgbClr val="000000"/>
                  </a:solidFill>
                  <a:latin typeface="Arial" panose="020B0604020202020204" pitchFamily="34" charset="0"/>
                  <a:cs typeface="DejaVu Sans" charset="0"/>
                </a:rPr>
                <a: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Handover Servs</a:t>
              </a:r>
            </a:p>
            <a:p>
              <a:pPr algn="ctr" eaLnBrk="1" hangingPunct="1">
                <a:spcBef>
                  <a:spcPct val="0"/>
                </a:spcBef>
                <a:buFontTx/>
                <a:buNone/>
              </a:pPr>
              <a:r>
                <a:rPr lang="en-US" altLang="en-US" sz="1200" dirty="0" err="1">
                  <a:solidFill>
                    <a:srgbClr val="000000"/>
                  </a:solidFill>
                  <a:latin typeface="Arial" panose="020B0604020202020204" pitchFamily="34" charset="0"/>
                  <a:cs typeface="DejaVu Sans" charset="0"/>
                </a:rPr>
                <a:t>Subir</a:t>
              </a:r>
              <a:r>
                <a:rPr lang="en-US" altLang="en-US" sz="1200" dirty="0">
                  <a:solidFill>
                    <a:srgbClr val="000000"/>
                  </a:solidFill>
                  <a:latin typeface="Arial" panose="020B0604020202020204" pitchFamily="34" charset="0"/>
                  <a:cs typeface="DejaVu Sans" charset="0"/>
                </a:rPr>
                <a:t> Das</a:t>
              </a:r>
            </a:p>
          </p:txBody>
        </p:sp>
        <p:sp>
          <p:nvSpPr>
            <p:cNvPr id="32" name="CustomShape 6">
              <a:extLst>
                <a:ext uri="{FF2B5EF4-FFF2-40B4-BE49-F238E27FC236}">
                  <a16:creationId xmlns:a16="http://schemas.microsoft.com/office/drawing/2014/main" id="{80E95D03-65C9-4207-B8AE-A5E6BE6AE435}"/>
                </a:ext>
              </a:extLst>
            </p:cNvPr>
            <p:cNvSpPr>
              <a:spLocks noChangeArrowheads="1"/>
            </p:cNvSpPr>
            <p:nvPr/>
          </p:nvSpPr>
          <p:spPr bwMode="auto">
            <a:xfrm>
              <a:off x="7138768" y="351579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802.22</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WRAN</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Apurva </a:t>
              </a:r>
              <a:r>
                <a:rPr lang="en-US" altLang="en-US" sz="1200" dirty="0" err="1">
                  <a:solidFill>
                    <a:srgbClr val="000000"/>
                  </a:solidFill>
                  <a:latin typeface="Arial" panose="020B0604020202020204" pitchFamily="34" charset="0"/>
                  <a:cs typeface="DejaVu Sans" charset="0"/>
                </a:rPr>
                <a:t>Mody</a:t>
              </a:r>
              <a:endParaRPr lang="en-US" altLang="en-US" sz="1200" dirty="0">
                <a:solidFill>
                  <a:srgbClr val="000000"/>
                </a:solidFill>
                <a:latin typeface="Arial" panose="020B0604020202020204" pitchFamily="34" charset="0"/>
                <a:cs typeface="DejaVu Sans" charset="0"/>
              </a:endParaRPr>
            </a:p>
          </p:txBody>
        </p:sp>
      </p:grpSp>
      <p:sp>
        <p:nvSpPr>
          <p:cNvPr id="44039" name="CustomShape 19">
            <a:extLst>
              <a:ext uri="{FF2B5EF4-FFF2-40B4-BE49-F238E27FC236}">
                <a16:creationId xmlns:a16="http://schemas.microsoft.com/office/drawing/2014/main" id="{4E0D2737-8039-41CF-B66A-17B93A56CA78}"/>
              </a:ext>
            </a:extLst>
          </p:cNvPr>
          <p:cNvSpPr>
            <a:spLocks noChangeArrowheads="1"/>
          </p:cNvSpPr>
          <p:nvPr/>
        </p:nvSpPr>
        <p:spPr bwMode="auto">
          <a:xfrm>
            <a:off x="6190447" y="1348855"/>
            <a:ext cx="20081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dirty="0">
                <a:solidFill>
                  <a:srgbClr val="000000"/>
                </a:solidFill>
                <a:latin typeface="Arial" panose="020B0604020202020204" pitchFamily="34" charset="0"/>
                <a:cs typeface="DejaVu Sans" charset="0"/>
              </a:rPr>
              <a:t>Appointed Officers</a:t>
            </a:r>
            <a:endParaRPr lang="en-US" altLang="en-US" dirty="0">
              <a:solidFill>
                <a:srgbClr val="000000"/>
              </a:solidFill>
              <a:latin typeface="Arial" panose="020B0604020202020204" pitchFamily="34" charset="0"/>
              <a:cs typeface="DejaVu Sans" charset="0"/>
            </a:endParaRPr>
          </a:p>
        </p:txBody>
      </p:sp>
      <p:sp>
        <p:nvSpPr>
          <p:cNvPr id="44051" name="CustomShape 6">
            <a:extLst>
              <a:ext uri="{FF2B5EF4-FFF2-40B4-BE49-F238E27FC236}">
                <a16:creationId xmlns:a16="http://schemas.microsoft.com/office/drawing/2014/main" id="{BEB84310-79F8-46EC-A69A-6CC748334BBD}"/>
              </a:ext>
            </a:extLst>
          </p:cNvPr>
          <p:cNvSpPr>
            <a:spLocks noChangeArrowheads="1"/>
          </p:cNvSpPr>
          <p:nvPr/>
        </p:nvSpPr>
        <p:spPr bwMode="auto">
          <a:xfrm>
            <a:off x="5793573" y="1702868"/>
            <a:ext cx="1350963" cy="755650"/>
          </a:xfrm>
          <a:prstGeom prst="rect">
            <a:avLst/>
          </a:prstGeom>
          <a:solidFill>
            <a:srgbClr val="FFFFFF"/>
          </a:solidFill>
          <a:ln w="38100">
            <a:solidFill>
              <a:srgbClr val="FF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1st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James P.K. Gilb</a:t>
            </a:r>
          </a:p>
        </p:txBody>
      </p:sp>
      <p:sp>
        <p:nvSpPr>
          <p:cNvPr id="44052" name="CustomShape 6">
            <a:extLst>
              <a:ext uri="{FF2B5EF4-FFF2-40B4-BE49-F238E27FC236}">
                <a16:creationId xmlns:a16="http://schemas.microsoft.com/office/drawing/2014/main" id="{24C133B8-6815-4351-8F5F-63CBF6D891DF}"/>
              </a:ext>
            </a:extLst>
          </p:cNvPr>
          <p:cNvSpPr>
            <a:spLocks noChangeArrowheads="1"/>
          </p:cNvSpPr>
          <p:nvPr/>
        </p:nvSpPr>
        <p:spPr bwMode="auto">
          <a:xfrm>
            <a:off x="7279473" y="1702868"/>
            <a:ext cx="1349375" cy="75565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2nd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Roger Marks</a:t>
            </a:r>
          </a:p>
        </p:txBody>
      </p:sp>
      <p:sp>
        <p:nvSpPr>
          <p:cNvPr id="44053" name="CustomShape 6">
            <a:extLst>
              <a:ext uri="{FF2B5EF4-FFF2-40B4-BE49-F238E27FC236}">
                <a16:creationId xmlns:a16="http://schemas.microsoft.com/office/drawing/2014/main" id="{4083C190-4C48-4EF5-A11F-285CFE8DBEE2}"/>
              </a:ext>
            </a:extLst>
          </p:cNvPr>
          <p:cNvSpPr>
            <a:spLocks noChangeArrowheads="1"/>
          </p:cNvSpPr>
          <p:nvPr/>
        </p:nvSpPr>
        <p:spPr bwMode="auto">
          <a:xfrm>
            <a:off x="5793573" y="2553769"/>
            <a:ext cx="1350963"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Executive Secretary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Jon Rosdahl</a:t>
            </a:r>
          </a:p>
        </p:txBody>
      </p:sp>
      <p:sp>
        <p:nvSpPr>
          <p:cNvPr id="44054" name="CustomShape 6">
            <a:extLst>
              <a:ext uri="{FF2B5EF4-FFF2-40B4-BE49-F238E27FC236}">
                <a16:creationId xmlns:a16="http://schemas.microsoft.com/office/drawing/2014/main" id="{A02BEA4A-C6A1-44F4-9142-53284BD61B5A}"/>
              </a:ext>
            </a:extLst>
          </p:cNvPr>
          <p:cNvSpPr>
            <a:spLocks noChangeArrowheads="1"/>
          </p:cNvSpPr>
          <p:nvPr/>
        </p:nvSpPr>
        <p:spPr bwMode="auto">
          <a:xfrm>
            <a:off x="7279473" y="2556944"/>
            <a:ext cx="1349375"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solidFill>
                  <a:srgbClr val="000000"/>
                </a:solidFill>
                <a:latin typeface="Arial" panose="020B0604020202020204" pitchFamily="34" charset="0"/>
                <a:cs typeface="DejaVu Sans" charset="0"/>
              </a:rPr>
              <a:t>Recording Secretary</a:t>
            </a:r>
          </a:p>
          <a:p>
            <a:pPr algn="ctr">
              <a:spcBef>
                <a:spcPct val="0"/>
              </a:spcBef>
              <a:buFontTx/>
              <a:buNone/>
            </a:pPr>
            <a:r>
              <a:rPr lang="en-US" altLang="en-US" sz="1200">
                <a:solidFill>
                  <a:srgbClr val="000000"/>
                </a:solidFill>
                <a:latin typeface="Arial" panose="020B0604020202020204" pitchFamily="34" charset="0"/>
                <a:cs typeface="DejaVu Sans" charset="0"/>
              </a:rPr>
              <a:t>John D’Ambrosia</a:t>
            </a:r>
          </a:p>
        </p:txBody>
      </p:sp>
      <p:sp>
        <p:nvSpPr>
          <p:cNvPr id="44055" name="CustomShape 6">
            <a:extLst>
              <a:ext uri="{FF2B5EF4-FFF2-40B4-BE49-F238E27FC236}">
                <a16:creationId xmlns:a16="http://schemas.microsoft.com/office/drawing/2014/main" id="{F5EEDD07-BAA8-42D6-A05C-AEBA0081A983}"/>
              </a:ext>
            </a:extLst>
          </p:cNvPr>
          <p:cNvSpPr>
            <a:spLocks noChangeArrowheads="1"/>
          </p:cNvSpPr>
          <p:nvPr/>
        </p:nvSpPr>
        <p:spPr bwMode="auto">
          <a:xfrm>
            <a:off x="5793573" y="3406256"/>
            <a:ext cx="1350963" cy="83820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Treasurer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George Zimmerman</a:t>
            </a:r>
          </a:p>
        </p:txBody>
      </p:sp>
      <p:sp>
        <p:nvSpPr>
          <p:cNvPr id="44056" name="CustomShape 6">
            <a:extLst>
              <a:ext uri="{FF2B5EF4-FFF2-40B4-BE49-F238E27FC236}">
                <a16:creationId xmlns:a16="http://schemas.microsoft.com/office/drawing/2014/main" id="{0CC70024-1625-40AA-9B7D-D23B9B94C454}"/>
              </a:ext>
            </a:extLst>
          </p:cNvPr>
          <p:cNvSpPr>
            <a:spLocks noChangeArrowheads="1"/>
          </p:cNvSpPr>
          <p:nvPr/>
        </p:nvSpPr>
        <p:spPr bwMode="auto">
          <a:xfrm>
            <a:off x="7279473" y="339831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Clint Chaplin</a:t>
            </a:r>
          </a:p>
        </p:txBody>
      </p:sp>
      <p:sp>
        <p:nvSpPr>
          <p:cNvPr id="33" name="CustomShape 6">
            <a:extLst>
              <a:ext uri="{FF2B5EF4-FFF2-40B4-BE49-F238E27FC236}">
                <a16:creationId xmlns:a16="http://schemas.microsoft.com/office/drawing/2014/main" id="{BB473A96-7C6C-4859-9035-16331DAB5374}"/>
              </a:ext>
            </a:extLst>
          </p:cNvPr>
          <p:cNvSpPr>
            <a:spLocks noChangeArrowheads="1"/>
          </p:cNvSpPr>
          <p:nvPr/>
        </p:nvSpPr>
        <p:spPr bwMode="auto">
          <a:xfrm>
            <a:off x="7279473" y="433099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Geoff Thompson</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12</a:t>
            </a:fld>
            <a:endParaRPr lang="en-US" altLang="en-US" sz="1200" b="0"/>
          </a:p>
        </p:txBody>
      </p:sp>
      <p:grpSp>
        <p:nvGrpSpPr>
          <p:cNvPr id="3" name="Group 2">
            <a:extLst>
              <a:ext uri="{FF2B5EF4-FFF2-40B4-BE49-F238E27FC236}">
                <a16:creationId xmlns:a16="http://schemas.microsoft.com/office/drawing/2014/main" id="{7E434A50-5791-4CC9-9D1C-9680DB328343}"/>
              </a:ext>
            </a:extLst>
          </p:cNvPr>
          <p:cNvGrpSpPr/>
          <p:nvPr/>
        </p:nvGrpSpPr>
        <p:grpSpPr>
          <a:xfrm>
            <a:off x="1199456" y="1164731"/>
            <a:ext cx="8994775" cy="5267325"/>
            <a:chOff x="1598613" y="812800"/>
            <a:chExt cx="8994775" cy="5267325"/>
          </a:xfrm>
        </p:grpSpPr>
        <p:sp>
          <p:nvSpPr>
            <p:cNvPr id="46085" name="Text Box 6">
              <a:extLst>
                <a:ext uri="{FF2B5EF4-FFF2-40B4-BE49-F238E27FC236}">
                  <a16:creationId xmlns:a16="http://schemas.microsoft.com/office/drawing/2014/main" id="{12A455C3-B1B2-410D-9DE0-8F7057CFFDB6}"/>
                </a:ext>
              </a:extLst>
            </p:cNvPr>
            <p:cNvSpPr txBox="1">
              <a:spLocks noChangeArrowheads="1"/>
            </p:cNvSpPr>
            <p:nvPr/>
          </p:nvSpPr>
          <p:spPr bwMode="auto">
            <a:xfrm rot="16200000">
              <a:off x="1458913" y="1516063"/>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grpSp>
          <p:nvGrpSpPr>
            <p:cNvPr id="46086" name="Group 48">
              <a:extLst>
                <a:ext uri="{FF2B5EF4-FFF2-40B4-BE49-F238E27FC236}">
                  <a16:creationId xmlns:a16="http://schemas.microsoft.com/office/drawing/2014/main" id="{E5E59DC9-5F53-490F-B685-A35168BEFF04}"/>
                </a:ext>
              </a:extLst>
            </p:cNvPr>
            <p:cNvGrpSpPr>
              <a:grpSpLocks/>
            </p:cNvGrpSpPr>
            <p:nvPr/>
          </p:nvGrpSpPr>
          <p:grpSpPr bwMode="auto">
            <a:xfrm>
              <a:off x="1970088" y="827088"/>
              <a:ext cx="1676400" cy="5218112"/>
              <a:chOff x="7391400" y="706218"/>
              <a:chExt cx="1676400" cy="5218420"/>
            </a:xfrm>
          </p:grpSpPr>
          <p:sp>
            <p:nvSpPr>
              <p:cNvPr id="46122" name="AutoShape 11">
                <a:extLst>
                  <a:ext uri="{FF2B5EF4-FFF2-40B4-BE49-F238E27FC236}">
                    <a16:creationId xmlns:a16="http://schemas.microsoft.com/office/drawing/2014/main" id="{402DEEB1-F437-44F3-9719-D51B7FF6A582}"/>
                  </a:ext>
                </a:extLst>
              </p:cNvPr>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-2016</a:t>
                </a:r>
              </a:p>
            </p:txBody>
          </p:sp>
          <p:sp>
            <p:nvSpPr>
              <p:cNvPr id="46123" name="AutoShape 9">
                <a:extLst>
                  <a:ext uri="{FF2B5EF4-FFF2-40B4-BE49-F238E27FC236}">
                    <a16:creationId xmlns:a16="http://schemas.microsoft.com/office/drawing/2014/main" id="{C33712CD-99C7-4DDC-B066-D1A24F12C5A2}"/>
                  </a:ext>
                </a:extLst>
              </p:cNvPr>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11aa</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Video Transport</a:t>
                </a:r>
              </a:p>
            </p:txBody>
          </p:sp>
          <p:sp>
            <p:nvSpPr>
              <p:cNvPr id="46124" name="AutoShape 10">
                <a:extLst>
                  <a:ext uri="{FF2B5EF4-FFF2-40B4-BE49-F238E27FC236}">
                    <a16:creationId xmlns:a16="http://schemas.microsoft.com/office/drawing/2014/main" id="{07EECDFC-82E5-425E-B901-A56E888E3A72}"/>
                  </a:ext>
                </a:extLst>
              </p:cNvPr>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11ae</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QoS Mgt Frames</a:t>
                </a:r>
              </a:p>
            </p:txBody>
          </p:sp>
          <p:sp>
            <p:nvSpPr>
              <p:cNvPr id="89" name="AutoShape 41">
                <a:extLst>
                  <a:ext uri="{FF2B5EF4-FFF2-40B4-BE49-F238E27FC236}">
                    <a16:creationId xmlns:a16="http://schemas.microsoft.com/office/drawing/2014/main" id="{BB2342FC-A3F2-4D9D-AAB5-F71E73C3E3E5}"/>
                  </a:ext>
                </a:extLst>
              </p:cNvPr>
              <p:cNvSpPr>
                <a:spLocks noChangeArrowheads="1"/>
              </p:cNvSpPr>
              <p:nvPr/>
            </p:nvSpPr>
            <p:spPr bwMode="auto">
              <a:xfrm>
                <a:off x="7518400" y="4524380"/>
                <a:ext cx="1308100" cy="450877"/>
              </a:xfrm>
              <a:prstGeom prst="cube">
                <a:avLst>
                  <a:gd name="adj" fmla="val 10069"/>
                </a:avLst>
              </a:prstGeom>
              <a:solidFill>
                <a:srgbClr val="99CCFF"/>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lgn="ctr">
                  <a:defRPr/>
                </a:pPr>
                <a:r>
                  <a:rPr lang="en-US" sz="1050" dirty="0">
                    <a:latin typeface="Tahoma" pitchFamily="34" charset="0"/>
                    <a:ea typeface="ＭＳ Ｐゴシック" charset="-128"/>
                    <a:cs typeface="Arial" pitchFamily="34" charset="0"/>
                  </a:rPr>
                  <a:t>11ac -VHT</a:t>
                </a:r>
              </a:p>
              <a:p>
                <a:pPr algn="ctr">
                  <a:defRPr/>
                </a:pPr>
                <a:r>
                  <a:rPr lang="en-US" sz="1050" dirty="0">
                    <a:latin typeface="Tahoma" pitchFamily="34" charset="0"/>
                    <a:ea typeface="ＭＳ Ｐゴシック" charset="-128"/>
                    <a:cs typeface="Arial" pitchFamily="34" charset="0"/>
                  </a:rPr>
                  <a:t>&gt;1 </a:t>
                </a:r>
                <a:r>
                  <a:rPr lang="en-US" sz="1050" dirty="0" err="1">
                    <a:latin typeface="Tahoma" pitchFamily="34" charset="0"/>
                    <a:ea typeface="ＭＳ Ｐゴシック" charset="-128"/>
                    <a:cs typeface="Arial" pitchFamily="34" charset="0"/>
                  </a:rPr>
                  <a:t>Gbps</a:t>
                </a:r>
                <a:r>
                  <a:rPr lang="en-US" sz="1050" dirty="0">
                    <a:latin typeface="Tahoma" pitchFamily="34" charset="0"/>
                    <a:ea typeface="ＭＳ Ｐゴシック" charset="-128"/>
                    <a:cs typeface="Arial" pitchFamily="34" charset="0"/>
                  </a:rPr>
                  <a:t> @ 5GHz</a:t>
                </a:r>
              </a:p>
            </p:txBody>
          </p:sp>
          <p:sp>
            <p:nvSpPr>
              <p:cNvPr id="46126" name="AutoShape 41">
                <a:extLst>
                  <a:ext uri="{FF2B5EF4-FFF2-40B4-BE49-F238E27FC236}">
                    <a16:creationId xmlns:a16="http://schemas.microsoft.com/office/drawing/2014/main" id="{48090EEE-27E8-4F07-8BE2-62FCC1872B48}"/>
                  </a:ext>
                </a:extLst>
              </p:cNvPr>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11ad - VHT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 Gbps @ 60GHz</a:t>
                </a:r>
              </a:p>
            </p:txBody>
          </p:sp>
          <p:sp>
            <p:nvSpPr>
              <p:cNvPr id="46127" name="AutoShape 9">
                <a:extLst>
                  <a:ext uri="{FF2B5EF4-FFF2-40B4-BE49-F238E27FC236}">
                    <a16:creationId xmlns:a16="http://schemas.microsoft.com/office/drawing/2014/main" id="{12FDEF13-0070-414B-AD10-39057DCD463F}"/>
                  </a:ext>
                </a:extLst>
              </p:cNvPr>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11af</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TV Whitespace</a:t>
                </a:r>
              </a:p>
            </p:txBody>
          </p:sp>
        </p:grpSp>
        <p:sp>
          <p:nvSpPr>
            <p:cNvPr id="46087" name="Right Arrow 53">
              <a:extLst>
                <a:ext uri="{FF2B5EF4-FFF2-40B4-BE49-F238E27FC236}">
                  <a16:creationId xmlns:a16="http://schemas.microsoft.com/office/drawing/2014/main" id="{57971715-1C58-436C-A820-E60438FDB7F2}"/>
                </a:ext>
              </a:extLst>
            </p:cNvPr>
            <p:cNvSpPr>
              <a:spLocks noChangeArrowheads="1"/>
            </p:cNvSpPr>
            <p:nvPr/>
          </p:nvSpPr>
          <p:spPr bwMode="auto">
            <a:xfrm rot="10800000">
              <a:off x="3500439" y="3273425"/>
              <a:ext cx="446087" cy="427038"/>
            </a:xfrm>
            <a:prstGeom prst="rightArrow">
              <a:avLst>
                <a:gd name="adj1" fmla="val 50000"/>
                <a:gd name="adj2" fmla="val 49996"/>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88" name="Text Box 6">
              <a:extLst>
                <a:ext uri="{FF2B5EF4-FFF2-40B4-BE49-F238E27FC236}">
                  <a16:creationId xmlns:a16="http://schemas.microsoft.com/office/drawing/2014/main" id="{641EE2AC-3705-4ECB-BF0F-AEFC83A5B84B}"/>
                </a:ext>
              </a:extLst>
            </p:cNvPr>
            <p:cNvSpPr txBox="1">
              <a:spLocks noChangeArrowheads="1"/>
            </p:cNvSpPr>
            <p:nvPr/>
          </p:nvSpPr>
          <p:spPr bwMode="auto">
            <a:xfrm rot="16200000">
              <a:off x="1146176" y="4721226"/>
              <a:ext cx="1211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PHY &amp; 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cxnSp>
          <p:nvCxnSpPr>
            <p:cNvPr id="46089" name="Straight Arrow Connector 51">
              <a:extLst>
                <a:ext uri="{FF2B5EF4-FFF2-40B4-BE49-F238E27FC236}">
                  <a16:creationId xmlns:a16="http://schemas.microsoft.com/office/drawing/2014/main" id="{09586C50-C2B9-45EC-A9CB-93AD88E8F78A}"/>
                </a:ext>
              </a:extLst>
            </p:cNvPr>
            <p:cNvCxnSpPr>
              <a:cxnSpLocks noChangeShapeType="1"/>
            </p:cNvCxnSpPr>
            <p:nvPr/>
          </p:nvCxnSpPr>
          <p:spPr bwMode="auto">
            <a:xfrm flipV="1">
              <a:off x="1903413" y="812800"/>
              <a:ext cx="0" cy="2605088"/>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0" name="Straight Arrow Connector 52">
              <a:extLst>
                <a:ext uri="{FF2B5EF4-FFF2-40B4-BE49-F238E27FC236}">
                  <a16:creationId xmlns:a16="http://schemas.microsoft.com/office/drawing/2014/main" id="{6F64B14A-EA58-4F16-90A8-F3B08BEFDE4C}"/>
                </a:ext>
              </a:extLst>
            </p:cNvPr>
            <p:cNvCxnSpPr>
              <a:cxnSpLocks noChangeShapeType="1"/>
            </p:cNvCxnSpPr>
            <p:nvPr/>
          </p:nvCxnSpPr>
          <p:spPr bwMode="auto">
            <a:xfrm>
              <a:off x="1903413" y="3617913"/>
              <a:ext cx="0" cy="2462212"/>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1" name="Straight Connector 53">
              <a:extLst>
                <a:ext uri="{FF2B5EF4-FFF2-40B4-BE49-F238E27FC236}">
                  <a16:creationId xmlns:a16="http://schemas.microsoft.com/office/drawing/2014/main" id="{D237C7A6-6A85-4199-B144-4301878DF87C}"/>
                </a:ext>
              </a:extLst>
            </p:cNvPr>
            <p:cNvCxnSpPr>
              <a:cxnSpLocks noChangeShapeType="1"/>
            </p:cNvCxnSpPr>
            <p:nvPr/>
          </p:nvCxnSpPr>
          <p:spPr bwMode="auto">
            <a:xfrm>
              <a:off x="1674813" y="3502025"/>
              <a:ext cx="2286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46092" name="Group 55">
              <a:extLst>
                <a:ext uri="{FF2B5EF4-FFF2-40B4-BE49-F238E27FC236}">
                  <a16:creationId xmlns:a16="http://schemas.microsoft.com/office/drawing/2014/main" id="{845F4EDE-54D9-40FE-8EBA-DF64553D9E49}"/>
                </a:ext>
              </a:extLst>
            </p:cNvPr>
            <p:cNvGrpSpPr>
              <a:grpSpLocks/>
            </p:cNvGrpSpPr>
            <p:nvPr/>
          </p:nvGrpSpPr>
          <p:grpSpPr bwMode="auto">
            <a:xfrm>
              <a:off x="3849689" y="812801"/>
              <a:ext cx="2797175" cy="5211763"/>
              <a:chOff x="4419600" y="706218"/>
              <a:chExt cx="2797854" cy="5211982"/>
            </a:xfrm>
          </p:grpSpPr>
          <p:sp>
            <p:nvSpPr>
              <p:cNvPr id="46111" name="AutoShape 11">
                <a:extLst>
                  <a:ext uri="{FF2B5EF4-FFF2-40B4-BE49-F238E27FC236}">
                    <a16:creationId xmlns:a16="http://schemas.microsoft.com/office/drawing/2014/main" id="{3820FD8E-EF1F-4707-BF1F-F0FC9D0F0D7F}"/>
                  </a:ext>
                </a:extLst>
              </p:cNvPr>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-2012</a:t>
                </a:r>
              </a:p>
            </p:txBody>
          </p:sp>
          <p:sp>
            <p:nvSpPr>
              <p:cNvPr id="46112" name="AutoShape 42">
                <a:extLst>
                  <a:ext uri="{FF2B5EF4-FFF2-40B4-BE49-F238E27FC236}">
                    <a16:creationId xmlns:a16="http://schemas.microsoft.com/office/drawing/2014/main" id="{2190CEE0-06FC-4BE0-95D8-1F2614694A4B}"/>
                  </a:ext>
                </a:extLst>
              </p:cNvPr>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11w</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Frame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13" name="AutoShape 9">
                <a:extLst>
                  <a:ext uri="{FF2B5EF4-FFF2-40B4-BE49-F238E27FC236}">
                    <a16:creationId xmlns:a16="http://schemas.microsoft.com/office/drawing/2014/main" id="{D692AA8E-5A6A-4C41-A1C1-E7DC2BF09DA8}"/>
                  </a:ext>
                </a:extLst>
              </p:cNvPr>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RRM</a:t>
                </a:r>
              </a:p>
            </p:txBody>
          </p:sp>
          <p:sp>
            <p:nvSpPr>
              <p:cNvPr id="46114" name="AutoShape 10">
                <a:extLst>
                  <a:ext uri="{FF2B5EF4-FFF2-40B4-BE49-F238E27FC236}">
                    <a16:creationId xmlns:a16="http://schemas.microsoft.com/office/drawing/2014/main" id="{1D4A6DEA-15B5-495E-8FCF-EBE85F85B2E1}"/>
                  </a:ext>
                </a:extLst>
              </p:cNvPr>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11r</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Fast Roam</a:t>
                </a:r>
              </a:p>
            </p:txBody>
          </p:sp>
          <p:sp>
            <p:nvSpPr>
              <p:cNvPr id="46115" name="AutoShape 21">
                <a:extLst>
                  <a:ext uri="{FF2B5EF4-FFF2-40B4-BE49-F238E27FC236}">
                    <a16:creationId xmlns:a16="http://schemas.microsoft.com/office/drawing/2014/main" id="{439AE553-9952-4BF8-967D-9A5DDD218735}"/>
                  </a:ext>
                </a:extLst>
              </p:cNvPr>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11v</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Network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sp>
            <p:nvSpPr>
              <p:cNvPr id="46116" name="AutoShape 22">
                <a:extLst>
                  <a:ext uri="{FF2B5EF4-FFF2-40B4-BE49-F238E27FC236}">
                    <a16:creationId xmlns:a16="http://schemas.microsoft.com/office/drawing/2014/main" id="{671D51F0-FFB3-47AB-AADF-71659ECDA337}"/>
                  </a:ext>
                </a:extLst>
              </p:cNvPr>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Mesh</a:t>
                </a:r>
              </a:p>
            </p:txBody>
          </p:sp>
          <p:sp>
            <p:nvSpPr>
              <p:cNvPr id="46117" name="AutoShape 23">
                <a:extLst>
                  <a:ext uri="{FF2B5EF4-FFF2-40B4-BE49-F238E27FC236}">
                    <a16:creationId xmlns:a16="http://schemas.microsoft.com/office/drawing/2014/main" id="{DAD0ECEA-1EF8-4D53-A3B7-19ABBD7C384B}"/>
                  </a:ext>
                </a:extLst>
              </p:cNvPr>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11u</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WIEN </a:t>
                </a:r>
              </a:p>
            </p:txBody>
          </p:sp>
          <p:sp>
            <p:nvSpPr>
              <p:cNvPr id="46118" name="AutoShape 24">
                <a:extLst>
                  <a:ext uri="{FF2B5EF4-FFF2-40B4-BE49-F238E27FC236}">
                    <a16:creationId xmlns:a16="http://schemas.microsoft.com/office/drawing/2014/main" id="{1291E009-8593-4462-846E-23FE149D760C}"/>
                  </a:ext>
                </a:extLst>
              </p:cNvPr>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cs typeface="Tahoma" panose="020B0604030504040204" pitchFamily="34" charset="0"/>
                  </a:rPr>
                  <a:t>11y</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Contention</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Based</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Protocol</a:t>
                </a:r>
              </a:p>
            </p:txBody>
          </p:sp>
          <p:sp>
            <p:nvSpPr>
              <p:cNvPr id="46119" name="AutoShape 41">
                <a:extLst>
                  <a:ext uri="{FF2B5EF4-FFF2-40B4-BE49-F238E27FC236}">
                    <a16:creationId xmlns:a16="http://schemas.microsoft.com/office/drawing/2014/main" id="{0EF0F9D0-7579-4DC1-A0B4-B7D08E0B4FD1}"/>
                  </a:ext>
                </a:extLst>
              </p:cNvPr>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11n</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High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Throughput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(&gt;100 Mbps)</a:t>
                </a:r>
              </a:p>
            </p:txBody>
          </p:sp>
          <p:sp>
            <p:nvSpPr>
              <p:cNvPr id="46120" name="AutoShape 43">
                <a:extLst>
                  <a:ext uri="{FF2B5EF4-FFF2-40B4-BE49-F238E27FC236}">
                    <a16:creationId xmlns:a16="http://schemas.microsoft.com/office/drawing/2014/main" id="{1DAECC7E-781C-4A13-A121-75E11BB3A184}"/>
                  </a:ext>
                </a:extLst>
              </p:cNvPr>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11z</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TDLS</a:t>
                </a:r>
              </a:p>
            </p:txBody>
          </p:sp>
          <p:sp>
            <p:nvSpPr>
              <p:cNvPr id="46121" name="AutoShape 44">
                <a:extLst>
                  <a:ext uri="{FF2B5EF4-FFF2-40B4-BE49-F238E27FC236}">
                    <a16:creationId xmlns:a16="http://schemas.microsoft.com/office/drawing/2014/main" id="{FD46524B-3B88-4AD4-843D-9F62F03BD251}"/>
                  </a:ext>
                </a:extLst>
              </p:cNvPr>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11p</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WAVE</a:t>
                </a:r>
              </a:p>
            </p:txBody>
          </p:sp>
        </p:grpSp>
        <p:sp>
          <p:nvSpPr>
            <p:cNvPr id="46093" name="Right Arrow 49">
              <a:extLst>
                <a:ext uri="{FF2B5EF4-FFF2-40B4-BE49-F238E27FC236}">
                  <a16:creationId xmlns:a16="http://schemas.microsoft.com/office/drawing/2014/main" id="{4DFD1330-7D28-4555-93E8-51625AC884BD}"/>
                </a:ext>
              </a:extLst>
            </p:cNvPr>
            <p:cNvSpPr>
              <a:spLocks noChangeArrowheads="1"/>
            </p:cNvSpPr>
            <p:nvPr/>
          </p:nvSpPr>
          <p:spPr bwMode="auto">
            <a:xfrm rot="10800000">
              <a:off x="6496050" y="3240088"/>
              <a:ext cx="444500" cy="425450"/>
            </a:xfrm>
            <a:prstGeom prst="rightArrow">
              <a:avLst>
                <a:gd name="adj1" fmla="val 50000"/>
                <a:gd name="adj2" fmla="val 50004"/>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4" name="Group 57">
              <a:extLst>
                <a:ext uri="{FF2B5EF4-FFF2-40B4-BE49-F238E27FC236}">
                  <a16:creationId xmlns:a16="http://schemas.microsoft.com/office/drawing/2014/main" id="{90C53E7C-B8D8-46CD-B8A7-346A3C6ADA04}"/>
                </a:ext>
              </a:extLst>
            </p:cNvPr>
            <p:cNvGrpSpPr>
              <a:grpSpLocks/>
            </p:cNvGrpSpPr>
            <p:nvPr/>
          </p:nvGrpSpPr>
          <p:grpSpPr bwMode="auto">
            <a:xfrm>
              <a:off x="6858001" y="860426"/>
              <a:ext cx="1463675" cy="5184775"/>
              <a:chOff x="2717240" y="739083"/>
              <a:chExt cx="1463004" cy="5185555"/>
            </a:xfrm>
          </p:grpSpPr>
          <p:sp>
            <p:nvSpPr>
              <p:cNvPr id="46104" name="AutoShape 11">
                <a:extLst>
                  <a:ext uri="{FF2B5EF4-FFF2-40B4-BE49-F238E27FC236}">
                    <a16:creationId xmlns:a16="http://schemas.microsoft.com/office/drawing/2014/main" id="{FF87A672-F634-4F89-8444-5BCAEC15E833}"/>
                  </a:ext>
                </a:extLst>
              </p:cNvPr>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-2007</a:t>
                </a:r>
              </a:p>
            </p:txBody>
          </p:sp>
          <p:sp>
            <p:nvSpPr>
              <p:cNvPr id="46105" name="AutoShape 15">
                <a:extLst>
                  <a:ext uri="{FF2B5EF4-FFF2-40B4-BE49-F238E27FC236}">
                    <a16:creationId xmlns:a16="http://schemas.microsoft.com/office/drawing/2014/main" id="{601AC7ED-F2FC-4282-BD8F-F9D099B77F32}"/>
                  </a:ext>
                </a:extLst>
              </p:cNvPr>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11g</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6" name="AutoShape 16">
                <a:extLst>
                  <a:ext uri="{FF2B5EF4-FFF2-40B4-BE49-F238E27FC236}">
                    <a16:creationId xmlns:a16="http://schemas.microsoft.com/office/drawing/2014/main" id="{28D71824-58A7-46F0-90D2-D72B32C036B8}"/>
                  </a:ext>
                </a:extLst>
              </p:cNvPr>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11e</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QoS</a:t>
                </a:r>
              </a:p>
            </p:txBody>
          </p:sp>
          <p:sp>
            <p:nvSpPr>
              <p:cNvPr id="46107" name="AutoShape 17">
                <a:extLst>
                  <a:ext uri="{FF2B5EF4-FFF2-40B4-BE49-F238E27FC236}">
                    <a16:creationId xmlns:a16="http://schemas.microsoft.com/office/drawing/2014/main" id="{2A58AA73-E898-42A4-87C6-D24EEAC74730}"/>
                  </a:ext>
                </a:extLst>
              </p:cNvPr>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11i</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08" name="AutoShape 19">
                <a:extLst>
                  <a:ext uri="{FF2B5EF4-FFF2-40B4-BE49-F238E27FC236}">
                    <a16:creationId xmlns:a16="http://schemas.microsoft.com/office/drawing/2014/main" id="{1EF16001-AD47-43D5-98A4-617CD766CA9D}"/>
                  </a:ext>
                </a:extLst>
              </p:cNvPr>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11h</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DFS &amp; TPC</a:t>
                </a:r>
              </a:p>
            </p:txBody>
          </p:sp>
          <p:sp>
            <p:nvSpPr>
              <p:cNvPr id="46109" name="AutoShape 18">
                <a:extLst>
                  <a:ext uri="{FF2B5EF4-FFF2-40B4-BE49-F238E27FC236}">
                    <a16:creationId xmlns:a16="http://schemas.microsoft.com/office/drawing/2014/main" id="{1B45C647-A264-4846-90CB-25953F3737EA}"/>
                  </a:ext>
                </a:extLst>
              </p:cNvPr>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11j</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JP bands</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sp>
            <p:nvSpPr>
              <p:cNvPr id="73" name="AutoShape 18">
                <a:extLst>
                  <a:ext uri="{FF2B5EF4-FFF2-40B4-BE49-F238E27FC236}">
                    <a16:creationId xmlns:a16="http://schemas.microsoft.com/office/drawing/2014/main" id="{A2F09772-28F0-4A02-AEB9-8E5ECA15F190}"/>
                  </a:ext>
                </a:extLst>
              </p:cNvPr>
              <p:cNvSpPr>
                <a:spLocks noChangeArrowheads="1"/>
              </p:cNvSpPr>
              <p:nvPr/>
            </p:nvSpPr>
            <p:spPr bwMode="auto">
              <a:xfrm>
                <a:off x="2921934" y="2699941"/>
                <a:ext cx="998079" cy="376294"/>
              </a:xfrm>
              <a:prstGeom prst="cube">
                <a:avLst>
                  <a:gd name="adj" fmla="val 659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defPPr>
                  <a:defRPr lang="en-US"/>
                </a:defPPr>
                <a:lvl1pPr algn="l" rtl="0" eaLnBrk="0" fontAlgn="base" hangingPunct="0">
                  <a:spcBef>
                    <a:spcPct val="0"/>
                  </a:spcBef>
                  <a:spcAft>
                    <a:spcPct val="0"/>
                  </a:spcAft>
                  <a:defRPr sz="2400" b="1" kern="1200">
                    <a:solidFill>
                      <a:schemeClr val="lt1"/>
                    </a:solidFill>
                    <a:latin typeface="+mn-lt"/>
                    <a:ea typeface="+mn-ea"/>
                    <a:cs typeface="+mn-cs"/>
                  </a:defRPr>
                </a:lvl1pPr>
                <a:lvl2pPr marL="457200" algn="l" rtl="0" eaLnBrk="0" fontAlgn="base" hangingPunct="0">
                  <a:spcBef>
                    <a:spcPct val="0"/>
                  </a:spcBef>
                  <a:spcAft>
                    <a:spcPct val="0"/>
                  </a:spcAft>
                  <a:defRPr sz="2400" b="1" kern="1200">
                    <a:solidFill>
                      <a:schemeClr val="lt1"/>
                    </a:solidFill>
                    <a:latin typeface="+mn-lt"/>
                    <a:ea typeface="+mn-ea"/>
                    <a:cs typeface="+mn-cs"/>
                  </a:defRPr>
                </a:lvl2pPr>
                <a:lvl3pPr marL="914400" algn="l" rtl="0" eaLnBrk="0" fontAlgn="base" hangingPunct="0">
                  <a:spcBef>
                    <a:spcPct val="0"/>
                  </a:spcBef>
                  <a:spcAft>
                    <a:spcPct val="0"/>
                  </a:spcAft>
                  <a:defRPr sz="2400" b="1" kern="1200">
                    <a:solidFill>
                      <a:schemeClr val="lt1"/>
                    </a:solidFill>
                    <a:latin typeface="+mn-lt"/>
                    <a:ea typeface="+mn-ea"/>
                    <a:cs typeface="+mn-cs"/>
                  </a:defRPr>
                </a:lvl3pPr>
                <a:lvl4pPr marL="1371600" algn="l" rtl="0" eaLnBrk="0" fontAlgn="base" hangingPunct="0">
                  <a:spcBef>
                    <a:spcPct val="0"/>
                  </a:spcBef>
                  <a:spcAft>
                    <a:spcPct val="0"/>
                  </a:spcAft>
                  <a:defRPr sz="2400" b="1" kern="1200">
                    <a:solidFill>
                      <a:schemeClr val="lt1"/>
                    </a:solidFill>
                    <a:latin typeface="+mn-lt"/>
                    <a:ea typeface="+mn-ea"/>
                    <a:cs typeface="+mn-cs"/>
                  </a:defRPr>
                </a:lvl4pPr>
                <a:lvl5pPr marL="1828800" algn="l" rtl="0" eaLnBrk="0" fontAlgn="base" hangingPunct="0">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r>
                  <a:rPr lang="en-US" sz="1000" dirty="0">
                    <a:solidFill>
                      <a:schemeClr val="bg2">
                        <a:lumMod val="75000"/>
                      </a:schemeClr>
                    </a:solidFill>
                    <a:latin typeface="Tahoma" pitchFamily="34" charset="0"/>
                    <a:ea typeface="ＭＳ Ｐゴシック" charset="-128"/>
                    <a:cs typeface="Arial" charset="0"/>
                  </a:rPr>
                  <a:t>11f </a:t>
                </a:r>
              </a:p>
              <a:p>
                <a:pPr algn="ctr">
                  <a:defRPr/>
                </a:pPr>
                <a:r>
                  <a:rPr lang="en-US" sz="1000" dirty="0">
                    <a:solidFill>
                      <a:schemeClr val="bg2">
                        <a:lumMod val="75000"/>
                      </a:schemeClr>
                    </a:solidFill>
                    <a:latin typeface="Tahoma" pitchFamily="34" charset="0"/>
                    <a:ea typeface="ＭＳ Ｐゴシック" charset="-128"/>
                    <a:cs typeface="Arial" charset="0"/>
                  </a:rPr>
                  <a:t>Inter AP </a:t>
                </a:r>
              </a:p>
            </p:txBody>
          </p:sp>
        </p:grpSp>
        <p:sp>
          <p:nvSpPr>
            <p:cNvPr id="46095" name="Right Arrow 4">
              <a:extLst>
                <a:ext uri="{FF2B5EF4-FFF2-40B4-BE49-F238E27FC236}">
                  <a16:creationId xmlns:a16="http://schemas.microsoft.com/office/drawing/2014/main" id="{6DE02F42-192D-4259-BE83-BB52D3AB3622}"/>
                </a:ext>
              </a:extLst>
            </p:cNvPr>
            <p:cNvSpPr>
              <a:spLocks noChangeArrowheads="1"/>
            </p:cNvSpPr>
            <p:nvPr/>
          </p:nvSpPr>
          <p:spPr bwMode="auto">
            <a:xfrm rot="10800000">
              <a:off x="8207375" y="3240088"/>
              <a:ext cx="446088" cy="425450"/>
            </a:xfrm>
            <a:prstGeom prst="rightArrow">
              <a:avLst>
                <a:gd name="adj1" fmla="val 50000"/>
                <a:gd name="adj2" fmla="val 50183"/>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6" name="Group 59">
              <a:extLst>
                <a:ext uri="{FF2B5EF4-FFF2-40B4-BE49-F238E27FC236}">
                  <a16:creationId xmlns:a16="http://schemas.microsoft.com/office/drawing/2014/main" id="{B760369A-F870-455B-8288-C481702EAF4F}"/>
                </a:ext>
              </a:extLst>
            </p:cNvPr>
            <p:cNvGrpSpPr>
              <a:grpSpLocks/>
            </p:cNvGrpSpPr>
            <p:nvPr/>
          </p:nvGrpSpPr>
          <p:grpSpPr bwMode="auto">
            <a:xfrm>
              <a:off x="8532814" y="860426"/>
              <a:ext cx="1163637" cy="5184775"/>
              <a:chOff x="1180690" y="739083"/>
              <a:chExt cx="1164003" cy="5185555"/>
            </a:xfrm>
          </p:grpSpPr>
          <p:sp>
            <p:nvSpPr>
              <p:cNvPr id="46100" name="AutoShape 11">
                <a:extLst>
                  <a:ext uri="{FF2B5EF4-FFF2-40B4-BE49-F238E27FC236}">
                    <a16:creationId xmlns:a16="http://schemas.microsoft.com/office/drawing/2014/main" id="{FCB04F19-ECFA-4ECE-9A54-9C63DDB47701}"/>
                  </a:ext>
                </a:extLst>
              </p:cNvPr>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-2003</a:t>
                </a:r>
              </a:p>
            </p:txBody>
          </p:sp>
          <p:sp>
            <p:nvSpPr>
              <p:cNvPr id="46101" name="AutoShape 14">
                <a:extLst>
                  <a:ext uri="{FF2B5EF4-FFF2-40B4-BE49-F238E27FC236}">
                    <a16:creationId xmlns:a16="http://schemas.microsoft.com/office/drawing/2014/main" id="{9CEEC29F-CED6-4ADE-865F-89A02F13FC80}"/>
                  </a:ext>
                </a:extLst>
              </p:cNvPr>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5GHz</a:t>
                </a:r>
              </a:p>
            </p:txBody>
          </p:sp>
          <p:sp>
            <p:nvSpPr>
              <p:cNvPr id="46102" name="AutoShape 15">
                <a:extLst>
                  <a:ext uri="{FF2B5EF4-FFF2-40B4-BE49-F238E27FC236}">
                    <a16:creationId xmlns:a16="http://schemas.microsoft.com/office/drawing/2014/main" id="{583F3642-0EC9-4E34-99D5-2945D46A2F79}"/>
                  </a:ext>
                </a:extLst>
              </p:cNvPr>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11b</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3" name="AutoShape 18">
                <a:extLst>
                  <a:ext uri="{FF2B5EF4-FFF2-40B4-BE49-F238E27FC236}">
                    <a16:creationId xmlns:a16="http://schemas.microsoft.com/office/drawing/2014/main" id="{4BB70CA9-715E-4ACB-9A90-294FEB814016}"/>
                  </a:ext>
                </a:extLst>
              </p:cNvPr>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11d</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Intl roaming</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grpSp>
        <p:sp>
          <p:nvSpPr>
            <p:cNvPr id="46097" name="Right Arrow 54">
              <a:extLst>
                <a:ext uri="{FF2B5EF4-FFF2-40B4-BE49-F238E27FC236}">
                  <a16:creationId xmlns:a16="http://schemas.microsoft.com/office/drawing/2014/main" id="{6EF88BFC-5E88-4A6C-990F-E9EC1353E178}"/>
                </a:ext>
              </a:extLst>
            </p:cNvPr>
            <p:cNvSpPr>
              <a:spLocks noChangeArrowheads="1"/>
            </p:cNvSpPr>
            <p:nvPr/>
          </p:nvSpPr>
          <p:spPr bwMode="auto">
            <a:xfrm rot="10800000">
              <a:off x="9475788" y="3205164"/>
              <a:ext cx="444500" cy="427037"/>
            </a:xfrm>
            <a:prstGeom prst="rightArrow">
              <a:avLst>
                <a:gd name="adj1" fmla="val 50000"/>
                <a:gd name="adj2" fmla="val 49818"/>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98" name="AutoShape 12">
              <a:extLst>
                <a:ext uri="{FF2B5EF4-FFF2-40B4-BE49-F238E27FC236}">
                  <a16:creationId xmlns:a16="http://schemas.microsoft.com/office/drawing/2014/main" id="{C1C003CB-C60C-4078-B50F-7EBCE86F0B8C}"/>
                </a:ext>
              </a:extLst>
            </p:cNvPr>
            <p:cNvSpPr>
              <a:spLocks noChangeArrowheads="1"/>
            </p:cNvSpPr>
            <p:nvPr/>
          </p:nvSpPr>
          <p:spPr bwMode="auto">
            <a:xfrm>
              <a:off x="9907588" y="154781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IEEE</a:t>
              </a:r>
            </a:p>
            <a:p>
              <a:pPr algn="ctr">
                <a:spcBef>
                  <a:spcPct val="0"/>
                </a:spcBef>
                <a:buFontTx/>
                <a:buNone/>
              </a:pPr>
              <a:r>
                <a:rPr lang="en-US" altLang="en-US" sz="1400">
                  <a:latin typeface="Arial" panose="020B0604020202020204" pitchFamily="34" charset="0"/>
                  <a:cs typeface="Arial" panose="020B0604020202020204" pitchFamily="34" charset="0"/>
                </a:rPr>
                <a:t>Std</a:t>
              </a:r>
            </a:p>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 -1997</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grpSp>
      <p:sp>
        <p:nvSpPr>
          <p:cNvPr id="48" name="Rectangle 4">
            <a:extLst>
              <a:ext uri="{FF2B5EF4-FFF2-40B4-BE49-F238E27FC236}">
                <a16:creationId xmlns:a16="http://schemas.microsoft.com/office/drawing/2014/main" id="{8A131769-7EC1-4753-9D9A-20C6F426B5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13</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13</a:t>
            </a:fld>
            <a:endParaRPr lang="en-US" altLang="en-US" sz="1200" b="0"/>
          </a:p>
        </p:txBody>
      </p:sp>
      <p:grpSp>
        <p:nvGrpSpPr>
          <p:cNvPr id="42" name="Group 41">
            <a:extLst>
              <a:ext uri="{FF2B5EF4-FFF2-40B4-BE49-F238E27FC236}">
                <a16:creationId xmlns:a16="http://schemas.microsoft.com/office/drawing/2014/main" id="{8DEE7E83-39D0-46DC-B976-FFE526A6F47E}"/>
              </a:ext>
            </a:extLst>
          </p:cNvPr>
          <p:cNvGrpSpPr/>
          <p:nvPr/>
        </p:nvGrpSpPr>
        <p:grpSpPr>
          <a:xfrm>
            <a:off x="1724354" y="1335089"/>
            <a:ext cx="8695996" cy="4982273"/>
            <a:chOff x="1536700" y="1436917"/>
            <a:chExt cx="8695996" cy="4982273"/>
          </a:xfrm>
        </p:grpSpPr>
        <p:sp>
          <p:nvSpPr>
            <p:cNvPr id="43" name="Text Box 7">
              <a:extLst>
                <a:ext uri="{FF2B5EF4-FFF2-40B4-BE49-F238E27FC236}">
                  <a16:creationId xmlns:a16="http://schemas.microsoft.com/office/drawing/2014/main" id="{7AA1380F-8313-4985-8A22-32E3294D31E7}"/>
                </a:ext>
              </a:extLst>
            </p:cNvPr>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44" name="Text Box 13">
              <a:extLst>
                <a:ext uri="{FF2B5EF4-FFF2-40B4-BE49-F238E27FC236}">
                  <a16:creationId xmlns:a16="http://schemas.microsoft.com/office/drawing/2014/main" id="{FBCB9B9F-CDD8-4B9A-A87C-3F34F27FF1F4}"/>
                </a:ext>
              </a:extLst>
            </p:cNvPr>
            <p:cNvSpPr txBox="1">
              <a:spLocks noChangeArrowheads="1"/>
            </p:cNvSpPr>
            <p:nvPr/>
          </p:nvSpPr>
          <p:spPr bwMode="auto">
            <a:xfrm>
              <a:off x="9294619" y="5939138"/>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45" name="Text Box 26">
              <a:extLst>
                <a:ext uri="{FF2B5EF4-FFF2-40B4-BE49-F238E27FC236}">
                  <a16:creationId xmlns:a16="http://schemas.microsoft.com/office/drawing/2014/main" id="{BE710485-3026-4DC4-A72A-009C30DD30BE}"/>
                </a:ext>
              </a:extLst>
            </p:cNvPr>
            <p:cNvSpPr txBox="1">
              <a:spLocks noChangeArrowheads="1"/>
            </p:cNvSpPr>
            <p:nvPr/>
          </p:nvSpPr>
          <p:spPr bwMode="auto">
            <a:xfrm>
              <a:off x="5332138" y="602831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46" name="Text Box 35">
              <a:extLst>
                <a:ext uri="{FF2B5EF4-FFF2-40B4-BE49-F238E27FC236}">
                  <a16:creationId xmlns:a16="http://schemas.microsoft.com/office/drawing/2014/main" id="{56C2A87F-3E9F-4FAA-9570-C087FD5B7BC7}"/>
                </a:ext>
              </a:extLst>
            </p:cNvPr>
            <p:cNvSpPr txBox="1">
              <a:spLocks noChangeArrowheads="1"/>
            </p:cNvSpPr>
            <p:nvPr/>
          </p:nvSpPr>
          <p:spPr bwMode="auto">
            <a:xfrm>
              <a:off x="4008916" y="6019800"/>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47" name="Text Box 36">
              <a:extLst>
                <a:ext uri="{FF2B5EF4-FFF2-40B4-BE49-F238E27FC236}">
                  <a16:creationId xmlns:a16="http://schemas.microsoft.com/office/drawing/2014/main" id="{6C1641B6-64FC-4E11-B7DE-60F6814DE542}"/>
                </a:ext>
              </a:extLst>
            </p:cNvPr>
            <p:cNvSpPr txBox="1">
              <a:spLocks noChangeArrowheads="1"/>
            </p:cNvSpPr>
            <p:nvPr/>
          </p:nvSpPr>
          <p:spPr bwMode="auto">
            <a:xfrm>
              <a:off x="1708170"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48" name="Text Box 38">
              <a:extLst>
                <a:ext uri="{FF2B5EF4-FFF2-40B4-BE49-F238E27FC236}">
                  <a16:creationId xmlns:a16="http://schemas.microsoft.com/office/drawing/2014/main" id="{3CC04F6A-4848-454D-AE71-09A11B18AC66}"/>
                </a:ext>
              </a:extLst>
            </p:cNvPr>
            <p:cNvSpPr txBox="1">
              <a:spLocks noChangeArrowheads="1"/>
            </p:cNvSpPr>
            <p:nvPr/>
          </p:nvSpPr>
          <p:spPr bwMode="auto">
            <a:xfrm>
              <a:off x="7759303" y="595752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49" name="Text Box 3">
              <a:extLst>
                <a:ext uri="{FF2B5EF4-FFF2-40B4-BE49-F238E27FC236}">
                  <a16:creationId xmlns:a16="http://schemas.microsoft.com/office/drawing/2014/main" id="{B3FE56E7-995A-4E69-A30F-B7F2DBAB7FFC}"/>
                </a:ext>
              </a:extLst>
            </p:cNvPr>
            <p:cNvSpPr txBox="1">
              <a:spLocks noChangeArrowheads="1"/>
            </p:cNvSpPr>
            <p:nvPr/>
          </p:nvSpPr>
          <p:spPr bwMode="auto">
            <a:xfrm>
              <a:off x="1625263"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AutoShape 5">
              <a:extLst>
                <a:ext uri="{FF2B5EF4-FFF2-40B4-BE49-F238E27FC236}">
                  <a16:creationId xmlns:a16="http://schemas.microsoft.com/office/drawing/2014/main" id="{E0B32E1D-D2F7-4348-839B-DB34BE20F068}"/>
                </a:ext>
              </a:extLst>
            </p:cNvPr>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1" name="Text Box 6">
              <a:extLst>
                <a:ext uri="{FF2B5EF4-FFF2-40B4-BE49-F238E27FC236}">
                  <a16:creationId xmlns:a16="http://schemas.microsoft.com/office/drawing/2014/main" id="{27F09A66-EF34-4D5B-AE00-798F9AB2DFFC}"/>
                </a:ext>
              </a:extLst>
            </p:cNvPr>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3" name="AutoShape 8">
              <a:extLst>
                <a:ext uri="{FF2B5EF4-FFF2-40B4-BE49-F238E27FC236}">
                  <a16:creationId xmlns:a16="http://schemas.microsoft.com/office/drawing/2014/main" id="{8B95E95B-E78C-4590-8399-D1D8BF15F4E0}"/>
                </a:ext>
              </a:extLst>
            </p:cNvPr>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4" name="AutoShape 27">
              <a:extLst>
                <a:ext uri="{FF2B5EF4-FFF2-40B4-BE49-F238E27FC236}">
                  <a16:creationId xmlns:a16="http://schemas.microsoft.com/office/drawing/2014/main" id="{F5E3E9E6-76DC-45CD-A22A-04634E4894AA}"/>
                </a:ext>
              </a:extLst>
            </p:cNvPr>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5" name="AutoShape 34">
              <a:extLst>
                <a:ext uri="{FF2B5EF4-FFF2-40B4-BE49-F238E27FC236}">
                  <a16:creationId xmlns:a16="http://schemas.microsoft.com/office/drawing/2014/main" id="{394DB2FF-194B-4BB3-AFDC-F947D7241FCC}"/>
                </a:ext>
              </a:extLst>
            </p:cNvPr>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AutoShape 37">
              <a:extLst>
                <a:ext uri="{FF2B5EF4-FFF2-40B4-BE49-F238E27FC236}">
                  <a16:creationId xmlns:a16="http://schemas.microsoft.com/office/drawing/2014/main" id="{22A69ABF-CC46-45FF-BB76-17003E0B480E}"/>
                </a:ext>
              </a:extLst>
            </p:cNvPr>
            <p:cNvSpPr>
              <a:spLocks/>
            </p:cNvSpPr>
            <p:nvPr/>
          </p:nvSpPr>
          <p:spPr bwMode="auto">
            <a:xfrm rot="-5400000">
              <a:off x="2169319"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7" name="AutoShape 47">
              <a:extLst>
                <a:ext uri="{FF2B5EF4-FFF2-40B4-BE49-F238E27FC236}">
                  <a16:creationId xmlns:a16="http://schemas.microsoft.com/office/drawing/2014/main" id="{955368AB-BC7C-45EF-98F1-9E00CA0AF326}"/>
                </a:ext>
              </a:extLst>
            </p:cNvPr>
            <p:cNvSpPr>
              <a:spLocks noChangeArrowheads="1"/>
            </p:cNvSpPr>
            <p:nvPr/>
          </p:nvSpPr>
          <p:spPr bwMode="auto">
            <a:xfrm>
              <a:off x="7826016" y="2893508"/>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58" name="Cloud">
              <a:extLst>
                <a:ext uri="{FF2B5EF4-FFF2-40B4-BE49-F238E27FC236}">
                  <a16:creationId xmlns:a16="http://schemas.microsoft.com/office/drawing/2014/main" id="{204173FC-172F-44C2-83E3-E3EDB261F492}"/>
                </a:ext>
              </a:extLst>
            </p:cNvPr>
            <p:cNvSpPr>
              <a:spLocks noChangeAspect="1" noEditPoints="1" noChangeArrowheads="1"/>
            </p:cNvSpPr>
            <p:nvPr/>
          </p:nvSpPr>
          <p:spPr bwMode="auto">
            <a:xfrm>
              <a:off x="15367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b="1">
                <a:solidFill>
                  <a:schemeClr val="tx1"/>
                </a:solidFill>
              </a:endParaRPr>
            </a:p>
          </p:txBody>
        </p:sp>
        <p:sp>
          <p:nvSpPr>
            <p:cNvPr id="59" name="AutoShape 46">
              <a:extLst>
                <a:ext uri="{FF2B5EF4-FFF2-40B4-BE49-F238E27FC236}">
                  <a16:creationId xmlns:a16="http://schemas.microsoft.com/office/drawing/2014/main" id="{238E47C3-06FC-4766-A599-55DE432D59B3}"/>
                </a:ext>
              </a:extLst>
            </p:cNvPr>
            <p:cNvSpPr>
              <a:spLocks noChangeArrowheads="1"/>
            </p:cNvSpPr>
            <p:nvPr/>
          </p:nvSpPr>
          <p:spPr bwMode="auto">
            <a:xfrm>
              <a:off x="1802606" y="333216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0" name="AutoShape 46">
              <a:extLst>
                <a:ext uri="{FF2B5EF4-FFF2-40B4-BE49-F238E27FC236}">
                  <a16:creationId xmlns:a16="http://schemas.microsoft.com/office/drawing/2014/main" id="{8F3A2E7F-4196-46FF-A5DF-D306417F4894}"/>
                </a:ext>
              </a:extLst>
            </p:cNvPr>
            <p:cNvSpPr>
              <a:spLocks noChangeArrowheads="1"/>
            </p:cNvSpPr>
            <p:nvPr/>
          </p:nvSpPr>
          <p:spPr bwMode="auto">
            <a:xfrm>
              <a:off x="7837361" y="1545739"/>
              <a:ext cx="981141"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802.11aq</a:t>
              </a:r>
            </a:p>
            <a:p>
              <a:pPr algn="ctr"/>
              <a:r>
                <a:rPr lang="en-US" sz="1200" b="1" dirty="0">
                  <a:solidFill>
                    <a:schemeClr val="tx1"/>
                  </a:solidFill>
                  <a:latin typeface="Tahoma" pitchFamily="34" charset="0"/>
                  <a:ea typeface="ＭＳ Ｐゴシック" charset="-128"/>
                  <a:cs typeface="Arial" pitchFamily="34" charset="0"/>
                </a:rPr>
                <a:t>PAD</a:t>
              </a:r>
            </a:p>
          </p:txBody>
        </p:sp>
        <p:sp>
          <p:nvSpPr>
            <p:cNvPr id="61" name="AutoShape 46">
              <a:extLst>
                <a:ext uri="{FF2B5EF4-FFF2-40B4-BE49-F238E27FC236}">
                  <a16:creationId xmlns:a16="http://schemas.microsoft.com/office/drawing/2014/main" id="{1B471D4B-7B5C-43D2-BF82-A9D9CBF9EA10}"/>
                </a:ext>
              </a:extLst>
            </p:cNvPr>
            <p:cNvSpPr>
              <a:spLocks noChangeArrowheads="1"/>
            </p:cNvSpPr>
            <p:nvPr/>
          </p:nvSpPr>
          <p:spPr bwMode="auto">
            <a:xfrm>
              <a:off x="7861353" y="4923438"/>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a:solidFill>
                  <a:schemeClr val="tx1"/>
                </a:solidFill>
                <a:latin typeface="Tahoma" pitchFamily="34" charset="0"/>
                <a:ea typeface="ＭＳ Ｐゴシック" charset="-128"/>
                <a:cs typeface="Arial" pitchFamily="34" charset="0"/>
              </a:endParaRPr>
            </a:p>
            <a:p>
              <a:pPr algn="ctr"/>
              <a:r>
                <a:rPr lang="en-US" sz="1200" b="1" dirty="0">
                  <a:solidFill>
                    <a:schemeClr val="tx1"/>
                  </a:solidFill>
                  <a:latin typeface="Tahoma" pitchFamily="34" charset="0"/>
                  <a:ea typeface="ＭＳ Ｐゴシック" charset="-128"/>
                  <a:cs typeface="Arial" pitchFamily="34" charset="0"/>
                </a:rPr>
                <a:t>802.11aj</a:t>
              </a:r>
            </a:p>
            <a:p>
              <a:pPr algn="ctr"/>
              <a:r>
                <a:rPr lang="en-US" sz="1200" b="1" dirty="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sp>
          <p:nvSpPr>
            <p:cNvPr id="62" name="AutoShape 46">
              <a:extLst>
                <a:ext uri="{FF2B5EF4-FFF2-40B4-BE49-F238E27FC236}">
                  <a16:creationId xmlns:a16="http://schemas.microsoft.com/office/drawing/2014/main" id="{B00AC2C4-24C9-44B9-8BF3-EC8F7628B2BD}"/>
                </a:ext>
              </a:extLst>
            </p:cNvPr>
            <p:cNvSpPr>
              <a:spLocks noChangeArrowheads="1"/>
            </p:cNvSpPr>
            <p:nvPr/>
          </p:nvSpPr>
          <p:spPr bwMode="auto">
            <a:xfrm>
              <a:off x="7812481" y="2210571"/>
              <a:ext cx="992464"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802.11ak</a:t>
              </a:r>
            </a:p>
            <a:p>
              <a:pPr algn="ctr"/>
              <a:r>
                <a:rPr lang="en-US" sz="1200" b="1" dirty="0">
                  <a:solidFill>
                    <a:schemeClr val="tx1"/>
                  </a:solidFill>
                  <a:latin typeface="Tahoma" pitchFamily="34" charset="0"/>
                  <a:ea typeface="ＭＳ Ｐゴシック" charset="-128"/>
                  <a:cs typeface="Arial" pitchFamily="34" charset="0"/>
                </a:rPr>
                <a:t>GLK</a:t>
              </a:r>
            </a:p>
          </p:txBody>
        </p:sp>
        <p:sp>
          <p:nvSpPr>
            <p:cNvPr id="63" name="AutoShape 46">
              <a:extLst>
                <a:ext uri="{FF2B5EF4-FFF2-40B4-BE49-F238E27FC236}">
                  <a16:creationId xmlns:a16="http://schemas.microsoft.com/office/drawing/2014/main" id="{7DE9CE6A-7590-419F-9688-B2AD243367E7}"/>
                </a:ext>
              </a:extLst>
            </p:cNvPr>
            <p:cNvSpPr>
              <a:spLocks noChangeArrowheads="1"/>
            </p:cNvSpPr>
            <p:nvPr/>
          </p:nvSpPr>
          <p:spPr bwMode="auto">
            <a:xfrm>
              <a:off x="5432539" y="3659811"/>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4" name="AutoShape 46">
              <a:extLst>
                <a:ext uri="{FF2B5EF4-FFF2-40B4-BE49-F238E27FC236}">
                  <a16:creationId xmlns:a16="http://schemas.microsoft.com/office/drawing/2014/main" id="{0E2181F3-2827-4AE2-BBEC-D3FE51983465}"/>
                </a:ext>
              </a:extLst>
            </p:cNvPr>
            <p:cNvSpPr>
              <a:spLocks noChangeArrowheads="1"/>
            </p:cNvSpPr>
            <p:nvPr/>
          </p:nvSpPr>
          <p:spPr bwMode="auto">
            <a:xfrm>
              <a:off x="5441683" y="427146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5" name="AutoShape 11">
              <a:extLst>
                <a:ext uri="{FF2B5EF4-FFF2-40B4-BE49-F238E27FC236}">
                  <a16:creationId xmlns:a16="http://schemas.microsoft.com/office/drawing/2014/main" id="{766C3FB7-CE3D-4DCB-8694-04D2D57B9229}"/>
                </a:ext>
              </a:extLst>
            </p:cNvPr>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-2016</a:t>
              </a:r>
            </a:p>
          </p:txBody>
        </p:sp>
        <p:sp>
          <p:nvSpPr>
            <p:cNvPr id="66" name="AutoShape 46">
              <a:extLst>
                <a:ext uri="{FF2B5EF4-FFF2-40B4-BE49-F238E27FC236}">
                  <a16:creationId xmlns:a16="http://schemas.microsoft.com/office/drawing/2014/main" id="{D2311AC1-6AAB-4DA6-A823-E59F98D08ACE}"/>
                </a:ext>
              </a:extLst>
            </p:cNvPr>
            <p:cNvSpPr>
              <a:spLocks noChangeArrowheads="1"/>
            </p:cNvSpPr>
            <p:nvPr/>
          </p:nvSpPr>
          <p:spPr bwMode="auto">
            <a:xfrm>
              <a:off x="5423904" y="2324398"/>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67" name="AutoShape 46">
              <a:extLst>
                <a:ext uri="{FF2B5EF4-FFF2-40B4-BE49-F238E27FC236}">
                  <a16:creationId xmlns:a16="http://schemas.microsoft.com/office/drawing/2014/main" id="{1EE46DAA-F796-4EBD-A003-07929CD56115}"/>
                </a:ext>
              </a:extLst>
            </p:cNvPr>
            <p:cNvSpPr>
              <a:spLocks noChangeArrowheads="1"/>
            </p:cNvSpPr>
            <p:nvPr/>
          </p:nvSpPr>
          <p:spPr bwMode="auto">
            <a:xfrm>
              <a:off x="5426852" y="2935317"/>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68" name="AutoShape 49">
              <a:extLst>
                <a:ext uri="{FF2B5EF4-FFF2-40B4-BE49-F238E27FC236}">
                  <a16:creationId xmlns:a16="http://schemas.microsoft.com/office/drawing/2014/main" id="{6C62E65C-B324-4630-B145-0CD4E242A999}"/>
                </a:ext>
              </a:extLst>
            </p:cNvPr>
            <p:cNvSpPr>
              <a:spLocks noChangeArrowheads="1"/>
            </p:cNvSpPr>
            <p:nvPr/>
          </p:nvSpPr>
          <p:spPr bwMode="auto">
            <a:xfrm>
              <a:off x="7823560" y="3749664"/>
              <a:ext cx="990599"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802.11ah</a:t>
              </a:r>
            </a:p>
            <a:p>
              <a:pPr algn="ctr">
                <a:defRPr/>
              </a:pPr>
              <a:r>
                <a:rPr lang="en-US" sz="1200" b="1" dirty="0">
                  <a:solidFill>
                    <a:schemeClr val="tx1"/>
                  </a:solidFill>
                  <a:latin typeface="Tahoma" pitchFamily="34" charset="0"/>
                  <a:ea typeface="ＭＳ Ｐゴシック" charset="-128"/>
                  <a:cs typeface="Arial" charset="0"/>
                </a:rPr>
                <a:t>&lt; 1Ghz</a:t>
              </a:r>
            </a:p>
          </p:txBody>
        </p:sp>
        <p:sp>
          <p:nvSpPr>
            <p:cNvPr id="69" name="AutoShape 46">
              <a:extLst>
                <a:ext uri="{FF2B5EF4-FFF2-40B4-BE49-F238E27FC236}">
                  <a16:creationId xmlns:a16="http://schemas.microsoft.com/office/drawing/2014/main" id="{D51766C8-9F2E-4BD3-A3FF-F81220AF5791}"/>
                </a:ext>
              </a:extLst>
            </p:cNvPr>
            <p:cNvSpPr>
              <a:spLocks noChangeArrowheads="1"/>
            </p:cNvSpPr>
            <p:nvPr/>
          </p:nvSpPr>
          <p:spPr bwMode="auto">
            <a:xfrm>
              <a:off x="4238502" y="3657602"/>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0" name="AutoShape 27">
              <a:extLst>
                <a:ext uri="{FF2B5EF4-FFF2-40B4-BE49-F238E27FC236}">
                  <a16:creationId xmlns:a16="http://schemas.microsoft.com/office/drawing/2014/main" id="{73D1799F-6AE4-4C15-AB2C-43669F6D3998}"/>
                </a:ext>
              </a:extLst>
            </p:cNvPr>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1" name="AutoShape 46">
              <a:extLst>
                <a:ext uri="{FF2B5EF4-FFF2-40B4-BE49-F238E27FC236}">
                  <a16:creationId xmlns:a16="http://schemas.microsoft.com/office/drawing/2014/main" id="{031CFFEE-7B04-4856-ADE6-C595445AF11F}"/>
                </a:ext>
              </a:extLst>
            </p:cNvPr>
            <p:cNvSpPr>
              <a:spLocks noChangeArrowheads="1"/>
            </p:cNvSpPr>
            <p:nvPr/>
          </p:nvSpPr>
          <p:spPr bwMode="auto">
            <a:xfrm>
              <a:off x="5410200" y="1696886"/>
              <a:ext cx="990600" cy="53177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err="1">
                  <a:solidFill>
                    <a:schemeClr val="tx1"/>
                  </a:solidFill>
                  <a:latin typeface="Arial" panose="020B0604020202020204" pitchFamily="34" charset="0"/>
                  <a:cs typeface="Arial" panose="020B0604020202020204" pitchFamily="34" charset="0"/>
                </a:rPr>
                <a:t>REVmd</a:t>
              </a:r>
              <a:endParaRPr lang="en-US" sz="1400" b="1" dirty="0">
                <a:solidFill>
                  <a:schemeClr val="tx1"/>
                </a:solidFill>
                <a:latin typeface="Arial" panose="020B0604020202020204" pitchFamily="34" charset="0"/>
                <a:cs typeface="Arial" panose="020B0604020202020204" pitchFamily="34" charset="0"/>
              </a:endParaRPr>
            </a:p>
          </p:txBody>
        </p:sp>
        <p:sp>
          <p:nvSpPr>
            <p:cNvPr id="72" name="AutoShape 46">
              <a:extLst>
                <a:ext uri="{FF2B5EF4-FFF2-40B4-BE49-F238E27FC236}">
                  <a16:creationId xmlns:a16="http://schemas.microsoft.com/office/drawing/2014/main" id="{79AA9AE8-F3BB-487E-A1BD-1D8DB1E409AB}"/>
                </a:ext>
              </a:extLst>
            </p:cNvPr>
            <p:cNvSpPr>
              <a:spLocks noChangeArrowheads="1"/>
            </p:cNvSpPr>
            <p:nvPr/>
          </p:nvSpPr>
          <p:spPr bwMode="auto">
            <a:xfrm>
              <a:off x="4215179" y="236220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3" name="AutoShape 46">
              <a:extLst>
                <a:ext uri="{FF2B5EF4-FFF2-40B4-BE49-F238E27FC236}">
                  <a16:creationId xmlns:a16="http://schemas.microsoft.com/office/drawing/2014/main" id="{FAC7E48C-760D-49F0-A648-057B1C576763}"/>
                </a:ext>
              </a:extLst>
            </p:cNvPr>
            <p:cNvSpPr>
              <a:spLocks noChangeArrowheads="1"/>
            </p:cNvSpPr>
            <p:nvPr/>
          </p:nvSpPr>
          <p:spPr bwMode="auto">
            <a:xfrm>
              <a:off x="4228009" y="423545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74" name="AutoShape 46">
              <a:extLst>
                <a:ext uri="{FF2B5EF4-FFF2-40B4-BE49-F238E27FC236}">
                  <a16:creationId xmlns:a16="http://schemas.microsoft.com/office/drawing/2014/main" id="{99546FB0-BA3E-4992-BB1A-9CF878221A70}"/>
                </a:ext>
              </a:extLst>
            </p:cNvPr>
            <p:cNvSpPr>
              <a:spLocks noChangeArrowheads="1"/>
            </p:cNvSpPr>
            <p:nvPr/>
          </p:nvSpPr>
          <p:spPr bwMode="auto">
            <a:xfrm>
              <a:off x="4228009" y="487842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75" name="AutoShape 46">
              <a:extLst>
                <a:ext uri="{FF2B5EF4-FFF2-40B4-BE49-F238E27FC236}">
                  <a16:creationId xmlns:a16="http://schemas.microsoft.com/office/drawing/2014/main" id="{A7F9EA54-9B15-4C0D-9D51-397E3FE9BAA6}"/>
                </a:ext>
              </a:extLst>
            </p:cNvPr>
            <p:cNvSpPr>
              <a:spLocks noChangeArrowheads="1"/>
            </p:cNvSpPr>
            <p:nvPr/>
          </p:nvSpPr>
          <p:spPr bwMode="auto">
            <a:xfrm>
              <a:off x="3117427" y="2687830"/>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Random and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Changing MAC</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Addresses</a:t>
              </a:r>
            </a:p>
            <a:p>
              <a:pPr algn="ctr"/>
              <a:r>
                <a:rPr lang="en-US" sz="1100" b="1" dirty="0">
                  <a:solidFill>
                    <a:schemeClr val="tx1"/>
                  </a:solidFill>
                  <a:latin typeface="Tahoma" pitchFamily="34" charset="0"/>
                  <a:ea typeface="ＭＳ Ｐゴシック" charset="-128"/>
                  <a:cs typeface="Arial" pitchFamily="34" charset="0"/>
                </a:rPr>
                <a:t>(RCM) TIG</a:t>
              </a:r>
            </a:p>
          </p:txBody>
        </p:sp>
      </p:grpSp>
      <p:sp>
        <p:nvSpPr>
          <p:cNvPr id="40" name="Rectangle 4">
            <a:extLst>
              <a:ext uri="{FF2B5EF4-FFF2-40B4-BE49-F238E27FC236}">
                <a16:creationId xmlns:a16="http://schemas.microsoft.com/office/drawing/2014/main" id="{2FD0862C-7FD2-47C5-8F38-C158E1C7819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extLst>
      <p:ext uri="{BB962C8B-B14F-4D97-AF65-F5344CB8AC3E}">
        <p14:creationId xmlns:p14="http://schemas.microsoft.com/office/powerpoint/2010/main" val="279555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14</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79E25E68-4D2D-42FD-86E8-5E635C6D319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960828"/>
              <a:ext cx="1371706" cy="688970"/>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Sponsor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4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000" y="4294210"/>
              <a:ext cx="419098"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15</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7944956"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41" name="Rectangle 4">
            <a:extLst>
              <a:ext uri="{FF2B5EF4-FFF2-40B4-BE49-F238E27FC236}">
                <a16:creationId xmlns:a16="http://schemas.microsoft.com/office/drawing/2014/main" id="{BA3A97FB-4866-4C94-BBBE-D790F5F9DC4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2" y="685801"/>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96E47CD-0D96-4C49-874B-CA9D787568B2}" type="slidenum">
              <a:rPr lang="en-US" altLang="en-US" sz="1200" b="0"/>
              <a:pPr>
                <a:spcBef>
                  <a:spcPct val="0"/>
                </a:spcBef>
                <a:buFontTx/>
                <a:buNone/>
              </a:pPr>
              <a:t>16</a:t>
            </a:fld>
            <a:endParaRPr lang="en-US" altLang="en-US" sz="1200" b="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p>
        </p:txBody>
      </p:sp>
      <p:sp>
        <p:nvSpPr>
          <p:cNvPr id="9" name="Rectangle 4">
            <a:extLst>
              <a:ext uri="{FF2B5EF4-FFF2-40B4-BE49-F238E27FC236}">
                <a16:creationId xmlns:a16="http://schemas.microsoft.com/office/drawing/2014/main" id="{32410BB5-5607-4810-A27F-971CA7F6353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647701"/>
            <a:ext cx="7886700" cy="758825"/>
          </a:xfrm>
        </p:spPr>
        <p:txBody>
          <a:bodyPr/>
          <a:lstStyle/>
          <a:p>
            <a:r>
              <a:rPr lang="en-US" altLang="en-US"/>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2079625"/>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“Sponsor”</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17</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D1923215-85F1-4FB1-9AD1-351B54551155}"/>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685800"/>
            <a:ext cx="7886700" cy="679450"/>
          </a:xfrm>
        </p:spPr>
        <p:txBody>
          <a:bodyPr/>
          <a:lstStyle/>
          <a:p>
            <a:r>
              <a:rPr lang="en-US" altLang="en-US"/>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1524000" y="1752601"/>
            <a:ext cx="9756576"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18</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1D5E99C6-E554-49BF-80BB-4B2E2633CAE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52650" y="712788"/>
            <a:ext cx="7886700" cy="654050"/>
          </a:xfrm>
        </p:spPr>
        <p:txBody>
          <a:bodyPr/>
          <a:lstStyle/>
          <a:p>
            <a:r>
              <a:rPr lang="en-US" altLang="en-US"/>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0263" y="2251075"/>
            <a:ext cx="8542337" cy="3886200"/>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D86F73A-8C1B-4AD3-A157-BDDAAD7B85B7}" type="slidenum">
              <a:rPr lang="en-US" altLang="en-US" sz="1200" b="0"/>
              <a:pPr>
                <a:spcBef>
                  <a:spcPct val="0"/>
                </a:spcBef>
                <a:buFontTx/>
                <a:buNone/>
              </a:pPr>
              <a:t>19</a:t>
            </a:fld>
            <a:endParaRPr lang="en-US" altLang="en-US" sz="1200" b="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7968208" y="6457953"/>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B78EEBFA-CECD-4EB8-B56A-C66C4B019DA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
        <p:nvSpPr>
          <p:cNvPr id="3" name="Date Placeholder 2">
            <a:extLst>
              <a:ext uri="{FF2B5EF4-FFF2-40B4-BE49-F238E27FC236}">
                <a16:creationId xmlns:a16="http://schemas.microsoft.com/office/drawing/2014/main" id="{C26EB6ED-5D6C-4E9C-B7DE-88AA7A17B712}"/>
              </a:ext>
            </a:extLst>
          </p:cNvPr>
          <p:cNvSpPr>
            <a:spLocks noGrp="1"/>
          </p:cNvSpPr>
          <p:nvPr>
            <p:ph type="dt" sz="half" idx="11"/>
          </p:nvPr>
        </p:nvSpPr>
        <p:spPr/>
        <p:txBody>
          <a:bodyPr/>
          <a:lstStyle/>
          <a:p>
            <a:pPr>
              <a:defRPr/>
            </a:pPr>
            <a:r>
              <a:rPr lang="en-US" dirty="0"/>
              <a:t>August 2019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Newcomer Orientation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 Plenary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August 14</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2019</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27653" name="Rectangle 5">
            <a:extLst>
              <a:ext uri="{FF2B5EF4-FFF2-40B4-BE49-F238E27FC236}">
                <a16:creationId xmlns:a16="http://schemas.microsoft.com/office/drawing/2014/main" id="{7FC36576-81C3-4E02-96C1-4395ADCB5AFE}"/>
              </a:ext>
            </a:extLst>
          </p:cNvPr>
          <p:cNvSpPr txBox="1">
            <a:spLocks noChangeArrowheads="1"/>
          </p:cNvSpPr>
          <p:nvPr/>
        </p:nvSpPr>
        <p:spPr bwMode="auto">
          <a:xfrm>
            <a:off x="7968208" y="6453982"/>
            <a:ext cx="3667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8" name="Rectangle 4">
            <a:extLst>
              <a:ext uri="{FF2B5EF4-FFF2-40B4-BE49-F238E27FC236}">
                <a16:creationId xmlns:a16="http://schemas.microsoft.com/office/drawing/2014/main" id="{52F3F86A-C908-44E8-894F-B2498BB20B1F}"/>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August 2019</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67F678-3E2C-4DEC-8AD0-A1BBB4212F7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A01E7BC-B948-400E-BAC9-F5CB6710916D}"/>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2468" name="Rectangle 2">
            <a:extLst>
              <a:ext uri="{FF2B5EF4-FFF2-40B4-BE49-F238E27FC236}">
                <a16:creationId xmlns:a16="http://schemas.microsoft.com/office/drawing/2014/main" id="{E3ED3AC2-3193-4B52-856E-13597B3DD31D}"/>
              </a:ext>
            </a:extLst>
          </p:cNvPr>
          <p:cNvSpPr>
            <a:spLocks noGrp="1" noChangeArrowheads="1"/>
          </p:cNvSpPr>
          <p:nvPr>
            <p:ph type="title"/>
          </p:nvPr>
        </p:nvSpPr>
        <p:spPr>
          <a:xfrm>
            <a:off x="1931988" y="465139"/>
            <a:ext cx="8278812" cy="1235075"/>
          </a:xfrm>
        </p:spPr>
        <p:txBody>
          <a:bodyPr/>
          <a:lstStyle/>
          <a:p>
            <a:r>
              <a:rPr lang="en-US" altLang="en-US"/>
              <a:t>IEEE Standards Development: Publication &amp; Maintenance</a:t>
            </a:r>
          </a:p>
        </p:txBody>
      </p:sp>
      <p:sp>
        <p:nvSpPr>
          <p:cNvPr id="62469" name="Rectangle 3">
            <a:extLst>
              <a:ext uri="{FF2B5EF4-FFF2-40B4-BE49-F238E27FC236}">
                <a16:creationId xmlns:a16="http://schemas.microsoft.com/office/drawing/2014/main" id="{4EB8142C-F60C-43D1-8A21-46631A9F6A65}"/>
              </a:ext>
            </a:extLst>
          </p:cNvPr>
          <p:cNvSpPr>
            <a:spLocks noGrp="1" noChangeArrowheads="1"/>
          </p:cNvSpPr>
          <p:nvPr>
            <p:ph sz="quarter" idx="14"/>
          </p:nvPr>
        </p:nvSpPr>
        <p:spPr>
          <a:xfrm>
            <a:off x="1931989" y="1700213"/>
            <a:ext cx="8283575" cy="3062288"/>
          </a:xfrm>
        </p:spPr>
        <p:txBody>
          <a:bodyPr/>
          <a:lstStyle/>
          <a:p>
            <a:endParaRPr lang="en-US" altLang="en-US" sz="2800" dirty="0"/>
          </a:p>
          <a:p>
            <a:r>
              <a:rPr lang="en-US" altLang="en-US" sz="2800" dirty="0"/>
              <a:t>Standard published after approval</a:t>
            </a:r>
          </a:p>
          <a:p>
            <a:endParaRPr lang="en-US" altLang="en-US" sz="2800" dirty="0"/>
          </a:p>
          <a:p>
            <a:r>
              <a:rPr lang="en-US" altLang="en-US" sz="2800" dirty="0"/>
              <a:t>Standard is valid for 10 years after approval</a:t>
            </a:r>
          </a:p>
          <a:p>
            <a:pPr lvl="1"/>
            <a:r>
              <a:rPr lang="en-US" altLang="en-US" sz="2400" dirty="0"/>
              <a:t>After 10 years, must be revised or withdrawn</a:t>
            </a:r>
          </a:p>
        </p:txBody>
      </p:sp>
      <p:sp>
        <p:nvSpPr>
          <p:cNvPr id="62470" name="Rectangle 6">
            <a:extLst>
              <a:ext uri="{FF2B5EF4-FFF2-40B4-BE49-F238E27FC236}">
                <a16:creationId xmlns:a16="http://schemas.microsoft.com/office/drawing/2014/main" id="{8647AE39-D985-41A2-88C2-57B1F0B710D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2EDEB37-CDEE-4ADE-A22F-C158D980593A}" type="slidenum">
              <a:rPr lang="en-US" altLang="en-US" sz="1200" b="0"/>
              <a:pPr>
                <a:spcBef>
                  <a:spcPct val="0"/>
                </a:spcBef>
                <a:buFontTx/>
                <a:buNone/>
              </a:pPr>
              <a:t>20</a:t>
            </a:fld>
            <a:endParaRPr lang="en-US" altLang="en-US" sz="1200" b="0"/>
          </a:p>
        </p:txBody>
      </p:sp>
      <p:sp>
        <p:nvSpPr>
          <p:cNvPr id="62471" name="Rectangle 5">
            <a:extLst>
              <a:ext uri="{FF2B5EF4-FFF2-40B4-BE49-F238E27FC236}">
                <a16:creationId xmlns:a16="http://schemas.microsoft.com/office/drawing/2014/main" id="{1C981195-454B-4E15-9857-F3F856B7552E}"/>
              </a:ext>
            </a:extLst>
          </p:cNvPr>
          <p:cNvSpPr txBox="1">
            <a:spLocks noChangeArrowheads="1"/>
          </p:cNvSpPr>
          <p:nvPr/>
        </p:nvSpPr>
        <p:spPr bwMode="auto">
          <a:xfrm>
            <a:off x="8040216" y="6467478"/>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9" name="Rectangle 4">
            <a:extLst>
              <a:ext uri="{FF2B5EF4-FFF2-40B4-BE49-F238E27FC236}">
                <a16:creationId xmlns:a16="http://schemas.microsoft.com/office/drawing/2014/main" id="{1E7B365E-A7DE-40A3-9468-9BDE8EE59F0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21</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CC5CFF73-7289-4C94-BC6E-1C4E378F67C4}"/>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22</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05000" y="609600"/>
            <a:ext cx="8458200" cy="609600"/>
          </a:xfrm>
          <a:noFill/>
        </p:spPr>
        <p:txBody>
          <a:bodyPr vert="horz" wrap="square" lIns="90488" tIns="44450" rIns="90488" bIns="44450" numCol="1" anchor="ctr" anchorCtr="0" compatLnSpc="1">
            <a:prstTxWarp prst="textNoShape">
              <a:avLst/>
            </a:prstTxWarp>
          </a:bodyPr>
          <a:lstStyle/>
          <a:p>
            <a:r>
              <a:rPr lang="en-US" altLang="en-US">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447800"/>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sz="2200" dirty="0"/>
              <a:t>Due Process</a:t>
            </a:r>
          </a:p>
          <a:p>
            <a:pPr>
              <a:spcBef>
                <a:spcPct val="45000"/>
              </a:spcBef>
            </a:pPr>
            <a:r>
              <a:rPr lang="en-US" altLang="en-US" sz="2200" b="0" dirty="0"/>
              <a:t>Develop, publish and follow procedures</a:t>
            </a:r>
          </a:p>
          <a:p>
            <a:pPr>
              <a:spcBef>
                <a:spcPct val="45000"/>
              </a:spcBef>
              <a:buFontTx/>
              <a:buNone/>
            </a:pPr>
            <a:r>
              <a:rPr lang="en-US" altLang="en-US" sz="2200" dirty="0"/>
              <a:t>Openness</a:t>
            </a:r>
          </a:p>
          <a:p>
            <a:pPr>
              <a:spcBef>
                <a:spcPct val="45000"/>
              </a:spcBef>
            </a:pPr>
            <a:r>
              <a:rPr lang="en-US" altLang="en-US" sz="2200" b="0" dirty="0"/>
              <a:t>All materially interested parties have access to the process and information</a:t>
            </a:r>
          </a:p>
          <a:p>
            <a:pPr>
              <a:spcBef>
                <a:spcPct val="45000"/>
              </a:spcBef>
              <a:buFontTx/>
              <a:buNone/>
            </a:pPr>
            <a:r>
              <a:rPr lang="en-US" altLang="en-US" sz="2200" dirty="0"/>
              <a:t>Consensus</a:t>
            </a:r>
          </a:p>
          <a:p>
            <a:pPr>
              <a:spcBef>
                <a:spcPct val="45000"/>
              </a:spcBef>
            </a:pPr>
            <a:r>
              <a:rPr lang="en-US" altLang="en-US" sz="2200" b="0" dirty="0"/>
              <a:t>Goal is agreement among the majority. For technical matters this means 75%</a:t>
            </a:r>
          </a:p>
          <a:p>
            <a:pPr>
              <a:spcBef>
                <a:spcPct val="45000"/>
              </a:spcBef>
              <a:buFontTx/>
              <a:buNone/>
            </a:pPr>
            <a:r>
              <a:rPr lang="en-US" altLang="en-US" sz="2200" dirty="0"/>
              <a:t>Balance</a:t>
            </a:r>
          </a:p>
          <a:p>
            <a:pPr>
              <a:spcBef>
                <a:spcPct val="45000"/>
              </a:spcBef>
            </a:pPr>
            <a:r>
              <a:rPr lang="en-US" altLang="en-US" sz="2200" b="0" dirty="0"/>
              <a:t>Representation from members of all materially interested parties</a:t>
            </a:r>
            <a:endParaRPr lang="en-US" altLang="en-US" sz="2200"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D1830C29-87B3-433C-A0D1-5BA7C2E92ED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23</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A8731462-141D-4F99-916D-8F56312B6E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24</a:t>
            </a:fld>
            <a:endParaRPr lang="en-US" altLang="en-US" sz="1200" b="0" dirty="0"/>
          </a:p>
        </p:txBody>
      </p:sp>
      <p:sp>
        <p:nvSpPr>
          <p:cNvPr id="7" name="Rectangle 4">
            <a:extLst>
              <a:ext uri="{FF2B5EF4-FFF2-40B4-BE49-F238E27FC236}">
                <a16:creationId xmlns:a16="http://schemas.microsoft.com/office/drawing/2014/main" id="{E10B4C7F-5012-4025-BED6-A57FC889616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25</a:t>
            </a:fld>
            <a:endParaRPr lang="en-US" altLang="en-US" sz="1200" b="0"/>
          </a:p>
        </p:txBody>
      </p:sp>
      <p:sp>
        <p:nvSpPr>
          <p:cNvPr id="7" name="Rectangle 4">
            <a:extLst>
              <a:ext uri="{FF2B5EF4-FFF2-40B4-BE49-F238E27FC236}">
                <a16:creationId xmlns:a16="http://schemas.microsoft.com/office/drawing/2014/main" id="{1B7C75F4-1D4B-4ECA-A786-7F3E920E84D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26</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7" name="Rectangle 4">
            <a:extLst>
              <a:ext uri="{FF2B5EF4-FFF2-40B4-BE49-F238E27FC236}">
                <a16:creationId xmlns:a16="http://schemas.microsoft.com/office/drawing/2014/main" id="{2C314D6A-9EAE-4EA4-8E0D-E05F4F4418A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9" name="Rectangle 4">
            <a:extLst>
              <a:ext uri="{FF2B5EF4-FFF2-40B4-BE49-F238E27FC236}">
                <a16:creationId xmlns:a16="http://schemas.microsoft.com/office/drawing/2014/main" id="{D3C6999D-1715-41FB-B56F-C8A5654987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8" name="Rectangle 4">
            <a:extLst>
              <a:ext uri="{FF2B5EF4-FFF2-40B4-BE49-F238E27FC236}">
                <a16:creationId xmlns:a16="http://schemas.microsoft.com/office/drawing/2014/main" id="{EE40DCA3-728D-4D7F-8AFC-8E067975BB9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8" name="Rectangle 4">
            <a:extLst>
              <a:ext uri="{FF2B5EF4-FFF2-40B4-BE49-F238E27FC236}">
                <a16:creationId xmlns:a16="http://schemas.microsoft.com/office/drawing/2014/main" id="{E86F78BC-2982-4E01-B466-CACCA6F7BF2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9" name="Rectangle 4">
            <a:extLst>
              <a:ext uri="{FF2B5EF4-FFF2-40B4-BE49-F238E27FC236}">
                <a16:creationId xmlns:a16="http://schemas.microsoft.com/office/drawing/2014/main" id="{60F6E4C6-15D7-4088-8358-CEEE6BC42A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31</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6" name="Rectangle 4">
            <a:extLst>
              <a:ext uri="{FF2B5EF4-FFF2-40B4-BE49-F238E27FC236}">
                <a16:creationId xmlns:a16="http://schemas.microsoft.com/office/drawing/2014/main" id="{C7D2A11D-1019-4A2F-ACAB-A041DCF72B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a:extLst>
              <a:ext uri="{FF2B5EF4-FFF2-40B4-BE49-F238E27FC236}">
                <a16:creationId xmlns:a16="http://schemas.microsoft.com/office/drawing/2014/main" id="{FE3BE504-0E9D-4C96-9F70-DCFAF5049F20}"/>
              </a:ext>
            </a:extLst>
          </p:cNvPr>
          <p:cNvSpPr txBox="1">
            <a:spLocks noChangeArrowheads="1"/>
          </p:cNvSpPr>
          <p:nvPr/>
        </p:nvSpPr>
        <p:spPr bwMode="auto">
          <a:xfrm>
            <a:off x="5868989" y="6475414"/>
            <a:ext cx="5286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imes New Roman" panose="02020603050405020304" pitchFamily="18"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9pPr>
          </a:lstStyle>
          <a:p>
            <a:pPr>
              <a:spcBef>
                <a:spcPct val="0"/>
              </a:spcBef>
              <a:buFontTx/>
              <a:buNone/>
            </a:pPr>
            <a:r>
              <a:rPr lang="en-US" altLang="en-US" sz="1200" b="0">
                <a:solidFill>
                  <a:srgbClr val="000000"/>
                </a:solidFill>
                <a:ea typeface="MS Gothic" panose="020B0609070205080204" pitchFamily="49" charset="-128"/>
              </a:rPr>
              <a:t>Slide </a:t>
            </a:r>
            <a:fld id="{A3F6BE15-4247-4036-9B94-69B38941F49D}" type="slidenum">
              <a:rPr lang="en-US" altLang="en-US" sz="1200" b="0">
                <a:solidFill>
                  <a:srgbClr val="000000"/>
                </a:solidFill>
                <a:ea typeface="MS Gothic" panose="020B0609070205080204" pitchFamily="49" charset="-128"/>
              </a:rPr>
              <a:pPr>
                <a:spcBef>
                  <a:spcPct val="0"/>
                </a:spcBef>
                <a:buFontTx/>
                <a:buNone/>
              </a:pPr>
              <a:t>32</a:t>
            </a:fld>
            <a:endParaRPr lang="en-US" altLang="en-US" sz="1200" b="0">
              <a:solidFill>
                <a:srgbClr val="000000"/>
              </a:solidFill>
              <a:ea typeface="MS Gothic" panose="020B0609070205080204" pitchFamily="49" charset="-128"/>
            </a:endParaRPr>
          </a:p>
        </p:txBody>
      </p:sp>
      <p:sp>
        <p:nvSpPr>
          <p:cNvPr id="91139" name="Text Box 4">
            <a:extLst>
              <a:ext uri="{FF2B5EF4-FFF2-40B4-BE49-F238E27FC236}">
                <a16:creationId xmlns:a16="http://schemas.microsoft.com/office/drawing/2014/main" id="{9F3E4D37-56C5-49DD-84F2-67B1F2FCB9F9}"/>
              </a:ext>
            </a:extLst>
          </p:cNvPr>
          <p:cNvSpPr txBox="1">
            <a:spLocks noChangeArrowheads="1"/>
          </p:cNvSpPr>
          <p:nvPr/>
        </p:nvSpPr>
        <p:spPr bwMode="auto">
          <a:xfrm>
            <a:off x="2209800" y="609600"/>
            <a:ext cx="8001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tx1"/>
                </a:solidFill>
                <a:latin typeface="Times New Roman" panose="02020603050405020304" pitchFamily="18"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Times New Roman" panose="02020603050405020304" pitchFamily="18"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Times New Roman" panose="02020603050405020304" pitchFamily="18" charset="0"/>
              </a:defRPr>
            </a:lvl9pPr>
          </a:lstStyle>
          <a:p>
            <a:pPr algn="ctr">
              <a:spcBef>
                <a:spcPct val="0"/>
              </a:spcBef>
              <a:buFontTx/>
              <a:buNone/>
            </a:pPr>
            <a:r>
              <a:rPr lang="en-GB" altLang="en-US" sz="2800" u="sng">
                <a:solidFill>
                  <a:srgbClr val="000000"/>
                </a:solidFill>
                <a:ea typeface="MS Gothic" panose="020B0609070205080204" pitchFamily="49" charset="-128"/>
              </a:rPr>
              <a:t>Participation in IEEE 802 Meetings</a:t>
            </a:r>
          </a:p>
        </p:txBody>
      </p:sp>
      <p:sp>
        <p:nvSpPr>
          <p:cNvPr id="8" name="Text Box 5">
            <a:extLst>
              <a:ext uri="{FF2B5EF4-FFF2-40B4-BE49-F238E27FC236}">
                <a16:creationId xmlns:a16="http://schemas.microsoft.com/office/drawing/2014/main" id="{DB66CDDA-5F3C-4DA4-9151-2A50EA9FBF24}"/>
              </a:ext>
            </a:extLst>
          </p:cNvPr>
          <p:cNvSpPr txBox="1">
            <a:spLocks noChangeArrowheads="1"/>
          </p:cNvSpPr>
          <p:nvPr/>
        </p:nvSpPr>
        <p:spPr bwMode="auto">
          <a:xfrm>
            <a:off x="929217" y="1373189"/>
            <a:ext cx="10460567" cy="461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496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FFFFFF"/>
                </a:solidFill>
                <a:latin typeface="Times New Roman" panose="02020603050405020304" pitchFamily="18" charset="0"/>
                <a:ea typeface="MS PGothic" panose="020B0600070205080204" pitchFamily="34" charset="-128"/>
              </a:defRPr>
            </a:lvl9pPr>
          </a:lstStyle>
          <a:p>
            <a:pPr>
              <a:spcBef>
                <a:spcPts val="600"/>
              </a:spcBef>
              <a:defRPr/>
            </a:pPr>
            <a:r>
              <a:rPr lang="en-GB" altLang="en-US" sz="1800" dirty="0">
                <a:solidFill>
                  <a:srgbClr val="000000"/>
                </a:solidFill>
                <a:ea typeface="MS Gothic" panose="020B0609070205080204" pitchFamily="49" charset="-128"/>
              </a:rPr>
              <a:t>Participation in any IEEE 802 meeting (Sponsor, Sponsor subgroup, Working Group, Working Group subgroup, etc.) is on an individual basis</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Participants in the IEEE standards development individual process shall act based on their qualifications and experience. (</a:t>
            </a:r>
            <a:r>
              <a:rPr lang="en-GB" altLang="en-US" sz="1600" dirty="0">
                <a:solidFill>
                  <a:srgbClr val="000000"/>
                </a:solidFill>
                <a:ea typeface="MS Gothic" panose="020B0609070205080204" pitchFamily="49" charset="-128"/>
                <a:hlinkClick r:id="rId3"/>
              </a:rPr>
              <a:t>https://standards.ieee.org/develop/policies/bylaws/sb_bylaws.pdf</a:t>
            </a:r>
            <a:r>
              <a:rPr lang="en-GB" altLang="en-US" sz="1600" dirty="0">
                <a:solidFill>
                  <a:srgbClr val="000000"/>
                </a:solidFill>
                <a:ea typeface="MS Gothic" panose="020B0609070205080204" pitchFamily="49" charset="-128"/>
              </a:rPr>
              <a:t>   section 5.2.1)</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IEEE 802 Working Group membership is by individual; “</a:t>
            </a:r>
            <a:r>
              <a:rPr lang="en-GB" altLang="en-US" sz="1600" b="1" dirty="0">
                <a:solidFill>
                  <a:srgbClr val="000000"/>
                </a:solidFill>
                <a:ea typeface="MS Gothic" panose="020B0609070205080204" pitchFamily="49" charset="-128"/>
              </a:rPr>
              <a:t>Working Group members shall participate in the consensus process in a manner consistent with their professional expert opinion as individuals, and not as organizational representatives</a:t>
            </a:r>
            <a:r>
              <a:rPr lang="en-GB" altLang="en-US" sz="1600" dirty="0">
                <a:solidFill>
                  <a:srgbClr val="000000"/>
                </a:solidFill>
                <a:ea typeface="MS Gothic" panose="020B0609070205080204" pitchFamily="49" charset="-128"/>
              </a:rPr>
              <a:t>”. (</a:t>
            </a:r>
            <a:r>
              <a:rPr lang="en-GB" altLang="en-US" sz="1600" dirty="0" err="1">
                <a:solidFill>
                  <a:srgbClr val="000000"/>
                </a:solidFill>
                <a:ea typeface="MS Gothic" panose="020B0609070205080204" pitchFamily="49" charset="-128"/>
              </a:rPr>
              <a:t>subclause</a:t>
            </a:r>
            <a:r>
              <a:rPr lang="en-GB" altLang="en-US" sz="1600" dirty="0">
                <a:solidFill>
                  <a:srgbClr val="000000"/>
                </a:solidFill>
                <a:ea typeface="MS Gothic" panose="020B0609070205080204" pitchFamily="49" charset="-128"/>
              </a:rPr>
              <a:t> 4.2.1 “Establishment”, of the IEEE 802 LMSC Working Group Policies and Procedures)</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39725" indent="-336550">
              <a:spcBef>
                <a:spcPts val="600"/>
              </a:spcBef>
              <a:buFont typeface="Arial" panose="020B0604020202020204" pitchFamily="34" charset="0"/>
              <a:buChar char="•"/>
              <a:defRPr/>
            </a:pPr>
            <a:r>
              <a:rPr lang="en-GB" altLang="en-US" sz="1600" dirty="0">
                <a:solidFill>
                  <a:srgbClr val="000000"/>
                </a:solidFill>
                <a:ea typeface="MS Gothic" panose="020B0609070205080204" pitchFamily="49" charset="-128"/>
              </a:rPr>
              <a:t>Participants shall not direct the actions or votes of any other member of an IEEE 802 Working Group or retaliate against any other member for their actions or votes within IEEE 802 Working Group meetings, see </a:t>
            </a:r>
            <a:r>
              <a:rPr lang="en-GB" altLang="en-US" sz="1600" u="sng" dirty="0">
                <a:solidFill>
                  <a:srgbClr val="000000"/>
                </a:solidFill>
                <a:ea typeface="MS Gothic" panose="020B0609070205080204" pitchFamily="49" charset="-128"/>
                <a:hlinkClick r:id="rId3"/>
              </a:rPr>
              <a:t>https://standards.ieee.org/develop/policies/bylaws/sb_bylaws.pdf</a:t>
            </a:r>
            <a:r>
              <a:rPr lang="en-GB" altLang="en-US" sz="1600" u="sng" dirty="0">
                <a:solidFill>
                  <a:srgbClr val="000000"/>
                </a:solidFill>
                <a:ea typeface="MS Gothic" panose="020B0609070205080204" pitchFamily="49" charset="-128"/>
              </a:rPr>
              <a:t>  </a:t>
            </a:r>
            <a:r>
              <a:rPr lang="en-GB" altLang="en-US" sz="1600" dirty="0">
                <a:solidFill>
                  <a:srgbClr val="000000"/>
                </a:solidFill>
                <a:ea typeface="MS Gothic" panose="020B0609070205080204" pitchFamily="49" charset="-128"/>
              </a:rPr>
              <a:t> section 5.2.1.3 and the IEEE 802 LMSC Working Group Policies and Procedures, </a:t>
            </a:r>
            <a:r>
              <a:rPr lang="en-GB" altLang="en-US" sz="1600" dirty="0" err="1">
                <a:solidFill>
                  <a:srgbClr val="000000"/>
                </a:solidFill>
                <a:ea typeface="MS Gothic" panose="020B0609070205080204" pitchFamily="49" charset="-128"/>
              </a:rPr>
              <a:t>subclause</a:t>
            </a:r>
            <a:r>
              <a:rPr lang="en-GB" altLang="en-US" sz="1600" dirty="0">
                <a:solidFill>
                  <a:srgbClr val="000000"/>
                </a:solidFill>
                <a:ea typeface="MS Gothic" panose="020B0609070205080204" pitchFamily="49" charset="-128"/>
              </a:rPr>
              <a:t> 3.4.1 “Chair”, list item x.</a:t>
            </a:r>
          </a:p>
          <a:p>
            <a:pPr>
              <a:spcBef>
                <a:spcPts val="600"/>
              </a:spcBef>
              <a:defRPr/>
            </a:pPr>
            <a:r>
              <a:rPr lang="en-GB" altLang="en-US" sz="1800" dirty="0">
                <a:solidFill>
                  <a:srgbClr val="000000"/>
                </a:solidFill>
                <a:ea typeface="MS Gothic" panose="020B0609070205080204" pitchFamily="49" charset="-128"/>
              </a:rPr>
              <a:t>By participating in IEEE 802 meetings, you accept these requirements.  If you do not agree to these policies then you shall not participate.</a:t>
            </a:r>
          </a:p>
          <a:p>
            <a:pPr algn="ctr">
              <a:spcBef>
                <a:spcPts val="600"/>
              </a:spcBef>
              <a:defRPr/>
            </a:pPr>
            <a:r>
              <a:rPr lang="en-GB" altLang="en-US" sz="1400" dirty="0">
                <a:solidFill>
                  <a:srgbClr val="000000"/>
                </a:solidFill>
                <a:ea typeface="MS Gothic" panose="020B0609070205080204" pitchFamily="49" charset="-128"/>
              </a:rPr>
              <a:t>(Latest revision of IEEE 802 LMSC Working Group Policies and Procedures: </a:t>
            </a:r>
            <a:r>
              <a:rPr lang="en-GB" altLang="en-US" sz="1400" dirty="0">
                <a:solidFill>
                  <a:srgbClr val="000000"/>
                </a:solidFill>
                <a:ea typeface="MS Gothic" panose="020B0609070205080204" pitchFamily="49" charset="-128"/>
                <a:hlinkClick r:id="rId4"/>
              </a:rPr>
              <a:t>http://www.ieee802.org/devdocs.shtml</a:t>
            </a:r>
            <a:r>
              <a:rPr lang="en-GB" altLang="en-US" sz="1400" dirty="0">
                <a:solidFill>
                  <a:srgbClr val="000000"/>
                </a:solidFill>
                <a:ea typeface="MS Gothic" panose="020B0609070205080204" pitchFamily="49" charset="-128"/>
              </a:rPr>
              <a:t> )</a:t>
            </a:r>
          </a:p>
          <a:p>
            <a:pPr>
              <a:spcBef>
                <a:spcPts val="600"/>
              </a:spcBef>
              <a:defRPr/>
            </a:pPr>
            <a:endParaRPr lang="en-GB" altLang="en-US" dirty="0">
              <a:solidFill>
                <a:srgbClr val="000000"/>
              </a:solidFill>
              <a:ea typeface="MS Gothic" panose="020B0609070205080204" pitchFamily="49" charset="-128"/>
            </a:endParaRPr>
          </a:p>
        </p:txBody>
      </p:sp>
      <p:sp>
        <p:nvSpPr>
          <p:cNvPr id="91141" name="Rectangle 5">
            <a:extLst>
              <a:ext uri="{FF2B5EF4-FFF2-40B4-BE49-F238E27FC236}">
                <a16:creationId xmlns:a16="http://schemas.microsoft.com/office/drawing/2014/main" id="{DA4445D2-AA34-4FDB-BD11-6CFABCC7E30F}"/>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A2AA3BD9-40A2-4E7B-96A2-DA8C6051BB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33</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6" name="Rectangle 4">
            <a:extLst>
              <a:ext uri="{FF2B5EF4-FFF2-40B4-BE49-F238E27FC236}">
                <a16:creationId xmlns:a16="http://schemas.microsoft.com/office/drawing/2014/main" id="{205707E6-858B-4A48-B8B1-6197DC61AB4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a:extLst>
              <a:ext uri="{FF2B5EF4-FFF2-40B4-BE49-F238E27FC236}">
                <a16:creationId xmlns:a16="http://schemas.microsoft.com/office/drawing/2014/main" id="{C76791C4-F90C-4D1E-91EF-E8AC9A0AA85C}"/>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5235" name="Rectangle 6">
            <a:extLst>
              <a:ext uri="{FF2B5EF4-FFF2-40B4-BE49-F238E27FC236}">
                <a16:creationId xmlns:a16="http://schemas.microsoft.com/office/drawing/2014/main" id="{D1021770-2306-4F20-B284-0EF9D09ACFC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99B208E-87D3-4FC0-BB45-6A8313A03F9D}" type="slidenum">
              <a:rPr lang="en-US" altLang="en-US" sz="1200" b="0"/>
              <a:pPr>
                <a:spcBef>
                  <a:spcPct val="0"/>
                </a:spcBef>
                <a:buFontTx/>
                <a:buNone/>
              </a:pPr>
              <a:t>34</a:t>
            </a:fld>
            <a:endParaRPr lang="en-US" altLang="en-US" sz="1200" b="0"/>
          </a:p>
        </p:txBody>
      </p:sp>
      <p:sp>
        <p:nvSpPr>
          <p:cNvPr id="95237" name="Rectangle 2">
            <a:extLst>
              <a:ext uri="{FF2B5EF4-FFF2-40B4-BE49-F238E27FC236}">
                <a16:creationId xmlns:a16="http://schemas.microsoft.com/office/drawing/2014/main" id="{16552BF6-159E-4DE3-850A-44044BE3B933}"/>
              </a:ext>
            </a:extLst>
          </p:cNvPr>
          <p:cNvSpPr>
            <a:spLocks noGrp="1" noChangeArrowheads="1"/>
          </p:cNvSpPr>
          <p:nvPr>
            <p:ph type="title"/>
          </p:nvPr>
        </p:nvSpPr>
        <p:spPr>
          <a:xfrm>
            <a:off x="2209800" y="685800"/>
            <a:ext cx="7772400" cy="609600"/>
          </a:xfrm>
        </p:spPr>
        <p:txBody>
          <a:bodyPr/>
          <a:lstStyle/>
          <a:p>
            <a:r>
              <a:rPr lang="en-GB" altLang="en-US" sz="2800"/>
              <a:t>Example Session graphic (interim) Jan 2010</a:t>
            </a:r>
          </a:p>
        </p:txBody>
      </p:sp>
      <p:sp>
        <p:nvSpPr>
          <p:cNvPr id="95238" name="Rectangle 2298">
            <a:extLst>
              <a:ext uri="{FF2B5EF4-FFF2-40B4-BE49-F238E27FC236}">
                <a16:creationId xmlns:a16="http://schemas.microsoft.com/office/drawing/2014/main" id="{F9430421-5EDD-4A33-B8C2-CDE9E7F6F63E}"/>
              </a:ext>
            </a:extLst>
          </p:cNvPr>
          <p:cNvSpPr>
            <a:spLocks noGrp="1" noChangeArrowheads="1"/>
          </p:cNvSpPr>
          <p:nvPr>
            <p:ph type="body" sz="half" idx="1"/>
          </p:nvPr>
        </p:nvSpPr>
        <p:spPr>
          <a:xfrm>
            <a:off x="4114800" y="1219200"/>
            <a:ext cx="6553200" cy="914400"/>
          </a:xfrm>
        </p:spPr>
        <p:txBody>
          <a:bodyPr/>
          <a:lstStyle/>
          <a:p>
            <a:pPr>
              <a:lnSpc>
                <a:spcPct val="80000"/>
              </a:lnSpc>
            </a:pPr>
            <a:r>
              <a:rPr lang="en-GB" altLang="en-US" sz="1800"/>
              <a:t>18 Normal slots, 2 Extra slots</a:t>
            </a:r>
          </a:p>
          <a:p>
            <a:pPr>
              <a:lnSpc>
                <a:spcPct val="80000"/>
              </a:lnSpc>
            </a:pPr>
            <a:r>
              <a:rPr lang="en-GB" altLang="en-US" sz="1800"/>
              <a:t>75% attendance requires 14 slots attended</a:t>
            </a:r>
          </a:p>
          <a:p>
            <a:pPr>
              <a:lnSpc>
                <a:spcPct val="80000"/>
              </a:lnSpc>
            </a:pPr>
            <a:r>
              <a:rPr lang="en-GB" altLang="en-US" sz="1800"/>
              <a:t>Closing plenary requires only 1 registration for 2 slot credit</a:t>
            </a:r>
          </a:p>
        </p:txBody>
      </p:sp>
      <p:sp>
        <p:nvSpPr>
          <p:cNvPr id="95239" name="Rectangle 2310">
            <a:extLst>
              <a:ext uri="{FF2B5EF4-FFF2-40B4-BE49-F238E27FC236}">
                <a16:creationId xmlns:a16="http://schemas.microsoft.com/office/drawing/2014/main" id="{2C062EBD-2E80-4905-A224-DF7A0C9F3B5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5240" name="Picture 2316">
            <a:extLst>
              <a:ext uri="{FF2B5EF4-FFF2-40B4-BE49-F238E27FC236}">
                <a16:creationId xmlns:a16="http://schemas.microsoft.com/office/drawing/2014/main" id="{843895F8-05D4-4CE9-ACA1-CAA496BB3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1"/>
            <a:ext cx="845820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5241" name="AutoShape 2292">
            <a:extLst>
              <a:ext uri="{FF2B5EF4-FFF2-40B4-BE49-F238E27FC236}">
                <a16:creationId xmlns:a16="http://schemas.microsoft.com/office/drawing/2014/main" id="{CF3A8689-AB8F-45E0-AA42-CAB60DE21EFA}"/>
              </a:ext>
            </a:extLst>
          </p:cNvPr>
          <p:cNvSpPr>
            <a:spLocks noChangeArrowheads="1"/>
          </p:cNvSpPr>
          <p:nvPr/>
        </p:nvSpPr>
        <p:spPr bwMode="auto">
          <a:xfrm>
            <a:off x="1676400" y="1828800"/>
            <a:ext cx="2286000" cy="381000"/>
          </a:xfrm>
          <a:prstGeom prst="wedgeRoundRectCallout">
            <a:avLst>
              <a:gd name="adj1" fmla="val 30139"/>
              <a:gd name="adj2" fmla="val 205833"/>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1400"/>
              <a:t>Register once</a:t>
            </a:r>
          </a:p>
        </p:txBody>
      </p:sp>
      <p:sp>
        <p:nvSpPr>
          <p:cNvPr id="11" name="Rectangle 4">
            <a:extLst>
              <a:ext uri="{FF2B5EF4-FFF2-40B4-BE49-F238E27FC236}">
                <a16:creationId xmlns:a16="http://schemas.microsoft.com/office/drawing/2014/main" id="{11FAFAEB-62E2-42CE-9DC6-013F609DF8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35</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a:t>Example Session graphic (plenary) Mar 2010</a:t>
            </a:r>
          </a:p>
        </p:txBody>
      </p:sp>
      <p:sp>
        <p:nvSpPr>
          <p:cNvPr id="97286" name="Rectangle 2298">
            <a:extLst>
              <a:ext uri="{FF2B5EF4-FFF2-40B4-BE49-F238E27FC236}">
                <a16:creationId xmlns:a16="http://schemas.microsoft.com/office/drawing/2014/main" id="{9ADA1FF1-7D1F-4628-A69B-FCE351612391}"/>
              </a:ext>
            </a:extLst>
          </p:cNvPr>
          <p:cNvSpPr>
            <a:spLocks noGrp="1" noChangeArrowheads="1"/>
          </p:cNvSpPr>
          <p:nvPr>
            <p:ph type="body" sz="half" idx="1"/>
          </p:nvPr>
        </p:nvSpPr>
        <p:spPr>
          <a:xfrm>
            <a:off x="4114800" y="1219200"/>
            <a:ext cx="6553200" cy="914400"/>
          </a:xfrm>
        </p:spPr>
        <p:txBody>
          <a:bodyPr/>
          <a:lstStyle/>
          <a:p>
            <a:pPr>
              <a:lnSpc>
                <a:spcPct val="80000"/>
              </a:lnSpc>
            </a:pPr>
            <a:r>
              <a:rPr lang="en-GB" altLang="en-US" sz="1800"/>
              <a:t>17 Normal slots, 2 Extra slots</a:t>
            </a:r>
          </a:p>
          <a:p>
            <a:pPr>
              <a:lnSpc>
                <a:spcPct val="80000"/>
              </a:lnSpc>
            </a:pPr>
            <a:r>
              <a:rPr lang="en-GB" altLang="en-US" sz="1800"/>
              <a:t>75% attendance requires 13 slots attended</a:t>
            </a:r>
          </a:p>
          <a:p>
            <a:pPr>
              <a:lnSpc>
                <a:spcPct val="80000"/>
              </a:lnSpc>
            </a:pPr>
            <a:r>
              <a:rPr lang="en-GB" altLang="en-US" sz="1800"/>
              <a:t>Closing plenary requires only 1 registration for 2 slot credit</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7288" name="Picture 2">
            <a:extLst>
              <a:ext uri="{FF2B5EF4-FFF2-40B4-BE49-F238E27FC236}">
                <a16:creationId xmlns:a16="http://schemas.microsoft.com/office/drawing/2014/main" id="{1B7148A3-E785-489C-910D-AD5A333D5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057400"/>
            <a:ext cx="89644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7289" name="AutoShape 2292">
            <a:extLst>
              <a:ext uri="{FF2B5EF4-FFF2-40B4-BE49-F238E27FC236}">
                <a16:creationId xmlns:a16="http://schemas.microsoft.com/office/drawing/2014/main" id="{B40FB697-6EF6-46F1-A69B-335D0FA1F44D}"/>
              </a:ext>
            </a:extLst>
          </p:cNvPr>
          <p:cNvSpPr>
            <a:spLocks noChangeArrowheads="1"/>
          </p:cNvSpPr>
          <p:nvPr/>
        </p:nvSpPr>
        <p:spPr bwMode="auto">
          <a:xfrm>
            <a:off x="1828800" y="1524000"/>
            <a:ext cx="2286000" cy="381000"/>
          </a:xfrm>
          <a:prstGeom prst="wedgeRoundRectCallout">
            <a:avLst>
              <a:gd name="adj1" fmla="val 34819"/>
              <a:gd name="adj2" fmla="val 415194"/>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1400"/>
              <a:t>Register once</a:t>
            </a:r>
          </a:p>
        </p:txBody>
      </p:sp>
      <p:sp>
        <p:nvSpPr>
          <p:cNvPr id="11" name="Rectangle 4">
            <a:extLst>
              <a:ext uri="{FF2B5EF4-FFF2-40B4-BE49-F238E27FC236}">
                <a16:creationId xmlns:a16="http://schemas.microsoft.com/office/drawing/2014/main" id="{BCF79D2D-DF11-4E98-86F5-7B9211E0880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36</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7" name="Rectangle 4">
            <a:extLst>
              <a:ext uri="{FF2B5EF4-FFF2-40B4-BE49-F238E27FC236}">
                <a16:creationId xmlns:a16="http://schemas.microsoft.com/office/drawing/2014/main" id="{4124EAB6-93A0-4E26-A27A-B7661FADA3E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37</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7" name="Rectangle 4">
            <a:extLst>
              <a:ext uri="{FF2B5EF4-FFF2-40B4-BE49-F238E27FC236}">
                <a16:creationId xmlns:a16="http://schemas.microsoft.com/office/drawing/2014/main" id="{39F79A3D-D374-4E38-9467-4EEEDF52866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38</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7" name="Rectangle 4">
            <a:extLst>
              <a:ext uri="{FF2B5EF4-FFF2-40B4-BE49-F238E27FC236}">
                <a16:creationId xmlns:a16="http://schemas.microsoft.com/office/drawing/2014/main" id="{E02EE436-79CA-4EFD-A3DB-558AC694A52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39</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 name="Rectangle 4">
            <a:extLst>
              <a:ext uri="{FF2B5EF4-FFF2-40B4-BE49-F238E27FC236}">
                <a16:creationId xmlns:a16="http://schemas.microsoft.com/office/drawing/2014/main" id="{16457D08-5667-4417-B8C3-87F93E17129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4</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40</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C3D0778-8BAB-47D2-AD04-BA71E7157B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41</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C6487ACC-E42F-4C13-9CEC-08E1E4CB11A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42</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E8A5F9FF-DF9C-4AF4-810F-BC4FA3E761F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43</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F52137E6-D81A-48A5-A499-77F089FDFB40}"/>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44</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93F41A6-F369-4E62-8EE3-58CFB4114FC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45</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6" name="Rectangle 4">
            <a:extLst>
              <a:ext uri="{FF2B5EF4-FFF2-40B4-BE49-F238E27FC236}">
                <a16:creationId xmlns:a16="http://schemas.microsoft.com/office/drawing/2014/main" id="{E6323C65-3632-43EB-BD01-DA4CB192CA6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46</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02C7D6CB-2678-44A9-8C47-E7A13FEDFC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47</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7" name="Rectangle 4">
            <a:extLst>
              <a:ext uri="{FF2B5EF4-FFF2-40B4-BE49-F238E27FC236}">
                <a16:creationId xmlns:a16="http://schemas.microsoft.com/office/drawing/2014/main" id="{7771AE59-1862-41A7-8EE0-2518531AD17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48</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240256669"/>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a:effectLst/>
                          <a:latin typeface="Arial" panose="020B0604020202020204" pitchFamily="34" charset="0"/>
                          <a:cs typeface="Arial" panose="020B0604020202020204" pitchFamily="34" charset="0"/>
                        </a:rPr>
                        <a:t>Family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BlackBerry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9" name="Rectangle 4">
            <a:extLst>
              <a:ext uri="{FF2B5EF4-FFF2-40B4-BE49-F238E27FC236}">
                <a16:creationId xmlns:a16="http://schemas.microsoft.com/office/drawing/2014/main" id="{C035E409-DB7E-4E9C-A43C-5B1CDACFE4A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49</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4" name="Rectangle 4">
            <a:extLst>
              <a:ext uri="{FF2B5EF4-FFF2-40B4-BE49-F238E27FC236}">
                <a16:creationId xmlns:a16="http://schemas.microsoft.com/office/drawing/2014/main" id="{9DD6BC6F-B909-47B3-87C6-D7CA4E410AB9}"/>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5</a:t>
            </a:fld>
            <a:endParaRPr lang="en-US" altLang="en-US" sz="1200" b="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50</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a:latin typeface="Arial" panose="020B0604020202020204" pitchFamily="34" charset="0"/>
                <a:cs typeface="Arial" panose="020B0604020202020204" pitchFamily="34" charset="0"/>
              </a:rPr>
              <a:t>Documentation</a:t>
            </a:r>
          </a:p>
        </p:txBody>
      </p:sp>
      <p:sp>
        <p:nvSpPr>
          <p:cNvPr id="6" name="Rectangle 4">
            <a:extLst>
              <a:ext uri="{FF2B5EF4-FFF2-40B4-BE49-F238E27FC236}">
                <a16:creationId xmlns:a16="http://schemas.microsoft.com/office/drawing/2014/main" id="{2E5D2207-9832-4513-BFFD-A98C1416F4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51</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8" name="Rectangle 4">
            <a:extLst>
              <a:ext uri="{FF2B5EF4-FFF2-40B4-BE49-F238E27FC236}">
                <a16:creationId xmlns:a16="http://schemas.microsoft.com/office/drawing/2014/main" id="{F86CD7CF-E8A9-4BDE-9AA5-D15214C8EB3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52</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6" name="Rectangle 4">
            <a:extLst>
              <a:ext uri="{FF2B5EF4-FFF2-40B4-BE49-F238E27FC236}">
                <a16:creationId xmlns:a16="http://schemas.microsoft.com/office/drawing/2014/main" id="{1B0FAF22-35D0-45DF-94B0-3265732324E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53</a:t>
            </a:fld>
            <a:endParaRPr lang="en-US" altLang="en-US" sz="1200" b="0"/>
          </a:p>
        </p:txBody>
      </p:sp>
      <p:sp>
        <p:nvSpPr>
          <p:cNvPr id="7" name="Rectangle 4">
            <a:extLst>
              <a:ext uri="{FF2B5EF4-FFF2-40B4-BE49-F238E27FC236}">
                <a16:creationId xmlns:a16="http://schemas.microsoft.com/office/drawing/2014/main" id="{9F919F8E-BCC0-49B3-9139-D1DAB354D46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a:extLst>
              <a:ext uri="{FF2B5EF4-FFF2-40B4-BE49-F238E27FC236}">
                <a16:creationId xmlns:a16="http://schemas.microsoft.com/office/drawing/2014/main" id="{B65B7375-A9C5-4803-9552-7A989F8F04C3}"/>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6195" name="Rectangle 6">
            <a:extLst>
              <a:ext uri="{FF2B5EF4-FFF2-40B4-BE49-F238E27FC236}">
                <a16:creationId xmlns:a16="http://schemas.microsoft.com/office/drawing/2014/main" id="{6B6E6F34-1184-48FC-90A6-38BA7720A70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470CB18-C39D-4E38-A5D9-8A51D755D9A2}" type="slidenum">
              <a:rPr lang="en-US" altLang="en-US" sz="1200" b="0"/>
              <a:pPr>
                <a:spcBef>
                  <a:spcPct val="0"/>
                </a:spcBef>
                <a:buFontTx/>
                <a:buNone/>
              </a:pPr>
              <a:t>54</a:t>
            </a:fld>
            <a:endParaRPr lang="en-US" altLang="en-US" sz="1200" b="0"/>
          </a:p>
        </p:txBody>
      </p:sp>
      <p:sp>
        <p:nvSpPr>
          <p:cNvPr id="136196" name="Rectangle 2">
            <a:extLst>
              <a:ext uri="{FF2B5EF4-FFF2-40B4-BE49-F238E27FC236}">
                <a16:creationId xmlns:a16="http://schemas.microsoft.com/office/drawing/2014/main" id="{B8D8BCA7-8BF3-4B3E-B771-0AA466A47D90}"/>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Onsite File Server (Intranet)</a:t>
            </a:r>
          </a:p>
        </p:txBody>
      </p:sp>
      <p:sp>
        <p:nvSpPr>
          <p:cNvPr id="6" name="Rectangle 4">
            <a:extLst>
              <a:ext uri="{FF2B5EF4-FFF2-40B4-BE49-F238E27FC236}">
                <a16:creationId xmlns:a16="http://schemas.microsoft.com/office/drawing/2014/main" id="{10E3E9C8-7765-4C05-8951-FD950080461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a:extLst>
              <a:ext uri="{FF2B5EF4-FFF2-40B4-BE49-F238E27FC236}">
                <a16:creationId xmlns:a16="http://schemas.microsoft.com/office/drawing/2014/main" id="{035B925B-907A-45DD-8423-DD8D31EA136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8243" name="Rectangle 6">
            <a:extLst>
              <a:ext uri="{FF2B5EF4-FFF2-40B4-BE49-F238E27FC236}">
                <a16:creationId xmlns:a16="http://schemas.microsoft.com/office/drawing/2014/main" id="{E9FD091F-5209-4320-8453-36FAAEF6D8F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81DB8E7-CA86-4802-BA9E-AA269C98F30F}" type="slidenum">
              <a:rPr lang="en-US" altLang="en-US" sz="1200" b="0"/>
              <a:pPr>
                <a:spcBef>
                  <a:spcPct val="0"/>
                </a:spcBef>
                <a:buFontTx/>
                <a:buNone/>
              </a:pPr>
              <a:t>55</a:t>
            </a:fld>
            <a:endParaRPr lang="en-US" altLang="en-US" sz="1200" b="0"/>
          </a:p>
        </p:txBody>
      </p:sp>
      <p:sp>
        <p:nvSpPr>
          <p:cNvPr id="138245" name="Rectangle 2">
            <a:extLst>
              <a:ext uri="{FF2B5EF4-FFF2-40B4-BE49-F238E27FC236}">
                <a16:creationId xmlns:a16="http://schemas.microsoft.com/office/drawing/2014/main" id="{026014B2-4463-4488-A5E0-401250A18799}"/>
              </a:ext>
            </a:extLst>
          </p:cNvPr>
          <p:cNvSpPr>
            <a:spLocks noGrp="1" noChangeArrowheads="1"/>
          </p:cNvSpPr>
          <p:nvPr>
            <p:ph type="title"/>
          </p:nvPr>
        </p:nvSpPr>
        <p:spPr/>
        <p:txBody>
          <a:bodyPr/>
          <a:lstStyle/>
          <a:p>
            <a:r>
              <a:rPr lang="en-US" altLang="en-US"/>
              <a:t>Local File Document Server information</a:t>
            </a:r>
          </a:p>
        </p:txBody>
      </p:sp>
      <p:sp>
        <p:nvSpPr>
          <p:cNvPr id="138246" name="Rectangle 4">
            <a:extLst>
              <a:ext uri="{FF2B5EF4-FFF2-40B4-BE49-F238E27FC236}">
                <a16:creationId xmlns:a16="http://schemas.microsoft.com/office/drawing/2014/main" id="{CACEB25C-01A5-4DEE-B26A-21DD13A40480}"/>
              </a:ext>
            </a:extLst>
          </p:cNvPr>
          <p:cNvSpPr>
            <a:spLocks noChangeArrowheads="1"/>
          </p:cNvSpPr>
          <p:nvPr/>
        </p:nvSpPr>
        <p:spPr bwMode="auto">
          <a:xfrm>
            <a:off x="2343150" y="5441950"/>
            <a:ext cx="7004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800"/>
              <a:t>Local FTP server: </a:t>
            </a:r>
            <a:r>
              <a:rPr lang="en-US" altLang="en-US" sz="1800">
                <a:hlinkClick r:id="rId3"/>
              </a:rPr>
              <a:t>ftp://ieee802.linespeed.io/802.11</a:t>
            </a:r>
            <a:r>
              <a:rPr lang="en-US" altLang="en-US" sz="1800"/>
              <a:t> (anonymous)</a:t>
            </a:r>
          </a:p>
          <a:p>
            <a:pPr algn="ctr">
              <a:spcBef>
                <a:spcPct val="0"/>
              </a:spcBef>
              <a:buFontTx/>
              <a:buNone/>
            </a:pPr>
            <a:r>
              <a:rPr lang="en-US" altLang="en-US" sz="1800"/>
              <a:t>External Document Server   </a:t>
            </a:r>
            <a:r>
              <a:rPr lang="en-US" altLang="en-US" sz="1800">
                <a:hlinkClick r:id="rId4"/>
              </a:rPr>
              <a:t>https://mentor.ieee.org/802.11/documents</a:t>
            </a:r>
            <a:endParaRPr lang="en-US" altLang="en-US" sz="1800" b="0"/>
          </a:p>
          <a:p>
            <a:pPr algn="ctr">
              <a:spcBef>
                <a:spcPct val="0"/>
              </a:spcBef>
              <a:buFontTx/>
              <a:buNone/>
            </a:pPr>
            <a:r>
              <a:rPr lang="en-US" altLang="en-US" sz="1800" b="0"/>
              <a:t> </a:t>
            </a:r>
          </a:p>
        </p:txBody>
      </p:sp>
      <p:pic>
        <p:nvPicPr>
          <p:cNvPr id="138247" name="Picture 1">
            <a:extLst>
              <a:ext uri="{FF2B5EF4-FFF2-40B4-BE49-F238E27FC236}">
                <a16:creationId xmlns:a16="http://schemas.microsoft.com/office/drawing/2014/main" id="{48112804-B796-42EB-A2CD-B76ABC8805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1101" y="1447801"/>
            <a:ext cx="73453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DCF370F0-4AD0-499C-B88D-BD0F5E4807A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56</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p:txBody>
          <a:bodyPr/>
          <a:lstStyle/>
          <a:p>
            <a:r>
              <a:rPr lang="en-GB" altLang="en-US" sz="6600"/>
              <a:t>Questions ?</a:t>
            </a:r>
          </a:p>
        </p:txBody>
      </p:sp>
      <p:sp>
        <p:nvSpPr>
          <p:cNvPr id="6" name="Rectangle 4">
            <a:extLst>
              <a:ext uri="{FF2B5EF4-FFF2-40B4-BE49-F238E27FC236}">
                <a16:creationId xmlns:a16="http://schemas.microsoft.com/office/drawing/2014/main" id="{DF2D0D3D-874A-467D-B6CA-76E4FE36401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05">
            <a:extLst>
              <a:ext uri="{FF2B5EF4-FFF2-40B4-BE49-F238E27FC236}">
                <a16:creationId xmlns:a16="http://schemas.microsoft.com/office/drawing/2014/main" id="{5B2CFA4C-8BD7-45FD-BCAB-F6AF893FBF27}"/>
              </a:ext>
            </a:extLst>
          </p:cNvPr>
          <p:cNvSpPr>
            <a:spLocks/>
          </p:cNvSpPr>
          <p:nvPr/>
        </p:nvSpPr>
        <p:spPr bwMode="auto">
          <a:xfrm>
            <a:off x="4038601" y="2405064"/>
            <a:ext cx="4022725" cy="300037"/>
          </a:xfrm>
          <a:custGeom>
            <a:avLst/>
            <a:gdLst>
              <a:gd name="T0" fmla="*/ 393 w 7206343"/>
              <a:gd name="T1" fmla="*/ 179113 h 341085"/>
              <a:gd name="T2" fmla="*/ 0 w 7206343"/>
              <a:gd name="T3" fmla="*/ 0 h 341085"/>
              <a:gd name="T4" fmla="*/ 390635 w 7206343"/>
              <a:gd name="T5" fmla="*/ 7621 h 341085"/>
              <a:gd name="T6" fmla="*/ 390242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19" name="Straight Connector 69">
            <a:extLst>
              <a:ext uri="{FF2B5EF4-FFF2-40B4-BE49-F238E27FC236}">
                <a16:creationId xmlns:a16="http://schemas.microsoft.com/office/drawing/2014/main" id="{0D07AF7F-60D4-4A8E-8CC6-868D5797CD49}"/>
              </a:ext>
            </a:extLst>
          </p:cNvPr>
          <p:cNvCxnSpPr>
            <a:cxnSpLocks/>
            <a:stCxn id="135" idx="2"/>
          </p:cNvCxnSpPr>
          <p:nvPr/>
        </p:nvCxnSpPr>
        <p:spPr bwMode="auto">
          <a:xfrm flipH="1">
            <a:off x="5995988" y="1476375"/>
            <a:ext cx="0" cy="3589338"/>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cxnSp>
        <p:nvCxnSpPr>
          <p:cNvPr id="34820" name="Straight Connector 102">
            <a:extLst>
              <a:ext uri="{FF2B5EF4-FFF2-40B4-BE49-F238E27FC236}">
                <a16:creationId xmlns:a16="http://schemas.microsoft.com/office/drawing/2014/main" id="{0CFCA7E4-7270-4B45-9801-E01FFE794A75}"/>
              </a:ext>
            </a:extLst>
          </p:cNvPr>
          <p:cNvCxnSpPr>
            <a:cxnSpLocks/>
          </p:cNvCxnSpPr>
          <p:nvPr/>
        </p:nvCxnSpPr>
        <p:spPr bwMode="auto">
          <a:xfrm>
            <a:off x="258603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1" name="Straight Connector 106">
            <a:extLst>
              <a:ext uri="{FF2B5EF4-FFF2-40B4-BE49-F238E27FC236}">
                <a16:creationId xmlns:a16="http://schemas.microsoft.com/office/drawing/2014/main" id="{CA49E587-4BDD-4EE1-9611-3308D9CEEF1F}"/>
              </a:ext>
            </a:extLst>
          </p:cNvPr>
          <p:cNvCxnSpPr>
            <a:cxnSpLocks/>
          </p:cNvCxnSpPr>
          <p:nvPr/>
        </p:nvCxnSpPr>
        <p:spPr bwMode="auto">
          <a:xfrm>
            <a:off x="2740025"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2" name="Straight Connector 107">
            <a:extLst>
              <a:ext uri="{FF2B5EF4-FFF2-40B4-BE49-F238E27FC236}">
                <a16:creationId xmlns:a16="http://schemas.microsoft.com/office/drawing/2014/main" id="{73C68C9E-5C29-405D-B14E-5F929B793685}"/>
              </a:ext>
            </a:extLst>
          </p:cNvPr>
          <p:cNvCxnSpPr>
            <a:cxnSpLocks/>
          </p:cNvCxnSpPr>
          <p:nvPr/>
        </p:nvCxnSpPr>
        <p:spPr bwMode="auto">
          <a:xfrm>
            <a:off x="28956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3" name="Straight Connector 112">
            <a:extLst>
              <a:ext uri="{FF2B5EF4-FFF2-40B4-BE49-F238E27FC236}">
                <a16:creationId xmlns:a16="http://schemas.microsoft.com/office/drawing/2014/main" id="{6FAD0D46-6B0F-4E13-B592-419B47F9143B}"/>
              </a:ext>
            </a:extLst>
          </p:cNvPr>
          <p:cNvCxnSpPr>
            <a:cxnSpLocks/>
          </p:cNvCxnSpPr>
          <p:nvPr/>
        </p:nvCxnSpPr>
        <p:spPr bwMode="auto">
          <a:xfrm>
            <a:off x="19812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4" name="Straight Connector 113">
            <a:extLst>
              <a:ext uri="{FF2B5EF4-FFF2-40B4-BE49-F238E27FC236}">
                <a16:creationId xmlns:a16="http://schemas.microsoft.com/office/drawing/2014/main" id="{D8C7227E-4022-4EC5-B65A-30230C6CDA46}"/>
              </a:ext>
            </a:extLst>
          </p:cNvPr>
          <p:cNvCxnSpPr>
            <a:cxnSpLocks/>
          </p:cNvCxnSpPr>
          <p:nvPr/>
        </p:nvCxnSpPr>
        <p:spPr bwMode="auto">
          <a:xfrm>
            <a:off x="213518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5" name="Straight Connector 115">
            <a:extLst>
              <a:ext uri="{FF2B5EF4-FFF2-40B4-BE49-F238E27FC236}">
                <a16:creationId xmlns:a16="http://schemas.microsoft.com/office/drawing/2014/main" id="{4653EA91-3700-40FC-AACC-D11965F0FA74}"/>
              </a:ext>
            </a:extLst>
          </p:cNvPr>
          <p:cNvCxnSpPr>
            <a:cxnSpLocks/>
          </p:cNvCxnSpPr>
          <p:nvPr/>
        </p:nvCxnSpPr>
        <p:spPr bwMode="auto">
          <a:xfrm>
            <a:off x="2290763"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6" name="Straight Connector 95">
            <a:extLst>
              <a:ext uri="{FF2B5EF4-FFF2-40B4-BE49-F238E27FC236}">
                <a16:creationId xmlns:a16="http://schemas.microsoft.com/office/drawing/2014/main" id="{7BF98417-43AF-44CF-BEE5-BFB517C3767A}"/>
              </a:ext>
            </a:extLst>
          </p:cNvPr>
          <p:cNvCxnSpPr>
            <a:cxnSpLocks/>
          </p:cNvCxnSpPr>
          <p:nvPr/>
        </p:nvCxnSpPr>
        <p:spPr bwMode="auto">
          <a:xfrm>
            <a:off x="258603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7" name="Straight Connector 96">
            <a:extLst>
              <a:ext uri="{FF2B5EF4-FFF2-40B4-BE49-F238E27FC236}">
                <a16:creationId xmlns:a16="http://schemas.microsoft.com/office/drawing/2014/main" id="{970038FB-9289-4BAE-B338-1479AAF5675D}"/>
              </a:ext>
            </a:extLst>
          </p:cNvPr>
          <p:cNvCxnSpPr>
            <a:cxnSpLocks/>
          </p:cNvCxnSpPr>
          <p:nvPr/>
        </p:nvCxnSpPr>
        <p:spPr bwMode="auto">
          <a:xfrm>
            <a:off x="2740025"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8" name="Straight Connector 98">
            <a:extLst>
              <a:ext uri="{FF2B5EF4-FFF2-40B4-BE49-F238E27FC236}">
                <a16:creationId xmlns:a16="http://schemas.microsoft.com/office/drawing/2014/main" id="{83D1AE02-D83C-40FB-826C-7B6C84DD2E42}"/>
              </a:ext>
            </a:extLst>
          </p:cNvPr>
          <p:cNvCxnSpPr>
            <a:cxnSpLocks/>
          </p:cNvCxnSpPr>
          <p:nvPr/>
        </p:nvCxnSpPr>
        <p:spPr bwMode="auto">
          <a:xfrm>
            <a:off x="28956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9" name="Straight Connector 99">
            <a:extLst>
              <a:ext uri="{FF2B5EF4-FFF2-40B4-BE49-F238E27FC236}">
                <a16:creationId xmlns:a16="http://schemas.microsoft.com/office/drawing/2014/main" id="{2B5E784C-7565-4E7C-BB04-94BA9DBC76FF}"/>
              </a:ext>
            </a:extLst>
          </p:cNvPr>
          <p:cNvCxnSpPr>
            <a:cxnSpLocks/>
          </p:cNvCxnSpPr>
          <p:nvPr/>
        </p:nvCxnSpPr>
        <p:spPr bwMode="auto">
          <a:xfrm>
            <a:off x="19812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0" name="Straight Connector 100">
            <a:extLst>
              <a:ext uri="{FF2B5EF4-FFF2-40B4-BE49-F238E27FC236}">
                <a16:creationId xmlns:a16="http://schemas.microsoft.com/office/drawing/2014/main" id="{077B00EE-0386-4324-8886-A17A781E914A}"/>
              </a:ext>
            </a:extLst>
          </p:cNvPr>
          <p:cNvCxnSpPr>
            <a:cxnSpLocks/>
          </p:cNvCxnSpPr>
          <p:nvPr/>
        </p:nvCxnSpPr>
        <p:spPr bwMode="auto">
          <a:xfrm>
            <a:off x="213518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1" name="Straight Connector 101">
            <a:extLst>
              <a:ext uri="{FF2B5EF4-FFF2-40B4-BE49-F238E27FC236}">
                <a16:creationId xmlns:a16="http://schemas.microsoft.com/office/drawing/2014/main" id="{3F4783BF-5561-4A95-9D09-3C4A555CF1B0}"/>
              </a:ext>
            </a:extLst>
          </p:cNvPr>
          <p:cNvCxnSpPr>
            <a:cxnSpLocks/>
          </p:cNvCxnSpPr>
          <p:nvPr/>
        </p:nvCxnSpPr>
        <p:spPr bwMode="auto">
          <a:xfrm>
            <a:off x="2290763"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34832" name="Group 63">
            <a:extLst>
              <a:ext uri="{FF2B5EF4-FFF2-40B4-BE49-F238E27FC236}">
                <a16:creationId xmlns:a16="http://schemas.microsoft.com/office/drawing/2014/main" id="{48BF4F97-D53D-4940-8CF6-242A25B5CBC1}"/>
              </a:ext>
            </a:extLst>
          </p:cNvPr>
          <p:cNvGrpSpPr>
            <a:grpSpLocks/>
          </p:cNvGrpSpPr>
          <p:nvPr/>
        </p:nvGrpSpPr>
        <p:grpSpPr bwMode="auto">
          <a:xfrm>
            <a:off x="2174876" y="3895725"/>
            <a:ext cx="8289925" cy="2459038"/>
            <a:chOff x="651354" y="3895242"/>
            <a:chExt cx="8288965" cy="2458840"/>
          </a:xfrm>
        </p:grpSpPr>
        <p:sp>
          <p:nvSpPr>
            <p:cNvPr id="65" name="Freeform 64">
              <a:extLst>
                <a:ext uri="{FF2B5EF4-FFF2-40B4-BE49-F238E27FC236}">
                  <a16:creationId xmlns:a16="http://schemas.microsoft.com/office/drawing/2014/main" id="{2FE280A8-90BF-414F-AF1B-DF39641BE330}"/>
                </a:ext>
              </a:extLst>
            </p:cNvPr>
            <p:cNvSpPr/>
            <p:nvPr/>
          </p:nvSpPr>
          <p:spPr>
            <a:xfrm>
              <a:off x="3360903" y="3895242"/>
              <a:ext cx="2241290" cy="527008"/>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3520" tIns="53520" rIns="53520" bIns="53520" spcCol="1270" anchor="ctr"/>
            <a:lstStyle/>
            <a:p>
              <a:pPr algn="ctr" defTabSz="444500">
                <a:lnSpc>
                  <a:spcPct val="90000"/>
                </a:lnSpc>
                <a:spcAft>
                  <a:spcPct val="35000"/>
                </a:spcAft>
                <a:defRPr/>
              </a:pPr>
              <a:r>
                <a:rPr lang="en-US" sz="1000" dirty="0">
                  <a:solidFill>
                    <a:schemeClr val="tx1"/>
                  </a:solidFill>
                </a:rPr>
                <a:t>IEEE-SA Board of Governors</a:t>
              </a:r>
            </a:p>
            <a:p>
              <a:pPr algn="ctr" defTabSz="444500">
                <a:lnSpc>
                  <a:spcPct val="90000"/>
                </a:lnSpc>
                <a:spcAft>
                  <a:spcPct val="35000"/>
                </a:spcAft>
                <a:defRPr/>
              </a:pPr>
              <a:r>
                <a:rPr lang="en-US" sz="10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495825" y="4814331"/>
              <a:ext cx="1976209" cy="43970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rgbClr val="FFC000"/>
            </a:solidFill>
            <a:ln w="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7165" tIns="47165" rIns="47165" bIns="47165" spcCol="1270" anchor="ctr"/>
            <a:lstStyle/>
            <a:p>
              <a:pPr algn="ctr" defTabSz="400050">
                <a:lnSpc>
                  <a:spcPct val="90000"/>
                </a:lnSpc>
                <a:spcAft>
                  <a:spcPct val="35000"/>
                </a:spcAft>
                <a:defRPr/>
              </a:pPr>
              <a:r>
                <a:rPr lang="en-US" sz="900" dirty="0">
                  <a:solidFill>
                    <a:schemeClr val="tx1"/>
                  </a:solidFill>
                </a:rPr>
                <a:t>Standards Board</a:t>
              </a:r>
            </a:p>
            <a:p>
              <a:pPr algn="ctr" defTabSz="400050">
                <a:lnSpc>
                  <a:spcPct val="90000"/>
                </a:lnSpc>
                <a:spcAft>
                  <a:spcPct val="35000"/>
                </a:spcAft>
                <a:defRPr/>
              </a:pPr>
              <a:r>
                <a:rPr lang="en-US" sz="900" dirty="0">
                  <a:solidFill>
                    <a:schemeClr val="tx1"/>
                  </a:solidFill>
                </a:rPr>
                <a:t>(SASB)</a:t>
              </a:r>
            </a:p>
          </p:txBody>
        </p:sp>
        <p:sp>
          <p:nvSpPr>
            <p:cNvPr id="71" name="Freeform 70">
              <a:extLst>
                <a:ext uri="{FF2B5EF4-FFF2-40B4-BE49-F238E27FC236}">
                  <a16:creationId xmlns:a16="http://schemas.microsoft.com/office/drawing/2014/main" id="{D8757A52-C240-6641-A247-F623E43F1F55}"/>
                </a:ext>
              </a:extLst>
            </p:cNvPr>
            <p:cNvSpPr/>
            <p:nvPr/>
          </p:nvSpPr>
          <p:spPr>
            <a:xfrm>
              <a:off x="1195804" y="5257207"/>
              <a:ext cx="3288919" cy="461926"/>
            </a:xfrm>
            <a:custGeom>
              <a:avLst/>
              <a:gdLst/>
              <a:ahLst/>
              <a:cxnLst/>
              <a:rect l="0" t="0" r="0" b="0"/>
              <a:pathLst>
                <a:path>
                  <a:moveTo>
                    <a:pt x="3288430" y="0"/>
                  </a:moveTo>
                  <a:lnTo>
                    <a:pt x="3288430"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Freeform 72">
              <a:extLst>
                <a:ext uri="{FF2B5EF4-FFF2-40B4-BE49-F238E27FC236}">
                  <a16:creationId xmlns:a16="http://schemas.microsoft.com/office/drawing/2014/main" id="{C9D0A882-9A52-CF43-9E74-A8D4AA5C7B03}"/>
                </a:ext>
              </a:extLst>
            </p:cNvPr>
            <p:cNvSpPr/>
            <p:nvPr/>
          </p:nvSpPr>
          <p:spPr>
            <a:xfrm>
              <a:off x="651354" y="5717545"/>
              <a:ext cx="1088899" cy="636537"/>
            </a:xfrm>
            <a:custGeom>
              <a:avLst/>
              <a:gdLst>
                <a:gd name="connsiteX0" fmla="*/ 0 w 1089364"/>
                <a:gd name="connsiteY0" fmla="*/ 63716 h 637156"/>
                <a:gd name="connsiteX1" fmla="*/ 63716 w 1089364"/>
                <a:gd name="connsiteY1" fmla="*/ 0 h 637156"/>
                <a:gd name="connsiteX2" fmla="*/ 1025648 w 1089364"/>
                <a:gd name="connsiteY2" fmla="*/ 0 h 637156"/>
                <a:gd name="connsiteX3" fmla="*/ 1089364 w 1089364"/>
                <a:gd name="connsiteY3" fmla="*/ 63716 h 637156"/>
                <a:gd name="connsiteX4" fmla="*/ 1089364 w 1089364"/>
                <a:gd name="connsiteY4" fmla="*/ 573440 h 637156"/>
                <a:gd name="connsiteX5" fmla="*/ 1025648 w 1089364"/>
                <a:gd name="connsiteY5" fmla="*/ 637156 h 637156"/>
                <a:gd name="connsiteX6" fmla="*/ 63716 w 1089364"/>
                <a:gd name="connsiteY6" fmla="*/ 637156 h 637156"/>
                <a:gd name="connsiteX7" fmla="*/ 0 w 1089364"/>
                <a:gd name="connsiteY7" fmla="*/ 573440 h 637156"/>
                <a:gd name="connsiteX8" fmla="*/ 0 w 1089364"/>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64" h="637156">
                  <a:moveTo>
                    <a:pt x="0" y="63716"/>
                  </a:moveTo>
                  <a:cubicBezTo>
                    <a:pt x="0" y="28527"/>
                    <a:pt x="28527" y="0"/>
                    <a:pt x="63716" y="0"/>
                  </a:cubicBezTo>
                  <a:lnTo>
                    <a:pt x="1025648" y="0"/>
                  </a:lnTo>
                  <a:cubicBezTo>
                    <a:pt x="1060837" y="0"/>
                    <a:pt x="1089364" y="28527"/>
                    <a:pt x="1089364" y="63716"/>
                  </a:cubicBezTo>
                  <a:lnTo>
                    <a:pt x="1089364" y="573440"/>
                  </a:lnTo>
                  <a:cubicBezTo>
                    <a:pt x="1089364" y="608629"/>
                    <a:pt x="1060837" y="637156"/>
                    <a:pt x="1025648"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Administrative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AdCom</a:t>
              </a:r>
              <a:r>
                <a:rPr lang="en-US" sz="800" dirty="0">
                  <a:solidFill>
                    <a:schemeClr val="tx1"/>
                  </a:solidFill>
                </a:rPr>
                <a:t>)</a:t>
              </a:r>
            </a:p>
          </p:txBody>
        </p:sp>
        <p:sp>
          <p:nvSpPr>
            <p:cNvPr id="77" name="Freeform 76">
              <a:extLst>
                <a:ext uri="{FF2B5EF4-FFF2-40B4-BE49-F238E27FC236}">
                  <a16:creationId xmlns:a16="http://schemas.microsoft.com/office/drawing/2014/main" id="{F677D1BC-0692-D14F-9696-6CD635710E8E}"/>
                </a:ext>
              </a:extLst>
            </p:cNvPr>
            <p:cNvSpPr/>
            <p:nvPr/>
          </p:nvSpPr>
          <p:spPr>
            <a:xfrm>
              <a:off x="2316449" y="5258795"/>
              <a:ext cx="2168274" cy="450814"/>
            </a:xfrm>
            <a:custGeom>
              <a:avLst/>
              <a:gdLst/>
              <a:ahLst/>
              <a:cxnLst/>
              <a:rect l="0" t="0" r="0" b="0"/>
              <a:pathLst>
                <a:path>
                  <a:moveTo>
                    <a:pt x="2168362" y="0"/>
                  </a:moveTo>
                  <a:lnTo>
                    <a:pt x="2168362" y="225232"/>
                  </a:lnTo>
                  <a:lnTo>
                    <a:pt x="0" y="225232"/>
                  </a:lnTo>
                  <a:lnTo>
                    <a:pt x="0" y="450464"/>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2" name="Freeform 81">
              <a:extLst>
                <a:ext uri="{FF2B5EF4-FFF2-40B4-BE49-F238E27FC236}">
                  <a16:creationId xmlns:a16="http://schemas.microsoft.com/office/drawing/2014/main" id="{7C4CF605-EDF5-7044-8F97-D1784D28700C}"/>
                </a:ext>
              </a:extLst>
            </p:cNvPr>
            <p:cNvSpPr/>
            <p:nvPr/>
          </p:nvSpPr>
          <p:spPr>
            <a:xfrm>
              <a:off x="1940255" y="5704846"/>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Audit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AudCom</a:t>
              </a:r>
              <a:r>
                <a:rPr lang="en-US" sz="800" dirty="0">
                  <a:solidFill>
                    <a:schemeClr val="tx1"/>
                  </a:solidFill>
                </a:rPr>
                <a:t>)</a:t>
              </a:r>
            </a:p>
          </p:txBody>
        </p:sp>
        <p:sp>
          <p:nvSpPr>
            <p:cNvPr id="83" name="Freeform 82">
              <a:extLst>
                <a:ext uri="{FF2B5EF4-FFF2-40B4-BE49-F238E27FC236}">
                  <a16:creationId xmlns:a16="http://schemas.microsoft.com/office/drawing/2014/main" id="{66516886-2DCD-4348-ADEB-C592D0E0267F}"/>
                </a:ext>
              </a:extLst>
            </p:cNvPr>
            <p:cNvSpPr/>
            <p:nvPr/>
          </p:nvSpPr>
          <p:spPr>
            <a:xfrm>
              <a:off x="3624398" y="5254033"/>
              <a:ext cx="860325" cy="463513"/>
            </a:xfrm>
            <a:custGeom>
              <a:avLst/>
              <a:gdLst/>
              <a:ahLst/>
              <a:cxnLst/>
              <a:rect l="0" t="0" r="0" b="0"/>
              <a:pathLst>
                <a:path>
                  <a:moveTo>
                    <a:pt x="860663" y="0"/>
                  </a:moveTo>
                  <a:lnTo>
                    <a:pt x="860663"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a:extLst>
                <a:ext uri="{FF2B5EF4-FFF2-40B4-BE49-F238E27FC236}">
                  <a16:creationId xmlns:a16="http://schemas.microsoft.com/office/drawing/2014/main" id="{CF8161B3-FDF1-0C41-B340-3EA8E5E0A66F}"/>
                </a:ext>
              </a:extLst>
            </p:cNvPr>
            <p:cNvSpPr/>
            <p:nvPr/>
          </p:nvSpPr>
          <p:spPr>
            <a:xfrm>
              <a:off x="2941852" y="5717545"/>
              <a:ext cx="1365092" cy="636537"/>
            </a:xfrm>
            <a:custGeom>
              <a:avLst/>
              <a:gdLst>
                <a:gd name="connsiteX0" fmla="*/ 0 w 1364788"/>
                <a:gd name="connsiteY0" fmla="*/ 63716 h 637156"/>
                <a:gd name="connsiteX1" fmla="*/ 63716 w 1364788"/>
                <a:gd name="connsiteY1" fmla="*/ 0 h 637156"/>
                <a:gd name="connsiteX2" fmla="*/ 1301072 w 1364788"/>
                <a:gd name="connsiteY2" fmla="*/ 0 h 637156"/>
                <a:gd name="connsiteX3" fmla="*/ 1364788 w 1364788"/>
                <a:gd name="connsiteY3" fmla="*/ 63716 h 637156"/>
                <a:gd name="connsiteX4" fmla="*/ 1364788 w 1364788"/>
                <a:gd name="connsiteY4" fmla="*/ 573440 h 637156"/>
                <a:gd name="connsiteX5" fmla="*/ 1301072 w 1364788"/>
                <a:gd name="connsiteY5" fmla="*/ 637156 h 637156"/>
                <a:gd name="connsiteX6" fmla="*/ 63716 w 1364788"/>
                <a:gd name="connsiteY6" fmla="*/ 637156 h 637156"/>
                <a:gd name="connsiteX7" fmla="*/ 0 w 1364788"/>
                <a:gd name="connsiteY7" fmla="*/ 573440 h 637156"/>
                <a:gd name="connsiteX8" fmla="*/ 0 w 1364788"/>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88" h="637156">
                  <a:moveTo>
                    <a:pt x="0" y="63716"/>
                  </a:moveTo>
                  <a:cubicBezTo>
                    <a:pt x="0" y="28527"/>
                    <a:pt x="28527" y="0"/>
                    <a:pt x="63716" y="0"/>
                  </a:cubicBezTo>
                  <a:lnTo>
                    <a:pt x="1301072" y="0"/>
                  </a:lnTo>
                  <a:cubicBezTo>
                    <a:pt x="1336261" y="0"/>
                    <a:pt x="1364788" y="28527"/>
                    <a:pt x="1364788" y="63716"/>
                  </a:cubicBezTo>
                  <a:lnTo>
                    <a:pt x="1364788" y="573440"/>
                  </a:lnTo>
                  <a:cubicBezTo>
                    <a:pt x="1364788" y="608629"/>
                    <a:pt x="1336261" y="637156"/>
                    <a:pt x="1301072"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Industry Connections Committee </a:t>
              </a:r>
            </a:p>
            <a:p>
              <a:pPr algn="ctr" defTabSz="355600">
                <a:lnSpc>
                  <a:spcPct val="90000"/>
                </a:lnSpc>
                <a:spcAft>
                  <a:spcPct val="35000"/>
                </a:spcAft>
                <a:defRPr/>
              </a:pPr>
              <a:r>
                <a:rPr lang="en-US" sz="800" dirty="0">
                  <a:solidFill>
                    <a:schemeClr val="tx1"/>
                  </a:solidFill>
                </a:rPr>
                <a:t>(IC Com)</a:t>
              </a:r>
            </a:p>
          </p:txBody>
        </p:sp>
        <p:sp>
          <p:nvSpPr>
            <p:cNvPr id="85" name="Freeform 84">
              <a:extLst>
                <a:ext uri="{FF2B5EF4-FFF2-40B4-BE49-F238E27FC236}">
                  <a16:creationId xmlns:a16="http://schemas.microsoft.com/office/drawing/2014/main" id="{A50D499D-A912-6448-99AE-A55CF555AA13}"/>
                </a:ext>
              </a:extLst>
            </p:cNvPr>
            <p:cNvSpPr/>
            <p:nvPr/>
          </p:nvSpPr>
          <p:spPr>
            <a:xfrm>
              <a:off x="4484723" y="5254033"/>
              <a:ext cx="588894" cy="463513"/>
            </a:xfrm>
            <a:custGeom>
              <a:avLst/>
              <a:gdLst/>
              <a:ahLst/>
              <a:cxnLst/>
              <a:rect l="0" t="0" r="0" b="0"/>
              <a:pathLst>
                <a:path>
                  <a:moveTo>
                    <a:pt x="0" y="0"/>
                  </a:moveTo>
                  <a:lnTo>
                    <a:pt x="0" y="231505"/>
                  </a:lnTo>
                  <a:lnTo>
                    <a:pt x="588984" y="231505"/>
                  </a:lnTo>
                  <a:lnTo>
                    <a:pt x="58898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a:extLst>
                <a:ext uri="{FF2B5EF4-FFF2-40B4-BE49-F238E27FC236}">
                  <a16:creationId xmlns:a16="http://schemas.microsoft.com/office/drawing/2014/main" id="{B21D662B-DB06-2C4E-9F1E-50643E5BA025}"/>
                </a:ext>
              </a:extLst>
            </p:cNvPr>
            <p:cNvSpPr/>
            <p:nvPr/>
          </p:nvSpPr>
          <p:spPr>
            <a:xfrm>
              <a:off x="4530755" y="5717545"/>
              <a:ext cx="1084137" cy="636537"/>
            </a:xfrm>
            <a:custGeom>
              <a:avLst/>
              <a:gdLst>
                <a:gd name="connsiteX0" fmla="*/ 0 w 1084246"/>
                <a:gd name="connsiteY0" fmla="*/ 63716 h 637156"/>
                <a:gd name="connsiteX1" fmla="*/ 63716 w 1084246"/>
                <a:gd name="connsiteY1" fmla="*/ 0 h 637156"/>
                <a:gd name="connsiteX2" fmla="*/ 1020530 w 1084246"/>
                <a:gd name="connsiteY2" fmla="*/ 0 h 637156"/>
                <a:gd name="connsiteX3" fmla="*/ 1084246 w 1084246"/>
                <a:gd name="connsiteY3" fmla="*/ 63716 h 637156"/>
                <a:gd name="connsiteX4" fmla="*/ 1084246 w 1084246"/>
                <a:gd name="connsiteY4" fmla="*/ 573440 h 637156"/>
                <a:gd name="connsiteX5" fmla="*/ 1020530 w 1084246"/>
                <a:gd name="connsiteY5" fmla="*/ 637156 h 637156"/>
                <a:gd name="connsiteX6" fmla="*/ 63716 w 1084246"/>
                <a:gd name="connsiteY6" fmla="*/ 637156 h 637156"/>
                <a:gd name="connsiteX7" fmla="*/ 0 w 1084246"/>
                <a:gd name="connsiteY7" fmla="*/ 573440 h 637156"/>
                <a:gd name="connsiteX8" fmla="*/ 0 w 1084246"/>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46" h="637156">
                  <a:moveTo>
                    <a:pt x="0" y="63716"/>
                  </a:moveTo>
                  <a:cubicBezTo>
                    <a:pt x="0" y="28527"/>
                    <a:pt x="28527" y="0"/>
                    <a:pt x="63716" y="0"/>
                  </a:cubicBezTo>
                  <a:lnTo>
                    <a:pt x="1020530" y="0"/>
                  </a:lnTo>
                  <a:cubicBezTo>
                    <a:pt x="1055719" y="0"/>
                    <a:pt x="1084246" y="28527"/>
                    <a:pt x="1084246" y="63716"/>
                  </a:cubicBezTo>
                  <a:lnTo>
                    <a:pt x="1084246" y="573440"/>
                  </a:lnTo>
                  <a:cubicBezTo>
                    <a:pt x="1084246" y="608629"/>
                    <a:pt x="1055719" y="637156"/>
                    <a:pt x="1020530"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New Standards Committee </a:t>
              </a:r>
            </a:p>
            <a:p>
              <a:pPr algn="ctr" defTabSz="355600">
                <a:lnSpc>
                  <a:spcPct val="90000"/>
                </a:lnSpc>
                <a:spcAft>
                  <a:spcPct val="35000"/>
                </a:spcAft>
                <a:defRPr/>
              </a:pPr>
              <a:r>
                <a:rPr lang="en-US" sz="800" dirty="0">
                  <a:solidFill>
                    <a:schemeClr val="tx1"/>
                  </a:solidFill>
                </a:rPr>
                <a:t>(NesCom)</a:t>
              </a:r>
            </a:p>
          </p:txBody>
        </p:sp>
        <p:sp>
          <p:nvSpPr>
            <p:cNvPr id="87" name="Freeform 86">
              <a:extLst>
                <a:ext uri="{FF2B5EF4-FFF2-40B4-BE49-F238E27FC236}">
                  <a16:creationId xmlns:a16="http://schemas.microsoft.com/office/drawing/2014/main" id="{33F97880-334B-DD41-9415-EA0CA29D3058}"/>
                </a:ext>
              </a:extLst>
            </p:cNvPr>
            <p:cNvSpPr/>
            <p:nvPr/>
          </p:nvSpPr>
          <p:spPr>
            <a:xfrm>
              <a:off x="4484723" y="5254033"/>
              <a:ext cx="1731761" cy="463513"/>
            </a:xfrm>
            <a:custGeom>
              <a:avLst/>
              <a:gdLst/>
              <a:ahLst/>
              <a:cxnLst/>
              <a:rect l="0" t="0" r="0" b="0"/>
              <a:pathLst>
                <a:path>
                  <a:moveTo>
                    <a:pt x="0" y="0"/>
                  </a:moveTo>
                  <a:lnTo>
                    <a:pt x="0" y="231505"/>
                  </a:lnTo>
                  <a:lnTo>
                    <a:pt x="1731453" y="231505"/>
                  </a:lnTo>
                  <a:lnTo>
                    <a:pt x="1731453"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Freeform 88">
              <a:extLst>
                <a:ext uri="{FF2B5EF4-FFF2-40B4-BE49-F238E27FC236}">
                  <a16:creationId xmlns:a16="http://schemas.microsoft.com/office/drawing/2014/main" id="{C69DE6D0-7801-D74B-A73F-AAC7C76033E4}"/>
                </a:ext>
              </a:extLst>
            </p:cNvPr>
            <p:cNvSpPr/>
            <p:nvPr/>
          </p:nvSpPr>
          <p:spPr>
            <a:xfrm>
              <a:off x="5840291" y="5717545"/>
              <a:ext cx="750800"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Patent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PatCom</a:t>
              </a:r>
              <a:r>
                <a:rPr lang="en-US" sz="800" dirty="0">
                  <a:solidFill>
                    <a:schemeClr val="tx1"/>
                  </a:solidFill>
                </a:rPr>
                <a:t>)</a:t>
              </a:r>
            </a:p>
          </p:txBody>
        </p:sp>
        <p:sp>
          <p:nvSpPr>
            <p:cNvPr id="105" name="Freeform 104">
              <a:extLst>
                <a:ext uri="{FF2B5EF4-FFF2-40B4-BE49-F238E27FC236}">
                  <a16:creationId xmlns:a16="http://schemas.microsoft.com/office/drawing/2014/main" id="{7FF50C2F-33B8-EA46-9E7F-35CF0C8CC3CC}"/>
                </a:ext>
              </a:extLst>
            </p:cNvPr>
            <p:cNvSpPr/>
            <p:nvPr/>
          </p:nvSpPr>
          <p:spPr>
            <a:xfrm>
              <a:off x="4484723" y="5254033"/>
              <a:ext cx="2706374" cy="463513"/>
            </a:xfrm>
            <a:custGeom>
              <a:avLst/>
              <a:gdLst/>
              <a:ahLst/>
              <a:cxnLst/>
              <a:rect l="0" t="0" r="0" b="0"/>
              <a:pathLst>
                <a:path>
                  <a:moveTo>
                    <a:pt x="0" y="0"/>
                  </a:moveTo>
                  <a:lnTo>
                    <a:pt x="0" y="231505"/>
                  </a:lnTo>
                  <a:lnTo>
                    <a:pt x="2707014" y="231505"/>
                  </a:lnTo>
                  <a:lnTo>
                    <a:pt x="270701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9" name="Freeform 108">
              <a:extLst>
                <a:ext uri="{FF2B5EF4-FFF2-40B4-BE49-F238E27FC236}">
                  <a16:creationId xmlns:a16="http://schemas.microsoft.com/office/drawing/2014/main" id="{BE5B96DB-8480-D34F-8024-EA08609B5A75}"/>
                </a:ext>
              </a:extLst>
            </p:cNvPr>
            <p:cNvSpPr/>
            <p:nvPr/>
          </p:nvSpPr>
          <p:spPr>
            <a:xfrm>
              <a:off x="6816490" y="5717545"/>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Procedures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ProCom</a:t>
              </a:r>
              <a:r>
                <a:rPr lang="en-US" sz="800" dirty="0">
                  <a:solidFill>
                    <a:schemeClr val="tx1"/>
                  </a:solidFill>
                </a:rPr>
                <a:t>)</a:t>
              </a:r>
            </a:p>
          </p:txBody>
        </p:sp>
        <p:sp>
          <p:nvSpPr>
            <p:cNvPr id="110" name="Freeform 109">
              <a:extLst>
                <a:ext uri="{FF2B5EF4-FFF2-40B4-BE49-F238E27FC236}">
                  <a16:creationId xmlns:a16="http://schemas.microsoft.com/office/drawing/2014/main" id="{75E7DB89-5B7B-D94E-ADCA-F002FCF71F16}"/>
                </a:ext>
              </a:extLst>
            </p:cNvPr>
            <p:cNvSpPr/>
            <p:nvPr/>
          </p:nvSpPr>
          <p:spPr>
            <a:xfrm>
              <a:off x="4484723" y="5254033"/>
              <a:ext cx="3880988" cy="463513"/>
            </a:xfrm>
            <a:custGeom>
              <a:avLst/>
              <a:gdLst/>
              <a:ahLst/>
              <a:cxnLst/>
              <a:rect l="0" t="0" r="0" b="0"/>
              <a:pathLst>
                <a:path>
                  <a:moveTo>
                    <a:pt x="0" y="0"/>
                  </a:moveTo>
                  <a:lnTo>
                    <a:pt x="0" y="231505"/>
                  </a:lnTo>
                  <a:lnTo>
                    <a:pt x="3881606" y="231505"/>
                  </a:lnTo>
                  <a:lnTo>
                    <a:pt x="3881606"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1" name="Freeform 110">
              <a:extLst>
                <a:ext uri="{FF2B5EF4-FFF2-40B4-BE49-F238E27FC236}">
                  <a16:creationId xmlns:a16="http://schemas.microsoft.com/office/drawing/2014/main" id="{329293C8-A528-E54C-9602-29CE8AE972E7}"/>
                </a:ext>
              </a:extLst>
            </p:cNvPr>
            <p:cNvSpPr/>
            <p:nvPr/>
          </p:nvSpPr>
          <p:spPr>
            <a:xfrm>
              <a:off x="7791102" y="5717545"/>
              <a:ext cx="1149217" cy="636537"/>
            </a:xfrm>
            <a:custGeom>
              <a:avLst/>
              <a:gdLst>
                <a:gd name="connsiteX0" fmla="*/ 0 w 1148491"/>
                <a:gd name="connsiteY0" fmla="*/ 63716 h 637156"/>
                <a:gd name="connsiteX1" fmla="*/ 63716 w 1148491"/>
                <a:gd name="connsiteY1" fmla="*/ 0 h 637156"/>
                <a:gd name="connsiteX2" fmla="*/ 1084775 w 1148491"/>
                <a:gd name="connsiteY2" fmla="*/ 0 h 637156"/>
                <a:gd name="connsiteX3" fmla="*/ 1148491 w 1148491"/>
                <a:gd name="connsiteY3" fmla="*/ 63716 h 637156"/>
                <a:gd name="connsiteX4" fmla="*/ 1148491 w 1148491"/>
                <a:gd name="connsiteY4" fmla="*/ 573440 h 637156"/>
                <a:gd name="connsiteX5" fmla="*/ 1084775 w 1148491"/>
                <a:gd name="connsiteY5" fmla="*/ 637156 h 637156"/>
                <a:gd name="connsiteX6" fmla="*/ 63716 w 1148491"/>
                <a:gd name="connsiteY6" fmla="*/ 637156 h 637156"/>
                <a:gd name="connsiteX7" fmla="*/ 0 w 1148491"/>
                <a:gd name="connsiteY7" fmla="*/ 573440 h 637156"/>
                <a:gd name="connsiteX8" fmla="*/ 0 w 1148491"/>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491" h="637156">
                  <a:moveTo>
                    <a:pt x="0" y="63716"/>
                  </a:moveTo>
                  <a:cubicBezTo>
                    <a:pt x="0" y="28527"/>
                    <a:pt x="28527" y="0"/>
                    <a:pt x="63716" y="0"/>
                  </a:cubicBezTo>
                  <a:lnTo>
                    <a:pt x="1084775" y="0"/>
                  </a:lnTo>
                  <a:cubicBezTo>
                    <a:pt x="1119964" y="0"/>
                    <a:pt x="1148491" y="28527"/>
                    <a:pt x="1148491" y="63716"/>
                  </a:cubicBezTo>
                  <a:lnTo>
                    <a:pt x="1148491" y="573440"/>
                  </a:lnTo>
                  <a:cubicBezTo>
                    <a:pt x="1148491" y="608629"/>
                    <a:pt x="1119964" y="637156"/>
                    <a:pt x="1084775"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Standards Review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RevCom</a:t>
              </a:r>
              <a:r>
                <a:rPr lang="en-US" sz="800" dirty="0">
                  <a:solidFill>
                    <a:schemeClr val="tx1"/>
                  </a:solidFill>
                </a:rPr>
                <a:t>)</a:t>
              </a:r>
            </a:p>
          </p:txBody>
        </p:sp>
        <p:sp>
          <p:nvSpPr>
            <p:cNvPr id="67" name="Freeform 66">
              <a:extLst>
                <a:ext uri="{FF2B5EF4-FFF2-40B4-BE49-F238E27FC236}">
                  <a16:creationId xmlns:a16="http://schemas.microsoft.com/office/drawing/2014/main" id="{2C071EFD-567B-3840-80B4-25448C18BBCE}"/>
                </a:ext>
              </a:extLst>
            </p:cNvPr>
            <p:cNvSpPr/>
            <p:nvPr/>
          </p:nvSpPr>
          <p:spPr>
            <a:xfrm>
              <a:off x="6441883" y="4147635"/>
              <a:ext cx="1707952" cy="849244"/>
            </a:xfrm>
            <a:custGeom>
              <a:avLst/>
              <a:gdLst>
                <a:gd name="connsiteX0" fmla="*/ 0 w 1961622"/>
                <a:gd name="connsiteY0" fmla="*/ 36576 h 365760"/>
                <a:gd name="connsiteX1" fmla="*/ 36576 w 1961622"/>
                <a:gd name="connsiteY1" fmla="*/ 0 h 365760"/>
                <a:gd name="connsiteX2" fmla="*/ 1925046 w 1961622"/>
                <a:gd name="connsiteY2" fmla="*/ 0 h 365760"/>
                <a:gd name="connsiteX3" fmla="*/ 1961622 w 1961622"/>
                <a:gd name="connsiteY3" fmla="*/ 36576 h 365760"/>
                <a:gd name="connsiteX4" fmla="*/ 1961622 w 1961622"/>
                <a:gd name="connsiteY4" fmla="*/ 329184 h 365760"/>
                <a:gd name="connsiteX5" fmla="*/ 1925046 w 1961622"/>
                <a:gd name="connsiteY5" fmla="*/ 365760 h 365760"/>
                <a:gd name="connsiteX6" fmla="*/ 36576 w 1961622"/>
                <a:gd name="connsiteY6" fmla="*/ 365760 h 365760"/>
                <a:gd name="connsiteX7" fmla="*/ 0 w 1961622"/>
                <a:gd name="connsiteY7" fmla="*/ 329184 h 365760"/>
                <a:gd name="connsiteX8" fmla="*/ 0 w 1961622"/>
                <a:gd name="connsiteY8" fmla="*/ 36576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622" h="365760">
                  <a:moveTo>
                    <a:pt x="0" y="36576"/>
                  </a:moveTo>
                  <a:cubicBezTo>
                    <a:pt x="0" y="16376"/>
                    <a:pt x="16376" y="0"/>
                    <a:pt x="36576" y="0"/>
                  </a:cubicBezTo>
                  <a:lnTo>
                    <a:pt x="1925046" y="0"/>
                  </a:lnTo>
                  <a:cubicBezTo>
                    <a:pt x="1945246" y="0"/>
                    <a:pt x="1961622" y="16376"/>
                    <a:pt x="1961622" y="36576"/>
                  </a:cubicBezTo>
                  <a:lnTo>
                    <a:pt x="1961622" y="329184"/>
                  </a:lnTo>
                  <a:cubicBezTo>
                    <a:pt x="1961622" y="349384"/>
                    <a:pt x="1945246" y="365760"/>
                    <a:pt x="1925046" y="365760"/>
                  </a:cubicBezTo>
                  <a:lnTo>
                    <a:pt x="36576" y="365760"/>
                  </a:lnTo>
                  <a:cubicBezTo>
                    <a:pt x="16376" y="365760"/>
                    <a:pt x="0" y="349384"/>
                    <a:pt x="0" y="329184"/>
                  </a:cubicBezTo>
                  <a:lnTo>
                    <a:pt x="0" y="36576"/>
                  </a:lnTo>
                  <a:close/>
                </a:path>
              </a:pathLst>
            </a:custGeom>
            <a:solidFill>
              <a:schemeClr val="accent2">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5003" tIns="45003" rIns="45003" bIns="45003" spcCol="1270" anchor="ctr"/>
            <a:lstStyle/>
            <a:p>
              <a:pPr algn="ctr" defTabSz="400050">
                <a:lnSpc>
                  <a:spcPct val="90000"/>
                </a:lnSpc>
                <a:spcAft>
                  <a:spcPct val="35000"/>
                </a:spcAft>
                <a:defRPr/>
              </a:pPr>
              <a:r>
                <a:rPr lang="en-US" sz="900" dirty="0">
                  <a:solidFill>
                    <a:schemeClr val="tx1"/>
                  </a:solidFill>
                </a:rPr>
                <a:t>Corporate Advisory Group (CAG)</a:t>
              </a:r>
            </a:p>
            <a:p>
              <a:pPr algn="ctr" defTabSz="400050">
                <a:lnSpc>
                  <a:spcPct val="90000"/>
                </a:lnSpc>
                <a:spcAft>
                  <a:spcPct val="35000"/>
                </a:spcAft>
                <a:defRPr/>
              </a:pPr>
              <a:r>
                <a:rPr lang="en-US" sz="900" dirty="0">
                  <a:solidFill>
                    <a:schemeClr val="tx1"/>
                  </a:solidFill>
                </a:rPr>
                <a:t>Registration Authority Committee (RAC)</a:t>
              </a:r>
            </a:p>
          </p:txBody>
        </p:sp>
      </p:grpSp>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34" name="TextBox 4">
            <a:extLst>
              <a:ext uri="{FF2B5EF4-FFF2-40B4-BE49-F238E27FC236}">
                <a16:creationId xmlns:a16="http://schemas.microsoft.com/office/drawing/2014/main" id="{14692BB4-8183-401C-B06F-7699F8C66732}"/>
              </a:ext>
            </a:extLst>
          </p:cNvPr>
          <p:cNvSpPr txBox="1">
            <a:spLocks noChangeArrowheads="1"/>
          </p:cNvSpPr>
          <p:nvPr/>
        </p:nvSpPr>
        <p:spPr bwMode="auto">
          <a:xfrm>
            <a:off x="3200400" y="3657601"/>
            <a:ext cx="1562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solidFill>
                  <a:srgbClr val="FF0000"/>
                </a:solidFill>
                <a:cs typeface="DejaVu Sans" charset="0"/>
              </a:rPr>
              <a:t>IEEE 802 LMSC is a standards sponsor of the IEEE-SA and standards committee of the IEEE Computer Society.</a:t>
            </a:r>
          </a:p>
        </p:txBody>
      </p:sp>
      <p:cxnSp>
        <p:nvCxnSpPr>
          <p:cNvPr id="34835" name="Straight Arrow Connector 6">
            <a:extLst>
              <a:ext uri="{FF2B5EF4-FFF2-40B4-BE49-F238E27FC236}">
                <a16:creationId xmlns:a16="http://schemas.microsoft.com/office/drawing/2014/main" id="{4F02108E-B3AA-4BBA-BDFB-5E02C64CD400}"/>
              </a:ext>
            </a:extLst>
          </p:cNvPr>
          <p:cNvCxnSpPr>
            <a:cxnSpLocks/>
          </p:cNvCxnSpPr>
          <p:nvPr/>
        </p:nvCxnSpPr>
        <p:spPr bwMode="auto">
          <a:xfrm>
            <a:off x="4276725" y="4445000"/>
            <a:ext cx="84138" cy="355600"/>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4836" name="Organization Chart 7">
            <a:extLst>
              <a:ext uri="{FF2B5EF4-FFF2-40B4-BE49-F238E27FC236}">
                <a16:creationId xmlns:a16="http://schemas.microsoft.com/office/drawing/2014/main" id="{B871024D-211F-480E-927B-D4D13A711812}"/>
              </a:ext>
            </a:extLst>
          </p:cNvPr>
          <p:cNvGrpSpPr>
            <a:grpSpLocks noChangeAspect="1"/>
          </p:cNvGrpSpPr>
          <p:nvPr/>
        </p:nvGrpSpPr>
        <p:grpSpPr bwMode="auto">
          <a:xfrm>
            <a:off x="1741488" y="1136650"/>
            <a:ext cx="8469312" cy="2401888"/>
            <a:chOff x="66" y="1327"/>
            <a:chExt cx="6356" cy="2049"/>
          </a:xfrm>
        </p:grpSpPr>
        <p:sp>
          <p:nvSpPr>
            <p:cNvPr id="135" name="_s55304">
              <a:extLst>
                <a:ext uri="{FF2B5EF4-FFF2-40B4-BE49-F238E27FC236}">
                  <a16:creationId xmlns:a16="http://schemas.microsoft.com/office/drawing/2014/main" id="{7B85D06B-8E27-4EE1-B54D-67361CA111B7}"/>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600" dirty="0">
                  <a:solidFill>
                    <a:srgbClr val="000000"/>
                  </a:solidFill>
                  <a:latin typeface="Arial" pitchFamily="34" charset="0"/>
                  <a:ea typeface="MS PGothic" pitchFamily="34" charset="-128"/>
                </a:rPr>
                <a:t>IEEE MEMBERS</a:t>
              </a:r>
            </a:p>
          </p:txBody>
        </p:sp>
        <p:sp>
          <p:nvSpPr>
            <p:cNvPr id="137" name="_s55311">
              <a:extLst>
                <a:ext uri="{FF2B5EF4-FFF2-40B4-BE49-F238E27FC236}">
                  <a16:creationId xmlns:a16="http://schemas.microsoft.com/office/drawing/2014/main" id="{AE5DF517-C07B-4A82-8CC7-A2FC9D10050F}"/>
                </a:ext>
              </a:extLst>
            </p:cNvPr>
            <p:cNvSpPr>
              <a:spLocks noChangeArrowheads="1"/>
            </p:cNvSpPr>
            <p:nvPr/>
          </p:nvSpPr>
          <p:spPr bwMode="auto">
            <a:xfrm>
              <a:off x="1276" y="2538"/>
              <a:ext cx="978"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Publication</a:t>
              </a:r>
            </a:p>
            <a:p>
              <a:pPr algn="ctr">
                <a:defRPr/>
              </a:pPr>
              <a:r>
                <a:rPr lang="en-US" sz="1400" dirty="0">
                  <a:solidFill>
                    <a:srgbClr val="000000"/>
                  </a:solidFill>
                  <a:latin typeface="Arial" pitchFamily="34" charset="0"/>
                  <a:ea typeface="MS PGothic" pitchFamily="34" charset="-128"/>
                </a:rPr>
                <a:t>Activities</a:t>
              </a:r>
            </a:p>
            <a:p>
              <a:pPr algn="ctr">
                <a:defRPr/>
              </a:pPr>
              <a:endParaRPr lang="en-US" sz="1400" dirty="0">
                <a:solidFill>
                  <a:srgbClr val="000000"/>
                </a:solidFill>
                <a:latin typeface="Arial" pitchFamily="34" charset="0"/>
                <a:ea typeface="MS PGothic" pitchFamily="34" charset="-128"/>
              </a:endParaRPr>
            </a:p>
          </p:txBody>
        </p:sp>
        <p:sp>
          <p:nvSpPr>
            <p:cNvPr id="139" name="_s55315">
              <a:extLst>
                <a:ext uri="{FF2B5EF4-FFF2-40B4-BE49-F238E27FC236}">
                  <a16:creationId xmlns:a16="http://schemas.microsoft.com/office/drawing/2014/main" id="{CFAF57B7-FB5F-4152-AA52-D7B111C774DD}"/>
                </a:ext>
              </a:extLst>
            </p:cNvPr>
            <p:cNvSpPr>
              <a:spLocks noChangeArrowheads="1"/>
            </p:cNvSpPr>
            <p:nvPr/>
          </p:nvSpPr>
          <p:spPr bwMode="auto">
            <a:xfrm>
              <a:off x="5506" y="2538"/>
              <a:ext cx="896"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lstStyle/>
            <a:p>
              <a:pPr algn="ctr">
                <a:defRPr/>
              </a:pPr>
              <a:r>
                <a:rPr lang="en-US" sz="1400" dirty="0">
                  <a:solidFill>
                    <a:srgbClr val="000000"/>
                  </a:solidFill>
                  <a:latin typeface="Arial" pitchFamily="34" charset="0"/>
                  <a:ea typeface="MS PGothic" pitchFamily="34" charset="-128"/>
                </a:rPr>
                <a:t>Educational</a:t>
              </a:r>
            </a:p>
            <a:p>
              <a:pPr algn="ctr">
                <a:defRPr/>
              </a:pPr>
              <a:r>
                <a:rPr lang="en-US" sz="1400" dirty="0">
                  <a:solidFill>
                    <a:srgbClr val="000000"/>
                  </a:solidFill>
                  <a:latin typeface="Arial" pitchFamily="34" charset="0"/>
                  <a:ea typeface="MS PGothic" pitchFamily="34" charset="-128"/>
                </a:rPr>
                <a:t>Activities</a:t>
              </a:r>
            </a:p>
          </p:txBody>
        </p:sp>
        <p:sp>
          <p:nvSpPr>
            <p:cNvPr id="140" name="_s55317">
              <a:extLst>
                <a:ext uri="{FF2B5EF4-FFF2-40B4-BE49-F238E27FC236}">
                  <a16:creationId xmlns:a16="http://schemas.microsoft.com/office/drawing/2014/main" id="{0AFCC757-8D5A-440A-9F09-CF05E393EFA1}"/>
                </a:ext>
              </a:extLst>
            </p:cNvPr>
            <p:cNvSpPr>
              <a:spLocks noChangeArrowheads="1"/>
            </p:cNvSpPr>
            <p:nvPr/>
          </p:nvSpPr>
          <p:spPr bwMode="auto">
            <a:xfrm>
              <a:off x="4247" y="2538"/>
              <a:ext cx="1097"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Member &amp; Geographic</a:t>
              </a:r>
              <a:br>
                <a:rPr lang="en-US" sz="1400"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Activities</a:t>
              </a:r>
            </a:p>
            <a:p>
              <a:pPr algn="ctr">
                <a:defRPr/>
              </a:pPr>
              <a:endParaRPr lang="en-US" sz="1100" dirty="0">
                <a:solidFill>
                  <a:srgbClr val="000000"/>
                </a:solidFill>
                <a:latin typeface="Arial" pitchFamily="34" charset="0"/>
                <a:ea typeface="MS PGothic" pitchFamily="34" charset="-128"/>
              </a:endParaRPr>
            </a:p>
            <a:p>
              <a:pPr algn="ctr">
                <a:defRPr/>
              </a:pPr>
              <a:endParaRPr lang="en-US" sz="1100" dirty="0">
                <a:solidFill>
                  <a:srgbClr val="000000"/>
                </a:solidFill>
                <a:latin typeface="Arial" pitchFamily="34" charset="0"/>
                <a:ea typeface="MS PGothic" pitchFamily="34" charset="-128"/>
              </a:endParaRPr>
            </a:p>
          </p:txBody>
        </p:sp>
        <p:sp>
          <p:nvSpPr>
            <p:cNvPr id="141" name="_s55319">
              <a:extLst>
                <a:ext uri="{FF2B5EF4-FFF2-40B4-BE49-F238E27FC236}">
                  <a16:creationId xmlns:a16="http://schemas.microsoft.com/office/drawing/2014/main" id="{00BD6D60-3236-4E9B-9EF3-4DD0774EFEC5}"/>
                </a:ext>
              </a:extLst>
            </p:cNvPr>
            <p:cNvSpPr>
              <a:spLocks noChangeArrowheads="1"/>
            </p:cNvSpPr>
            <p:nvPr/>
          </p:nvSpPr>
          <p:spPr bwMode="auto">
            <a:xfrm>
              <a:off x="2430" y="2521"/>
              <a:ext cx="1680" cy="855"/>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Standards Association</a:t>
              </a:r>
            </a:p>
            <a:p>
              <a:pPr algn="ctr">
                <a:defRPr/>
              </a:pPr>
              <a:r>
                <a:rPr lang="en-US" sz="1400" dirty="0">
                  <a:solidFill>
                    <a:srgbClr val="000000"/>
                  </a:solidFill>
                  <a:latin typeface="Arial" pitchFamily="34" charset="0"/>
                  <a:ea typeface="MS PGothic" pitchFamily="34" charset="-128"/>
                </a:rPr>
                <a:t>(IEEE-SA)</a:t>
              </a:r>
            </a:p>
            <a:p>
              <a:pPr marL="0" lvl="1" algn="ctr">
                <a:spcBef>
                  <a:spcPct val="20000"/>
                </a:spcBef>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algn="ctr">
                <a:defRPr/>
              </a:pPr>
              <a:endParaRPr lang="en-US" sz="1100" dirty="0">
                <a:solidFill>
                  <a:srgbClr val="000000"/>
                </a:solidFill>
                <a:latin typeface="Arial" pitchFamily="34" charset="0"/>
                <a:ea typeface="MS PGothic" pitchFamily="34" charset="-128"/>
              </a:endParaRPr>
            </a:p>
          </p:txBody>
        </p:sp>
        <p:sp>
          <p:nvSpPr>
            <p:cNvPr id="144" name="_s55325">
              <a:extLst>
                <a:ext uri="{FF2B5EF4-FFF2-40B4-BE49-F238E27FC236}">
                  <a16:creationId xmlns:a16="http://schemas.microsoft.com/office/drawing/2014/main" id="{BA69D559-D41D-44AB-8F34-03DCE8D073D2}"/>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Exec Director &amp; Staff</a:t>
              </a:r>
            </a:p>
          </p:txBody>
        </p:sp>
        <p:cxnSp>
          <p:nvCxnSpPr>
            <p:cNvPr id="34862" name="_s55329">
              <a:extLst>
                <a:ext uri="{FF2B5EF4-FFF2-40B4-BE49-F238E27FC236}">
                  <a16:creationId xmlns:a16="http://schemas.microsoft.com/office/drawing/2014/main" id="{57A23D41-F7D7-48DE-9E18-F77B3862C601}"/>
                </a:ext>
              </a:extLst>
            </p:cNvPr>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a:noFill/>
                </a14:hiddenFill>
              </a:ext>
            </a:extLst>
          </p:spPr>
        </p:cxnSp>
        <p:sp>
          <p:nvSpPr>
            <p:cNvPr id="136" name="_s55309">
              <a:extLst>
                <a:ext uri="{FF2B5EF4-FFF2-40B4-BE49-F238E27FC236}">
                  <a16:creationId xmlns:a16="http://schemas.microsoft.com/office/drawing/2014/main" id="{DB289835-6C23-4758-B068-0643D29CCC46}"/>
                </a:ext>
              </a:extLst>
            </p:cNvPr>
            <p:cNvSpPr>
              <a:spLocks noChangeArrowheads="1"/>
            </p:cNvSpPr>
            <p:nvPr/>
          </p:nvSpPr>
          <p:spPr bwMode="auto">
            <a:xfrm>
              <a:off x="2180" y="1894"/>
              <a:ext cx="2167" cy="237"/>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Board of Directors (BOD)</a:t>
              </a:r>
            </a:p>
          </p:txBody>
        </p:sp>
        <p:sp>
          <p:nvSpPr>
            <p:cNvPr id="142" name="_s55321">
              <a:extLst>
                <a:ext uri="{FF2B5EF4-FFF2-40B4-BE49-F238E27FC236}">
                  <a16:creationId xmlns:a16="http://schemas.microsoft.com/office/drawing/2014/main" id="{7BF32DE8-FD1D-4BD2-B58A-817EFC87B676}"/>
                </a:ext>
              </a:extLst>
            </p:cNvPr>
            <p:cNvSpPr>
              <a:spLocks noChangeArrowheads="1"/>
            </p:cNvSpPr>
            <p:nvPr/>
          </p:nvSpPr>
          <p:spPr bwMode="auto">
            <a:xfrm>
              <a:off x="66" y="2549"/>
              <a:ext cx="1039" cy="799"/>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Technical </a:t>
              </a:r>
            </a:p>
            <a:p>
              <a:pPr algn="ctr">
                <a:defRPr/>
              </a:pPr>
              <a:r>
                <a:rPr lang="en-US" sz="1400" dirty="0">
                  <a:solidFill>
                    <a:srgbClr val="000000"/>
                  </a:solidFill>
                  <a:latin typeface="Arial" pitchFamily="34" charset="0"/>
                  <a:ea typeface="MS PGothic" pitchFamily="34" charset="-128"/>
                </a:rPr>
                <a:t>Activities:</a:t>
              </a:r>
            </a:p>
            <a:p>
              <a:pPr algn="ctr">
                <a:defRPr/>
              </a:pPr>
              <a:r>
                <a:rPr lang="en-US" sz="900" dirty="0">
                  <a:solidFill>
                    <a:srgbClr val="000000"/>
                  </a:solidFill>
                  <a:latin typeface="Arial" pitchFamily="34" charset="0"/>
                  <a:ea typeface="MS PGothic" pitchFamily="34" charset="-128"/>
                </a:rPr>
                <a:t>many technical societies</a:t>
              </a:r>
            </a:p>
          </p:txBody>
        </p:sp>
      </p:grpSp>
      <p:cxnSp>
        <p:nvCxnSpPr>
          <p:cNvPr id="34837" name="Straight Connector 74">
            <a:extLst>
              <a:ext uri="{FF2B5EF4-FFF2-40B4-BE49-F238E27FC236}">
                <a16:creationId xmlns:a16="http://schemas.microsoft.com/office/drawing/2014/main" id="{EB11096F-1BF6-4574-88B5-601629D7112C}"/>
              </a:ext>
            </a:extLst>
          </p:cNvPr>
          <p:cNvCxnSpPr>
            <a:cxnSpLocks/>
            <a:stCxn id="142" idx="2"/>
            <a:endCxn id="78" idx="2"/>
          </p:cNvCxnSpPr>
          <p:nvPr/>
        </p:nvCxnSpPr>
        <p:spPr bwMode="auto">
          <a:xfrm>
            <a:off x="2433639" y="3503614"/>
            <a:ext cx="7937" cy="1144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8" name="TextBox 77">
            <a:extLst>
              <a:ext uri="{FF2B5EF4-FFF2-40B4-BE49-F238E27FC236}">
                <a16:creationId xmlns:a16="http://schemas.microsoft.com/office/drawing/2014/main" id="{F4FD3917-1EF3-0240-B513-2D7BE6C47074}"/>
              </a:ext>
            </a:extLst>
          </p:cNvPr>
          <p:cNvSpPr txBox="1"/>
          <p:nvPr/>
        </p:nvSpPr>
        <p:spPr>
          <a:xfrm>
            <a:off x="1905001" y="4324350"/>
            <a:ext cx="1071563" cy="323850"/>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Standards Activities</a:t>
            </a:r>
          </a:p>
        </p:txBody>
      </p:sp>
      <p:sp>
        <p:nvSpPr>
          <p:cNvPr id="98" name="TextBox 97">
            <a:extLst>
              <a:ext uri="{FF2B5EF4-FFF2-40B4-BE49-F238E27FC236}">
                <a16:creationId xmlns:a16="http://schemas.microsoft.com/office/drawing/2014/main" id="{1353C904-5AFF-455A-BD0D-BC6BEFDC319F}"/>
              </a:ext>
            </a:extLst>
          </p:cNvPr>
          <p:cNvSpPr txBox="1"/>
          <p:nvPr/>
        </p:nvSpPr>
        <p:spPr>
          <a:xfrm>
            <a:off x="3276600" y="4800600"/>
            <a:ext cx="1295401" cy="484748"/>
          </a:xfrm>
          <a:prstGeom prst="rect">
            <a:avLst/>
          </a:prstGeom>
          <a:solidFill>
            <a:srgbClr val="66FF99"/>
          </a:solidFill>
          <a:ln>
            <a:solidFill>
              <a:schemeClr val="tx1"/>
            </a:solidFill>
            <a:prstDash val="solid"/>
          </a:ln>
        </p:spPr>
        <p:txBody>
          <a:bodyPr lIns="45720" tIns="0" rIns="45720" bIns="0">
            <a:spAutoFit/>
          </a:bodyPr>
          <a:lstStyle/>
          <a:p>
            <a:pPr algn="ctr">
              <a:defRPr/>
            </a:pPr>
            <a:endParaRPr lang="en-US" sz="1050" dirty="0">
              <a:solidFill>
                <a:srgbClr val="000000"/>
              </a:solidFill>
              <a:ea typeface="ＭＳ Ｐゴシック" charset="-128"/>
            </a:endParaRPr>
          </a:p>
          <a:p>
            <a:pPr algn="ctr">
              <a:defRPr/>
            </a:pPr>
            <a:r>
              <a:rPr lang="en-US" sz="1050" dirty="0">
                <a:solidFill>
                  <a:srgbClr val="000000"/>
                </a:solidFill>
                <a:highlight>
                  <a:srgbClr val="00FF00"/>
                </a:highlight>
                <a:ea typeface="ＭＳ Ｐゴシック" charset="-128"/>
              </a:rPr>
              <a:t>IEEE 802 LMSC</a:t>
            </a:r>
          </a:p>
          <a:p>
            <a:pPr algn="ctr">
              <a:defRPr/>
            </a:pPr>
            <a:endParaRPr lang="en-US" sz="1050" dirty="0">
              <a:solidFill>
                <a:srgbClr val="000000"/>
              </a:solidFill>
              <a:ea typeface="ＭＳ Ｐゴシック" charset="-128"/>
            </a:endParaRPr>
          </a:p>
        </p:txBody>
      </p:sp>
      <p:cxnSp>
        <p:nvCxnSpPr>
          <p:cNvPr id="34840" name="Straight Connector 15">
            <a:extLst>
              <a:ext uri="{FF2B5EF4-FFF2-40B4-BE49-F238E27FC236}">
                <a16:creationId xmlns:a16="http://schemas.microsoft.com/office/drawing/2014/main" id="{6E9BAEB8-B168-48E0-8951-EE412999880D}"/>
              </a:ext>
            </a:extLst>
          </p:cNvPr>
          <p:cNvCxnSpPr>
            <a:cxnSpLocks/>
            <a:stCxn id="98" idx="3"/>
          </p:cNvCxnSpPr>
          <p:nvPr/>
        </p:nvCxnSpPr>
        <p:spPr bwMode="auto">
          <a:xfrm>
            <a:off x="4572001" y="5043488"/>
            <a:ext cx="468313" cy="0"/>
          </a:xfrm>
          <a:prstGeom prst="line">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41" name="Straight Connector 87">
            <a:extLst>
              <a:ext uri="{FF2B5EF4-FFF2-40B4-BE49-F238E27FC236}">
                <a16:creationId xmlns:a16="http://schemas.microsoft.com/office/drawing/2014/main" id="{3DDA9364-3EF0-47FD-B8D0-593912734FDD}"/>
              </a:ext>
            </a:extLst>
          </p:cNvPr>
          <p:cNvCxnSpPr>
            <a:cxnSpLocks/>
          </p:cNvCxnSpPr>
          <p:nvPr/>
        </p:nvCxnSpPr>
        <p:spPr bwMode="auto">
          <a:xfrm>
            <a:off x="25860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2" name="Straight Connector 89">
            <a:extLst>
              <a:ext uri="{FF2B5EF4-FFF2-40B4-BE49-F238E27FC236}">
                <a16:creationId xmlns:a16="http://schemas.microsoft.com/office/drawing/2014/main" id="{74EF592D-E05B-4190-9A70-1A679691A3AE}"/>
              </a:ext>
            </a:extLst>
          </p:cNvPr>
          <p:cNvCxnSpPr>
            <a:cxnSpLocks/>
          </p:cNvCxnSpPr>
          <p:nvPr/>
        </p:nvCxnSpPr>
        <p:spPr bwMode="auto">
          <a:xfrm>
            <a:off x="27400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3" name="Straight Connector 90">
            <a:extLst>
              <a:ext uri="{FF2B5EF4-FFF2-40B4-BE49-F238E27FC236}">
                <a16:creationId xmlns:a16="http://schemas.microsoft.com/office/drawing/2014/main" id="{0F061177-9099-42EC-8338-2B17947FF582}"/>
              </a:ext>
            </a:extLst>
          </p:cNvPr>
          <p:cNvCxnSpPr>
            <a:cxnSpLocks/>
          </p:cNvCxnSpPr>
          <p:nvPr/>
        </p:nvCxnSpPr>
        <p:spPr bwMode="auto">
          <a:xfrm>
            <a:off x="28956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4" name="Straight Connector 91">
            <a:extLst>
              <a:ext uri="{FF2B5EF4-FFF2-40B4-BE49-F238E27FC236}">
                <a16:creationId xmlns:a16="http://schemas.microsoft.com/office/drawing/2014/main" id="{A4645767-0CD6-4555-B265-56B1C57582C1}"/>
              </a:ext>
            </a:extLst>
          </p:cNvPr>
          <p:cNvCxnSpPr>
            <a:cxnSpLocks/>
          </p:cNvCxnSpPr>
          <p:nvPr/>
        </p:nvCxnSpPr>
        <p:spPr bwMode="auto">
          <a:xfrm>
            <a:off x="19764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5" name="Straight Connector 92">
            <a:extLst>
              <a:ext uri="{FF2B5EF4-FFF2-40B4-BE49-F238E27FC236}">
                <a16:creationId xmlns:a16="http://schemas.microsoft.com/office/drawing/2014/main" id="{14E38296-A2A7-4B78-9A69-57E60E56678A}"/>
              </a:ext>
            </a:extLst>
          </p:cNvPr>
          <p:cNvCxnSpPr>
            <a:cxnSpLocks/>
          </p:cNvCxnSpPr>
          <p:nvPr/>
        </p:nvCxnSpPr>
        <p:spPr bwMode="auto">
          <a:xfrm>
            <a:off x="21304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6" name="Straight Connector 94">
            <a:extLst>
              <a:ext uri="{FF2B5EF4-FFF2-40B4-BE49-F238E27FC236}">
                <a16:creationId xmlns:a16="http://schemas.microsoft.com/office/drawing/2014/main" id="{6E8C61E6-1971-4277-B987-6A5CDEFDD274}"/>
              </a:ext>
            </a:extLst>
          </p:cNvPr>
          <p:cNvCxnSpPr>
            <a:cxnSpLocks/>
          </p:cNvCxnSpPr>
          <p:nvPr/>
        </p:nvCxnSpPr>
        <p:spPr bwMode="auto">
          <a:xfrm>
            <a:off x="22860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68069AA3-8C7C-4632-A3C6-1BD7B8FF1864}"/>
              </a:ext>
            </a:extLst>
          </p:cNvPr>
          <p:cNvSpPr txBox="1"/>
          <p:nvPr/>
        </p:nvSpPr>
        <p:spPr>
          <a:xfrm>
            <a:off x="1905001" y="3833813"/>
            <a:ext cx="1071563" cy="322262"/>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IEEE Computer Society</a:t>
            </a:r>
          </a:p>
        </p:txBody>
      </p:sp>
      <p:cxnSp>
        <p:nvCxnSpPr>
          <p:cNvPr id="34848" name="Straight Connector 51">
            <a:extLst>
              <a:ext uri="{FF2B5EF4-FFF2-40B4-BE49-F238E27FC236}">
                <a16:creationId xmlns:a16="http://schemas.microsoft.com/office/drawing/2014/main" id="{AF8539A0-4F9B-49CD-A17C-58DA1AFAA5EE}"/>
              </a:ext>
            </a:extLst>
          </p:cNvPr>
          <p:cNvCxnSpPr>
            <a:cxnSpLocks/>
          </p:cNvCxnSpPr>
          <p:nvPr/>
        </p:nvCxnSpPr>
        <p:spPr bwMode="auto">
          <a:xfrm>
            <a:off x="2438401" y="4648200"/>
            <a:ext cx="3175" cy="395288"/>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4849" name="Straight Connector 14">
            <a:extLst>
              <a:ext uri="{FF2B5EF4-FFF2-40B4-BE49-F238E27FC236}">
                <a16:creationId xmlns:a16="http://schemas.microsoft.com/office/drawing/2014/main" id="{AB02BD47-D007-4E58-80A8-B7C718F361CD}"/>
              </a:ext>
            </a:extLst>
          </p:cNvPr>
          <p:cNvCxnSpPr>
            <a:cxnSpLocks noChangeShapeType="1"/>
            <a:endCxn id="98" idx="1"/>
          </p:cNvCxnSpPr>
          <p:nvPr/>
        </p:nvCxnSpPr>
        <p:spPr bwMode="auto">
          <a:xfrm>
            <a:off x="2441576" y="5043488"/>
            <a:ext cx="835025" cy="0"/>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50" name="Freeform 61">
            <a:extLst>
              <a:ext uri="{FF2B5EF4-FFF2-40B4-BE49-F238E27FC236}">
                <a16:creationId xmlns:a16="http://schemas.microsoft.com/office/drawing/2014/main" id="{3A74809D-ACFB-4B91-BE62-5DE1BF8D176F}"/>
              </a:ext>
            </a:extLst>
          </p:cNvPr>
          <p:cNvSpPr>
            <a:spLocks/>
          </p:cNvSpPr>
          <p:nvPr/>
        </p:nvSpPr>
        <p:spPr bwMode="auto">
          <a:xfrm>
            <a:off x="2441575" y="2252664"/>
            <a:ext cx="7196138" cy="300037"/>
          </a:xfrm>
          <a:custGeom>
            <a:avLst/>
            <a:gdLst>
              <a:gd name="T0" fmla="*/ 7207 w 7206343"/>
              <a:gd name="T1" fmla="*/ 179113 h 341085"/>
              <a:gd name="T2" fmla="*/ 0 w 7206343"/>
              <a:gd name="T3" fmla="*/ 0 h 341085"/>
              <a:gd name="T4" fmla="*/ 7155880 w 7206343"/>
              <a:gd name="T5" fmla="*/ 7621 h 341085"/>
              <a:gd name="T6" fmla="*/ 7148674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51" name="Straight Connector 121">
            <a:extLst>
              <a:ext uri="{FF2B5EF4-FFF2-40B4-BE49-F238E27FC236}">
                <a16:creationId xmlns:a16="http://schemas.microsoft.com/office/drawing/2014/main" id="{2EB8C3C3-2D25-415F-B9CA-F03ED318AF48}"/>
              </a:ext>
            </a:extLst>
          </p:cNvPr>
          <p:cNvCxnSpPr>
            <a:cxnSpLocks noChangeShapeType="1"/>
          </p:cNvCxnSpPr>
          <p:nvPr/>
        </p:nvCxnSpPr>
        <p:spPr bwMode="auto">
          <a:xfrm>
            <a:off x="6008689" y="4606925"/>
            <a:ext cx="1957387" cy="0"/>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6</a:t>
            </a:fld>
            <a:endParaRPr lang="en-US" altLang="en-US" sz="12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7</a:t>
            </a:fld>
            <a:endParaRPr lang="en-US" altLang="en-US" sz="1200"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a:t>Computer Society Sponsors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fontScale="92500" lnSpcReduction="10000"/>
          </a:bodyPr>
          <a:lstStyle/>
          <a:p>
            <a:pPr>
              <a:defRPr/>
            </a:pPr>
            <a:r>
              <a:rPr lang="en-US" dirty="0"/>
              <a:t>Cloud Computing Standards Committee: Steve Diamond (</a:t>
            </a:r>
            <a:r>
              <a:rPr lang="en-US" dirty="0">
                <a:hlinkClick r:id="rId2"/>
              </a:rPr>
              <a:t>s.diamond@computer.org</a:t>
            </a:r>
            <a:r>
              <a:rPr lang="en-US" dirty="0"/>
              <a:t>) </a:t>
            </a:r>
          </a:p>
          <a:p>
            <a:pPr>
              <a:defRPr/>
            </a:pPr>
            <a:r>
              <a:rPr lang="en-US" dirty="0"/>
              <a:t>Design Automation Standards Committee: Stan </a:t>
            </a:r>
            <a:r>
              <a:rPr lang="en-US" dirty="0" err="1"/>
              <a:t>Krolikoski</a:t>
            </a:r>
            <a:r>
              <a:rPr lang="en-US" dirty="0"/>
              <a:t> (</a:t>
            </a:r>
            <a:r>
              <a:rPr lang="en-US" dirty="0">
                <a:hlinkClick r:id="rId3"/>
              </a:rPr>
              <a:t>stanleyk@cadence.com</a:t>
            </a:r>
            <a:r>
              <a:rPr lang="en-US" dirty="0"/>
              <a:t>) </a:t>
            </a:r>
          </a:p>
          <a:p>
            <a:pPr>
              <a:defRPr/>
            </a:pPr>
            <a:r>
              <a:rPr lang="en-US" dirty="0"/>
              <a:t>Cybersecurity and Privacy Committee: Eric Hibbard (</a:t>
            </a:r>
            <a:r>
              <a:rPr lang="en-US" dirty="0">
                <a:hlinkClick r:id="rId4"/>
              </a:rPr>
              <a:t>eric.hibbard@ieee.org</a:t>
            </a:r>
            <a:r>
              <a:rPr lang="en-US" dirty="0"/>
              <a:t>) </a:t>
            </a:r>
          </a:p>
          <a:p>
            <a:pPr>
              <a:defRPr/>
            </a:pPr>
            <a:r>
              <a:rPr lang="en-US" dirty="0"/>
              <a:t>Learning Technology Standards Committee: </a:t>
            </a:r>
            <a:r>
              <a:rPr lang="en-US" dirty="0" err="1"/>
              <a:t>Avron</a:t>
            </a:r>
            <a:r>
              <a:rPr lang="en-US" dirty="0"/>
              <a:t> Barr (</a:t>
            </a:r>
            <a:r>
              <a:rPr lang="en-US" dirty="0">
                <a:hlinkClick r:id="rId5"/>
              </a:rPr>
              <a:t>avron@aldo.com</a:t>
            </a:r>
            <a:r>
              <a:rPr lang="en-US" dirty="0"/>
              <a:t>)</a:t>
            </a:r>
          </a:p>
          <a:p>
            <a:pPr>
              <a:defRPr/>
            </a:pPr>
            <a:r>
              <a:rPr lang="en-US" dirty="0"/>
              <a:t>LAN/MAN (IEEE 802) Standards Committee: Paul </a:t>
            </a:r>
            <a:r>
              <a:rPr lang="en-US" dirty="0" err="1"/>
              <a:t>Nikolich</a:t>
            </a:r>
            <a:r>
              <a:rPr lang="en-US" dirty="0"/>
              <a:t> (</a:t>
            </a:r>
            <a:r>
              <a:rPr lang="en-US" dirty="0">
                <a:hlinkClick r:id="rId6"/>
              </a:rPr>
              <a:t>p.nikolich@ieee.org</a:t>
            </a:r>
            <a:r>
              <a:rPr lang="en-US" dirty="0"/>
              <a:t>) </a:t>
            </a:r>
          </a:p>
          <a:p>
            <a:pPr>
              <a:defRPr/>
            </a:pPr>
            <a:r>
              <a:rPr lang="en-US" dirty="0"/>
              <a:t>Microprocessor Standards Committee: Baker </a:t>
            </a:r>
            <a:r>
              <a:rPr lang="en-US" dirty="0" err="1"/>
              <a:t>Kearfott</a:t>
            </a:r>
            <a:r>
              <a:rPr lang="en-US" dirty="0"/>
              <a:t> (</a:t>
            </a:r>
            <a:r>
              <a:rPr lang="en-US" dirty="0">
                <a:hlinkClick r:id="rId7"/>
              </a:rPr>
              <a:t>rbk@louisiana.edu</a:t>
            </a:r>
            <a:r>
              <a:rPr lang="en-US" dirty="0"/>
              <a:t>)</a:t>
            </a:r>
          </a:p>
          <a:p>
            <a:pPr>
              <a:defRPr/>
            </a:pPr>
            <a:r>
              <a:rPr lang="en-US" dirty="0"/>
              <a:t>Portable Applications Standards Committee: Joseph Gwinn (</a:t>
            </a:r>
            <a:r>
              <a:rPr lang="en-US" dirty="0">
                <a:hlinkClick r:id="rId8"/>
              </a:rPr>
              <a:t>gwinn@raytheon.com</a:t>
            </a:r>
            <a:r>
              <a:rPr lang="en-US" dirty="0"/>
              <a:t>)</a:t>
            </a:r>
          </a:p>
          <a:p>
            <a:pPr>
              <a:defRPr/>
            </a:pPr>
            <a:r>
              <a:rPr lang="en-US" dirty="0"/>
              <a:t>Software &amp; Systems Engineering Standards Committee: Paul </a:t>
            </a:r>
            <a:r>
              <a:rPr lang="en-US" dirty="0" err="1"/>
              <a:t>Croll</a:t>
            </a:r>
            <a:r>
              <a:rPr lang="en-US" dirty="0"/>
              <a:t> (</a:t>
            </a:r>
            <a:r>
              <a:rPr lang="en-US" dirty="0">
                <a:hlinkClick r:id="rId9"/>
              </a:rPr>
              <a:t>pcroll@computer.org</a:t>
            </a:r>
            <a:r>
              <a:rPr lang="en-US" dirty="0"/>
              <a:t>)</a:t>
            </a:r>
          </a:p>
          <a:p>
            <a:pPr>
              <a:defRPr/>
            </a:pPr>
            <a:r>
              <a:rPr lang="en-US" dirty="0"/>
              <a:t>Simulation Interoperability Standards Organization Standards Committee: Katherine Morse (</a:t>
            </a:r>
            <a:r>
              <a:rPr lang="en-US" dirty="0">
                <a:hlinkClick r:id="rId10"/>
              </a:rPr>
              <a:t>Katherine.Morse@jhuapl.edu</a:t>
            </a:r>
            <a:r>
              <a:rPr lang="en-US" dirty="0"/>
              <a:t>)</a:t>
            </a:r>
          </a:p>
          <a:p>
            <a:pPr>
              <a:defRPr/>
            </a:pPr>
            <a:r>
              <a:rPr lang="en-US" dirty="0"/>
              <a:t>Test Technology Standards Committee: Adam </a:t>
            </a:r>
            <a:r>
              <a:rPr lang="en-US" dirty="0" err="1"/>
              <a:t>Cron</a:t>
            </a:r>
            <a:r>
              <a:rPr lang="en-US" dirty="0"/>
              <a:t> (</a:t>
            </a:r>
            <a:r>
              <a:rPr lang="en-US" dirty="0">
                <a:hlinkClick r:id="rId11"/>
              </a:rPr>
              <a:t>adam.cron@synopsys.com</a:t>
            </a:r>
            <a:r>
              <a:rPr lang="en-US"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7968208" y="6475414"/>
            <a:ext cx="3485622"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Blackberry</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8</a:t>
            </a:fld>
            <a:endParaRPr lang="en-US" altLang="en-US" sz="1200" b="0" dirty="0"/>
          </a:p>
        </p:txBody>
      </p:sp>
      <p:sp>
        <p:nvSpPr>
          <p:cNvPr id="10" name="Rectangle 4">
            <a:extLst>
              <a:ext uri="{FF2B5EF4-FFF2-40B4-BE49-F238E27FC236}">
                <a16:creationId xmlns:a16="http://schemas.microsoft.com/office/drawing/2014/main" id="{269BDA80-F5D0-4C57-B310-200F07FCFB3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
        <p:nvSpPr>
          <p:cNvPr id="2" name="Slide Number Placeholder 1">
            <a:extLst>
              <a:ext uri="{FF2B5EF4-FFF2-40B4-BE49-F238E27FC236}">
                <a16:creationId xmlns:a16="http://schemas.microsoft.com/office/drawing/2014/main" id="{F841C968-79BB-45AB-8C7F-974277941037}"/>
              </a:ext>
            </a:extLst>
          </p:cNvPr>
          <p:cNvSpPr>
            <a:spLocks noGrp="1"/>
          </p:cNvSpPr>
          <p:nvPr>
            <p:ph type="sldNum" sz="quarter" idx="16"/>
          </p:nvPr>
        </p:nvSpPr>
        <p:spPr/>
        <p:txBody>
          <a:bodyPr/>
          <a:lstStyle/>
          <a:p>
            <a:pPr>
              <a:defRPr/>
            </a:pPr>
            <a:fld id="{8762CD3F-E34B-4DBD-AA44-8550DE4D8A8D}"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stomShape 1">
            <a:extLst>
              <a:ext uri="{FF2B5EF4-FFF2-40B4-BE49-F238E27FC236}">
                <a16:creationId xmlns:a16="http://schemas.microsoft.com/office/drawing/2014/main" id="{5688D34B-327F-47FE-A91F-8A2992C45C49}"/>
              </a:ext>
            </a:extLst>
          </p:cNvPr>
          <p:cNvSpPr>
            <a:spLocks noChangeArrowheads="1"/>
          </p:cNvSpPr>
          <p:nvPr/>
        </p:nvSpPr>
        <p:spPr bwMode="auto">
          <a:xfrm>
            <a:off x="2667000" y="454025"/>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Some terms</a:t>
            </a:r>
          </a:p>
        </p:txBody>
      </p:sp>
      <p:sp>
        <p:nvSpPr>
          <p:cNvPr id="22531" name="CustomShape 2">
            <a:extLst>
              <a:ext uri="{FF2B5EF4-FFF2-40B4-BE49-F238E27FC236}">
                <a16:creationId xmlns:a16="http://schemas.microsoft.com/office/drawing/2014/main" id="{BBD6CADC-4E37-4FDF-8C19-8AC9D9EDF6B9}"/>
              </a:ext>
            </a:extLst>
          </p:cNvPr>
          <p:cNvSpPr>
            <a:spLocks noChangeArrowheads="1"/>
          </p:cNvSpPr>
          <p:nvPr/>
        </p:nvSpPr>
        <p:spPr bwMode="auto">
          <a:xfrm>
            <a:off x="983432" y="1597025"/>
            <a:ext cx="104411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600"/>
              </a:spcAft>
              <a:defRPr/>
            </a:pPr>
            <a:r>
              <a:rPr lang="en-US" altLang="en-US" sz="2800" dirty="0">
                <a:solidFill>
                  <a:srgbClr val="000000"/>
                </a:solidFill>
                <a:latin typeface="+mj-lt"/>
                <a:cs typeface="DejaVu Sans" charset="0"/>
              </a:rPr>
              <a:t>PAR </a:t>
            </a:r>
            <a:r>
              <a:rPr lang="en-US" altLang="en-US" sz="2800" b="0" dirty="0">
                <a:solidFill>
                  <a:srgbClr val="000000"/>
                </a:solidFill>
                <a:latin typeface="+mj-lt"/>
                <a:cs typeface="DejaVu Sans" charset="0"/>
              </a:rPr>
              <a:t>– project authorization request – the document that authorizes work on a project.</a:t>
            </a:r>
          </a:p>
          <a:p>
            <a:pPr eaLnBrk="1" hangingPunct="1">
              <a:spcBef>
                <a:spcPct val="0"/>
              </a:spcBef>
              <a:spcAft>
                <a:spcPts val="600"/>
              </a:spcAft>
              <a:defRPr/>
            </a:pPr>
            <a:r>
              <a:rPr lang="en-US" altLang="en-US" sz="2800" dirty="0">
                <a:solidFill>
                  <a:srgbClr val="000000"/>
                </a:solidFill>
                <a:latin typeface="+mj-lt"/>
                <a:cs typeface="DejaVu Sans" charset="0"/>
              </a:rPr>
              <a:t>WG</a:t>
            </a:r>
            <a:r>
              <a:rPr lang="en-US" altLang="en-US" sz="2800" b="0" dirty="0">
                <a:solidFill>
                  <a:srgbClr val="000000"/>
                </a:solidFill>
                <a:latin typeface="+mj-lt"/>
                <a:cs typeface="DejaVu Sans" charset="0"/>
              </a:rPr>
              <a:t> - Working group – responsible for developing standards in an area</a:t>
            </a:r>
          </a:p>
          <a:p>
            <a:pPr eaLnBrk="1" hangingPunct="1">
              <a:spcBef>
                <a:spcPct val="0"/>
              </a:spcBef>
              <a:spcAft>
                <a:spcPts val="600"/>
              </a:spcAft>
              <a:defRPr/>
            </a:pPr>
            <a:r>
              <a:rPr lang="en-US" altLang="en-US" sz="2800" dirty="0">
                <a:solidFill>
                  <a:srgbClr val="000000"/>
                </a:solidFill>
                <a:latin typeface="+mj-lt"/>
                <a:cs typeface="DejaVu Sans" charset="0"/>
              </a:rPr>
              <a:t>TAG</a:t>
            </a:r>
            <a:r>
              <a:rPr lang="en-US" altLang="en-US" sz="2800" b="0" dirty="0">
                <a:solidFill>
                  <a:srgbClr val="000000"/>
                </a:solidFill>
                <a:latin typeface="+mj-lt"/>
                <a:cs typeface="DejaVu Sans" charset="0"/>
              </a:rPr>
              <a:t> – Technical Advisory Group – experts on a topic area that crosses working groups – may develop a recommended practice.</a:t>
            </a:r>
          </a:p>
          <a:p>
            <a:pPr eaLnBrk="1" hangingPunct="1">
              <a:spcBef>
                <a:spcPct val="0"/>
              </a:spcBef>
              <a:spcAft>
                <a:spcPts val="600"/>
              </a:spcAft>
              <a:defRPr/>
            </a:pPr>
            <a:r>
              <a:rPr lang="en-US" altLang="en-US" sz="2800" dirty="0">
                <a:solidFill>
                  <a:srgbClr val="000000"/>
                </a:solidFill>
                <a:latin typeface="+mj-lt"/>
                <a:cs typeface="DejaVu Sans" charset="0"/>
              </a:rPr>
              <a:t>Task group</a:t>
            </a:r>
            <a:r>
              <a:rPr lang="en-US" altLang="en-US" sz="2800" b="0" dirty="0">
                <a:solidFill>
                  <a:srgbClr val="000000"/>
                </a:solidFill>
                <a:latin typeface="+mj-lt"/>
                <a:cs typeface="DejaVu Sans" charset="0"/>
              </a:rPr>
              <a:t> or </a:t>
            </a:r>
            <a:r>
              <a:rPr lang="en-US" altLang="en-US" sz="2800" dirty="0">
                <a:solidFill>
                  <a:srgbClr val="000000"/>
                </a:solidFill>
                <a:latin typeface="+mj-lt"/>
                <a:cs typeface="DejaVu Sans" charset="0"/>
              </a:rPr>
              <a:t>Task force</a:t>
            </a:r>
            <a:r>
              <a:rPr lang="en-US" altLang="en-US" sz="2800" b="0" dirty="0">
                <a:solidFill>
                  <a:srgbClr val="000000"/>
                </a:solidFill>
                <a:latin typeface="+mj-lt"/>
                <a:cs typeface="DejaVu Sans" charset="0"/>
              </a:rPr>
              <a:t> – a part of a working group which focuses on a particular project.</a:t>
            </a:r>
          </a:p>
        </p:txBody>
      </p:sp>
      <p:sp>
        <p:nvSpPr>
          <p:cNvPr id="39940" name="Slide Number Placeholder 5">
            <a:extLst>
              <a:ext uri="{FF2B5EF4-FFF2-40B4-BE49-F238E27FC236}">
                <a16:creationId xmlns:a16="http://schemas.microsoft.com/office/drawing/2014/main" id="{1BF7E43E-BD6B-416E-9A98-B0A0BDB4BBDD}"/>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67A1C08-7510-48F0-B55B-0F3B77B6E819}" type="slidenum">
              <a:rPr lang="en-US" altLang="en-US" sz="1200" b="0"/>
              <a:pPr algn="ctr">
                <a:spcBef>
                  <a:spcPct val="0"/>
                </a:spcBef>
                <a:buFontTx/>
                <a:buNone/>
              </a:pPr>
              <a:t>9</a:t>
            </a:fld>
            <a:endParaRPr lang="en-US" altLang="en-US" sz="1200" b="0"/>
          </a:p>
        </p:txBody>
      </p:sp>
      <p:sp>
        <p:nvSpPr>
          <p:cNvPr id="39941" name="Rectangle 5">
            <a:extLst>
              <a:ext uri="{FF2B5EF4-FFF2-40B4-BE49-F238E27FC236}">
                <a16:creationId xmlns:a16="http://schemas.microsoft.com/office/drawing/2014/main" id="{8730B06C-DF5E-4912-B2E5-EBA5BE691CEE}"/>
              </a:ext>
            </a:extLst>
          </p:cNvPr>
          <p:cNvSpPr txBox="1">
            <a:spLocks noChangeArrowheads="1"/>
          </p:cNvSpPr>
          <p:nvPr/>
        </p:nvSpPr>
        <p:spPr bwMode="auto">
          <a:xfrm>
            <a:off x="7968209" y="6475414"/>
            <a:ext cx="3809454"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39942" name="Rectangle 4">
            <a:extLst>
              <a:ext uri="{FF2B5EF4-FFF2-40B4-BE49-F238E27FC236}">
                <a16:creationId xmlns:a16="http://schemas.microsoft.com/office/drawing/2014/main" id="{8AB35A26-F899-4E62-AE8D-FF6AED42D5D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August 2019</a:t>
            </a:r>
          </a:p>
        </p:txBody>
      </p:sp>
    </p:spTree>
  </p:cSld>
  <p:clrMapOvr>
    <a:masterClrMapping/>
  </p:clrMapOvr>
  <p:transition spd="slow"/>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68540</TotalTime>
  <Words>6017</Words>
  <Application>Microsoft Office PowerPoint</Application>
  <PresentationFormat>Widescreen</PresentationFormat>
  <Paragraphs>1100</Paragraphs>
  <Slides>56</Slides>
  <Notes>51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Arial</vt:lpstr>
      <vt:lpstr>Calibri</vt:lpstr>
      <vt:lpstr>Helvetica</vt:lpstr>
      <vt:lpstr>Monotype Sorts</vt:lpstr>
      <vt:lpstr>Tahoma</vt:lpstr>
      <vt:lpstr>Times New Roman</vt:lpstr>
      <vt:lpstr>Verdana</vt:lpstr>
      <vt:lpstr>Wingdings</vt:lpstr>
      <vt:lpstr>802-11 Theme</vt:lpstr>
      <vt:lpstr>Document</vt:lpstr>
      <vt:lpstr>802.11 New Participant Introduction</vt:lpstr>
      <vt:lpstr>PowerPoint Presentation</vt:lpstr>
      <vt:lpstr>Where can I access important information?</vt:lpstr>
      <vt:lpstr>Who we are</vt:lpstr>
      <vt:lpstr>IEEE Standards Association (IEEE-SA)</vt:lpstr>
      <vt:lpstr>IEEE 802 within IEEE and IEEE-SA Structure</vt:lpstr>
      <vt:lpstr>Lower-Layer Focus</vt:lpstr>
      <vt:lpstr>Computer Society Sponsors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IEEE Standards Development: Publication &amp; Maintenance</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Participation</vt:lpstr>
      <vt:lpstr>PowerPoint Presentation</vt:lpstr>
      <vt:lpstr>Attendance</vt:lpstr>
      <vt:lpstr>Example Session graphic (interim) Jan 2010</vt:lpstr>
      <vt:lpstr>Example Session graphic (plenary) Mar 2010</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Badges</vt:lpstr>
      <vt:lpstr>Documentation</vt:lpstr>
      <vt:lpstr>Documentation Generally</vt:lpstr>
      <vt:lpstr>Email Reflectors</vt:lpstr>
      <vt:lpstr>Email Reflectors</vt:lpstr>
      <vt:lpstr>Onsite File Server (Intranet)</vt:lpstr>
      <vt:lpstr>Local File Document Server information</vt:lpstr>
      <vt:lpstr>Questions ?</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Jan 2019 - St Louis</dc:title>
  <dc:subject>January 2019</dc:subject>
  <dc:creator>Jon Rosdahl</dc:creator>
  <dc:description>Jon Rosdahl (Qualcomm)</dc:description>
  <cp:lastModifiedBy>Stephen McCann</cp:lastModifiedBy>
  <cp:revision>283</cp:revision>
  <cp:lastPrinted>1601-01-01T00:00:00Z</cp:lastPrinted>
  <dcterms:created xsi:type="dcterms:W3CDTF">2014-04-14T10:59:07Z</dcterms:created>
  <dcterms:modified xsi:type="dcterms:W3CDTF">2019-08-14T09:23:05Z</dcterms:modified>
  <cp:category>Report</cp:category>
</cp:coreProperties>
</file>