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83" r:id="rId4"/>
    <p:sldId id="281" r:id="rId5"/>
    <p:sldId id="262" r:id="rId6"/>
    <p:sldId id="265" r:id="rId7"/>
    <p:sldId id="266" r:id="rId8"/>
    <p:sldId id="267" r:id="rId9"/>
    <p:sldId id="268" r:id="rId10"/>
    <p:sldId id="269" r:id="rId11"/>
    <p:sldId id="284" r:id="rId12"/>
    <p:sldId id="270" r:id="rId13"/>
    <p:sldId id="271" r:id="rId14"/>
    <p:sldId id="272" r:id="rId15"/>
    <p:sldId id="273" r:id="rId16"/>
    <p:sldId id="274" r:id="rId17"/>
    <p:sldId id="282" r:id="rId18"/>
    <p:sldId id="277" r:id="rId19"/>
    <p:sldId id="275" r:id="rId20"/>
    <p:sldId id="276" r:id="rId21"/>
    <p:sldId id="278" r:id="rId22"/>
    <p:sldId id="279" r:id="rId23"/>
    <p:sldId id="263" r:id="rId24"/>
    <p:sldId id="264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08" autoAdjust="0"/>
    <p:restoredTop sz="94660"/>
  </p:normalViewPr>
  <p:slideViewPr>
    <p:cSldViewPr>
      <p:cViewPr varScale="1">
        <p:scale>
          <a:sx n="92" d="100"/>
          <a:sy n="92" d="100"/>
        </p:scale>
        <p:origin x="216" y="6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635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093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98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611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078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83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06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802.11-18/2151r0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2-0000-802-11-editorial-style-guid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875-04-0000-editor-s-guide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imeetcentral.com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file/data-elements-draft-specification-package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volker.jungnickel@hhi.fraunhofer.de" TargetMode="External"/><Relationship Id="rId13" Type="http://schemas.openxmlformats.org/officeDocument/2006/relationships/hyperlink" Target="mailto:petere@ieee.org" TargetMode="External"/><Relationship Id="rId18" Type="http://schemas.openxmlformats.org/officeDocument/2006/relationships/hyperlink" Target="mailto:Ping.FANG@huawei.com" TargetMode="External"/><Relationship Id="rId3" Type="http://schemas.openxmlformats.org/officeDocument/2006/relationships/hyperlink" Target="mailto:robert.stacey@intel.com" TargetMode="External"/><Relationship Id="rId21" Type="http://schemas.openxmlformats.org/officeDocument/2006/relationships/hyperlink" Target="mailto:d3e3e3@gmail.com" TargetMode="External"/><Relationship Id="rId7" Type="http://schemas.openxmlformats.org/officeDocument/2006/relationships/hyperlink" Target="mailto:Gaurav.Patwardhan@hpe.com" TargetMode="External"/><Relationship Id="rId12" Type="http://schemas.openxmlformats.org/officeDocument/2006/relationships/hyperlink" Target="mailto:henry@LOGOUT.COM" TargetMode="External"/><Relationship Id="rId17" Type="http://schemas.openxmlformats.org/officeDocument/2006/relationships/hyperlink" Target="mailto:LRA@tiac.net" TargetMode="External"/><Relationship Id="rId2" Type="http://schemas.openxmlformats.org/officeDocument/2006/relationships/notesSlide" Target="../notesSlides/notesSlide4.xml"/><Relationship Id="rId16" Type="http://schemas.openxmlformats.org/officeDocument/2006/relationships/hyperlink" Target="mailto:aasterja@qti.qualcomm.com" TargetMode="External"/><Relationship Id="rId20" Type="http://schemas.openxmlformats.org/officeDocument/2006/relationships/hyperlink" Target="mailto:shiwenhe@seu.edu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o-kai.huang@intel.com" TargetMode="External"/><Relationship Id="rId11" Type="http://schemas.openxmlformats.org/officeDocument/2006/relationships/hyperlink" Target="mailto:alex.ashley@hotmail.co.uk" TargetMode="External"/><Relationship Id="rId5" Type="http://schemas.openxmlformats.org/officeDocument/2006/relationships/hyperlink" Target="mailto:chaochun.wang@mediatek.com" TargetMode="External"/><Relationship Id="rId15" Type="http://schemas.openxmlformats.org/officeDocument/2006/relationships/hyperlink" Target="mailto:yongho.seok@gmail.com" TargetMode="External"/><Relationship Id="rId10" Type="http://schemas.openxmlformats.org/officeDocument/2006/relationships/hyperlink" Target="mailto:edward.ks.au@huawei.com" TargetMode="External"/><Relationship Id="rId19" Type="http://schemas.openxmlformats.org/officeDocument/2006/relationships/hyperlink" Target="mailto:jiamin.chen@mail01.huawei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emily.h.qi@intel.com" TargetMode="External"/><Relationship Id="rId14" Type="http://schemas.openxmlformats.org/officeDocument/2006/relationships/hyperlink" Target="mailto:adrian.p.stephens@ieee.org" TargetMode="External"/><Relationship Id="rId22" Type="http://schemas.openxmlformats.org/officeDocument/2006/relationships/hyperlink" Target="mailto:ddrgal@gmail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149-52-0000-draft-number-alignment-tool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(January 2019)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0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/>
              <a:t>REVmc</a:t>
            </a:r>
            <a:r>
              <a:rPr lang="en-US" sz="1600" dirty="0"/>
              <a:t> 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pPr lvl="1"/>
            <a:r>
              <a:rPr lang="en-US" sz="1400" dirty="0"/>
              <a:t>Final changes in D5.0 Feb 17, 2017.</a:t>
            </a:r>
          </a:p>
          <a:p>
            <a:r>
              <a:rPr lang="en-US" sz="1600" dirty="0"/>
              <a:t>P802.11ak D3.0 went through MDR process – 802.11-17/143r3 dated March 2, 2017</a:t>
            </a:r>
          </a:p>
          <a:p>
            <a:r>
              <a:rPr lang="en-US" sz="1600" dirty="0"/>
              <a:t>P802.11ax will be started on D4.0 out of January meeting</a:t>
            </a:r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11ax next steps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981200"/>
            <a:ext cx="10361084" cy="4113213"/>
          </a:xfrm>
        </p:spPr>
        <p:txBody>
          <a:bodyPr/>
          <a:lstStyle/>
          <a:p>
            <a:r>
              <a:rPr lang="en-US" dirty="0"/>
              <a:t>MDR review of </a:t>
            </a:r>
            <a:r>
              <a:rPr lang="en-US" dirty="0">
                <a:solidFill>
                  <a:srgbClr val="FF0000"/>
                </a:solidFill>
              </a:rPr>
              <a:t>D4.0</a:t>
            </a:r>
            <a:r>
              <a:rPr lang="en-US" dirty="0"/>
              <a:t> request for several volunteers (two for the style guide, one for MIB following new MIB guidelines), all candidates identified</a:t>
            </a:r>
          </a:p>
          <a:p>
            <a:r>
              <a:rPr lang="en-US" dirty="0"/>
              <a:t>Changed the 11ax baseline to </a:t>
            </a:r>
            <a:r>
              <a:rPr lang="en-US" dirty="0" err="1"/>
              <a:t>REVmd</a:t>
            </a:r>
            <a:endParaRPr lang="en-US" dirty="0"/>
          </a:p>
          <a:p>
            <a:r>
              <a:rPr lang="en-US" dirty="0" err="1"/>
              <a:t>REVmd</a:t>
            </a:r>
            <a:r>
              <a:rPr lang="en-US" dirty="0"/>
              <a:t> SB April 2019, probably will have a shorter SB recycle than </a:t>
            </a:r>
            <a:r>
              <a:rPr lang="en-US" dirty="0" err="1"/>
              <a:t>REVmc</a:t>
            </a:r>
            <a:r>
              <a:rPr lang="en-US" dirty="0"/>
              <a:t> did without rolling in any amendments. We expect all to switch baseline to </a:t>
            </a:r>
            <a:r>
              <a:rPr lang="en-US" dirty="0" err="1"/>
              <a:t>REVmd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280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4213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https://mentor.ieee.org/802.11/dcn/09/11-09-1034-12-0000-802-11-editorial-style-guide.docx</a:t>
            </a:r>
            <a:endParaRPr lang="en-GB" dirty="0"/>
          </a:p>
          <a:p>
            <a:r>
              <a:rPr lang="en-US" dirty="0"/>
              <a:t>We updated 802.11 WG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Editor’s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>
                <a:hlinkClick r:id="rId3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2017 is used at IEEE-SA.</a:t>
            </a:r>
            <a:endParaRPr lang="en-US" dirty="0"/>
          </a:p>
          <a:p>
            <a:r>
              <a:rPr lang="en-US" dirty="0"/>
              <a:t>Creating a Redline, Graphics, Numbering and ANA, Source Control. Subversion server for source control.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805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Amendment &amp; other ordering notes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686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Jan 2019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Nov 2018,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2020. 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January</a:t>
            </a:r>
            <a:r>
              <a:rPr lang="en-US" sz="1800" dirty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112026"/>
              </p:ext>
            </p:extLst>
          </p:nvPr>
        </p:nvGraphicFramePr>
        <p:xfrm>
          <a:off x="1295400" y="2285999"/>
          <a:ext cx="9296400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3672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780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4601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729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679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May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2548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2020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Jul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5318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might be March or May, 2020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Email your draft status updates!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editor, please send update for next page via the editor’s reflector </a:t>
            </a:r>
            <a:r>
              <a:rPr lang="en-US" dirty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dirty="0"/>
              <a:t>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988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237" y="603763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8051314"/>
              </p:ext>
            </p:extLst>
          </p:nvPr>
        </p:nvGraphicFramePr>
        <p:xfrm>
          <a:off x="835168" y="1550547"/>
          <a:ext cx="10518632" cy="424688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bd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Po-Kai Wang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855592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5800" y="603763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latin typeface="Arial" charset="0"/>
              </a:rPr>
              <a:t>Jan 2019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5800" y="833738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 Backup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/>
              <a:t>iMeetCentral</a:t>
            </a:r>
            <a:r>
              <a:rPr lang="en-US" dirty="0"/>
              <a:t> source code archive for safekeeping.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178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IEEEE </a:t>
            </a:r>
            <a:r>
              <a:rPr lang="en-GB" dirty="0" err="1"/>
              <a:t>iMeet</a:t>
            </a:r>
            <a:r>
              <a:rPr lang="en-GB" dirty="0"/>
              <a:t> central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IEEE-SA </a:t>
            </a:r>
            <a:r>
              <a:rPr lang="en-GB" dirty="0" err="1"/>
              <a:t>iMeet</a:t>
            </a:r>
            <a:r>
              <a:rPr lang="en-GB" dirty="0"/>
              <a:t> central site</a:t>
            </a:r>
          </a:p>
          <a:p>
            <a:r>
              <a:rPr lang="en-US" dirty="0">
                <a:hlinkClick r:id="rId3"/>
              </a:rPr>
              <a:t>https://imeetcentral.com/</a:t>
            </a:r>
            <a:endParaRPr lang="en-US" dirty="0"/>
          </a:p>
          <a:p>
            <a:r>
              <a:rPr lang="en-US" dirty="0"/>
              <a:t>Also used to share emails and large files</a:t>
            </a:r>
          </a:p>
          <a:p>
            <a:r>
              <a:rPr lang="en-US" dirty="0"/>
              <a:t>Upload zip files to central site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899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Publication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MIB Style,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 (not in Word)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>
                <a:solidFill>
                  <a:schemeClr val="tx1"/>
                </a:solidFill>
              </a:rPr>
              <a:t>turn these all into .</a:t>
            </a:r>
            <a:r>
              <a:rPr lang="en-GB" sz="1800" dirty="0" err="1">
                <a:solidFill>
                  <a:schemeClr val="tx1"/>
                </a:solidFill>
              </a:rPr>
              <a:t>emf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/>
              <a:t>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high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templates are available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 Technical Editors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982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YANG models to supplement MIB</a:t>
            </a:r>
          </a:p>
          <a:p>
            <a:r>
              <a:rPr lang="en-GB" dirty="0"/>
              <a:t>	Should we have a separate document for YANG models?</a:t>
            </a:r>
          </a:p>
          <a:p>
            <a:r>
              <a:rPr lang="en-GB" dirty="0"/>
              <a:t>	Note there is a YANG model from Wi-Fi Alliance publicly available, with ongoing work</a:t>
            </a:r>
          </a:p>
          <a:p>
            <a:r>
              <a:rPr lang="en-GB" dirty="0"/>
              <a:t>		</a:t>
            </a:r>
            <a:r>
              <a:rPr lang="en-US" u="sng" dirty="0">
                <a:hlinkClick r:id="rId3"/>
              </a:rPr>
              <a:t>https://www.wi-fi.org/file/data-elements-draft-specification-package</a:t>
            </a:r>
            <a:endParaRPr lang="en-US" dirty="0"/>
          </a:p>
          <a:p>
            <a:endParaRPr lang="en-GB" dirty="0"/>
          </a:p>
          <a:p>
            <a:r>
              <a:rPr lang="en-GB" dirty="0"/>
              <a:t>MIB normative text that should be in the main body? The default values are used outside the standard</a:t>
            </a:r>
          </a:p>
          <a:p>
            <a:r>
              <a:rPr lang="en-GB" dirty="0"/>
              <a:t>MIB deprecation topic – should be a project, how to proceed?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Actions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Emily to update 802.11 Style Guide with MIB object deprecation</a:t>
            </a:r>
          </a:p>
          <a:p>
            <a:r>
              <a:rPr lang="en-GB" dirty="0"/>
              <a:t>Robert to find script to renumber Frame drawing file names</a:t>
            </a:r>
          </a:p>
          <a:p>
            <a:r>
              <a:rPr lang="en-GB" dirty="0"/>
              <a:t>Robert – the formal language for frame sequencing (</a:t>
            </a:r>
            <a:r>
              <a:rPr lang="en-GB" dirty="0" err="1"/>
              <a:t>REVmd</a:t>
            </a:r>
            <a:r>
              <a:rPr lang="en-GB" dirty="0"/>
              <a:t> Annex G) should be addressed </a:t>
            </a:r>
          </a:p>
          <a:p>
            <a:r>
              <a:rPr lang="en-GB" dirty="0"/>
              <a:t>The xxx-STA is implied by being in clause xxx (the 11ax MAC and PHY style)</a:t>
            </a:r>
          </a:p>
          <a:p>
            <a:r>
              <a:rPr lang="en-GB" dirty="0"/>
              <a:t>There should be a submission with the 11ax MAC and PHY style discussion so amendment text</a:t>
            </a:r>
          </a:p>
          <a:p>
            <a:r>
              <a:rPr lang="en-GB" dirty="0"/>
              <a:t>The style guide (and then MDR) should reflect 11ax MAC and PHY style</a:t>
            </a:r>
          </a:p>
          <a:p>
            <a:r>
              <a:rPr lang="en-GB" dirty="0"/>
              <a:t>11az introduced trigger-based sounding, but cannot change other PHY sections (</a:t>
            </a:r>
            <a:r>
              <a:rPr lang="en-GB"/>
              <a:t>VHT sounding)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2019-01-15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 err="1"/>
              <a:t>REVmd</a:t>
            </a:r>
            <a:r>
              <a:rPr lang="en-US" dirty="0"/>
              <a:t> practice update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09/1034r12</a:t>
            </a:r>
          </a:p>
          <a:p>
            <a:r>
              <a:rPr lang="en-US" dirty="0"/>
              <a:t>Review WG Style Guide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 Call – 2019-01-15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10361084" cy="4800600"/>
          </a:xfrm>
          <a:ln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/>
              <a:t>802.11 </a:t>
            </a:r>
            <a:r>
              <a:rPr lang="en-US" sz="1600" dirty="0"/>
              <a:t>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P802.11ax Amendment (HEW) – Robert 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P802.11ay Amendment (NG60) – Carlos </a:t>
            </a:r>
            <a:r>
              <a:rPr lang="en-US" sz="1400" dirty="0" err="1"/>
              <a:t>Cordeiro</a:t>
            </a:r>
            <a:endParaRPr lang="en-US" sz="14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P802.11az Amendment (NGP) – Chao-Chun Wang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P802.11ba Amendment (WUR) – Po-kai 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P802.11bb Amendment (LC) – Volker </a:t>
            </a:r>
            <a:r>
              <a:rPr lang="en-US" sz="1400" dirty="0" err="1"/>
              <a:t>Jungnickel</a:t>
            </a:r>
            <a:endParaRPr lang="en-US" sz="14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REVmd</a:t>
            </a:r>
            <a:r>
              <a:rPr lang="en-US" sz="1400" dirty="0"/>
              <a:t> – Emily Qi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802.11 Editor’s Not Present</a:t>
            </a:r>
            <a:endParaRPr lang="en-US" sz="14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P802.11bb Amendment (LC) – Gaurav Patwardhan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REVmd</a:t>
            </a:r>
            <a:r>
              <a:rPr lang="en-US" sz="1400" dirty="0"/>
              <a:t> – Edward Au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600" dirty="0"/>
              <a:t>Also 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Al </a:t>
            </a:r>
            <a:r>
              <a:rPr lang="en-US" sz="1400" dirty="0" err="1"/>
              <a:t>Petrick</a:t>
            </a:r>
            <a:r>
              <a:rPr lang="en-US" sz="1400" dirty="0"/>
              <a:t>	Amelia </a:t>
            </a:r>
            <a:r>
              <a:rPr lang="en-US" sz="1400" dirty="0" err="1"/>
              <a:t>Andersdotter</a:t>
            </a:r>
            <a:r>
              <a:rPr lang="en-US" sz="1400" dirty="0"/>
              <a:t>	Joseph Levy		Mark Hamilton   Stephen Palm	 Yasuhiko Inoue</a:t>
            </a:r>
          </a:p>
          <a:p>
            <a:pPr marL="457200" lvl="1" indent="0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IEEE Staff present and always welcome! </a:t>
            </a:r>
          </a:p>
          <a:p>
            <a:pPr>
              <a:lnSpc>
                <a:spcPct val="80000"/>
              </a:lnSpc>
              <a:defRPr/>
            </a:pPr>
            <a:r>
              <a:rPr lang="en-US" sz="1600" dirty="0"/>
              <a:t>	</a:t>
            </a:r>
            <a:r>
              <a:rPr lang="en-US" sz="1400" dirty="0"/>
              <a:t>Note: editors request that an IEEE staff member should be present at least during Plenary meetings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385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chaochun.wang@mediatek.com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TGba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- Gaurav </a:t>
            </a:r>
            <a:r>
              <a:rPr lang="en-US" sz="1600" b="1" dirty="0" err="1"/>
              <a:t>Patwardhan</a:t>
            </a:r>
            <a:r>
              <a:rPr lang="en-US" sz="1600" b="1" dirty="0"/>
              <a:t> </a:t>
            </a:r>
            <a:r>
              <a:rPr lang="en-US" sz="1600" dirty="0">
                <a:hlinkClick r:id="rId7"/>
              </a:rPr>
              <a:t>Gaurav.Patwardhan@hpe.com</a:t>
            </a:r>
            <a:r>
              <a:rPr lang="en-US" sz="1600" dirty="0"/>
              <a:t> , </a:t>
            </a:r>
            <a:r>
              <a:rPr lang="en-US" sz="1600" b="1" dirty="0"/>
              <a:t>Volker </a:t>
            </a:r>
            <a:r>
              <a:rPr lang="en-US" sz="1600" b="1" dirty="0" err="1"/>
              <a:t>Jungnickel</a:t>
            </a:r>
            <a:r>
              <a:rPr lang="en-US" sz="1600" b="1" dirty="0"/>
              <a:t> </a:t>
            </a:r>
            <a:r>
              <a:rPr lang="en-US" sz="1600" dirty="0">
                <a:hlinkClick r:id="rId8"/>
              </a:rPr>
              <a:t>volker.jungnickel@hhi.fraunhofer.de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dirty="0"/>
              <a:t> </a:t>
            </a:r>
            <a:r>
              <a:rPr lang="en-US" sz="1600" b="1" dirty="0" err="1"/>
              <a:t>REVmd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9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0"/>
              </a:rPr>
              <a:t>edward.ks.au@huawei.com</a:t>
            </a:r>
            <a:r>
              <a:rPr lang="en-US" sz="1600" dirty="0"/>
              <a:t>, </a:t>
            </a:r>
          </a:p>
          <a:p>
            <a:pPr marL="342900" lvl="1" indent="-342900">
              <a:buFontTx/>
              <a:buChar char="•"/>
            </a:pPr>
            <a:r>
              <a:rPr lang="en-US" sz="1600" dirty="0"/>
              <a:t>Editors Emeritus:</a:t>
            </a:r>
          </a:p>
          <a:p>
            <a:pPr lvl="1"/>
            <a:r>
              <a:rPr lang="en-US" sz="1050" dirty="0" err="1"/>
              <a:t>TGaa</a:t>
            </a:r>
            <a:r>
              <a:rPr lang="en-US" sz="1050" dirty="0"/>
              <a:t> – Alex Ashley – </a:t>
            </a:r>
            <a:r>
              <a:rPr lang="en-US" sz="1050" dirty="0">
                <a:hlinkClick r:id="rId11"/>
              </a:rPr>
              <a:t>alex.ashley@hotmail.co.uk</a:t>
            </a:r>
            <a:r>
              <a:rPr lang="en-US" sz="1050" dirty="0"/>
              <a:t>	</a:t>
            </a:r>
          </a:p>
          <a:p>
            <a:pPr lvl="1"/>
            <a:r>
              <a:rPr lang="en-US" sz="1050" dirty="0" err="1"/>
              <a:t>TGac</a:t>
            </a:r>
            <a:r>
              <a:rPr lang="en-US" sz="1050" dirty="0"/>
              <a:t> – Robert Stacey – </a:t>
            </a:r>
            <a:r>
              <a:rPr lang="en-US" sz="1050" dirty="0">
                <a:hlinkClick r:id="rId3"/>
              </a:rPr>
              <a:t>robert.stacey@intel.com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TGad</a:t>
            </a:r>
            <a:r>
              <a:rPr lang="en-US" sz="1050" dirty="0"/>
              <a:t> – Carlos Cordeiro – </a:t>
            </a:r>
            <a:r>
              <a:rPr lang="en-US" sz="1050" dirty="0">
                <a:hlinkClick r:id="rId4"/>
              </a:rPr>
              <a:t>carlos.cordeiro@intel.com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TGae</a:t>
            </a:r>
            <a:r>
              <a:rPr lang="en-US" sz="1050" dirty="0"/>
              <a:t> – Henry </a:t>
            </a:r>
            <a:r>
              <a:rPr lang="en-US" sz="1050" dirty="0" err="1"/>
              <a:t>Ptasinski</a:t>
            </a:r>
            <a:r>
              <a:rPr lang="en-US" sz="1050" dirty="0"/>
              <a:t> – </a:t>
            </a:r>
            <a:r>
              <a:rPr lang="en-US" sz="1050" dirty="0">
                <a:hlinkClick r:id="rId12"/>
              </a:rPr>
              <a:t>henry@LOGOUT.COM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TGaf</a:t>
            </a:r>
            <a:r>
              <a:rPr lang="en-US" sz="1050" dirty="0"/>
              <a:t> – Peter Ecclesine – </a:t>
            </a:r>
            <a:r>
              <a:rPr lang="en-US" sz="1050" dirty="0">
                <a:hlinkClick r:id="rId13"/>
              </a:rPr>
              <a:t>petere@ieee.org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REVmc</a:t>
            </a:r>
            <a:r>
              <a:rPr lang="en-US" sz="1050" dirty="0"/>
              <a:t> – Adrian Stephens </a:t>
            </a:r>
            <a:r>
              <a:rPr lang="en-US" sz="1050" b="0" dirty="0"/>
              <a:t>– </a:t>
            </a:r>
            <a:r>
              <a:rPr lang="en-US" sz="1050" b="0" dirty="0">
                <a:hlinkClick r:id="rId14"/>
              </a:rPr>
              <a:t>adrian.p.stephens@ieee.org</a:t>
            </a:r>
            <a:r>
              <a:rPr lang="en-US" sz="1050" b="0" dirty="0"/>
              <a:t> </a:t>
            </a:r>
            <a:r>
              <a:rPr lang="en-US" sz="1050" dirty="0"/>
              <a:t>, Edward Au – </a:t>
            </a:r>
            <a:r>
              <a:rPr lang="en-US" sz="1050" b="0" u="sng" dirty="0">
                <a:hlinkClick r:id="rId10"/>
              </a:rPr>
              <a:t>edward.ks.au@huawei.com</a:t>
            </a:r>
            <a:r>
              <a:rPr lang="en-US" sz="1050" dirty="0"/>
              <a:t>, Emily Qi – </a:t>
            </a:r>
            <a:r>
              <a:rPr lang="en-US" sz="1050" b="0" dirty="0">
                <a:hlinkClick r:id="rId9"/>
              </a:rPr>
              <a:t>emily.h.qi@intel.com</a:t>
            </a:r>
            <a:r>
              <a:rPr lang="en-US" sz="1050" b="0" dirty="0"/>
              <a:t> </a:t>
            </a:r>
          </a:p>
          <a:p>
            <a:pPr lvl="1"/>
            <a:r>
              <a:rPr lang="en-US" sz="1050" dirty="0" err="1"/>
              <a:t>TGah</a:t>
            </a:r>
            <a:r>
              <a:rPr lang="en-US" sz="1050" dirty="0"/>
              <a:t> – </a:t>
            </a:r>
            <a:r>
              <a:rPr lang="en-US" sz="1050" dirty="0" err="1"/>
              <a:t>Yongho</a:t>
            </a:r>
            <a:r>
              <a:rPr lang="en-US" sz="1050" dirty="0"/>
              <a:t> </a:t>
            </a:r>
            <a:r>
              <a:rPr lang="en-US" sz="1050" dirty="0" err="1"/>
              <a:t>Seok</a:t>
            </a:r>
            <a:r>
              <a:rPr lang="en-US" sz="1050" dirty="0"/>
              <a:t> </a:t>
            </a:r>
            <a:r>
              <a:rPr lang="en-US" sz="1050" dirty="0">
                <a:hlinkClick r:id="rId15"/>
              </a:rPr>
              <a:t>yongho.seok@gmail.com</a:t>
            </a:r>
            <a:r>
              <a:rPr lang="en-US" sz="1050" dirty="0"/>
              <a:t>,  Alfred </a:t>
            </a:r>
            <a:r>
              <a:rPr lang="en-US" sz="1050" dirty="0" err="1"/>
              <a:t>Asterjadhi</a:t>
            </a:r>
            <a:r>
              <a:rPr lang="en-US" sz="1050" dirty="0"/>
              <a:t> – </a:t>
            </a:r>
            <a:r>
              <a:rPr lang="en-US" sz="1050" dirty="0">
                <a:hlinkClick r:id="rId16"/>
              </a:rPr>
              <a:t>aasterja@qti.qualcomm.com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TGai</a:t>
            </a:r>
            <a:r>
              <a:rPr lang="en-US" sz="1050" dirty="0"/>
              <a:t> - </a:t>
            </a:r>
            <a:r>
              <a:rPr lang="en-US" sz="1050" dirty="0">
                <a:hlinkClick r:id="rId17"/>
              </a:rPr>
              <a:t>LRA@tiac.net</a:t>
            </a:r>
            <a:r>
              <a:rPr lang="en-US" sz="1050" dirty="0"/>
              <a:t>, Ping FANG </a:t>
            </a:r>
            <a:r>
              <a:rPr lang="en-US" sz="1050" dirty="0">
                <a:hlinkClick r:id="rId18"/>
              </a:rPr>
              <a:t>Ping.FANG@huawei.com </a:t>
            </a:r>
            <a:endParaRPr lang="en-US" sz="1050" dirty="0"/>
          </a:p>
          <a:p>
            <a:pPr lvl="1"/>
            <a:r>
              <a:rPr lang="en-US" sz="1000" b="0" dirty="0" err="1"/>
              <a:t>TGaj</a:t>
            </a:r>
            <a:r>
              <a:rPr lang="en-US" sz="1000" b="0" dirty="0"/>
              <a:t> – </a:t>
            </a:r>
            <a:r>
              <a:rPr lang="en-US" sz="1000" b="0" dirty="0" err="1"/>
              <a:t>Jiamin</a:t>
            </a:r>
            <a:r>
              <a:rPr lang="en-US" sz="1000" b="0" dirty="0"/>
              <a:t> CHEN – </a:t>
            </a:r>
            <a:r>
              <a:rPr lang="en-US" sz="1000" b="0" dirty="0">
                <a:hlinkClick r:id="rId19"/>
              </a:rPr>
              <a:t>jiamin.chen@mail01.huawei.com</a:t>
            </a:r>
            <a:r>
              <a:rPr lang="en-US" sz="1000" b="0" dirty="0"/>
              <a:t> , </a:t>
            </a:r>
            <a:r>
              <a:rPr lang="en-US" sz="1000" b="0" dirty="0" err="1"/>
              <a:t>Shiwen</a:t>
            </a:r>
            <a:r>
              <a:rPr lang="en-US" sz="1000" b="0" dirty="0"/>
              <a:t> He – </a:t>
            </a:r>
            <a:r>
              <a:rPr lang="en-US" sz="1000" b="0" u="sng" dirty="0">
                <a:hlinkClick r:id="rId20"/>
              </a:rPr>
              <a:t>shiwenhe@seu.edu.cn</a:t>
            </a:r>
            <a:endParaRPr lang="en-US" sz="1000" b="0" u="sng" dirty="0"/>
          </a:p>
          <a:p>
            <a:pPr lvl="1"/>
            <a:r>
              <a:rPr lang="en-US" sz="1000" dirty="0" err="1"/>
              <a:t>TGak</a:t>
            </a:r>
            <a:r>
              <a:rPr lang="en-US" sz="1000" dirty="0"/>
              <a:t> – Donald Eastlake – </a:t>
            </a:r>
            <a:r>
              <a:rPr lang="en-US" sz="1000" dirty="0">
                <a:hlinkClick r:id="rId21"/>
              </a:rPr>
              <a:t>d3e3e3@gmail.com</a:t>
            </a:r>
            <a:r>
              <a:rPr lang="en-US" sz="1000" dirty="0"/>
              <a:t> </a:t>
            </a:r>
          </a:p>
          <a:p>
            <a:pPr lvl="1"/>
            <a:r>
              <a:rPr lang="en-US" sz="1050" dirty="0" err="1"/>
              <a:t>TGaq</a:t>
            </a:r>
            <a:r>
              <a:rPr lang="en-US" sz="1050" dirty="0"/>
              <a:t> – Dan Gal –  </a:t>
            </a:r>
            <a:r>
              <a:rPr lang="en-US" sz="1050" dirty="0">
                <a:hlinkClick r:id="rId22"/>
              </a:rPr>
              <a:t>ddrgal@gmail.com</a:t>
            </a:r>
            <a:r>
              <a:rPr lang="en-US" sz="1050" dirty="0"/>
              <a:t> , Lee Armstrong – </a:t>
            </a:r>
            <a:r>
              <a:rPr lang="en-US" sz="1050" dirty="0">
                <a:solidFill>
                  <a:schemeClr val="accent2"/>
                </a:solidFill>
                <a:hlinkClick r:id="rId17"/>
              </a:rPr>
              <a:t>LRA@tiac.net</a:t>
            </a:r>
            <a:r>
              <a:rPr lang="en-US" sz="1050" dirty="0">
                <a:solidFill>
                  <a:schemeClr val="accent2"/>
                </a:solidFill>
              </a:rPr>
              <a:t> </a:t>
            </a:r>
            <a:endParaRPr lang="en-US" sz="1050" dirty="0"/>
          </a:p>
          <a:p>
            <a:pPr lvl="1"/>
            <a:endParaRPr lang="en-US" sz="1050" dirty="0"/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January 15</a:t>
            </a:r>
            <a:r>
              <a:rPr lang="en-GB" baseline="30000" dirty="0"/>
              <a:t>th</a:t>
            </a:r>
            <a:r>
              <a:rPr lang="en-GB" dirty="0"/>
              <a:t>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/>
              <a:t>11ax </a:t>
            </a:r>
            <a:r>
              <a:rPr lang="en-US" sz="2000" dirty="0"/>
              <a:t>–   </a:t>
            </a:r>
          </a:p>
          <a:p>
            <a:r>
              <a:rPr lang="en-US" sz="2000" dirty="0"/>
              <a:t>11ay –  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US" sz="2000" dirty="0"/>
              <a:t> </a:t>
            </a:r>
            <a:endParaRPr lang="en-GB" sz="2000" dirty="0"/>
          </a:p>
          <a:p>
            <a:r>
              <a:rPr lang="en-GB" sz="2000" dirty="0"/>
              <a:t>11ba –  </a:t>
            </a:r>
          </a:p>
          <a:p>
            <a:r>
              <a:rPr lang="en-GB" sz="2000" dirty="0"/>
              <a:t>11bb –  </a:t>
            </a:r>
          </a:p>
          <a:p>
            <a:r>
              <a:rPr lang="en-GB" sz="2000" dirty="0"/>
              <a:t>11bc –</a:t>
            </a:r>
          </a:p>
          <a:p>
            <a:r>
              <a:rPr lang="en-GB" sz="2000" dirty="0"/>
              <a:t>11bd – </a:t>
            </a:r>
          </a:p>
          <a:p>
            <a:r>
              <a:rPr lang="en-GB" sz="2000" dirty="0" err="1"/>
              <a:t>REVmd</a:t>
            </a:r>
            <a:r>
              <a:rPr lang="en-GB" sz="2000" dirty="0"/>
              <a:t> – 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Reflector Updates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>
                <a:hlinkClick r:id="rId3"/>
              </a:rPr>
              <a:t>Robert.Stacey@intel.com</a:t>
            </a:r>
            <a:r>
              <a:rPr lang="en-US" dirty="0"/>
              <a:t> </a:t>
            </a:r>
          </a:p>
          <a:p>
            <a:r>
              <a:rPr lang="en-US" dirty="0"/>
              <a:t>To be updated: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77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IEEE </a:t>
            </a:r>
            <a:r>
              <a:rPr lang="en-GB" dirty="0"/>
              <a:t>Publication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sz="2000" dirty="0"/>
              <a:t>Publication of 802.11-2016 December 14, 2016</a:t>
            </a:r>
          </a:p>
          <a:p>
            <a:r>
              <a:rPr lang="en-US" sz="2000" dirty="0"/>
              <a:t>Publication of 11ai announced December 30, 2016</a:t>
            </a:r>
          </a:p>
          <a:p>
            <a:r>
              <a:rPr lang="en-US" sz="2000" dirty="0"/>
              <a:t>Second printing of 11ai in April 2017 </a:t>
            </a:r>
          </a:p>
          <a:p>
            <a:r>
              <a:rPr lang="en-US" sz="2000" dirty="0"/>
              <a:t>Publication of 11ah announced May 9, 2017</a:t>
            </a:r>
          </a:p>
          <a:p>
            <a:r>
              <a:rPr lang="en-US" sz="2000" dirty="0"/>
              <a:t>Publication of 11aj announced April 30, 2018</a:t>
            </a:r>
          </a:p>
          <a:p>
            <a:r>
              <a:rPr lang="en-US" sz="2000" dirty="0"/>
              <a:t>Publication of 11ak announced June 8, 2018</a:t>
            </a:r>
          </a:p>
          <a:p>
            <a:r>
              <a:rPr lang="en-US" sz="2000" dirty="0"/>
              <a:t>Publication of 11aq was August 31,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Update on numbering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Refer to</a:t>
            </a:r>
          </a:p>
          <a:p>
            <a:r>
              <a:rPr lang="en-US" dirty="0">
                <a:hlinkClick r:id="rId3"/>
              </a:rPr>
              <a:t>https://mentor.ieee.org/802.11/dcn/11/11-11-1149-52-0000-draft-number-alignment-tool.xlsx</a:t>
            </a:r>
            <a:r>
              <a:rPr lang="en-US" dirty="0"/>
              <a:t>  Dec 2017 was last update</a:t>
            </a:r>
          </a:p>
          <a:p>
            <a:r>
              <a:rPr lang="en-US" dirty="0"/>
              <a:t>We lost IEEE Diane </a:t>
            </a:r>
            <a:r>
              <a:rPr lang="en-US" dirty="0" err="1"/>
              <a:t>Lacey’s</a:t>
            </a:r>
            <a:r>
              <a:rPr lang="en-US" dirty="0"/>
              <a:t> services, and have to pick up the task.</a:t>
            </a:r>
          </a:p>
          <a:p>
            <a:r>
              <a:rPr lang="en-US" dirty="0"/>
              <a:t>Updated numbering after 11ax shifted to </a:t>
            </a:r>
            <a:r>
              <a:rPr lang="en-US" dirty="0" err="1"/>
              <a:t>REVmd</a:t>
            </a:r>
            <a:r>
              <a:rPr lang="en-US" dirty="0"/>
              <a:t> baseline, will not update 1149, RIP.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816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1258</TotalTime>
  <Words>2028</Words>
  <Application>Microsoft Office PowerPoint</Application>
  <PresentationFormat>Widescreen</PresentationFormat>
  <Paragraphs>416</Paragraphs>
  <Slides>24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MS Gothic</vt:lpstr>
      <vt:lpstr>Arial</vt:lpstr>
      <vt:lpstr>Arial Unicode MS</vt:lpstr>
      <vt:lpstr>Times New Roman</vt:lpstr>
      <vt:lpstr>Office Theme</vt:lpstr>
      <vt:lpstr>Document</vt:lpstr>
      <vt:lpstr>802.11 WG Editor’s Meeting (January 2019)</vt:lpstr>
      <vt:lpstr>Abstract</vt:lpstr>
      <vt:lpstr>Agenda for 2019-01-15 meeting</vt:lpstr>
      <vt:lpstr>Roll Call – 2019-01-15</vt:lpstr>
      <vt:lpstr>Volunteer Editor Contacts</vt:lpstr>
      <vt:lpstr>January 15th roundtable status report</vt:lpstr>
      <vt:lpstr>Reflector Updates</vt:lpstr>
      <vt:lpstr>IEEE Publication Status</vt:lpstr>
      <vt:lpstr>Update on numbering process</vt:lpstr>
      <vt:lpstr>MDR Status</vt:lpstr>
      <vt:lpstr>11ax next steps (continued)</vt:lpstr>
      <vt:lpstr>802.11 Style Guide</vt:lpstr>
      <vt:lpstr>802.11 Editor’s Guide</vt:lpstr>
      <vt:lpstr>Amendment &amp; other ordering notes </vt:lpstr>
      <vt:lpstr>Editor Amendment Ordering</vt:lpstr>
      <vt:lpstr>Email your draft status updates!</vt:lpstr>
      <vt:lpstr>Draft Development Snapshot</vt:lpstr>
      <vt:lpstr>Editor Backup Practices</vt:lpstr>
      <vt:lpstr>IEEEE iMeet central</vt:lpstr>
      <vt:lpstr>Publication process</vt:lpstr>
      <vt:lpstr>MIB Style, Visio and Frame Practices</vt:lpstr>
      <vt:lpstr>Two Technical Editors</vt:lpstr>
      <vt:lpstr>Build a list of Editor’s meeting discussion topics</vt:lpstr>
      <vt:lpstr>Actions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135</cp:revision>
  <cp:lastPrinted>1601-01-01T00:00:00Z</cp:lastPrinted>
  <dcterms:created xsi:type="dcterms:W3CDTF">2018-01-07T18:30:13Z</dcterms:created>
  <dcterms:modified xsi:type="dcterms:W3CDTF">2019-01-14T00:35:02Z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2018-05-08 06:12:08Z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