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64" r:id="rId3"/>
    <p:sldMasterId id="2147483667" r:id="rId4"/>
  </p:sldMasterIdLst>
  <p:notesMasterIdLst>
    <p:notesMasterId r:id="rId136"/>
  </p:notesMasterIdLst>
  <p:handoutMasterIdLst>
    <p:handoutMasterId r:id="rId137"/>
  </p:handoutMasterIdLst>
  <p:sldIdLst>
    <p:sldId id="256" r:id="rId5"/>
    <p:sldId id="257" r:id="rId6"/>
    <p:sldId id="258" r:id="rId7"/>
    <p:sldId id="350"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51" r:id="rId84"/>
    <p:sldId id="352" r:id="rId85"/>
    <p:sldId id="353" r:id="rId86"/>
    <p:sldId id="354" r:id="rId87"/>
    <p:sldId id="340" r:id="rId88"/>
    <p:sldId id="341" r:id="rId89"/>
    <p:sldId id="342" r:id="rId90"/>
    <p:sldId id="343" r:id="rId91"/>
    <p:sldId id="344" r:id="rId92"/>
    <p:sldId id="345" r:id="rId93"/>
    <p:sldId id="346" r:id="rId94"/>
    <p:sldId id="347" r:id="rId95"/>
    <p:sldId id="348" r:id="rId96"/>
    <p:sldId id="349"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369" r:id="rId112"/>
    <p:sldId id="370" r:id="rId113"/>
    <p:sldId id="371" r:id="rId114"/>
    <p:sldId id="372" r:id="rId115"/>
    <p:sldId id="373" r:id="rId116"/>
    <p:sldId id="374" r:id="rId117"/>
    <p:sldId id="375" r:id="rId118"/>
    <p:sldId id="376" r:id="rId119"/>
    <p:sldId id="377" r:id="rId120"/>
    <p:sldId id="378" r:id="rId121"/>
    <p:sldId id="379" r:id="rId122"/>
    <p:sldId id="380" r:id="rId123"/>
    <p:sldId id="381" r:id="rId124"/>
    <p:sldId id="382" r:id="rId125"/>
    <p:sldId id="383" r:id="rId126"/>
    <p:sldId id="384" r:id="rId127"/>
    <p:sldId id="385" r:id="rId128"/>
    <p:sldId id="386" r:id="rId129"/>
    <p:sldId id="387" r:id="rId130"/>
    <p:sldId id="388" r:id="rId131"/>
    <p:sldId id="389" r:id="rId132"/>
    <p:sldId id="390" r:id="rId133"/>
    <p:sldId id="391" r:id="rId134"/>
    <p:sldId id="392" r:id="rId135"/>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32" autoAdjust="0"/>
    <p:restoredTop sz="94660"/>
  </p:normalViewPr>
  <p:slideViewPr>
    <p:cSldViewPr>
      <p:cViewPr varScale="1">
        <p:scale>
          <a:sx n="89" d="100"/>
          <a:sy n="89" d="100"/>
        </p:scale>
        <p:origin x="106" y="326"/>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1/18/2019</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19</a:t>
            </a:fld>
            <a:endParaRPr lang="en-US"/>
          </a:p>
        </p:txBody>
      </p:sp>
    </p:spTree>
    <p:extLst>
      <p:ext uri="{BB962C8B-B14F-4D97-AF65-F5344CB8AC3E}">
        <p14:creationId xmlns:p14="http://schemas.microsoft.com/office/powerpoint/2010/main" val="4020685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20</a:t>
            </a:fld>
            <a:endParaRPr lang="en-US"/>
          </a:p>
        </p:txBody>
      </p:sp>
    </p:spTree>
    <p:extLst>
      <p:ext uri="{BB962C8B-B14F-4D97-AF65-F5344CB8AC3E}">
        <p14:creationId xmlns:p14="http://schemas.microsoft.com/office/powerpoint/2010/main" val="3269254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4156916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796698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23</a:t>
            </a:fld>
            <a:endParaRPr lang="en-US"/>
          </a:p>
        </p:txBody>
      </p:sp>
    </p:spTree>
    <p:extLst>
      <p:ext uri="{BB962C8B-B14F-4D97-AF65-F5344CB8AC3E}">
        <p14:creationId xmlns:p14="http://schemas.microsoft.com/office/powerpoint/2010/main" val="3540371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24</a:t>
            </a:fld>
            <a:endParaRPr lang="en-US"/>
          </a:p>
        </p:txBody>
      </p:sp>
    </p:spTree>
    <p:extLst>
      <p:ext uri="{BB962C8B-B14F-4D97-AF65-F5344CB8AC3E}">
        <p14:creationId xmlns:p14="http://schemas.microsoft.com/office/powerpoint/2010/main" val="1335715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solidFill>
                  <a:srgbClr val="000000"/>
                </a:solidFill>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solidFill>
                  <a:srgbClr val="000000"/>
                </a:solidFill>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solidFill>
                  <a:srgbClr val="000000"/>
                </a:solidFill>
              </a:rPr>
              <a:t>Andrew Myles, Cisco</a:t>
            </a:r>
          </a:p>
        </p:txBody>
      </p:sp>
      <p:sp>
        <p:nvSpPr>
          <p:cNvPr id="51205" name="Rectangle 7"/>
          <p:cNvSpPr>
            <a:spLocks noGrp="1" noChangeArrowheads="1"/>
          </p:cNvSpPr>
          <p:nvPr>
            <p:ph type="sldNum" sz="quarter" idx="5"/>
          </p:nvPr>
        </p:nvSpPr>
        <p:spPr/>
        <p:txBody>
          <a:bodyPr/>
          <a:lstStyle/>
          <a:p>
            <a:pPr>
              <a:defRPr/>
            </a:pPr>
            <a:r>
              <a:rPr lang="en-US" smtClean="0">
                <a:solidFill>
                  <a:srgbClr val="000000"/>
                </a:solidFill>
              </a:rPr>
              <a:t>Page </a:t>
            </a:r>
            <a:fld id="{BFD8823A-E707-449B-AE25-47FA80230A05}" type="slidenum">
              <a:rPr lang="en-US" smtClean="0">
                <a:solidFill>
                  <a:srgbClr val="000000"/>
                </a:solidFill>
              </a:rPr>
              <a:pPr>
                <a:defRPr/>
              </a:pPr>
              <a:t>25</a:t>
            </a:fld>
            <a:endParaRPr lang="en-US" smtClean="0">
              <a:solidFill>
                <a:srgbClr val="000000"/>
              </a:solidFill>
            </a:endParaRPr>
          </a:p>
        </p:txBody>
      </p:sp>
      <p:sp>
        <p:nvSpPr>
          <p:cNvPr id="68614" name="Rectangle 2"/>
          <p:cNvSpPr>
            <a:spLocks noGrp="1" noRot="1" noChangeAspect="1" noChangeArrowheads="1" noTextEdit="1"/>
          </p:cNvSpPr>
          <p:nvPr>
            <p:ph type="sldImg"/>
          </p:nvPr>
        </p:nvSpPr>
        <p:spPr>
          <a:xfrm>
            <a:off x="384175" y="701675"/>
            <a:ext cx="6165850"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extLst>
      <p:ext uri="{BB962C8B-B14F-4D97-AF65-F5344CB8AC3E}">
        <p14:creationId xmlns:p14="http://schemas.microsoft.com/office/powerpoint/2010/main" val="2143209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30</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661229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31</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1588305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32</a:t>
            </a:fld>
            <a:endParaRPr lang="en-GB" altLang="en-US"/>
          </a:p>
        </p:txBody>
      </p:sp>
      <p:sp>
        <p:nvSpPr>
          <p:cNvPr id="19462" name="Rectangle 2"/>
          <p:cNvSpPr>
            <a:spLocks noGrp="1" noRot="1" noChangeAspect="1" noChangeArrowheads="1" noTextEdit="1"/>
          </p:cNvSpPr>
          <p:nvPr>
            <p:ph type="sldImg"/>
          </p:nvPr>
        </p:nvSpPr>
        <p:spPr>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3808863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solidFill>
                  <a:srgbClr val="000000"/>
                </a:solidFill>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solidFill>
                  <a:srgbClr val="000000"/>
                </a:solidFill>
                <a:latin typeface="Arial" pitchFamily="34" charset="0"/>
              </a:rPr>
              <a:t>July 2010</a:t>
            </a:r>
          </a:p>
        </p:txBody>
      </p:sp>
      <p:sp>
        <p:nvSpPr>
          <p:cNvPr id="51204" name="Rectangle 6"/>
          <p:cNvSpPr>
            <a:spLocks noGrp="1" noChangeArrowheads="1"/>
          </p:cNvSpPr>
          <p:nvPr>
            <p:ph type="ftr" sz="quarter" idx="4"/>
          </p:nvPr>
        </p:nvSpPr>
        <p:spPr>
          <a:xfrm>
            <a:off x="4986512" y="8985250"/>
            <a:ext cx="1295226" cy="184666"/>
          </a:xfrm>
        </p:spPr>
        <p:txBody>
          <a:bodyPr/>
          <a:lstStyle/>
          <a:p>
            <a:pPr lvl="4">
              <a:defRPr/>
            </a:pPr>
            <a:r>
              <a:rPr lang="en-US" dirty="0" smtClean="0">
                <a:solidFill>
                  <a:srgbClr val="000000"/>
                </a:solidFill>
              </a:rPr>
              <a:t>Peter Yee, AKAYLA</a:t>
            </a:r>
          </a:p>
        </p:txBody>
      </p:sp>
      <p:sp>
        <p:nvSpPr>
          <p:cNvPr id="51205" name="Rectangle 7"/>
          <p:cNvSpPr>
            <a:spLocks noGrp="1" noChangeArrowheads="1"/>
          </p:cNvSpPr>
          <p:nvPr>
            <p:ph type="sldNum" sz="quarter" idx="5"/>
          </p:nvPr>
        </p:nvSpPr>
        <p:spPr/>
        <p:txBody>
          <a:bodyPr/>
          <a:lstStyle/>
          <a:p>
            <a:pPr>
              <a:defRPr/>
            </a:pPr>
            <a:r>
              <a:rPr lang="en-US" dirty="0" smtClean="0">
                <a:solidFill>
                  <a:srgbClr val="000000"/>
                </a:solidFill>
              </a:rPr>
              <a:t>Page </a:t>
            </a:r>
            <a:fld id="{BFD8823A-E707-449B-AE25-47FA80230A05}" type="slidenum">
              <a:rPr lang="en-US" smtClean="0">
                <a:solidFill>
                  <a:srgbClr val="000000"/>
                </a:solidFill>
              </a:rPr>
              <a:pPr>
                <a:defRPr/>
              </a:pPr>
              <a:t>33</a:t>
            </a:fld>
            <a:endParaRPr lang="en-US" dirty="0" smtClean="0">
              <a:solidFill>
                <a:srgbClr val="000000"/>
              </a:solidFill>
            </a:endParaRPr>
          </a:p>
        </p:txBody>
      </p:sp>
      <p:sp>
        <p:nvSpPr>
          <p:cNvPr id="68614" name="Rectangle 2"/>
          <p:cNvSpPr>
            <a:spLocks noGrp="1" noRot="1" noChangeAspect="1" noChangeArrowheads="1" noTextEdit="1"/>
          </p:cNvSpPr>
          <p:nvPr>
            <p:ph type="sldImg"/>
          </p:nvPr>
        </p:nvSpPr>
        <p:spPr>
          <a:xfrm>
            <a:off x="384175" y="701675"/>
            <a:ext cx="6165850"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extLst>
      <p:ext uri="{BB962C8B-B14F-4D97-AF65-F5344CB8AC3E}">
        <p14:creationId xmlns:p14="http://schemas.microsoft.com/office/powerpoint/2010/main" val="1643626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802.11-19/0204r0</a:t>
            </a:r>
          </a:p>
        </p:txBody>
      </p:sp>
      <p:sp>
        <p:nvSpPr>
          <p:cNvPr id="17411"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January 2019</a:t>
            </a:r>
          </a:p>
        </p:txBody>
      </p:sp>
      <p:sp>
        <p:nvSpPr>
          <p:cNvPr id="17412"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17413"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D46EC899-E8EF-4388-8D00-29F049B3F004}" type="slidenum">
              <a:rPr lang="en-US" smtClean="0"/>
              <a:pPr>
                <a:defRPr/>
              </a:pPr>
              <a:t>38</a:t>
            </a:fld>
            <a:endParaRPr lang="en-US" smtClean="0"/>
          </a:p>
        </p:txBody>
      </p:sp>
      <p:sp>
        <p:nvSpPr>
          <p:cNvPr id="29702" name="Rectangle 2"/>
          <p:cNvSpPr>
            <a:spLocks noGrp="1" noRot="1" noChangeAspect="1" noChangeArrowheads="1" noTextEdit="1"/>
          </p:cNvSpPr>
          <p:nvPr>
            <p:ph type="sldImg"/>
          </p:nvPr>
        </p:nvSpPr>
        <p:spPr>
          <a:ln/>
        </p:spPr>
      </p:sp>
      <p:sp>
        <p:nvSpPr>
          <p:cNvPr id="2970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500477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802.11-19/0204r0</a:t>
            </a:r>
          </a:p>
        </p:txBody>
      </p:sp>
      <p:sp>
        <p:nvSpPr>
          <p:cNvPr id="18435"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January 2019</a:t>
            </a:r>
          </a:p>
        </p:txBody>
      </p:sp>
      <p:sp>
        <p:nvSpPr>
          <p:cNvPr id="18436"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18437"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D46985A7-CD46-43FB-959E-263D01CC9381}" type="slidenum">
              <a:rPr lang="en-US" smtClean="0"/>
              <a:pPr>
                <a:defRPr/>
              </a:pPr>
              <a:t>39</a:t>
            </a:fld>
            <a:endParaRPr lang="en-US" smtClean="0"/>
          </a:p>
        </p:txBody>
      </p:sp>
      <p:sp>
        <p:nvSpPr>
          <p:cNvPr id="30726" name="Rectangle 2"/>
          <p:cNvSpPr>
            <a:spLocks noGrp="1" noRot="1" noChangeAspect="1" noChangeArrowheads="1" noTextEdit="1"/>
          </p:cNvSpPr>
          <p:nvPr>
            <p:ph type="sldImg"/>
          </p:nvPr>
        </p:nvSpPr>
        <p:spPr>
          <a:ln cap="flat"/>
        </p:spPr>
      </p:sp>
      <p:sp>
        <p:nvSpPr>
          <p:cNvPr id="307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ltLang="en-US" smtClean="0"/>
          </a:p>
        </p:txBody>
      </p:sp>
    </p:spTree>
    <p:extLst>
      <p:ext uri="{BB962C8B-B14F-4D97-AF65-F5344CB8AC3E}">
        <p14:creationId xmlns:p14="http://schemas.microsoft.com/office/powerpoint/2010/main" val="728203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802.11-19/0204r0</a:t>
            </a:r>
            <a:endParaRPr lang="en-US"/>
          </a:p>
        </p:txBody>
      </p:sp>
      <p:sp>
        <p:nvSpPr>
          <p:cNvPr id="5" name="Date Placeholder 4"/>
          <p:cNvSpPr>
            <a:spLocks noGrp="1"/>
          </p:cNvSpPr>
          <p:nvPr>
            <p:ph type="dt" idx="11"/>
          </p:nvPr>
        </p:nvSpPr>
        <p:spPr/>
        <p:txBody>
          <a:bodyPr/>
          <a:lstStyle/>
          <a:p>
            <a:pPr>
              <a:defRPr/>
            </a:pPr>
            <a:r>
              <a:rPr lang="en-US" smtClean="0"/>
              <a:t>January 2019</a:t>
            </a:r>
            <a:endParaRPr lang="en-US"/>
          </a:p>
        </p:txBody>
      </p:sp>
      <p:sp>
        <p:nvSpPr>
          <p:cNvPr id="6" name="Footer Placeholder 5"/>
          <p:cNvSpPr>
            <a:spLocks noGrp="1"/>
          </p:cNvSpPr>
          <p:nvPr>
            <p:ph type="ftr" sz="quarter" idx="12"/>
          </p:nvPr>
        </p:nvSpPr>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7797EB75-BD9E-45DB-A35F-6C321BEA61EF}" type="slidenum">
              <a:rPr lang="en-US" smtClean="0"/>
              <a:pPr>
                <a:defRPr/>
              </a:pPr>
              <a:t>40</a:t>
            </a:fld>
            <a:endParaRPr lang="en-US"/>
          </a:p>
        </p:txBody>
      </p:sp>
    </p:spTree>
    <p:extLst>
      <p:ext uri="{BB962C8B-B14F-4D97-AF65-F5344CB8AC3E}">
        <p14:creationId xmlns:p14="http://schemas.microsoft.com/office/powerpoint/2010/main" val="791742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802.11-19/0204r0</a:t>
            </a:r>
            <a:endParaRPr lang="en-US"/>
          </a:p>
        </p:txBody>
      </p:sp>
      <p:sp>
        <p:nvSpPr>
          <p:cNvPr id="5" name="Date Placeholder 4"/>
          <p:cNvSpPr>
            <a:spLocks noGrp="1"/>
          </p:cNvSpPr>
          <p:nvPr>
            <p:ph type="dt" idx="11"/>
          </p:nvPr>
        </p:nvSpPr>
        <p:spPr/>
        <p:txBody>
          <a:bodyPr/>
          <a:lstStyle/>
          <a:p>
            <a:pPr>
              <a:defRPr/>
            </a:pPr>
            <a:r>
              <a:rPr lang="en-US" smtClean="0"/>
              <a:t>January 2019</a:t>
            </a:r>
            <a:endParaRPr lang="en-US"/>
          </a:p>
        </p:txBody>
      </p:sp>
      <p:sp>
        <p:nvSpPr>
          <p:cNvPr id="6" name="Footer Placeholder 5"/>
          <p:cNvSpPr>
            <a:spLocks noGrp="1"/>
          </p:cNvSpPr>
          <p:nvPr>
            <p:ph type="ftr" sz="quarter" idx="12"/>
          </p:nvPr>
        </p:nvSpPr>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7797EB75-BD9E-45DB-A35F-6C321BEA61EF}" type="slidenum">
              <a:rPr lang="en-US" smtClean="0"/>
              <a:pPr>
                <a:defRPr/>
              </a:pPr>
              <a:t>41</a:t>
            </a:fld>
            <a:endParaRPr lang="en-US"/>
          </a:p>
        </p:txBody>
      </p:sp>
    </p:spTree>
    <p:extLst>
      <p:ext uri="{BB962C8B-B14F-4D97-AF65-F5344CB8AC3E}">
        <p14:creationId xmlns:p14="http://schemas.microsoft.com/office/powerpoint/2010/main" val="1697974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802.11-19/0204r0</a:t>
            </a:r>
          </a:p>
        </p:txBody>
      </p:sp>
      <p:sp>
        <p:nvSpPr>
          <p:cNvPr id="29699"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January 2019</a:t>
            </a:r>
          </a:p>
        </p:txBody>
      </p:sp>
      <p:sp>
        <p:nvSpPr>
          <p:cNvPr id="29700"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29701"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52DBA12B-7CE2-47B2-8A3A-C8330940ACFD}" type="slidenum">
              <a:rPr lang="en-US" smtClean="0"/>
              <a:pPr>
                <a:defRPr/>
              </a:pPr>
              <a:t>42</a:t>
            </a:fld>
            <a:endParaRPr lang="en-US" smtClean="0"/>
          </a:p>
        </p:txBody>
      </p:sp>
      <p:sp>
        <p:nvSpPr>
          <p:cNvPr id="55302" name="Rectangle 2"/>
          <p:cNvSpPr>
            <a:spLocks noGrp="1" noRot="1" noChangeAspect="1" noChangeArrowheads="1" noTextEdit="1"/>
          </p:cNvSpPr>
          <p:nvPr>
            <p:ph type="sldImg"/>
          </p:nvPr>
        </p:nvSpPr>
        <p:spPr>
          <a:ln/>
        </p:spPr>
      </p:sp>
      <p:sp>
        <p:nvSpPr>
          <p:cNvPr id="5530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42710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p:spPr>
        <p:txBody>
          <a:bodyPr/>
          <a:lstStyle/>
          <a:p>
            <a:r>
              <a:rPr lang="en-US" smtClean="0"/>
              <a:t>doc.: IEEE 802.11-11/0xxxr0</a:t>
            </a:r>
          </a:p>
        </p:txBody>
      </p:sp>
      <p:sp>
        <p:nvSpPr>
          <p:cNvPr id="13315" name="Rectangle 3"/>
          <p:cNvSpPr>
            <a:spLocks noGrp="1" noChangeArrowheads="1"/>
          </p:cNvSpPr>
          <p:nvPr>
            <p:ph type="dt" sz="quarter" idx="1"/>
          </p:nvPr>
        </p:nvSpPr>
        <p:spPr>
          <a:noFill/>
        </p:spPr>
        <p:txBody>
          <a:bodyPr/>
          <a:lstStyle/>
          <a:p>
            <a:r>
              <a:rPr lang="en-US" smtClean="0"/>
              <a:t>November 2011</a:t>
            </a:r>
          </a:p>
        </p:txBody>
      </p:sp>
      <p:sp>
        <p:nvSpPr>
          <p:cNvPr id="13316" name="Rectangle 6"/>
          <p:cNvSpPr>
            <a:spLocks noGrp="1" noChangeArrowheads="1"/>
          </p:cNvSpPr>
          <p:nvPr>
            <p:ph type="ftr" sz="quarter" idx="4"/>
          </p:nvPr>
        </p:nvSpPr>
        <p:spPr>
          <a:noFill/>
        </p:spPr>
        <p:txBody>
          <a:bodyPr/>
          <a:lstStyle/>
          <a:p>
            <a:pPr lvl="4"/>
            <a:r>
              <a:rPr lang="en-US" smtClean="0"/>
              <a:t>Osama Aboul-Magd (Samsung)</a:t>
            </a:r>
          </a:p>
        </p:txBody>
      </p:sp>
      <p:sp>
        <p:nvSpPr>
          <p:cNvPr id="13317" name="Rectangle 7"/>
          <p:cNvSpPr>
            <a:spLocks noGrp="1" noChangeArrowheads="1"/>
          </p:cNvSpPr>
          <p:nvPr>
            <p:ph type="sldNum" sz="quarter" idx="5"/>
          </p:nvPr>
        </p:nvSpPr>
        <p:spPr>
          <a:noFill/>
        </p:spPr>
        <p:txBody>
          <a:bodyPr/>
          <a:lstStyle/>
          <a:p>
            <a:r>
              <a:rPr lang="en-US" smtClean="0"/>
              <a:t>Page </a:t>
            </a:r>
            <a:fld id="{CC47AE6E-6830-4D66-A48E-1AB33BF56CB8}" type="slidenum">
              <a:rPr lang="en-US" smtClean="0"/>
              <a:pPr/>
              <a:t>43</a:t>
            </a:fld>
            <a:endParaRPr lang="en-US" smtClean="0"/>
          </a:p>
        </p:txBody>
      </p:sp>
      <p:sp>
        <p:nvSpPr>
          <p:cNvPr id="13318" name="Rectangle 2"/>
          <p:cNvSpPr>
            <a:spLocks noGrp="1" noRot="1" noChangeAspect="1" noChangeArrowheads="1" noTextEdit="1"/>
          </p:cNvSpPr>
          <p:nvPr>
            <p:ph type="sldImg"/>
          </p:nvPr>
        </p:nvSpPr>
        <p:spPr>
          <a:xfrm>
            <a:off x="384175" y="701675"/>
            <a:ext cx="6165850" cy="3468688"/>
          </a:xfrm>
          <a:ln/>
        </p:spPr>
      </p:sp>
      <p:sp>
        <p:nvSpPr>
          <p:cNvPr id="133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88371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r>
              <a:rPr lang="en-US" smtClean="0"/>
              <a:t>doc.: IEEE 802.11-11/0xxxr0</a:t>
            </a:r>
          </a:p>
        </p:txBody>
      </p:sp>
      <p:sp>
        <p:nvSpPr>
          <p:cNvPr id="14339" name="Rectangle 3"/>
          <p:cNvSpPr>
            <a:spLocks noGrp="1" noChangeArrowheads="1"/>
          </p:cNvSpPr>
          <p:nvPr>
            <p:ph type="dt" sz="quarter" idx="1"/>
          </p:nvPr>
        </p:nvSpPr>
        <p:spPr>
          <a:noFill/>
        </p:spPr>
        <p:txBody>
          <a:bodyPr/>
          <a:lstStyle/>
          <a:p>
            <a:r>
              <a:rPr lang="en-US" smtClean="0"/>
              <a:t>November 2011</a:t>
            </a:r>
          </a:p>
        </p:txBody>
      </p:sp>
      <p:sp>
        <p:nvSpPr>
          <p:cNvPr id="14340" name="Rectangle 6"/>
          <p:cNvSpPr>
            <a:spLocks noGrp="1" noChangeArrowheads="1"/>
          </p:cNvSpPr>
          <p:nvPr>
            <p:ph type="ftr" sz="quarter" idx="4"/>
          </p:nvPr>
        </p:nvSpPr>
        <p:spPr>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noFill/>
        </p:spPr>
        <p:txBody>
          <a:bodyPr/>
          <a:lstStyle/>
          <a:p>
            <a:r>
              <a:rPr lang="en-US" smtClean="0"/>
              <a:t>Page </a:t>
            </a:r>
            <a:fld id="{E45B7B12-CE07-4A54-96EB-35A50D49DB14}" type="slidenum">
              <a:rPr lang="en-US" smtClean="0"/>
              <a:pPr/>
              <a:t>44</a:t>
            </a:fld>
            <a:endParaRPr lang="en-US" smtClean="0"/>
          </a:p>
        </p:txBody>
      </p:sp>
      <p:sp>
        <p:nvSpPr>
          <p:cNvPr id="14342" name="Rectangle 2"/>
          <p:cNvSpPr>
            <a:spLocks noGrp="1" noRot="1" noChangeAspect="1" noChangeArrowheads="1" noTextEdit="1"/>
          </p:cNvSpPr>
          <p:nvPr>
            <p:ph type="sldImg"/>
          </p:nvPr>
        </p:nvSpPr>
        <p:spPr>
          <a:xfrm>
            <a:off x="384175" y="701675"/>
            <a:ext cx="6165850" cy="3468688"/>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extLst>
      <p:ext uri="{BB962C8B-B14F-4D97-AF65-F5344CB8AC3E}">
        <p14:creationId xmlns:p14="http://schemas.microsoft.com/office/powerpoint/2010/main" val="1062016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802.11-11/0xxxr0</a:t>
            </a:r>
            <a:endParaRPr lang="en-US"/>
          </a:p>
        </p:txBody>
      </p:sp>
      <p:sp>
        <p:nvSpPr>
          <p:cNvPr id="5" name="Date Placeholder 4"/>
          <p:cNvSpPr>
            <a:spLocks noGrp="1"/>
          </p:cNvSpPr>
          <p:nvPr>
            <p:ph type="dt" idx="11"/>
          </p:nvPr>
        </p:nvSpPr>
        <p:spPr/>
        <p:txBody>
          <a:bodyPr/>
          <a:lstStyle/>
          <a:p>
            <a:pPr>
              <a:defRPr/>
            </a:pPr>
            <a:r>
              <a:rPr lang="en-US" smtClean="0"/>
              <a:t>November 2011</a:t>
            </a:r>
            <a:endParaRPr lang="en-US"/>
          </a:p>
        </p:txBody>
      </p:sp>
      <p:sp>
        <p:nvSpPr>
          <p:cNvPr id="6" name="Footer Placeholder 5"/>
          <p:cNvSpPr>
            <a:spLocks noGrp="1"/>
          </p:cNvSpPr>
          <p:nvPr>
            <p:ph type="ftr" sz="quarter" idx="12"/>
          </p:nvPr>
        </p:nvSpPr>
        <p:spPr/>
        <p:txBody>
          <a:bodyPr/>
          <a:lstStyle/>
          <a:p>
            <a:pPr lvl="4">
              <a:defRPr/>
            </a:pPr>
            <a:r>
              <a:rPr lang="en-US" smtClean="0"/>
              <a:t>Osama Aboul-Magd (Samsung)</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8494B09C-02D3-414B-B0EE-19148CC64A93}" type="slidenum">
              <a:rPr lang="en-US" smtClean="0"/>
              <a:pPr>
                <a:defRPr/>
              </a:pPr>
              <a:t>45</a:t>
            </a:fld>
            <a:endParaRPr lang="en-US"/>
          </a:p>
        </p:txBody>
      </p:sp>
    </p:spTree>
    <p:extLst>
      <p:ext uri="{BB962C8B-B14F-4D97-AF65-F5344CB8AC3E}">
        <p14:creationId xmlns:p14="http://schemas.microsoft.com/office/powerpoint/2010/main" val="1466184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384175" y="701675"/>
            <a:ext cx="6165850" cy="3468688"/>
          </a:xfrm>
          <a:ln/>
        </p:spPr>
      </p:sp>
      <p:sp>
        <p:nvSpPr>
          <p:cNvPr id="16387" name="Notes Placeholder 2"/>
          <p:cNvSpPr>
            <a:spLocks noGrp="1"/>
          </p:cNvSpPr>
          <p:nvPr>
            <p:ph type="body" idx="1"/>
          </p:nvPr>
        </p:nvSpPr>
        <p:spPr>
          <a:noFill/>
          <a:ln/>
        </p:spPr>
        <p:txBody>
          <a:bodyPr/>
          <a:lstStyle/>
          <a:p>
            <a:endParaRPr lang="en-US" smtClean="0"/>
          </a:p>
        </p:txBody>
      </p:sp>
      <p:sp>
        <p:nvSpPr>
          <p:cNvPr id="16388" name="Header Placeholder 3"/>
          <p:cNvSpPr>
            <a:spLocks noGrp="1"/>
          </p:cNvSpPr>
          <p:nvPr>
            <p:ph type="hdr" sz="quarter"/>
          </p:nvPr>
        </p:nvSpPr>
        <p:spPr>
          <a:noFill/>
        </p:spPr>
        <p:txBody>
          <a:bodyPr/>
          <a:lstStyle/>
          <a:p>
            <a:r>
              <a:rPr lang="en-US" smtClean="0"/>
              <a:t>doc.: IEEE 802.11-11/0xxxr0</a:t>
            </a:r>
          </a:p>
        </p:txBody>
      </p:sp>
      <p:sp>
        <p:nvSpPr>
          <p:cNvPr id="16389" name="Date Placeholder 4"/>
          <p:cNvSpPr>
            <a:spLocks noGrp="1"/>
          </p:cNvSpPr>
          <p:nvPr>
            <p:ph type="dt" sz="quarter" idx="1"/>
          </p:nvPr>
        </p:nvSpPr>
        <p:spPr>
          <a:noFill/>
        </p:spPr>
        <p:txBody>
          <a:bodyPr/>
          <a:lstStyle/>
          <a:p>
            <a:r>
              <a:rPr lang="en-US" smtClean="0"/>
              <a:t>November 2011</a:t>
            </a:r>
          </a:p>
        </p:txBody>
      </p:sp>
      <p:sp>
        <p:nvSpPr>
          <p:cNvPr id="16390" name="Footer Placeholder 5"/>
          <p:cNvSpPr>
            <a:spLocks noGrp="1"/>
          </p:cNvSpPr>
          <p:nvPr>
            <p:ph type="ftr" sz="quarter" idx="4"/>
          </p:nvPr>
        </p:nvSpPr>
        <p:spPr>
          <a:noFill/>
        </p:spPr>
        <p:txBody>
          <a:bodyPr/>
          <a:lstStyle/>
          <a:p>
            <a:pPr lvl="4"/>
            <a:r>
              <a:rPr lang="en-US" smtClean="0"/>
              <a:t>Osama Aboul-Magd (Samsung)</a:t>
            </a:r>
          </a:p>
        </p:txBody>
      </p:sp>
      <p:sp>
        <p:nvSpPr>
          <p:cNvPr id="16391" name="Slide Number Placeholder 6"/>
          <p:cNvSpPr>
            <a:spLocks noGrp="1"/>
          </p:cNvSpPr>
          <p:nvPr>
            <p:ph type="sldNum" sz="quarter" idx="5"/>
          </p:nvPr>
        </p:nvSpPr>
        <p:spPr>
          <a:noFill/>
        </p:spPr>
        <p:txBody>
          <a:bodyPr/>
          <a:lstStyle/>
          <a:p>
            <a:r>
              <a:rPr lang="en-US" smtClean="0"/>
              <a:t>Page </a:t>
            </a:r>
            <a:fld id="{C0FE0FD1-4DD9-4FB0-9C7C-C209A0639D2E}" type="slidenum">
              <a:rPr lang="en-US" smtClean="0"/>
              <a:pPr/>
              <a:t>47</a:t>
            </a:fld>
            <a:endParaRPr lang="en-US" smtClean="0"/>
          </a:p>
        </p:txBody>
      </p:sp>
    </p:spTree>
    <p:extLst>
      <p:ext uri="{BB962C8B-B14F-4D97-AF65-F5344CB8AC3E}">
        <p14:creationId xmlns:p14="http://schemas.microsoft.com/office/powerpoint/2010/main" val="4211501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5</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837383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doc.: IEEE 802.11-15/0496r1</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May 2015</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smtClean="0"/>
              <a:t>Edward Au (Marvell Semiconductor)</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FB0DACF4-C8C8-454A-8E70-224F6FBA4DC4}" type="slidenum">
              <a:rPr lang="en-US" altLang="en-US" smtClean="0"/>
              <a:pPr>
                <a:spcBef>
                  <a:spcPct val="0"/>
                </a:spcBef>
              </a:pPr>
              <a:t>49</a:t>
            </a:fld>
            <a:endParaRPr lang="en-US" altLang="en-US" smtClean="0"/>
          </a:p>
        </p:txBody>
      </p:sp>
      <p:sp>
        <p:nvSpPr>
          <p:cNvPr id="16390" name="Rectangle 2"/>
          <p:cNvSpPr>
            <a:spLocks noGrp="1" noRot="1" noChangeAspect="1" noChangeArrowheads="1" noTextEdit="1"/>
          </p:cNvSpPr>
          <p:nvPr>
            <p:ph type="sldImg"/>
          </p:nvPr>
        </p:nvSpPr>
        <p:spPr>
          <a:xfrm>
            <a:off x="384175" y="701675"/>
            <a:ext cx="6165850" cy="3468688"/>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056384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p:txBody>
          <a:bodyPr/>
          <a:lstStyle/>
          <a:p>
            <a:pPr>
              <a:defRPr/>
            </a:pPr>
            <a:r>
              <a:rPr lang="en-US" smtClean="0"/>
              <a:t>doc.: IEEE 802.11-11/0xxxr0</a:t>
            </a:r>
          </a:p>
        </p:txBody>
      </p:sp>
      <p:sp>
        <p:nvSpPr>
          <p:cNvPr id="14339" name="Rectangle 3"/>
          <p:cNvSpPr>
            <a:spLocks noGrp="1" noChangeArrowheads="1"/>
          </p:cNvSpPr>
          <p:nvPr>
            <p:ph type="dt" sz="quarter" idx="1"/>
          </p:nvPr>
        </p:nvSpPr>
        <p:spPr/>
        <p:txBody>
          <a:bodyPr/>
          <a:lstStyle/>
          <a:p>
            <a:pPr>
              <a:defRPr/>
            </a:pPr>
            <a:r>
              <a:rPr lang="en-US" smtClean="0"/>
              <a:t>November 2011</a:t>
            </a:r>
          </a:p>
        </p:txBody>
      </p:sp>
      <p:sp>
        <p:nvSpPr>
          <p:cNvPr id="14340" name="Rectangle 6"/>
          <p:cNvSpPr>
            <a:spLocks noGrp="1" noChangeArrowheads="1"/>
          </p:cNvSpPr>
          <p:nvPr>
            <p:ph type="ftr" sz="quarter" idx="4"/>
          </p:nvPr>
        </p:nvSpPr>
        <p:spPr/>
        <p:txBody>
          <a:bodyPr/>
          <a:lstStyle/>
          <a:p>
            <a:pPr lvl="4">
              <a:defRPr/>
            </a:pPr>
            <a:r>
              <a:rPr lang="en-US" smtClean="0"/>
              <a:t>Osama Aboul-Magd (Samsung)</a:t>
            </a:r>
          </a:p>
        </p:txBody>
      </p:sp>
      <p:sp>
        <p:nvSpPr>
          <p:cNvPr id="184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7A34687A-5A56-45D2-9E00-214CA8CFCD3B}" type="slidenum">
              <a:rPr lang="en-US" altLang="en-US" smtClean="0"/>
              <a:pPr>
                <a:spcBef>
                  <a:spcPct val="0"/>
                </a:spcBef>
              </a:pPr>
              <a:t>50</a:t>
            </a:fld>
            <a:endParaRPr lang="en-US" altLang="en-US" smtClean="0"/>
          </a:p>
        </p:txBody>
      </p:sp>
      <p:sp>
        <p:nvSpPr>
          <p:cNvPr id="18438" name="Rectangle 2"/>
          <p:cNvSpPr>
            <a:spLocks noGrp="1" noRot="1" noChangeAspect="1" noChangeArrowheads="1" noTextEdit="1"/>
          </p:cNvSpPr>
          <p:nvPr>
            <p:ph type="sldImg"/>
          </p:nvPr>
        </p:nvSpPr>
        <p:spPr>
          <a:xfrm>
            <a:off x="384175" y="701675"/>
            <a:ext cx="6165850" cy="3468688"/>
          </a:xfrm>
          <a:ln cap="flat"/>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1041671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84175" y="701675"/>
            <a:ext cx="6165850" cy="3468688"/>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048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D7B97774-D887-4AB3-ADBF-F5F280FEB565}" type="slidenum">
              <a:rPr lang="en-US" altLang="en-US" smtClean="0"/>
              <a:pPr>
                <a:spcBef>
                  <a:spcPct val="0"/>
                </a:spcBef>
              </a:pPr>
              <a:t>51</a:t>
            </a:fld>
            <a:endParaRPr lang="en-US" altLang="en-US" smtClean="0"/>
          </a:p>
        </p:txBody>
      </p:sp>
    </p:spTree>
    <p:extLst>
      <p:ext uri="{BB962C8B-B14F-4D97-AF65-F5344CB8AC3E}">
        <p14:creationId xmlns:p14="http://schemas.microsoft.com/office/powerpoint/2010/main" val="40335795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384175" y="701675"/>
            <a:ext cx="6165850" cy="3468688"/>
          </a:xfrm>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253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1F9A871F-F25D-481E-B263-F3BB335E527C}" type="slidenum">
              <a:rPr lang="en-US" altLang="en-US" smtClean="0"/>
              <a:pPr>
                <a:spcBef>
                  <a:spcPct val="0"/>
                </a:spcBef>
              </a:pPr>
              <a:t>52</a:t>
            </a:fld>
            <a:endParaRPr lang="en-US" altLang="en-US" smtClean="0"/>
          </a:p>
        </p:txBody>
      </p:sp>
    </p:spTree>
    <p:extLst>
      <p:ext uri="{BB962C8B-B14F-4D97-AF65-F5344CB8AC3E}">
        <p14:creationId xmlns:p14="http://schemas.microsoft.com/office/powerpoint/2010/main" val="2403972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384175" y="701675"/>
            <a:ext cx="6165850" cy="3468688"/>
          </a:xfrm>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458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0D13712A-B8B4-4421-8497-CFA392BF3B38}" type="slidenum">
              <a:rPr lang="en-US" altLang="en-US" smtClean="0"/>
              <a:pPr>
                <a:spcBef>
                  <a:spcPct val="0"/>
                </a:spcBef>
              </a:pPr>
              <a:t>53</a:t>
            </a:fld>
            <a:endParaRPr lang="en-US" altLang="en-US" smtClean="0"/>
          </a:p>
        </p:txBody>
      </p:sp>
    </p:spTree>
    <p:extLst>
      <p:ext uri="{BB962C8B-B14F-4D97-AF65-F5344CB8AC3E}">
        <p14:creationId xmlns:p14="http://schemas.microsoft.com/office/powerpoint/2010/main" val="37502673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048557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296418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384175" y="701675"/>
            <a:ext cx="6165850" cy="3468688"/>
          </a:xfrm>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802.11-15/1472r0</a:t>
            </a:r>
            <a:endParaRPr lang="en-US"/>
          </a:p>
        </p:txBody>
      </p:sp>
      <p:sp>
        <p:nvSpPr>
          <p:cNvPr id="5" name="Date Placeholder 4"/>
          <p:cNvSpPr>
            <a:spLocks noGrp="1"/>
          </p:cNvSpPr>
          <p:nvPr>
            <p:ph type="dt" sz="quarter" idx="1"/>
          </p:nvPr>
        </p:nvSpPr>
        <p:spPr/>
        <p:txBody>
          <a:bodyPr/>
          <a:lstStyle/>
          <a:p>
            <a:pPr>
              <a:defRPr/>
            </a:pPr>
            <a:r>
              <a:rPr lang="en-US" smtClean="0"/>
              <a:t>January 2016</a:t>
            </a:r>
            <a:endParaRPr lang="en-US"/>
          </a:p>
        </p:txBody>
      </p:sp>
      <p:sp>
        <p:nvSpPr>
          <p:cNvPr id="6" name="Footer Placeholder 5"/>
          <p:cNvSpPr>
            <a:spLocks noGrp="1"/>
          </p:cNvSpPr>
          <p:nvPr>
            <p:ph type="ftr" sz="quarter" idx="4"/>
          </p:nvPr>
        </p:nvSpPr>
        <p:spPr/>
        <p:txBody>
          <a:bodyPr/>
          <a:lstStyle/>
          <a:p>
            <a:pPr lvl="4">
              <a:defRPr/>
            </a:pPr>
            <a:r>
              <a:rPr lang="en-US" smtClean="0"/>
              <a:t>Edward Au (Huawei Technologies)</a:t>
            </a:r>
            <a:endParaRPr lang="en-US"/>
          </a:p>
        </p:txBody>
      </p:sp>
      <p:sp>
        <p:nvSpPr>
          <p:cNvPr id="512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E5D397F7-49E0-48E5-84F4-5C4D9F5A751A}" type="slidenum">
              <a:rPr lang="en-US" altLang="en-US" smtClean="0"/>
              <a:pPr>
                <a:spcBef>
                  <a:spcPct val="0"/>
                </a:spcBef>
              </a:pPr>
              <a:t>59</a:t>
            </a:fld>
            <a:endParaRPr lang="en-US" altLang="en-US" smtClean="0"/>
          </a:p>
        </p:txBody>
      </p:sp>
    </p:spTree>
    <p:extLst>
      <p:ext uri="{BB962C8B-B14F-4D97-AF65-F5344CB8AC3E}">
        <p14:creationId xmlns:p14="http://schemas.microsoft.com/office/powerpoint/2010/main" val="33181302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384175" y="701675"/>
            <a:ext cx="6165850" cy="3468688"/>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802.11-15/1472r0</a:t>
            </a:r>
            <a:endParaRPr lang="en-US"/>
          </a:p>
        </p:txBody>
      </p:sp>
      <p:sp>
        <p:nvSpPr>
          <p:cNvPr id="5" name="Date Placeholder 4"/>
          <p:cNvSpPr>
            <a:spLocks noGrp="1"/>
          </p:cNvSpPr>
          <p:nvPr>
            <p:ph type="dt" sz="quarter" idx="1"/>
          </p:nvPr>
        </p:nvSpPr>
        <p:spPr/>
        <p:txBody>
          <a:bodyPr/>
          <a:lstStyle/>
          <a:p>
            <a:pPr>
              <a:defRPr/>
            </a:pPr>
            <a:r>
              <a:rPr lang="en-US" smtClean="0"/>
              <a:t>January 2016</a:t>
            </a:r>
            <a:endParaRPr lang="en-US"/>
          </a:p>
        </p:txBody>
      </p:sp>
      <p:sp>
        <p:nvSpPr>
          <p:cNvPr id="6" name="Footer Placeholder 5"/>
          <p:cNvSpPr>
            <a:spLocks noGrp="1"/>
          </p:cNvSpPr>
          <p:nvPr>
            <p:ph type="ftr" sz="quarter" idx="4"/>
          </p:nvPr>
        </p:nvSpPr>
        <p:spPr/>
        <p:txBody>
          <a:bodyPr/>
          <a:lstStyle/>
          <a:p>
            <a:pPr lvl="4">
              <a:defRPr/>
            </a:pPr>
            <a:r>
              <a:rPr lang="en-US" smtClean="0"/>
              <a:t>Edward Au (Huawei Technologies)</a:t>
            </a:r>
            <a:endParaRPr lang="en-US"/>
          </a:p>
        </p:txBody>
      </p:sp>
      <p:sp>
        <p:nvSpPr>
          <p:cNvPr id="922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A9614723-9505-4C27-AC57-5EE199E72BA0}" type="slidenum">
              <a:rPr lang="en-US" altLang="en-US" smtClean="0"/>
              <a:pPr>
                <a:spcBef>
                  <a:spcPct val="0"/>
                </a:spcBef>
              </a:pPr>
              <a:t>62</a:t>
            </a:fld>
            <a:endParaRPr lang="en-US" altLang="en-US" smtClean="0"/>
          </a:p>
        </p:txBody>
      </p:sp>
    </p:spTree>
    <p:extLst>
      <p:ext uri="{BB962C8B-B14F-4D97-AF65-F5344CB8AC3E}">
        <p14:creationId xmlns:p14="http://schemas.microsoft.com/office/powerpoint/2010/main" val="42353898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doc.: IEEE 802.11-15/0496r1</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May 2015</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smtClean="0"/>
              <a:t>Edward Au (Marvell Semiconductor)</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F997E4D9-842A-4AEA-B9E9-747D8807AEDD}" type="slidenum">
              <a:rPr lang="en-US" altLang="en-US" smtClean="0"/>
              <a:pPr>
                <a:spcBef>
                  <a:spcPct val="0"/>
                </a:spcBef>
              </a:pPr>
              <a:t>63</a:t>
            </a:fld>
            <a:endParaRPr lang="en-US" altLang="en-US" smtClean="0"/>
          </a:p>
        </p:txBody>
      </p:sp>
      <p:sp>
        <p:nvSpPr>
          <p:cNvPr id="16390" name="Rectangle 2"/>
          <p:cNvSpPr>
            <a:spLocks noGrp="1" noRot="1" noChangeAspect="1" noChangeArrowheads="1" noTextEdit="1"/>
          </p:cNvSpPr>
          <p:nvPr>
            <p:ph type="sldImg"/>
          </p:nvPr>
        </p:nvSpPr>
        <p:spPr>
          <a:xfrm>
            <a:off x="384175" y="701675"/>
            <a:ext cx="6165850" cy="3468688"/>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02650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713625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E6BF45D7-01D8-48F4-ADE3-BB4576354FC0}"/>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 xmlns:a16="http://schemas.microsoft.com/office/drawing/2014/main" id="{B5925FB8-8DEF-4978-A000-1CAA5CB98D4C}"/>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 xmlns:a16="http://schemas.microsoft.com/office/drawing/2014/main" id="{BBAFA5AA-1ADE-4ADA-9DA5-60D9EBDA00B7}"/>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18437"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9ED4D447-9F29-4950-AB19-80E2B470686E}" type="slidenum">
              <a:rPr lang="en-US" altLang="en-US" smtClean="0"/>
              <a:pPr>
                <a:spcBef>
                  <a:spcPct val="0"/>
                </a:spcBef>
              </a:pPr>
              <a:t>64</a:t>
            </a:fld>
            <a:endParaRPr lang="en-US" altLang="en-US" smtClean="0"/>
          </a:p>
        </p:txBody>
      </p:sp>
      <p:sp>
        <p:nvSpPr>
          <p:cNvPr id="18438" name="Rectangle 2"/>
          <p:cNvSpPr>
            <a:spLocks noGrp="1" noRot="1" noChangeAspect="1" noChangeArrowheads="1" noTextEdit="1"/>
          </p:cNvSpPr>
          <p:nvPr>
            <p:ph type="sldImg"/>
          </p:nvPr>
        </p:nvSpPr>
        <p:spPr>
          <a:xfrm>
            <a:off x="384175" y="701675"/>
            <a:ext cx="6165850" cy="3468688"/>
          </a:xfrm>
          <a:ln cap="flat"/>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22335815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 xmlns:a16="http://schemas.microsoft.com/office/drawing/2014/main"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 xmlns:a16="http://schemas.microsoft.com/office/drawing/2014/main"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0485"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6F9E39E3-D4CE-43DF-A998-ACD2BB780B5E}" type="slidenum">
              <a:rPr lang="en-US" altLang="en-US" smtClean="0"/>
              <a:pPr>
                <a:spcBef>
                  <a:spcPct val="0"/>
                </a:spcBef>
              </a:pPr>
              <a:t>65</a:t>
            </a:fld>
            <a:endParaRPr lang="en-US" altLang="en-US" smtClean="0"/>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4905672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 xmlns:a16="http://schemas.microsoft.com/office/drawing/2014/main"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 xmlns:a16="http://schemas.microsoft.com/office/drawing/2014/main"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2533"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C34EA3B1-C05E-462D-A241-3859CEF1B140}" type="slidenum">
              <a:rPr lang="en-US" altLang="en-US" smtClean="0"/>
              <a:pPr>
                <a:spcBef>
                  <a:spcPct val="0"/>
                </a:spcBef>
              </a:pPr>
              <a:t>66</a:t>
            </a:fld>
            <a:endParaRPr lang="en-US" altLang="en-US" smtClean="0"/>
          </a:p>
        </p:txBody>
      </p:sp>
      <p:sp>
        <p:nvSpPr>
          <p:cNvPr id="22534" name="Rectangle 2"/>
          <p:cNvSpPr>
            <a:spLocks noGrp="1" noRot="1" noChangeAspect="1" noChangeArrowheads="1" noTextEdit="1"/>
          </p:cNvSpPr>
          <p:nvPr>
            <p:ph type="sldImg"/>
          </p:nvPr>
        </p:nvSpPr>
        <p:spPr>
          <a:xfrm>
            <a:off x="384175" y="701675"/>
            <a:ext cx="6165850" cy="3468688"/>
          </a:xfrm>
          <a:ln cap="flat"/>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34664704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 xmlns:a16="http://schemas.microsoft.com/office/drawing/2014/main"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 xmlns:a16="http://schemas.microsoft.com/office/drawing/2014/main"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4581"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B8AEF48C-2EEA-4582-94D0-56FCA401F999}" type="slidenum">
              <a:rPr lang="en-US" altLang="en-US" smtClean="0"/>
              <a:pPr>
                <a:spcBef>
                  <a:spcPct val="0"/>
                </a:spcBef>
              </a:pPr>
              <a:t>67</a:t>
            </a:fld>
            <a:endParaRPr lang="en-US" altLang="en-US" smtClean="0"/>
          </a:p>
        </p:txBody>
      </p:sp>
      <p:sp>
        <p:nvSpPr>
          <p:cNvPr id="24582" name="Rectangle 2"/>
          <p:cNvSpPr>
            <a:spLocks noGrp="1" noRot="1" noChangeAspect="1" noChangeArrowheads="1" noTextEdit="1"/>
          </p:cNvSpPr>
          <p:nvPr>
            <p:ph type="sldImg"/>
          </p:nvPr>
        </p:nvSpPr>
        <p:spPr>
          <a:xfrm>
            <a:off x="384175" y="701675"/>
            <a:ext cx="6165850" cy="3468688"/>
          </a:xfrm>
          <a:ln cap="flat"/>
        </p:spPr>
      </p:sp>
      <p:sp>
        <p:nvSpPr>
          <p:cNvPr id="245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21050505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 xmlns:a16="http://schemas.microsoft.com/office/drawing/2014/main"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 xmlns:a16="http://schemas.microsoft.com/office/drawing/2014/main"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6629"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4E31B308-CE13-4F59-A524-48292BCDDE0C}" type="slidenum">
              <a:rPr lang="en-US" altLang="en-US" smtClean="0"/>
              <a:pPr>
                <a:spcBef>
                  <a:spcPct val="0"/>
                </a:spcBef>
              </a:pPr>
              <a:t>68</a:t>
            </a:fld>
            <a:endParaRPr lang="en-US" altLang="en-US" smtClean="0"/>
          </a:p>
        </p:txBody>
      </p:sp>
      <p:sp>
        <p:nvSpPr>
          <p:cNvPr id="26630" name="Rectangle 2"/>
          <p:cNvSpPr>
            <a:spLocks noGrp="1" noRot="1" noChangeAspect="1" noChangeArrowheads="1" noTextEdit="1"/>
          </p:cNvSpPr>
          <p:nvPr>
            <p:ph type="sldImg"/>
          </p:nvPr>
        </p:nvSpPr>
        <p:spPr>
          <a:xfrm>
            <a:off x="384175" y="701675"/>
            <a:ext cx="6165850" cy="3468688"/>
          </a:xfrm>
          <a:ln cap="flat"/>
        </p:spPr>
      </p:sp>
      <p:sp>
        <p:nvSpPr>
          <p:cNvPr id="266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37792019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 xmlns:a16="http://schemas.microsoft.com/office/drawing/2014/main"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 xmlns:a16="http://schemas.microsoft.com/office/drawing/2014/main"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8677"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C47FD416-8E62-44E9-A971-856EF9BA1AE5}" type="slidenum">
              <a:rPr lang="en-US" altLang="en-US" smtClean="0"/>
              <a:pPr>
                <a:spcBef>
                  <a:spcPct val="0"/>
                </a:spcBef>
              </a:pPr>
              <a:t>69</a:t>
            </a:fld>
            <a:endParaRPr lang="en-US" altLang="en-US" smtClean="0"/>
          </a:p>
        </p:txBody>
      </p:sp>
      <p:sp>
        <p:nvSpPr>
          <p:cNvPr id="28678" name="Rectangle 2"/>
          <p:cNvSpPr>
            <a:spLocks noGrp="1" noRot="1" noChangeAspect="1" noChangeArrowheads="1" noTextEdit="1"/>
          </p:cNvSpPr>
          <p:nvPr>
            <p:ph type="sldImg"/>
          </p:nvPr>
        </p:nvSpPr>
        <p:spPr>
          <a:xfrm>
            <a:off x="384175" y="701675"/>
            <a:ext cx="6165850" cy="3468688"/>
          </a:xfrm>
          <a:ln cap="flat"/>
        </p:spPr>
      </p:sp>
      <p:sp>
        <p:nvSpPr>
          <p:cNvPr id="286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36575605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 xmlns:a16="http://schemas.microsoft.com/office/drawing/2014/main"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 xmlns:a16="http://schemas.microsoft.com/office/drawing/2014/main"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30725"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21810938-C6D7-4BC9-B00F-B66A0954BF66}" type="slidenum">
              <a:rPr lang="en-US" altLang="en-US" smtClean="0"/>
              <a:pPr>
                <a:spcBef>
                  <a:spcPct val="0"/>
                </a:spcBef>
              </a:pPr>
              <a:t>70</a:t>
            </a:fld>
            <a:endParaRPr lang="en-US" altLang="en-US" smtClean="0"/>
          </a:p>
        </p:txBody>
      </p:sp>
      <p:sp>
        <p:nvSpPr>
          <p:cNvPr id="30726" name="Rectangle 2"/>
          <p:cNvSpPr>
            <a:spLocks noGrp="1" noRot="1" noChangeAspect="1" noChangeArrowheads="1" noTextEdit="1"/>
          </p:cNvSpPr>
          <p:nvPr>
            <p:ph type="sldImg"/>
          </p:nvPr>
        </p:nvSpPr>
        <p:spPr>
          <a:xfrm>
            <a:off x="384175" y="701675"/>
            <a:ext cx="6165850" cy="3468688"/>
          </a:xfrm>
          <a:ln cap="flat"/>
        </p:spPr>
      </p:sp>
      <p:sp>
        <p:nvSpPr>
          <p:cNvPr id="307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38001164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 xmlns:a16="http://schemas.microsoft.com/office/drawing/2014/main"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 xmlns:a16="http://schemas.microsoft.com/office/drawing/2014/main"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32773"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06AAA80E-ED3D-4494-957A-D7E3B7AA8E8C}" type="slidenum">
              <a:rPr lang="en-US" altLang="en-US" smtClean="0"/>
              <a:pPr>
                <a:spcBef>
                  <a:spcPct val="0"/>
                </a:spcBef>
              </a:pPr>
              <a:t>71</a:t>
            </a:fld>
            <a:endParaRPr lang="en-US" altLang="en-US" smtClean="0"/>
          </a:p>
        </p:txBody>
      </p:sp>
      <p:sp>
        <p:nvSpPr>
          <p:cNvPr id="32774" name="Rectangle 2"/>
          <p:cNvSpPr>
            <a:spLocks noGrp="1" noRot="1" noChangeAspect="1" noChangeArrowheads="1" noTextEdit="1"/>
          </p:cNvSpPr>
          <p:nvPr>
            <p:ph type="sldImg"/>
          </p:nvPr>
        </p:nvSpPr>
        <p:spPr>
          <a:xfrm>
            <a:off x="384175" y="701675"/>
            <a:ext cx="6165850" cy="3468688"/>
          </a:xfrm>
          <a:ln cap="flat"/>
        </p:spPr>
      </p:sp>
      <p:sp>
        <p:nvSpPr>
          <p:cNvPr id="327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40587728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802.11-19/2127r0</a:t>
            </a:r>
            <a:endParaRPr lang="en-US"/>
          </a:p>
        </p:txBody>
      </p:sp>
      <p:sp>
        <p:nvSpPr>
          <p:cNvPr id="5" name="Rectangle 3"/>
          <p:cNvSpPr>
            <a:spLocks noGrp="1" noChangeArrowheads="1"/>
          </p:cNvSpPr>
          <p:nvPr>
            <p:ph type="dt"/>
          </p:nvPr>
        </p:nvSpPr>
        <p:spPr>
          <a:ln/>
        </p:spPr>
        <p:txBody>
          <a:bodyPr/>
          <a:lstStyle/>
          <a:p>
            <a:r>
              <a:rPr lang="en-GB"/>
              <a:t>January 2019</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790304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802.11-19/2127r0</a:t>
            </a:r>
            <a:endParaRPr lang="en-US"/>
          </a:p>
        </p:txBody>
      </p:sp>
      <p:sp>
        <p:nvSpPr>
          <p:cNvPr id="5" name="Rectangle 3"/>
          <p:cNvSpPr>
            <a:spLocks noGrp="1" noChangeArrowheads="1"/>
          </p:cNvSpPr>
          <p:nvPr>
            <p:ph type="dt"/>
          </p:nvPr>
        </p:nvSpPr>
        <p:spPr>
          <a:ln/>
        </p:spPr>
        <p:txBody>
          <a:bodyPr/>
          <a:lstStyle/>
          <a:p>
            <a:r>
              <a:rPr lang="en-GB"/>
              <a:t>January 2019</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73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8927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838123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802.11-19/2127r0</a:t>
            </a:r>
            <a:endParaRPr lang="en-US"/>
          </a:p>
        </p:txBody>
      </p:sp>
      <p:sp>
        <p:nvSpPr>
          <p:cNvPr id="5" name="Rectangle 3"/>
          <p:cNvSpPr>
            <a:spLocks noGrp="1" noChangeArrowheads="1"/>
          </p:cNvSpPr>
          <p:nvPr>
            <p:ph type="dt"/>
          </p:nvPr>
        </p:nvSpPr>
        <p:spPr>
          <a:ln/>
        </p:spPr>
        <p:txBody>
          <a:bodyPr/>
          <a:lstStyle/>
          <a:p>
            <a:r>
              <a:rPr lang="en-GB"/>
              <a:t>January 2019</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76</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938638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802.11-19/2127r0</a:t>
            </a:r>
            <a:endParaRPr lang="en-US"/>
          </a:p>
        </p:txBody>
      </p:sp>
      <p:sp>
        <p:nvSpPr>
          <p:cNvPr id="5" name="Rectangle 3"/>
          <p:cNvSpPr>
            <a:spLocks noGrp="1" noChangeArrowheads="1"/>
          </p:cNvSpPr>
          <p:nvPr>
            <p:ph type="dt"/>
          </p:nvPr>
        </p:nvSpPr>
        <p:spPr>
          <a:ln/>
        </p:spPr>
        <p:txBody>
          <a:bodyPr/>
          <a:lstStyle/>
          <a:p>
            <a:r>
              <a:rPr lang="en-GB"/>
              <a:t>January 2019</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79</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463140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802.11-18/0980r0</a:t>
            </a:r>
          </a:p>
        </p:txBody>
      </p:sp>
      <p:sp>
        <p:nvSpPr>
          <p:cNvPr id="5" name="Rectangle 3"/>
          <p:cNvSpPr>
            <a:spLocks noGrp="1" noChangeArrowheads="1"/>
          </p:cNvSpPr>
          <p:nvPr>
            <p:ph type="dt"/>
          </p:nvPr>
        </p:nvSpPr>
        <p:spPr>
          <a:ln/>
        </p:spPr>
        <p:txBody>
          <a:bodyPr/>
          <a:lstStyle/>
          <a:p>
            <a:r>
              <a:rPr lang="en-US"/>
              <a:t>May 2018</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996315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802.11-18/0980r0</a:t>
            </a:r>
          </a:p>
        </p:txBody>
      </p:sp>
      <p:sp>
        <p:nvSpPr>
          <p:cNvPr id="5" name="Rectangle 3"/>
          <p:cNvSpPr>
            <a:spLocks noGrp="1" noChangeArrowheads="1"/>
          </p:cNvSpPr>
          <p:nvPr>
            <p:ph type="dt"/>
          </p:nvPr>
        </p:nvSpPr>
        <p:spPr>
          <a:ln/>
        </p:spPr>
        <p:txBody>
          <a:bodyPr/>
          <a:lstStyle/>
          <a:p>
            <a:r>
              <a:rPr lang="en-US"/>
              <a:t>May 2018</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81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752062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84</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13434302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85</a:t>
            </a:fld>
            <a:endParaRPr lang="en-US">
              <a:latin typeface="Times New Roman" charset="0"/>
            </a:endParaRPr>
          </a:p>
        </p:txBody>
      </p:sp>
    </p:spTree>
    <p:extLst>
      <p:ext uri="{BB962C8B-B14F-4D97-AF65-F5344CB8AC3E}">
        <p14:creationId xmlns:p14="http://schemas.microsoft.com/office/powerpoint/2010/main" val="25834908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575690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89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60297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5123"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5124" name="Rectangle 2"/>
          <p:cNvSpPr>
            <a:spLocks noGrp="1" noChangeArrowheads="1"/>
          </p:cNvSpPr>
          <p:nvPr>
            <p:ph type="hdr" sz="quarter"/>
          </p:nvPr>
        </p:nvSpPr>
        <p:spPr>
          <a:xfrm>
            <a:off x="5640388" y="98425"/>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doc.: IEEE 802.11-08/0924r0</a:t>
            </a:r>
          </a:p>
        </p:txBody>
      </p:sp>
      <p:sp>
        <p:nvSpPr>
          <p:cNvPr id="512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5126"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Clint Chaplin, Samsung Electronics</a:t>
            </a:r>
          </a:p>
        </p:txBody>
      </p:sp>
      <p:sp>
        <p:nvSpPr>
          <p:cNvPr id="51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Page </a:t>
            </a:r>
            <a:fld id="{CC18C4DA-702F-43FE-BA36-8E4E3A40673A}" type="slidenum">
              <a:rPr lang="en-US" altLang="en-US" smtClean="0"/>
              <a:pPr>
                <a:spcBef>
                  <a:spcPct val="0"/>
                </a:spcBef>
              </a:pPr>
              <a:t>94</a:t>
            </a:fld>
            <a:endParaRPr lang="en-US" altLang="en-US" smtClean="0"/>
          </a:p>
        </p:txBody>
      </p:sp>
      <p:sp>
        <p:nvSpPr>
          <p:cNvPr id="5128" name="Rectangle 2"/>
          <p:cNvSpPr>
            <a:spLocks noGrp="1" noRot="1" noChangeAspect="1" noChangeArrowheads="1" noTextEdit="1"/>
          </p:cNvSpPr>
          <p:nvPr>
            <p:ph type="sldImg"/>
          </p:nvPr>
        </p:nvSpPr>
        <p:spPr>
          <a:xfrm>
            <a:off x="384175" y="701675"/>
            <a:ext cx="6165850" cy="3468688"/>
          </a:xfrm>
          <a:ln/>
        </p:spPr>
      </p:sp>
      <p:sp>
        <p:nvSpPr>
          <p:cNvPr id="51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41774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7171"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7172" name="Rectangle 2"/>
          <p:cNvSpPr>
            <a:spLocks noGrp="1" noChangeArrowheads="1"/>
          </p:cNvSpPr>
          <p:nvPr>
            <p:ph type="hdr" sz="quarter"/>
          </p:nvPr>
        </p:nvSpPr>
        <p:spPr>
          <a:xfrm>
            <a:off x="5640388" y="98425"/>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doc.: IEEE 802.11-08/0924r0</a:t>
            </a:r>
          </a:p>
        </p:txBody>
      </p:sp>
      <p:sp>
        <p:nvSpPr>
          <p:cNvPr id="717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7174"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Clint Chaplin, Samsung Electronics</a:t>
            </a:r>
          </a:p>
        </p:txBody>
      </p:sp>
      <p:sp>
        <p:nvSpPr>
          <p:cNvPr id="71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Page </a:t>
            </a:r>
            <a:fld id="{105CD9E6-2FC9-4626-80BF-B25F8AC73025}" type="slidenum">
              <a:rPr lang="en-US" altLang="en-US" smtClean="0"/>
              <a:pPr>
                <a:spcBef>
                  <a:spcPct val="0"/>
                </a:spcBef>
              </a:pPr>
              <a:t>95</a:t>
            </a:fld>
            <a:endParaRPr lang="en-US" altLang="en-US" smtClean="0"/>
          </a:p>
        </p:txBody>
      </p:sp>
      <p:sp>
        <p:nvSpPr>
          <p:cNvPr id="7176" name="Rectangle 2"/>
          <p:cNvSpPr>
            <a:spLocks noGrp="1" noRot="1" noChangeAspect="1" noChangeArrowheads="1" noTextEdit="1"/>
          </p:cNvSpPr>
          <p:nvPr>
            <p:ph type="sldImg"/>
          </p:nvPr>
        </p:nvSpPr>
        <p:spPr>
          <a:xfrm>
            <a:off x="384175" y="701675"/>
            <a:ext cx="6165850" cy="3468688"/>
          </a:xfrm>
          <a:ln cap="flat"/>
        </p:spPr>
      </p:sp>
      <p:sp>
        <p:nvSpPr>
          <p:cNvPr id="71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2977810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614397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9219"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922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922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922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922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992E1620-316F-475A-B8D6-5D0C64685605}" type="slidenum">
              <a:rPr lang="en-US" altLang="en-US"/>
              <a:pPr algn="r">
                <a:spcBef>
                  <a:spcPct val="0"/>
                </a:spcBef>
              </a:pPr>
              <a:t>96</a:t>
            </a:fld>
            <a:endParaRPr lang="en-US" altLang="en-US"/>
          </a:p>
        </p:txBody>
      </p:sp>
      <p:sp>
        <p:nvSpPr>
          <p:cNvPr id="922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922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922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922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F8FA2E5C-C76A-4EE1-965E-1329CB2416F2}" type="slidenum">
              <a:rPr lang="en-US" altLang="en-US"/>
              <a:pPr algn="r">
                <a:spcBef>
                  <a:spcPct val="0"/>
                </a:spcBef>
              </a:pPr>
              <a:t>96</a:t>
            </a:fld>
            <a:endParaRPr lang="en-US" altLang="en-US"/>
          </a:p>
        </p:txBody>
      </p:sp>
      <p:sp>
        <p:nvSpPr>
          <p:cNvPr id="9228" name="Rectangle 2"/>
          <p:cNvSpPr>
            <a:spLocks noGrp="1" noRot="1" noChangeAspect="1" noChangeArrowheads="1" noTextEdit="1"/>
          </p:cNvSpPr>
          <p:nvPr>
            <p:ph type="sldImg"/>
          </p:nvPr>
        </p:nvSpPr>
        <p:spPr>
          <a:xfrm>
            <a:off x="577850" y="806450"/>
            <a:ext cx="5778500" cy="3251200"/>
          </a:xfrm>
          <a:ln/>
        </p:spPr>
      </p:sp>
      <p:sp>
        <p:nvSpPr>
          <p:cNvPr id="9229"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612389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11267"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1126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1126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1127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1127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BBC6D370-81B8-460D-8640-E7EA092E5D33}" type="slidenum">
              <a:rPr lang="en-US" altLang="en-US"/>
              <a:pPr algn="r">
                <a:spcBef>
                  <a:spcPct val="0"/>
                </a:spcBef>
              </a:pPr>
              <a:t>97</a:t>
            </a:fld>
            <a:endParaRPr lang="en-US" altLang="en-US"/>
          </a:p>
        </p:txBody>
      </p:sp>
      <p:sp>
        <p:nvSpPr>
          <p:cNvPr id="1127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1127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1127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1127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E60F72F9-E3F6-43F9-9201-CA2181B4E3EC}" type="slidenum">
              <a:rPr lang="en-US" altLang="en-US"/>
              <a:pPr algn="r">
                <a:spcBef>
                  <a:spcPct val="0"/>
                </a:spcBef>
              </a:pPr>
              <a:t>97</a:t>
            </a:fld>
            <a:endParaRPr lang="en-US" altLang="en-US"/>
          </a:p>
        </p:txBody>
      </p:sp>
      <p:sp>
        <p:nvSpPr>
          <p:cNvPr id="11276" name="Rectangle 2"/>
          <p:cNvSpPr>
            <a:spLocks noGrp="1" noRot="1" noChangeAspect="1" noChangeArrowheads="1" noTextEdit="1"/>
          </p:cNvSpPr>
          <p:nvPr>
            <p:ph type="sldImg"/>
          </p:nvPr>
        </p:nvSpPr>
        <p:spPr>
          <a:xfrm>
            <a:off x="577850" y="806450"/>
            <a:ext cx="5778500" cy="3251200"/>
          </a:xfrm>
          <a:ln/>
        </p:spPr>
      </p:sp>
      <p:sp>
        <p:nvSpPr>
          <p:cNvPr id="11277"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072742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13315"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1331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1331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1331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1331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D2A0E330-4CFB-4831-8AAC-1800F2507BCA}" type="slidenum">
              <a:rPr lang="en-US" altLang="en-US"/>
              <a:pPr algn="r">
                <a:spcBef>
                  <a:spcPct val="0"/>
                </a:spcBef>
              </a:pPr>
              <a:t>98</a:t>
            </a:fld>
            <a:endParaRPr lang="en-US" altLang="en-US"/>
          </a:p>
        </p:txBody>
      </p:sp>
      <p:sp>
        <p:nvSpPr>
          <p:cNvPr id="1332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1332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1332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1332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8D7C325F-1605-40ED-9409-129F556F640D}" type="slidenum">
              <a:rPr lang="en-US" altLang="en-US"/>
              <a:pPr algn="r">
                <a:spcBef>
                  <a:spcPct val="0"/>
                </a:spcBef>
              </a:pPr>
              <a:t>98</a:t>
            </a:fld>
            <a:endParaRPr lang="en-US" altLang="en-US"/>
          </a:p>
        </p:txBody>
      </p:sp>
      <p:sp>
        <p:nvSpPr>
          <p:cNvPr id="13324" name="Rectangle 2"/>
          <p:cNvSpPr>
            <a:spLocks noGrp="1" noRot="1" noChangeAspect="1" noChangeArrowheads="1" noTextEdit="1"/>
          </p:cNvSpPr>
          <p:nvPr>
            <p:ph type="sldImg"/>
          </p:nvPr>
        </p:nvSpPr>
        <p:spPr>
          <a:xfrm>
            <a:off x="577850" y="806450"/>
            <a:ext cx="5778500" cy="3251200"/>
          </a:xfrm>
          <a:ln/>
        </p:spPr>
      </p:sp>
      <p:sp>
        <p:nvSpPr>
          <p:cNvPr id="13325"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985127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15363"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1536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1536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1536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1536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99101702-DC7C-476F-986D-A4E36724BABA}" type="slidenum">
              <a:rPr lang="en-US" altLang="en-US"/>
              <a:pPr algn="r">
                <a:spcBef>
                  <a:spcPct val="0"/>
                </a:spcBef>
              </a:pPr>
              <a:t>99</a:t>
            </a:fld>
            <a:endParaRPr lang="en-US" altLang="en-US"/>
          </a:p>
        </p:txBody>
      </p:sp>
      <p:sp>
        <p:nvSpPr>
          <p:cNvPr id="1536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1536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1537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1537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1F011DAD-2E5B-41D9-BD0C-7BFC07E333A1}" type="slidenum">
              <a:rPr lang="en-US" altLang="en-US"/>
              <a:pPr algn="r">
                <a:spcBef>
                  <a:spcPct val="0"/>
                </a:spcBef>
              </a:pPr>
              <a:t>99</a:t>
            </a:fld>
            <a:endParaRPr lang="en-US" altLang="en-US"/>
          </a:p>
        </p:txBody>
      </p:sp>
      <p:sp>
        <p:nvSpPr>
          <p:cNvPr id="15372" name="Rectangle 2"/>
          <p:cNvSpPr>
            <a:spLocks noGrp="1" noRot="1" noChangeAspect="1" noChangeArrowheads="1" noTextEdit="1"/>
          </p:cNvSpPr>
          <p:nvPr>
            <p:ph type="sldImg"/>
          </p:nvPr>
        </p:nvSpPr>
        <p:spPr>
          <a:xfrm>
            <a:off x="577850" y="806450"/>
            <a:ext cx="5778500" cy="3251200"/>
          </a:xfrm>
          <a:ln/>
        </p:spPr>
      </p:sp>
      <p:sp>
        <p:nvSpPr>
          <p:cNvPr id="15373"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739573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17411"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1741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1741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1741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1741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71AD090B-945D-42A9-A4A1-D100613E32D4}" type="slidenum">
              <a:rPr lang="en-US" altLang="en-US"/>
              <a:pPr algn="r">
                <a:spcBef>
                  <a:spcPct val="0"/>
                </a:spcBef>
              </a:pPr>
              <a:t>100</a:t>
            </a:fld>
            <a:endParaRPr lang="en-US" altLang="en-US"/>
          </a:p>
        </p:txBody>
      </p:sp>
      <p:sp>
        <p:nvSpPr>
          <p:cNvPr id="1741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1741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1741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1741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9B7FED92-48D4-4531-8107-41616562DE2E}" type="slidenum">
              <a:rPr lang="en-US" altLang="en-US"/>
              <a:pPr algn="r">
                <a:spcBef>
                  <a:spcPct val="0"/>
                </a:spcBef>
              </a:pPr>
              <a:t>100</a:t>
            </a:fld>
            <a:endParaRPr lang="en-US" altLang="en-US"/>
          </a:p>
        </p:txBody>
      </p:sp>
      <p:sp>
        <p:nvSpPr>
          <p:cNvPr id="17420" name="Rectangle 2"/>
          <p:cNvSpPr>
            <a:spLocks noGrp="1" noRot="1" noChangeAspect="1" noChangeArrowheads="1" noTextEdit="1"/>
          </p:cNvSpPr>
          <p:nvPr>
            <p:ph type="sldImg"/>
          </p:nvPr>
        </p:nvSpPr>
        <p:spPr>
          <a:xfrm>
            <a:off x="577850" y="806450"/>
            <a:ext cx="5778500" cy="3251200"/>
          </a:xfrm>
          <a:ln/>
        </p:spPr>
      </p:sp>
      <p:sp>
        <p:nvSpPr>
          <p:cNvPr id="17421"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415115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19459"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1946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1946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1946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1946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A0A91F4B-6014-497E-A87B-11CA734AD6D0}" type="slidenum">
              <a:rPr lang="en-US" altLang="en-US"/>
              <a:pPr algn="r">
                <a:spcBef>
                  <a:spcPct val="0"/>
                </a:spcBef>
              </a:pPr>
              <a:t>101</a:t>
            </a:fld>
            <a:endParaRPr lang="en-US" altLang="en-US"/>
          </a:p>
        </p:txBody>
      </p:sp>
      <p:sp>
        <p:nvSpPr>
          <p:cNvPr id="1946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1946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1946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1946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C55FBC2C-108C-4A05-8883-527DF9232751}" type="slidenum">
              <a:rPr lang="en-US" altLang="en-US"/>
              <a:pPr algn="r">
                <a:spcBef>
                  <a:spcPct val="0"/>
                </a:spcBef>
              </a:pPr>
              <a:t>101</a:t>
            </a:fld>
            <a:endParaRPr lang="en-US" altLang="en-US"/>
          </a:p>
        </p:txBody>
      </p:sp>
      <p:sp>
        <p:nvSpPr>
          <p:cNvPr id="19468" name="Rectangle 2"/>
          <p:cNvSpPr>
            <a:spLocks noGrp="1" noRot="1" noChangeAspect="1" noChangeArrowheads="1" noTextEdit="1"/>
          </p:cNvSpPr>
          <p:nvPr>
            <p:ph type="sldImg"/>
          </p:nvPr>
        </p:nvSpPr>
        <p:spPr>
          <a:xfrm>
            <a:off x="577850" y="806450"/>
            <a:ext cx="5778500" cy="3251200"/>
          </a:xfrm>
          <a:ln/>
        </p:spPr>
      </p:sp>
      <p:sp>
        <p:nvSpPr>
          <p:cNvPr id="19469"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358829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21507"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2150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2150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2151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2151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C49738D7-0D7E-4851-91E7-975FCBD098A4}" type="slidenum">
              <a:rPr lang="en-US" altLang="en-US"/>
              <a:pPr algn="r">
                <a:spcBef>
                  <a:spcPct val="0"/>
                </a:spcBef>
              </a:pPr>
              <a:t>102</a:t>
            </a:fld>
            <a:endParaRPr lang="en-US" altLang="en-US"/>
          </a:p>
        </p:txBody>
      </p:sp>
      <p:sp>
        <p:nvSpPr>
          <p:cNvPr id="2151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2151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2151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2151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46A686D8-B147-4A8E-A7DE-0116A97BDD18}" type="slidenum">
              <a:rPr lang="en-US" altLang="en-US"/>
              <a:pPr algn="r">
                <a:spcBef>
                  <a:spcPct val="0"/>
                </a:spcBef>
              </a:pPr>
              <a:t>102</a:t>
            </a:fld>
            <a:endParaRPr lang="en-US" altLang="en-US"/>
          </a:p>
        </p:txBody>
      </p:sp>
      <p:sp>
        <p:nvSpPr>
          <p:cNvPr id="21516" name="Rectangle 2"/>
          <p:cNvSpPr>
            <a:spLocks noGrp="1" noRot="1" noChangeAspect="1" noChangeArrowheads="1" noTextEdit="1"/>
          </p:cNvSpPr>
          <p:nvPr>
            <p:ph type="sldImg"/>
          </p:nvPr>
        </p:nvSpPr>
        <p:spPr>
          <a:xfrm>
            <a:off x="577850" y="806450"/>
            <a:ext cx="5778500" cy="3251200"/>
          </a:xfrm>
          <a:ln/>
        </p:spPr>
      </p:sp>
      <p:sp>
        <p:nvSpPr>
          <p:cNvPr id="21517"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5446026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23555"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2355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2355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2355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2355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A94C8C9B-EDD9-4592-9DF8-DD8501651804}" type="slidenum">
              <a:rPr lang="en-US" altLang="en-US"/>
              <a:pPr algn="r">
                <a:spcBef>
                  <a:spcPct val="0"/>
                </a:spcBef>
              </a:pPr>
              <a:t>103</a:t>
            </a:fld>
            <a:endParaRPr lang="en-US" altLang="en-US"/>
          </a:p>
        </p:txBody>
      </p:sp>
      <p:sp>
        <p:nvSpPr>
          <p:cNvPr id="2356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2356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2356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2356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FC43BD89-D9A3-4F7D-B231-31F2E007328E}" type="slidenum">
              <a:rPr lang="en-US" altLang="en-US"/>
              <a:pPr algn="r">
                <a:spcBef>
                  <a:spcPct val="0"/>
                </a:spcBef>
              </a:pPr>
              <a:t>103</a:t>
            </a:fld>
            <a:endParaRPr lang="en-US" altLang="en-US"/>
          </a:p>
        </p:txBody>
      </p:sp>
      <p:sp>
        <p:nvSpPr>
          <p:cNvPr id="23564" name="Rectangle 2"/>
          <p:cNvSpPr>
            <a:spLocks noGrp="1" noRot="1" noChangeAspect="1" noChangeArrowheads="1" noTextEdit="1"/>
          </p:cNvSpPr>
          <p:nvPr>
            <p:ph type="sldImg"/>
          </p:nvPr>
        </p:nvSpPr>
        <p:spPr>
          <a:xfrm>
            <a:off x="577850" y="806450"/>
            <a:ext cx="5778500" cy="3251200"/>
          </a:xfrm>
          <a:ln/>
        </p:spPr>
      </p:sp>
      <p:sp>
        <p:nvSpPr>
          <p:cNvPr id="23565"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9533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25603"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2560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2560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2560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2560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D3DF6934-555B-4770-95C0-D925088933D9}" type="slidenum">
              <a:rPr lang="en-US" altLang="en-US"/>
              <a:pPr algn="r">
                <a:spcBef>
                  <a:spcPct val="0"/>
                </a:spcBef>
              </a:pPr>
              <a:t>104</a:t>
            </a:fld>
            <a:endParaRPr lang="en-US" altLang="en-US"/>
          </a:p>
        </p:txBody>
      </p:sp>
      <p:sp>
        <p:nvSpPr>
          <p:cNvPr id="2560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2560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2561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2561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3CB482C2-B6E0-4123-84E0-A99EA5907797}" type="slidenum">
              <a:rPr lang="en-US" altLang="en-US"/>
              <a:pPr algn="r">
                <a:spcBef>
                  <a:spcPct val="0"/>
                </a:spcBef>
              </a:pPr>
              <a:t>104</a:t>
            </a:fld>
            <a:endParaRPr lang="en-US" altLang="en-US"/>
          </a:p>
        </p:txBody>
      </p:sp>
      <p:sp>
        <p:nvSpPr>
          <p:cNvPr id="25612" name="Rectangle 2"/>
          <p:cNvSpPr>
            <a:spLocks noGrp="1" noRot="1" noChangeAspect="1" noChangeArrowheads="1" noTextEdit="1"/>
          </p:cNvSpPr>
          <p:nvPr>
            <p:ph type="sldImg"/>
          </p:nvPr>
        </p:nvSpPr>
        <p:spPr>
          <a:xfrm>
            <a:off x="577850" y="806450"/>
            <a:ext cx="5778500" cy="3251200"/>
          </a:xfrm>
          <a:ln/>
        </p:spPr>
      </p:sp>
      <p:sp>
        <p:nvSpPr>
          <p:cNvPr id="25613"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830495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27651"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2765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2765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2765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2765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16023F56-C2E5-4BE5-A66A-00CCE404ECF5}" type="slidenum">
              <a:rPr lang="en-US" altLang="en-US"/>
              <a:pPr algn="r">
                <a:spcBef>
                  <a:spcPct val="0"/>
                </a:spcBef>
              </a:pPr>
              <a:t>105</a:t>
            </a:fld>
            <a:endParaRPr lang="en-US" altLang="en-US"/>
          </a:p>
        </p:txBody>
      </p:sp>
      <p:sp>
        <p:nvSpPr>
          <p:cNvPr id="2765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2765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2765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2765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D4EE92FC-8450-4B64-B9C3-DCED952D92BD}" type="slidenum">
              <a:rPr lang="en-US" altLang="en-US"/>
              <a:pPr algn="r">
                <a:spcBef>
                  <a:spcPct val="0"/>
                </a:spcBef>
              </a:pPr>
              <a:t>105</a:t>
            </a:fld>
            <a:endParaRPr lang="en-US" altLang="en-US"/>
          </a:p>
        </p:txBody>
      </p:sp>
      <p:sp>
        <p:nvSpPr>
          <p:cNvPr id="27660" name="Rectangle 2"/>
          <p:cNvSpPr>
            <a:spLocks noGrp="1" noRot="1" noChangeAspect="1" noChangeArrowheads="1" noTextEdit="1"/>
          </p:cNvSpPr>
          <p:nvPr>
            <p:ph type="sldImg"/>
          </p:nvPr>
        </p:nvSpPr>
        <p:spPr>
          <a:xfrm>
            <a:off x="577850" y="806450"/>
            <a:ext cx="5778500" cy="3251200"/>
          </a:xfrm>
          <a:ln/>
        </p:spPr>
      </p:sp>
      <p:sp>
        <p:nvSpPr>
          <p:cNvPr id="27661"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97678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787973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29699"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2970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2970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2970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2970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5ADD6D5F-593F-4E4C-9A11-A85CFD0CDBF1}" type="slidenum">
              <a:rPr lang="en-US" altLang="en-US"/>
              <a:pPr algn="r">
                <a:spcBef>
                  <a:spcPct val="0"/>
                </a:spcBef>
              </a:pPr>
              <a:t>106</a:t>
            </a:fld>
            <a:endParaRPr lang="en-US" altLang="en-US"/>
          </a:p>
        </p:txBody>
      </p:sp>
      <p:sp>
        <p:nvSpPr>
          <p:cNvPr id="2970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2970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2970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2970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836BE7A0-4482-4891-8BBE-D09BD2E608C9}" type="slidenum">
              <a:rPr lang="en-US" altLang="en-US"/>
              <a:pPr algn="r">
                <a:spcBef>
                  <a:spcPct val="0"/>
                </a:spcBef>
              </a:pPr>
              <a:t>106</a:t>
            </a:fld>
            <a:endParaRPr lang="en-US" altLang="en-US"/>
          </a:p>
        </p:txBody>
      </p:sp>
      <p:sp>
        <p:nvSpPr>
          <p:cNvPr id="29708" name="Rectangle 2"/>
          <p:cNvSpPr>
            <a:spLocks noGrp="1" noRot="1" noChangeAspect="1" noChangeArrowheads="1" noTextEdit="1"/>
          </p:cNvSpPr>
          <p:nvPr>
            <p:ph type="sldImg"/>
          </p:nvPr>
        </p:nvSpPr>
        <p:spPr>
          <a:xfrm>
            <a:off x="577850" y="806450"/>
            <a:ext cx="5778500" cy="3251200"/>
          </a:xfrm>
          <a:ln/>
        </p:spPr>
      </p:sp>
      <p:sp>
        <p:nvSpPr>
          <p:cNvPr id="29709"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8793213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31747"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3174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3174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3175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3175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4D722DCA-46F5-4818-A971-E05F5DF44112}" type="slidenum">
              <a:rPr lang="en-US" altLang="en-US"/>
              <a:pPr algn="r">
                <a:spcBef>
                  <a:spcPct val="0"/>
                </a:spcBef>
              </a:pPr>
              <a:t>107</a:t>
            </a:fld>
            <a:endParaRPr lang="en-US" altLang="en-US"/>
          </a:p>
        </p:txBody>
      </p:sp>
      <p:sp>
        <p:nvSpPr>
          <p:cNvPr id="3175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3175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3175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3175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86394966-1726-437A-AFDA-0F174DE3BFD1}" type="slidenum">
              <a:rPr lang="en-US" altLang="en-US"/>
              <a:pPr algn="r">
                <a:spcBef>
                  <a:spcPct val="0"/>
                </a:spcBef>
              </a:pPr>
              <a:t>107</a:t>
            </a:fld>
            <a:endParaRPr lang="en-US" altLang="en-US"/>
          </a:p>
        </p:txBody>
      </p:sp>
      <p:sp>
        <p:nvSpPr>
          <p:cNvPr id="31756" name="Rectangle 2"/>
          <p:cNvSpPr>
            <a:spLocks noGrp="1" noRot="1" noChangeAspect="1" noChangeArrowheads="1" noTextEdit="1"/>
          </p:cNvSpPr>
          <p:nvPr>
            <p:ph type="sldImg"/>
          </p:nvPr>
        </p:nvSpPr>
        <p:spPr>
          <a:xfrm>
            <a:off x="577850" y="806450"/>
            <a:ext cx="5778500" cy="3251200"/>
          </a:xfrm>
          <a:ln/>
        </p:spPr>
      </p:sp>
      <p:sp>
        <p:nvSpPr>
          <p:cNvPr id="31757"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5052664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33795"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3379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3379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3379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3379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55D5DB89-E4C8-488E-89B5-3BDBE3EBCB4F}" type="slidenum">
              <a:rPr lang="en-US" altLang="en-US"/>
              <a:pPr algn="r">
                <a:spcBef>
                  <a:spcPct val="0"/>
                </a:spcBef>
              </a:pPr>
              <a:t>108</a:t>
            </a:fld>
            <a:endParaRPr lang="en-US" altLang="en-US"/>
          </a:p>
        </p:txBody>
      </p:sp>
      <p:sp>
        <p:nvSpPr>
          <p:cNvPr id="3380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3380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3380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3380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494384F5-CADC-4CB8-9B49-1E5D04733690}" type="slidenum">
              <a:rPr lang="en-US" altLang="en-US"/>
              <a:pPr algn="r">
                <a:spcBef>
                  <a:spcPct val="0"/>
                </a:spcBef>
              </a:pPr>
              <a:t>108</a:t>
            </a:fld>
            <a:endParaRPr lang="en-US" altLang="en-US"/>
          </a:p>
        </p:txBody>
      </p:sp>
      <p:sp>
        <p:nvSpPr>
          <p:cNvPr id="33804" name="Rectangle 2"/>
          <p:cNvSpPr>
            <a:spLocks noGrp="1" noRot="1" noChangeAspect="1" noChangeArrowheads="1" noTextEdit="1"/>
          </p:cNvSpPr>
          <p:nvPr>
            <p:ph type="sldImg"/>
          </p:nvPr>
        </p:nvSpPr>
        <p:spPr>
          <a:xfrm>
            <a:off x="577850" y="806450"/>
            <a:ext cx="5778500" cy="3251200"/>
          </a:xfrm>
          <a:ln/>
        </p:spPr>
      </p:sp>
      <p:sp>
        <p:nvSpPr>
          <p:cNvPr id="33805"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796230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35843"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3584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3584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3584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3584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4282972C-1B1F-4435-8A81-E7B9832F6037}" type="slidenum">
              <a:rPr lang="en-US" altLang="en-US"/>
              <a:pPr algn="r">
                <a:spcBef>
                  <a:spcPct val="0"/>
                </a:spcBef>
              </a:pPr>
              <a:t>109</a:t>
            </a:fld>
            <a:endParaRPr lang="en-US" altLang="en-US"/>
          </a:p>
        </p:txBody>
      </p:sp>
      <p:sp>
        <p:nvSpPr>
          <p:cNvPr id="3584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3584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3585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3585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FFF15DEC-1882-40F4-9F2E-65AFE05FA4B8}" type="slidenum">
              <a:rPr lang="en-US" altLang="en-US"/>
              <a:pPr algn="r">
                <a:spcBef>
                  <a:spcPct val="0"/>
                </a:spcBef>
              </a:pPr>
              <a:t>109</a:t>
            </a:fld>
            <a:endParaRPr lang="en-US" altLang="en-US"/>
          </a:p>
        </p:txBody>
      </p:sp>
      <p:sp>
        <p:nvSpPr>
          <p:cNvPr id="35852" name="Rectangle 2"/>
          <p:cNvSpPr>
            <a:spLocks noGrp="1" noRot="1" noChangeAspect="1" noChangeArrowheads="1" noTextEdit="1"/>
          </p:cNvSpPr>
          <p:nvPr>
            <p:ph type="sldImg"/>
          </p:nvPr>
        </p:nvSpPr>
        <p:spPr>
          <a:xfrm>
            <a:off x="577850" y="806450"/>
            <a:ext cx="5778500" cy="3251200"/>
          </a:xfrm>
          <a:ln/>
        </p:spPr>
      </p:sp>
      <p:sp>
        <p:nvSpPr>
          <p:cNvPr id="35853"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7180132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37891"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3789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3789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3789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3789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F178D918-8687-4657-91D7-07BB0B9D1ED0}" type="slidenum">
              <a:rPr lang="en-US" altLang="en-US"/>
              <a:pPr algn="r">
                <a:spcBef>
                  <a:spcPct val="0"/>
                </a:spcBef>
              </a:pPr>
              <a:t>110</a:t>
            </a:fld>
            <a:endParaRPr lang="en-US" altLang="en-US"/>
          </a:p>
        </p:txBody>
      </p:sp>
      <p:sp>
        <p:nvSpPr>
          <p:cNvPr id="3789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3789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3789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3789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5A9B037B-1B19-4722-8ABC-978278E4BD38}" type="slidenum">
              <a:rPr lang="en-US" altLang="en-US"/>
              <a:pPr algn="r">
                <a:spcBef>
                  <a:spcPct val="0"/>
                </a:spcBef>
              </a:pPr>
              <a:t>110</a:t>
            </a:fld>
            <a:endParaRPr lang="en-US" altLang="en-US"/>
          </a:p>
        </p:txBody>
      </p:sp>
      <p:sp>
        <p:nvSpPr>
          <p:cNvPr id="37900" name="Rectangle 2"/>
          <p:cNvSpPr>
            <a:spLocks noGrp="1" noRot="1" noChangeAspect="1" noChangeArrowheads="1" noTextEdit="1"/>
          </p:cNvSpPr>
          <p:nvPr>
            <p:ph type="sldImg"/>
          </p:nvPr>
        </p:nvSpPr>
        <p:spPr>
          <a:xfrm>
            <a:off x="577850" y="806450"/>
            <a:ext cx="5778500" cy="3251200"/>
          </a:xfrm>
          <a:ln/>
        </p:spPr>
      </p:sp>
      <p:sp>
        <p:nvSpPr>
          <p:cNvPr id="37901"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537496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39939"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3994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3994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3994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3994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F89DC551-F228-47AC-BCF1-B9DE5679AA05}" type="slidenum">
              <a:rPr lang="en-US" altLang="en-US"/>
              <a:pPr algn="r">
                <a:spcBef>
                  <a:spcPct val="0"/>
                </a:spcBef>
              </a:pPr>
              <a:t>111</a:t>
            </a:fld>
            <a:endParaRPr lang="en-US" altLang="en-US"/>
          </a:p>
        </p:txBody>
      </p:sp>
      <p:sp>
        <p:nvSpPr>
          <p:cNvPr id="3994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3994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3994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3994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653A7F88-AE37-44C0-BB42-40BA7E423695}" type="slidenum">
              <a:rPr lang="en-US" altLang="en-US"/>
              <a:pPr algn="r">
                <a:spcBef>
                  <a:spcPct val="0"/>
                </a:spcBef>
              </a:pPr>
              <a:t>111</a:t>
            </a:fld>
            <a:endParaRPr lang="en-US" altLang="en-US"/>
          </a:p>
        </p:txBody>
      </p:sp>
      <p:sp>
        <p:nvSpPr>
          <p:cNvPr id="39948" name="Rectangle 2"/>
          <p:cNvSpPr>
            <a:spLocks noGrp="1" noRot="1" noChangeAspect="1" noChangeArrowheads="1" noTextEdit="1"/>
          </p:cNvSpPr>
          <p:nvPr>
            <p:ph type="sldImg"/>
          </p:nvPr>
        </p:nvSpPr>
        <p:spPr>
          <a:xfrm>
            <a:off x="577850" y="806450"/>
            <a:ext cx="5778500" cy="3251200"/>
          </a:xfrm>
          <a:ln/>
        </p:spPr>
      </p:sp>
      <p:sp>
        <p:nvSpPr>
          <p:cNvPr id="39949"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8983740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41987"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41988" name="Rectangle 2"/>
          <p:cNvSpPr>
            <a:spLocks noGrp="1" noChangeArrowheads="1"/>
          </p:cNvSpPr>
          <p:nvPr>
            <p:ph type="hdr" sz="quarter"/>
          </p:nvPr>
        </p:nvSpPr>
        <p:spPr>
          <a:xfrm>
            <a:off x="5640388" y="98425"/>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doc.: IEEE 802.11-08/0924r0</a:t>
            </a:r>
          </a:p>
        </p:txBody>
      </p:sp>
      <p:sp>
        <p:nvSpPr>
          <p:cNvPr id="4198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41990"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Clint Chaplin, Samsung Electronics</a:t>
            </a:r>
          </a:p>
        </p:txBody>
      </p:sp>
      <p:sp>
        <p:nvSpPr>
          <p:cNvPr id="419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Page </a:t>
            </a:r>
            <a:fld id="{42F3F6F2-2A87-49A0-8D92-0158E95CEB51}" type="slidenum">
              <a:rPr lang="en-US" altLang="en-US" smtClean="0"/>
              <a:pPr>
                <a:spcBef>
                  <a:spcPct val="0"/>
                </a:spcBef>
              </a:pPr>
              <a:t>112</a:t>
            </a:fld>
            <a:endParaRPr lang="en-US" altLang="en-US" smtClean="0"/>
          </a:p>
        </p:txBody>
      </p:sp>
      <p:sp>
        <p:nvSpPr>
          <p:cNvPr id="4199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4199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4199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4199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DC6FB99A-7B12-47DD-BE79-8DBCBDE60654}" type="slidenum">
              <a:rPr lang="en-US" altLang="en-US"/>
              <a:pPr algn="r">
                <a:spcBef>
                  <a:spcPct val="0"/>
                </a:spcBef>
              </a:pPr>
              <a:t>112</a:t>
            </a:fld>
            <a:endParaRPr lang="en-US" altLang="en-US"/>
          </a:p>
        </p:txBody>
      </p:sp>
      <p:sp>
        <p:nvSpPr>
          <p:cNvPr id="41996" name="Rectangle 2"/>
          <p:cNvSpPr>
            <a:spLocks noGrp="1" noRot="1" noChangeAspect="1" noChangeArrowheads="1" noTextEdit="1"/>
          </p:cNvSpPr>
          <p:nvPr>
            <p:ph type="sldImg"/>
          </p:nvPr>
        </p:nvSpPr>
        <p:spPr>
          <a:xfrm>
            <a:off x="384175" y="701675"/>
            <a:ext cx="6165850" cy="3468688"/>
          </a:xfrm>
          <a:ln/>
        </p:spPr>
      </p:sp>
      <p:sp>
        <p:nvSpPr>
          <p:cNvPr id="419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5002347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doc.: 15-13/0083r0</a:t>
            </a:r>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sz="quarter" idx="12"/>
          </p:nvPr>
        </p:nvSpPr>
        <p:spPr/>
        <p:txBody>
          <a:bodyPr/>
          <a:lstStyle/>
          <a:p>
            <a:pPr lvl="4"/>
            <a:r>
              <a:rPr lang="en-US"/>
              <a:t>John Doe, Some Company</a:t>
            </a:r>
          </a:p>
        </p:txBody>
      </p:sp>
      <p:sp>
        <p:nvSpPr>
          <p:cNvPr id="7" name="Slide Number Placeholder 6"/>
          <p:cNvSpPr>
            <a:spLocks noGrp="1"/>
          </p:cNvSpPr>
          <p:nvPr>
            <p:ph type="sldNum" sz="quarter" idx="13"/>
          </p:nvPr>
        </p:nvSpPr>
        <p:spPr/>
        <p:txBody>
          <a:bodyPr/>
          <a:lstStyle/>
          <a:p>
            <a:r>
              <a:rPr lang="en-US"/>
              <a:t>Page </a:t>
            </a:r>
            <a:fld id="{2474B621-0683-2C49-85C4-D962E663A1EC}" type="slidenum">
              <a:rPr lang="en-US" smtClean="0"/>
              <a:pPr/>
              <a:t>113</a:t>
            </a:fld>
            <a:endParaRPr lang="en-US"/>
          </a:p>
        </p:txBody>
      </p:sp>
    </p:spTree>
    <p:extLst>
      <p:ext uri="{BB962C8B-B14F-4D97-AF65-F5344CB8AC3E}">
        <p14:creationId xmlns:p14="http://schemas.microsoft.com/office/powerpoint/2010/main" val="17560965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1pPr>
            <a:lvl2pPr>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2pPr>
            <a:lvl3pPr>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3pPr>
            <a:lvl4pPr>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4pPr>
            <a:lvl5pPr>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5pPr>
            <a:lvl6pPr marL="2632075" indent="-241300" defTabSz="474663" eaLnBrk="0" fontAlgn="base" hangingPunct="0">
              <a:spcBef>
                <a:spcPct val="0"/>
              </a:spcBef>
              <a:spcAft>
                <a:spcPct val="0"/>
              </a:spcAft>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6pPr>
            <a:lvl7pPr marL="3089275" indent="-241300" defTabSz="474663" eaLnBrk="0" fontAlgn="base" hangingPunct="0">
              <a:spcBef>
                <a:spcPct val="0"/>
              </a:spcBef>
              <a:spcAft>
                <a:spcPct val="0"/>
              </a:spcAft>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7pPr>
            <a:lvl8pPr marL="3546475" indent="-241300" defTabSz="474663" eaLnBrk="0" fontAlgn="base" hangingPunct="0">
              <a:spcBef>
                <a:spcPct val="0"/>
              </a:spcBef>
              <a:spcAft>
                <a:spcPct val="0"/>
              </a:spcAft>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8pPr>
            <a:lvl9pPr marL="4003675" indent="-241300" defTabSz="474663" eaLnBrk="0" fontAlgn="base" hangingPunct="0">
              <a:spcBef>
                <a:spcPct val="0"/>
              </a:spcBef>
              <a:spcAft>
                <a:spcPct val="0"/>
              </a:spcAft>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9pPr>
          </a:lstStyle>
          <a:p>
            <a:pPr defTabSz="474663"/>
            <a:r>
              <a:rPr lang="en-US" altLang="en-US" sz="1500" smtClean="0">
                <a:solidFill>
                  <a:srgbClr val="000000"/>
                </a:solidFill>
                <a:ea typeface="Arial Unicode MS" panose="020B0604020202020204" pitchFamily="34" charset="-128"/>
                <a:cs typeface="Arial Unicode MS" panose="020B0604020202020204" pitchFamily="34" charset="-128"/>
              </a:rPr>
              <a:t>doc.: IEEE 802.11-yy/xxxxr0</a:t>
            </a:r>
          </a:p>
        </p:txBody>
      </p:sp>
      <p:sp>
        <p:nvSpPr>
          <p:cNvPr id="6147" name="Rectangle 3"/>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1pPr>
            <a:lvl2pPr>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2pPr>
            <a:lvl3pPr>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3pPr>
            <a:lvl4pPr>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4pPr>
            <a:lvl5pPr>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5pPr>
            <a:lvl6pPr marL="2632075" indent="-241300" defTabSz="474663" eaLnBrk="0" fontAlgn="base" hangingPunct="0">
              <a:spcBef>
                <a:spcPct val="0"/>
              </a:spcBef>
              <a:spcAft>
                <a:spcPct val="0"/>
              </a:spcAft>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6pPr>
            <a:lvl7pPr marL="3089275" indent="-241300" defTabSz="474663" eaLnBrk="0" fontAlgn="base" hangingPunct="0">
              <a:spcBef>
                <a:spcPct val="0"/>
              </a:spcBef>
              <a:spcAft>
                <a:spcPct val="0"/>
              </a:spcAft>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7pPr>
            <a:lvl8pPr marL="3546475" indent="-241300" defTabSz="474663" eaLnBrk="0" fontAlgn="base" hangingPunct="0">
              <a:spcBef>
                <a:spcPct val="0"/>
              </a:spcBef>
              <a:spcAft>
                <a:spcPct val="0"/>
              </a:spcAft>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8pPr>
            <a:lvl9pPr marL="4003675" indent="-241300" defTabSz="474663" eaLnBrk="0" fontAlgn="base" hangingPunct="0">
              <a:spcBef>
                <a:spcPct val="0"/>
              </a:spcBef>
              <a:spcAft>
                <a:spcPct val="0"/>
              </a:spcAft>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9pPr>
          </a:lstStyle>
          <a:p>
            <a:pPr defTabSz="474663"/>
            <a:r>
              <a:rPr lang="en-US" altLang="en-US" sz="1500" smtClean="0">
                <a:solidFill>
                  <a:srgbClr val="000000"/>
                </a:solidFill>
                <a:ea typeface="Arial Unicode MS" panose="020B0604020202020204" pitchFamily="34" charset="-128"/>
                <a:cs typeface="Arial Unicode MS" panose="020B0604020202020204" pitchFamily="34" charset="-128"/>
              </a:rPr>
              <a:t>Month Year</a:t>
            </a:r>
          </a:p>
        </p:txBody>
      </p:sp>
      <p:sp>
        <p:nvSpPr>
          <p:cNvPr id="6148" name="Rectangle 6"/>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476250" algn="l"/>
                <a:tab pos="1430338" algn="l"/>
                <a:tab pos="2384425" algn="l"/>
                <a:tab pos="3338513" algn="l"/>
                <a:tab pos="4291013" algn="l"/>
                <a:tab pos="5245100" algn="l"/>
                <a:tab pos="6199188" algn="l"/>
                <a:tab pos="7153275" algn="l"/>
                <a:tab pos="8107363" algn="l"/>
                <a:tab pos="9061450" algn="l"/>
                <a:tab pos="10015538" algn="l"/>
                <a:tab pos="10969625" algn="l"/>
              </a:tabLst>
              <a:defRPr sz="2500">
                <a:solidFill>
                  <a:schemeClr val="bg1"/>
                </a:solidFill>
                <a:latin typeface="Times New Roman" panose="02020603050405020304" pitchFamily="18" charset="0"/>
                <a:ea typeface="MS Gothic" panose="020B0609070205080204" pitchFamily="49" charset="-128"/>
              </a:defRPr>
            </a:lvl1pPr>
            <a:lvl2pPr>
              <a:buClr>
                <a:srgbClr val="000000"/>
              </a:buClr>
              <a:buSzPct val="100000"/>
              <a:buFont typeface="Times New Roman" panose="02020603050405020304" pitchFamily="18" charset="0"/>
              <a:tabLst>
                <a:tab pos="476250" algn="l"/>
                <a:tab pos="1430338" algn="l"/>
                <a:tab pos="2384425" algn="l"/>
                <a:tab pos="3338513" algn="l"/>
                <a:tab pos="4291013" algn="l"/>
                <a:tab pos="5245100" algn="l"/>
                <a:tab pos="6199188" algn="l"/>
                <a:tab pos="7153275" algn="l"/>
                <a:tab pos="8107363" algn="l"/>
                <a:tab pos="9061450" algn="l"/>
                <a:tab pos="10015538" algn="l"/>
                <a:tab pos="10969625" algn="l"/>
              </a:tabLst>
              <a:defRPr sz="2500">
                <a:solidFill>
                  <a:schemeClr val="bg1"/>
                </a:solidFill>
                <a:latin typeface="Times New Roman" panose="02020603050405020304" pitchFamily="18" charset="0"/>
                <a:ea typeface="MS Gothic" panose="020B0609070205080204" pitchFamily="49" charset="-128"/>
              </a:defRPr>
            </a:lvl2pPr>
            <a:lvl3pPr>
              <a:buClr>
                <a:srgbClr val="000000"/>
              </a:buClr>
              <a:buSzPct val="100000"/>
              <a:buFont typeface="Times New Roman" panose="02020603050405020304" pitchFamily="18" charset="0"/>
              <a:tabLst>
                <a:tab pos="476250" algn="l"/>
                <a:tab pos="1430338" algn="l"/>
                <a:tab pos="2384425" algn="l"/>
                <a:tab pos="3338513" algn="l"/>
                <a:tab pos="4291013" algn="l"/>
                <a:tab pos="5245100" algn="l"/>
                <a:tab pos="6199188" algn="l"/>
                <a:tab pos="7153275" algn="l"/>
                <a:tab pos="8107363" algn="l"/>
                <a:tab pos="9061450" algn="l"/>
                <a:tab pos="10015538" algn="l"/>
                <a:tab pos="10969625" algn="l"/>
              </a:tabLst>
              <a:defRPr sz="2500">
                <a:solidFill>
                  <a:schemeClr val="bg1"/>
                </a:solidFill>
                <a:latin typeface="Times New Roman" panose="02020603050405020304" pitchFamily="18" charset="0"/>
                <a:ea typeface="MS Gothic" panose="020B0609070205080204" pitchFamily="49" charset="-128"/>
              </a:defRPr>
            </a:lvl3pPr>
            <a:lvl4pPr>
              <a:buClr>
                <a:srgbClr val="000000"/>
              </a:buClr>
              <a:buSzPct val="100000"/>
              <a:buFont typeface="Times New Roman" panose="02020603050405020304" pitchFamily="18" charset="0"/>
              <a:tabLst>
                <a:tab pos="476250" algn="l"/>
                <a:tab pos="1430338" algn="l"/>
                <a:tab pos="2384425" algn="l"/>
                <a:tab pos="3338513" algn="l"/>
                <a:tab pos="4291013" algn="l"/>
                <a:tab pos="5245100" algn="l"/>
                <a:tab pos="6199188" algn="l"/>
                <a:tab pos="7153275" algn="l"/>
                <a:tab pos="8107363" algn="l"/>
                <a:tab pos="9061450" algn="l"/>
                <a:tab pos="10015538" algn="l"/>
                <a:tab pos="10969625" algn="l"/>
              </a:tabLst>
              <a:defRPr sz="2500">
                <a:solidFill>
                  <a:schemeClr val="bg1"/>
                </a:solidFill>
                <a:latin typeface="Times New Roman" panose="02020603050405020304" pitchFamily="18" charset="0"/>
                <a:ea typeface="MS Gothic" panose="020B0609070205080204" pitchFamily="49" charset="-128"/>
              </a:defRPr>
            </a:lvl4pPr>
            <a:lvl5pPr>
              <a:buClr>
                <a:srgbClr val="000000"/>
              </a:buClr>
              <a:buSzPct val="100000"/>
              <a:buFont typeface="Times New Roman" panose="02020603050405020304" pitchFamily="18" charset="0"/>
              <a:tabLst>
                <a:tab pos="476250" algn="l"/>
                <a:tab pos="1430338" algn="l"/>
                <a:tab pos="2384425" algn="l"/>
                <a:tab pos="3338513" algn="l"/>
                <a:tab pos="4291013" algn="l"/>
                <a:tab pos="5245100" algn="l"/>
                <a:tab pos="6199188" algn="l"/>
                <a:tab pos="7153275" algn="l"/>
                <a:tab pos="8107363" algn="l"/>
                <a:tab pos="9061450" algn="l"/>
                <a:tab pos="10015538" algn="l"/>
                <a:tab pos="10969625" algn="l"/>
              </a:tabLst>
              <a:defRPr sz="2500">
                <a:solidFill>
                  <a:schemeClr val="bg1"/>
                </a:solidFill>
                <a:latin typeface="Times New Roman" panose="02020603050405020304" pitchFamily="18" charset="0"/>
                <a:ea typeface="MS Gothic" panose="020B0609070205080204" pitchFamily="49" charset="-128"/>
              </a:defRPr>
            </a:lvl5pPr>
            <a:lvl6pPr marL="2632075" indent="-241300" defTabSz="474663" eaLnBrk="0" fontAlgn="base" hangingPunct="0">
              <a:spcBef>
                <a:spcPct val="0"/>
              </a:spcBef>
              <a:spcAft>
                <a:spcPct val="0"/>
              </a:spcAft>
              <a:buClr>
                <a:srgbClr val="000000"/>
              </a:buClr>
              <a:buSzPct val="100000"/>
              <a:buFont typeface="Times New Roman" panose="02020603050405020304" pitchFamily="18" charset="0"/>
              <a:tabLst>
                <a:tab pos="476250" algn="l"/>
                <a:tab pos="1430338" algn="l"/>
                <a:tab pos="2384425" algn="l"/>
                <a:tab pos="3338513" algn="l"/>
                <a:tab pos="4291013" algn="l"/>
                <a:tab pos="5245100" algn="l"/>
                <a:tab pos="6199188" algn="l"/>
                <a:tab pos="7153275" algn="l"/>
                <a:tab pos="8107363" algn="l"/>
                <a:tab pos="9061450" algn="l"/>
                <a:tab pos="10015538" algn="l"/>
                <a:tab pos="10969625" algn="l"/>
              </a:tabLst>
              <a:defRPr sz="2500">
                <a:solidFill>
                  <a:schemeClr val="bg1"/>
                </a:solidFill>
                <a:latin typeface="Times New Roman" panose="02020603050405020304" pitchFamily="18" charset="0"/>
                <a:ea typeface="MS Gothic" panose="020B0609070205080204" pitchFamily="49" charset="-128"/>
              </a:defRPr>
            </a:lvl6pPr>
            <a:lvl7pPr marL="3089275" indent="-241300" defTabSz="474663" eaLnBrk="0" fontAlgn="base" hangingPunct="0">
              <a:spcBef>
                <a:spcPct val="0"/>
              </a:spcBef>
              <a:spcAft>
                <a:spcPct val="0"/>
              </a:spcAft>
              <a:buClr>
                <a:srgbClr val="000000"/>
              </a:buClr>
              <a:buSzPct val="100000"/>
              <a:buFont typeface="Times New Roman" panose="02020603050405020304" pitchFamily="18" charset="0"/>
              <a:tabLst>
                <a:tab pos="476250" algn="l"/>
                <a:tab pos="1430338" algn="l"/>
                <a:tab pos="2384425" algn="l"/>
                <a:tab pos="3338513" algn="l"/>
                <a:tab pos="4291013" algn="l"/>
                <a:tab pos="5245100" algn="l"/>
                <a:tab pos="6199188" algn="l"/>
                <a:tab pos="7153275" algn="l"/>
                <a:tab pos="8107363" algn="l"/>
                <a:tab pos="9061450" algn="l"/>
                <a:tab pos="10015538" algn="l"/>
                <a:tab pos="10969625" algn="l"/>
              </a:tabLst>
              <a:defRPr sz="2500">
                <a:solidFill>
                  <a:schemeClr val="bg1"/>
                </a:solidFill>
                <a:latin typeface="Times New Roman" panose="02020603050405020304" pitchFamily="18" charset="0"/>
                <a:ea typeface="MS Gothic" panose="020B0609070205080204" pitchFamily="49" charset="-128"/>
              </a:defRPr>
            </a:lvl7pPr>
            <a:lvl8pPr marL="3546475" indent="-241300" defTabSz="474663" eaLnBrk="0" fontAlgn="base" hangingPunct="0">
              <a:spcBef>
                <a:spcPct val="0"/>
              </a:spcBef>
              <a:spcAft>
                <a:spcPct val="0"/>
              </a:spcAft>
              <a:buClr>
                <a:srgbClr val="000000"/>
              </a:buClr>
              <a:buSzPct val="100000"/>
              <a:buFont typeface="Times New Roman" panose="02020603050405020304" pitchFamily="18" charset="0"/>
              <a:tabLst>
                <a:tab pos="476250" algn="l"/>
                <a:tab pos="1430338" algn="l"/>
                <a:tab pos="2384425" algn="l"/>
                <a:tab pos="3338513" algn="l"/>
                <a:tab pos="4291013" algn="l"/>
                <a:tab pos="5245100" algn="l"/>
                <a:tab pos="6199188" algn="l"/>
                <a:tab pos="7153275" algn="l"/>
                <a:tab pos="8107363" algn="l"/>
                <a:tab pos="9061450" algn="l"/>
                <a:tab pos="10015538" algn="l"/>
                <a:tab pos="10969625" algn="l"/>
              </a:tabLst>
              <a:defRPr sz="2500">
                <a:solidFill>
                  <a:schemeClr val="bg1"/>
                </a:solidFill>
                <a:latin typeface="Times New Roman" panose="02020603050405020304" pitchFamily="18" charset="0"/>
                <a:ea typeface="MS Gothic" panose="020B0609070205080204" pitchFamily="49" charset="-128"/>
              </a:defRPr>
            </a:lvl8pPr>
            <a:lvl9pPr marL="4003675" indent="-241300" defTabSz="474663" eaLnBrk="0" fontAlgn="base" hangingPunct="0">
              <a:spcBef>
                <a:spcPct val="0"/>
              </a:spcBef>
              <a:spcAft>
                <a:spcPct val="0"/>
              </a:spcAft>
              <a:buClr>
                <a:srgbClr val="000000"/>
              </a:buClr>
              <a:buSzPct val="100000"/>
              <a:buFont typeface="Times New Roman" panose="02020603050405020304" pitchFamily="18" charset="0"/>
              <a:tabLst>
                <a:tab pos="476250" algn="l"/>
                <a:tab pos="1430338" algn="l"/>
                <a:tab pos="2384425" algn="l"/>
                <a:tab pos="3338513" algn="l"/>
                <a:tab pos="4291013" algn="l"/>
                <a:tab pos="5245100" algn="l"/>
                <a:tab pos="6199188" algn="l"/>
                <a:tab pos="7153275" algn="l"/>
                <a:tab pos="8107363" algn="l"/>
                <a:tab pos="9061450" algn="l"/>
                <a:tab pos="10015538" algn="l"/>
                <a:tab pos="10969625" algn="l"/>
              </a:tabLst>
              <a:defRPr sz="2500">
                <a:solidFill>
                  <a:schemeClr val="bg1"/>
                </a:solidFill>
                <a:latin typeface="Times New Roman" panose="02020603050405020304" pitchFamily="18" charset="0"/>
                <a:ea typeface="MS Gothic" panose="020B0609070205080204" pitchFamily="49" charset="-128"/>
              </a:defRPr>
            </a:lvl9pPr>
          </a:lstStyle>
          <a:p>
            <a:pPr defTabSz="474663"/>
            <a:r>
              <a:rPr lang="en-US" altLang="en-US" sz="1300" smtClean="0">
                <a:solidFill>
                  <a:srgbClr val="000000"/>
                </a:solidFill>
                <a:ea typeface="Arial Unicode MS" panose="020B0604020202020204" pitchFamily="34" charset="-128"/>
                <a:cs typeface="Arial Unicode MS" panose="020B0604020202020204" pitchFamily="34" charset="-128"/>
              </a:rPr>
              <a:t>John Doe, Some Company</a:t>
            </a:r>
          </a:p>
        </p:txBody>
      </p:sp>
      <p:sp>
        <p:nvSpPr>
          <p:cNvPr id="6149"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1pPr>
            <a:lvl2pPr>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2pPr>
            <a:lvl3pPr>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3pPr>
            <a:lvl4pPr>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4pPr>
            <a:lvl5pPr>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5pPr>
            <a:lvl6pPr marL="2632075" indent="-241300" defTabSz="474663" eaLnBrk="0" fontAlgn="base" hangingPunct="0">
              <a:spcBef>
                <a:spcPct val="0"/>
              </a:spcBef>
              <a:spcAft>
                <a:spcPct val="0"/>
              </a:spcAft>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6pPr>
            <a:lvl7pPr marL="3089275" indent="-241300" defTabSz="474663" eaLnBrk="0" fontAlgn="base" hangingPunct="0">
              <a:spcBef>
                <a:spcPct val="0"/>
              </a:spcBef>
              <a:spcAft>
                <a:spcPct val="0"/>
              </a:spcAft>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7pPr>
            <a:lvl8pPr marL="3546475" indent="-241300" defTabSz="474663" eaLnBrk="0" fontAlgn="base" hangingPunct="0">
              <a:spcBef>
                <a:spcPct val="0"/>
              </a:spcBef>
              <a:spcAft>
                <a:spcPct val="0"/>
              </a:spcAft>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8pPr>
            <a:lvl9pPr marL="4003675" indent="-241300" defTabSz="474663" eaLnBrk="0" fontAlgn="base" hangingPunct="0">
              <a:spcBef>
                <a:spcPct val="0"/>
              </a:spcBef>
              <a:spcAft>
                <a:spcPct val="0"/>
              </a:spcAft>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9pPr>
          </a:lstStyle>
          <a:p>
            <a:pPr defTabSz="474663"/>
            <a:r>
              <a:rPr lang="en-US" altLang="en-US" sz="1300" smtClean="0">
                <a:solidFill>
                  <a:srgbClr val="000000"/>
                </a:solidFill>
                <a:ea typeface="Arial Unicode MS" panose="020B0604020202020204" pitchFamily="34" charset="-128"/>
                <a:cs typeface="Arial Unicode MS" panose="020B0604020202020204" pitchFamily="34" charset="-128"/>
              </a:rPr>
              <a:t>Page </a:t>
            </a:r>
            <a:fld id="{DA4D0ADB-D312-409E-9297-6294307E89C6}" type="slidenum">
              <a:rPr lang="en-US" altLang="en-US" sz="1300" smtClean="0">
                <a:solidFill>
                  <a:srgbClr val="000000"/>
                </a:solidFill>
                <a:ea typeface="Arial Unicode MS" panose="020B0604020202020204" pitchFamily="34" charset="-128"/>
                <a:cs typeface="Arial Unicode MS" panose="020B0604020202020204" pitchFamily="34" charset="-128"/>
              </a:rPr>
              <a:pPr defTabSz="474663"/>
              <a:t>121</a:t>
            </a:fld>
            <a:endParaRPr lang="en-US" altLang="en-US" sz="1300" smtClean="0">
              <a:solidFill>
                <a:srgbClr val="000000"/>
              </a:solidFill>
              <a:ea typeface="Arial Unicode MS" panose="020B0604020202020204" pitchFamily="34" charset="-128"/>
              <a:cs typeface="Arial Unicode MS" panose="020B0604020202020204" pitchFamily="34" charset="-128"/>
            </a:endParaRPr>
          </a:p>
        </p:txBody>
      </p:sp>
      <p:sp>
        <p:nvSpPr>
          <p:cNvPr id="12289" name="Text Box 1"/>
          <p:cNvSpPr txBox="1">
            <a:spLocks noChangeArrowheads="1"/>
          </p:cNvSpPr>
          <p:nvPr/>
        </p:nvSpPr>
        <p:spPr bwMode="auto">
          <a:xfrm>
            <a:off x="1217613" y="725488"/>
            <a:ext cx="4879975" cy="3589337"/>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pPr defTabSz="474916">
              <a:buClr>
                <a:srgbClr val="000000"/>
              </a:buClr>
              <a:buSzPct val="100000"/>
              <a:buFont typeface="Times New Roman" pitchFamily="16" charset="0"/>
              <a:buNone/>
              <a:defRPr/>
            </a:pPr>
            <a:endParaRPr lang="en-GB" sz="2537" dirty="0">
              <a:latin typeface="Times New Roman" pitchFamily="16" charset="0"/>
              <a:ea typeface="MS Gothic" charset="-128"/>
            </a:endParaRPr>
          </a:p>
        </p:txBody>
      </p:sp>
      <p:sp>
        <p:nvSpPr>
          <p:cNvPr id="12290" name="Rectangle 2"/>
          <p:cNvSpPr txBox="1">
            <a:spLocks noGrp="1" noChangeArrowheads="1"/>
          </p:cNvSpPr>
          <p:nvPr>
            <p:ph type="body"/>
          </p:nvPr>
        </p:nvSpPr>
        <p:spPr>
          <a:xfrm>
            <a:off x="974725" y="4560888"/>
            <a:ext cx="5365750" cy="4418012"/>
          </a:xfrm>
          <a:ln/>
        </p:spPr>
        <p:txBody>
          <a:bodyPr wrap="none" anchor="ctr"/>
          <a:lstStyle/>
          <a:p>
            <a:pPr defTabSz="474916">
              <a:buFont typeface="Times New Roman" pitchFamily="16" charset="0"/>
              <a:buNone/>
              <a:defRPr/>
            </a:pPr>
            <a:endParaRPr lang="en-US" sz="1269" dirty="0"/>
          </a:p>
        </p:txBody>
      </p:sp>
    </p:spTree>
    <p:extLst>
      <p:ext uri="{BB962C8B-B14F-4D97-AF65-F5344CB8AC3E}">
        <p14:creationId xmlns:p14="http://schemas.microsoft.com/office/powerpoint/2010/main" val="325331708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5123"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5124" name="Rectangle 2"/>
          <p:cNvSpPr>
            <a:spLocks noGrp="1" noChangeArrowheads="1"/>
          </p:cNvSpPr>
          <p:nvPr>
            <p:ph type="hdr" sz="quarter"/>
          </p:nvPr>
        </p:nvSpPr>
        <p:spPr>
          <a:xfrm>
            <a:off x="5640388" y="98425"/>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doc.: IEEE 802.11-08/0925r0</a:t>
            </a:r>
          </a:p>
        </p:txBody>
      </p:sp>
      <p:sp>
        <p:nvSpPr>
          <p:cNvPr id="512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5126"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Clint Chaplin, Samsung Electronics</a:t>
            </a:r>
          </a:p>
        </p:txBody>
      </p:sp>
      <p:sp>
        <p:nvSpPr>
          <p:cNvPr id="51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Page </a:t>
            </a:r>
            <a:fld id="{0BFE5DCE-E0D1-4BCC-A97B-017C67AF205F}" type="slidenum">
              <a:rPr lang="en-US" altLang="en-US" smtClean="0"/>
              <a:pPr>
                <a:spcBef>
                  <a:spcPct val="0"/>
                </a:spcBef>
              </a:pPr>
              <a:t>126</a:t>
            </a:fld>
            <a:endParaRPr lang="en-US" altLang="en-US" smtClean="0"/>
          </a:p>
        </p:txBody>
      </p:sp>
      <p:sp>
        <p:nvSpPr>
          <p:cNvPr id="5128" name="Rectangle 2"/>
          <p:cNvSpPr>
            <a:spLocks noGrp="1" noRot="1" noChangeAspect="1" noChangeArrowheads="1" noTextEdit="1"/>
          </p:cNvSpPr>
          <p:nvPr>
            <p:ph type="sldImg"/>
          </p:nvPr>
        </p:nvSpPr>
        <p:spPr>
          <a:xfrm>
            <a:off x="384175" y="701675"/>
            <a:ext cx="6165850" cy="3468688"/>
          </a:xfrm>
          <a:ln/>
        </p:spPr>
      </p:sp>
      <p:sp>
        <p:nvSpPr>
          <p:cNvPr id="51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94460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17</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40625929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7171"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7172" name="Rectangle 2"/>
          <p:cNvSpPr>
            <a:spLocks noGrp="1" noChangeArrowheads="1"/>
          </p:cNvSpPr>
          <p:nvPr>
            <p:ph type="hdr" sz="quarter"/>
          </p:nvPr>
        </p:nvSpPr>
        <p:spPr>
          <a:xfrm>
            <a:off x="5640388" y="98425"/>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doc.: IEEE 802.11-08/0925r0</a:t>
            </a:r>
          </a:p>
        </p:txBody>
      </p:sp>
      <p:sp>
        <p:nvSpPr>
          <p:cNvPr id="717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7174"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Clint Chaplin, Samsung Electronics</a:t>
            </a:r>
          </a:p>
        </p:txBody>
      </p:sp>
      <p:sp>
        <p:nvSpPr>
          <p:cNvPr id="71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Page </a:t>
            </a:r>
            <a:fld id="{F07A40CF-1056-48EA-86AF-7F39A258D65B}" type="slidenum">
              <a:rPr lang="en-US" altLang="en-US" smtClean="0"/>
              <a:pPr>
                <a:spcBef>
                  <a:spcPct val="0"/>
                </a:spcBef>
              </a:pPr>
              <a:t>127</a:t>
            </a:fld>
            <a:endParaRPr lang="en-US" altLang="en-US" smtClean="0"/>
          </a:p>
        </p:txBody>
      </p:sp>
      <p:sp>
        <p:nvSpPr>
          <p:cNvPr id="7176" name="Rectangle 2"/>
          <p:cNvSpPr>
            <a:spLocks noGrp="1" noRot="1" noChangeAspect="1" noChangeArrowheads="1" noTextEdit="1"/>
          </p:cNvSpPr>
          <p:nvPr>
            <p:ph type="sldImg"/>
          </p:nvPr>
        </p:nvSpPr>
        <p:spPr>
          <a:xfrm>
            <a:off x="384175" y="701675"/>
            <a:ext cx="6165850" cy="3468688"/>
          </a:xfrm>
          <a:ln cap="flat"/>
        </p:spPr>
      </p:sp>
      <p:sp>
        <p:nvSpPr>
          <p:cNvPr id="71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305895024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9219"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922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922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922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922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7660B5C8-7AD0-415F-90F7-900AD3EDD02B}" type="slidenum">
              <a:rPr lang="en-US" altLang="en-US"/>
              <a:pPr algn="r">
                <a:spcBef>
                  <a:spcPct val="0"/>
                </a:spcBef>
              </a:pPr>
              <a:t>128</a:t>
            </a:fld>
            <a:endParaRPr lang="en-US" altLang="en-US"/>
          </a:p>
        </p:txBody>
      </p:sp>
      <p:sp>
        <p:nvSpPr>
          <p:cNvPr id="922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922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922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922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54662C9F-407C-4A9B-8646-DAA17EBA9893}" type="slidenum">
              <a:rPr lang="en-US" altLang="en-US"/>
              <a:pPr algn="r">
                <a:spcBef>
                  <a:spcPct val="0"/>
                </a:spcBef>
              </a:pPr>
              <a:t>128</a:t>
            </a:fld>
            <a:endParaRPr lang="en-US" altLang="en-US"/>
          </a:p>
        </p:txBody>
      </p:sp>
      <p:sp>
        <p:nvSpPr>
          <p:cNvPr id="9228" name="Rectangle 2"/>
          <p:cNvSpPr>
            <a:spLocks noGrp="1" noRot="1" noChangeAspect="1" noChangeArrowheads="1" noTextEdit="1"/>
          </p:cNvSpPr>
          <p:nvPr>
            <p:ph type="sldImg"/>
          </p:nvPr>
        </p:nvSpPr>
        <p:spPr>
          <a:xfrm>
            <a:off x="577850" y="806450"/>
            <a:ext cx="5778500" cy="3251200"/>
          </a:xfrm>
          <a:ln/>
        </p:spPr>
      </p:sp>
      <p:sp>
        <p:nvSpPr>
          <p:cNvPr id="9229"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3914445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11267"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11268" name="Rectangle 2"/>
          <p:cNvSpPr>
            <a:spLocks noGrp="1" noChangeArrowheads="1"/>
          </p:cNvSpPr>
          <p:nvPr>
            <p:ph type="hdr" sz="quarter"/>
          </p:nvPr>
        </p:nvSpPr>
        <p:spPr>
          <a:xfrm>
            <a:off x="5640388" y="98425"/>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doc.: IEEE 802.11-08/0925r0</a:t>
            </a:r>
          </a:p>
        </p:txBody>
      </p:sp>
      <p:sp>
        <p:nvSpPr>
          <p:cNvPr id="1126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11270"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Clint Chaplin, Samsung Electronics</a:t>
            </a:r>
          </a:p>
        </p:txBody>
      </p:sp>
      <p:sp>
        <p:nvSpPr>
          <p:cNvPr id="112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Page </a:t>
            </a:r>
            <a:fld id="{4A92053E-55D6-4C68-9ADB-63A132F75305}" type="slidenum">
              <a:rPr lang="en-US" altLang="en-US" smtClean="0"/>
              <a:pPr>
                <a:spcBef>
                  <a:spcPct val="0"/>
                </a:spcBef>
              </a:pPr>
              <a:t>129</a:t>
            </a:fld>
            <a:endParaRPr lang="en-US" altLang="en-US" smtClean="0"/>
          </a:p>
        </p:txBody>
      </p:sp>
      <p:sp>
        <p:nvSpPr>
          <p:cNvPr id="1127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1127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1127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1127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299F87AC-6B8A-4584-B222-22A49D7CFA2E}" type="slidenum">
              <a:rPr lang="en-US" altLang="en-US"/>
              <a:pPr algn="r">
                <a:spcBef>
                  <a:spcPct val="0"/>
                </a:spcBef>
              </a:pPr>
              <a:t>129</a:t>
            </a:fld>
            <a:endParaRPr lang="en-US" altLang="en-US"/>
          </a:p>
        </p:txBody>
      </p:sp>
      <p:sp>
        <p:nvSpPr>
          <p:cNvPr id="11276" name="Rectangle 2"/>
          <p:cNvSpPr>
            <a:spLocks noGrp="1" noRot="1" noChangeAspect="1" noChangeArrowheads="1" noTextEdit="1"/>
          </p:cNvSpPr>
          <p:nvPr>
            <p:ph type="sldImg"/>
          </p:nvPr>
        </p:nvSpPr>
        <p:spPr>
          <a:xfrm>
            <a:off x="384175" y="701675"/>
            <a:ext cx="6165850" cy="3468688"/>
          </a:xfrm>
          <a:ln/>
        </p:spPr>
      </p:sp>
      <p:sp>
        <p:nvSpPr>
          <p:cNvPr id="11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6856926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dt" sz="quarter" idx="1"/>
          </p:nvPr>
        </p:nvSpPr>
        <p:spPr>
          <a:xfrm>
            <a:off x="641350" y="120650"/>
            <a:ext cx="732573" cy="215444"/>
          </a:xfrm>
          <a:noFill/>
        </p:spPr>
        <p:txBody>
          <a:bodyPr/>
          <a:lstStyle/>
          <a:p>
            <a:r>
              <a:rPr lang="en-US" dirty="0">
                <a:solidFill>
                  <a:srgbClr val="000000"/>
                </a:solidFill>
              </a:rPr>
              <a:t>Nov 2015</a:t>
            </a:r>
            <a:endParaRPr lang="en-GB" dirty="0">
              <a:solidFill>
                <a:srgbClr val="000000"/>
              </a:solidFill>
            </a:endParaRPr>
          </a:p>
        </p:txBody>
      </p:sp>
      <p:sp>
        <p:nvSpPr>
          <p:cNvPr id="11268" name="Rectangle 6"/>
          <p:cNvSpPr>
            <a:spLocks noGrp="1" noChangeArrowheads="1"/>
          </p:cNvSpPr>
          <p:nvPr>
            <p:ph type="ftr" sz="quarter" idx="4"/>
          </p:nvPr>
        </p:nvSpPr>
        <p:spPr>
          <a:noFill/>
        </p:spPr>
        <p:txBody>
          <a:bodyPr/>
          <a:lstStyle/>
          <a:p>
            <a:pPr lvl="4"/>
            <a:r>
              <a:rPr lang="en-GB" dirty="0">
                <a:solidFill>
                  <a:srgbClr val="000000"/>
                </a:solidFill>
              </a:rPr>
              <a:t>Tim Godfrey (EPRI)</a:t>
            </a:r>
          </a:p>
        </p:txBody>
      </p:sp>
      <p:sp>
        <p:nvSpPr>
          <p:cNvPr id="11269" name="Rectangle 7"/>
          <p:cNvSpPr>
            <a:spLocks noGrp="1" noChangeArrowheads="1"/>
          </p:cNvSpPr>
          <p:nvPr>
            <p:ph type="sldNum" sz="quarter" idx="5"/>
          </p:nvPr>
        </p:nvSpPr>
        <p:spPr>
          <a:noFill/>
        </p:spPr>
        <p:txBody>
          <a:bodyPr/>
          <a:lstStyle/>
          <a:p>
            <a:r>
              <a:rPr lang="en-GB" dirty="0">
                <a:solidFill>
                  <a:srgbClr val="000000"/>
                </a:solidFill>
              </a:rPr>
              <a:t>Page </a:t>
            </a:r>
            <a:fld id="{7F3AA8F3-0F4A-45BA-A64F-0DDB9B568E98}" type="slidenum">
              <a:rPr lang="en-GB" smtClean="0">
                <a:solidFill>
                  <a:srgbClr val="000000"/>
                </a:solidFill>
              </a:rPr>
              <a:pPr/>
              <a:t>130</a:t>
            </a:fld>
            <a:endParaRPr lang="en-GB" dirty="0">
              <a:solidFill>
                <a:srgbClr val="000000"/>
              </a:solidFill>
            </a:endParaRPr>
          </a:p>
        </p:txBody>
      </p:sp>
      <p:sp>
        <p:nvSpPr>
          <p:cNvPr id="11270" name="Rectangle 2"/>
          <p:cNvSpPr>
            <a:spLocks noGrp="1" noRot="1" noChangeAspect="1" noChangeArrowheads="1" noTextEdit="1"/>
          </p:cNvSpPr>
          <p:nvPr>
            <p:ph type="sldImg"/>
          </p:nvPr>
        </p:nvSpPr>
        <p:spPr>
          <a:xfrm>
            <a:off x="98425" y="750888"/>
            <a:ext cx="6597650" cy="3711575"/>
          </a:xfrm>
          <a:ln/>
        </p:spPr>
      </p:sp>
      <p:sp>
        <p:nvSpPr>
          <p:cNvPr id="1127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66202295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a:solidFill>
                  <a:srgbClr val="000000"/>
                </a:solidFill>
              </a:rPr>
              <a:t>Nov 2015</a:t>
            </a:r>
            <a:endParaRPr lang="en-GB" dirty="0">
              <a:solidFill>
                <a:srgbClr val="000000"/>
              </a:solidFill>
            </a:endParaRPr>
          </a:p>
        </p:txBody>
      </p:sp>
      <p:sp>
        <p:nvSpPr>
          <p:cNvPr id="5" name="Footer Placeholder 4"/>
          <p:cNvSpPr>
            <a:spLocks noGrp="1"/>
          </p:cNvSpPr>
          <p:nvPr>
            <p:ph type="ftr" sz="quarter" idx="11"/>
          </p:nvPr>
        </p:nvSpPr>
        <p:spPr/>
        <p:txBody>
          <a:bodyPr/>
          <a:lstStyle/>
          <a:p>
            <a:pPr lvl="4">
              <a:defRPr/>
            </a:pPr>
            <a:r>
              <a:rPr lang="en-GB">
                <a:solidFill>
                  <a:srgbClr val="000000"/>
                </a:solidFill>
              </a:rPr>
              <a:t>Tim Godfrey (EPRI)</a:t>
            </a:r>
            <a:endParaRPr lang="en-GB" dirty="0">
              <a:solidFill>
                <a:srgbClr val="000000"/>
              </a:solidFill>
            </a:endParaRPr>
          </a:p>
        </p:txBody>
      </p:sp>
      <p:sp>
        <p:nvSpPr>
          <p:cNvPr id="6" name="Slide Number Placeholder 5"/>
          <p:cNvSpPr>
            <a:spLocks noGrp="1"/>
          </p:cNvSpPr>
          <p:nvPr>
            <p:ph type="sldNum" sz="quarter" idx="12"/>
          </p:nvPr>
        </p:nvSpPr>
        <p:spPr/>
        <p:txBody>
          <a:bodyPr/>
          <a:lstStyle/>
          <a:p>
            <a:pPr>
              <a:defRPr/>
            </a:pPr>
            <a:r>
              <a:rPr lang="en-GB">
                <a:solidFill>
                  <a:srgbClr val="000000"/>
                </a:solidFill>
              </a:rPr>
              <a:t>Page </a:t>
            </a:r>
            <a:fld id="{54248732-CD16-416F-820C-F8F0BB28EAFD}" type="slidenum">
              <a:rPr lang="en-GB" smtClean="0">
                <a:solidFill>
                  <a:srgbClr val="000000"/>
                </a:solidFill>
              </a:rPr>
              <a:pPr>
                <a:defRPr/>
              </a:pPr>
              <a:t>131</a:t>
            </a:fld>
            <a:endParaRPr lang="en-GB" dirty="0">
              <a:solidFill>
                <a:srgbClr val="000000"/>
              </a:solidFill>
            </a:endParaRPr>
          </a:p>
        </p:txBody>
      </p:sp>
    </p:spTree>
    <p:extLst>
      <p:ext uri="{BB962C8B-B14F-4D97-AF65-F5344CB8AC3E}">
        <p14:creationId xmlns:p14="http://schemas.microsoft.com/office/powerpoint/2010/main" val="1482401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18</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001486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smtClean="0"/>
              <a:t>November 2018</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981200"/>
            <a:ext cx="103632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xfrm>
            <a:off x="8516114" y="6475413"/>
            <a:ext cx="2875787" cy="369332"/>
          </a:xfrm>
          <a:ln/>
        </p:spPr>
        <p:txBody>
          <a:bodyPr/>
          <a:lstStyle>
            <a:lvl1pPr>
              <a:defRPr/>
            </a:lvl1pPr>
          </a:lstStyle>
          <a:p>
            <a:pPr>
              <a:defRPr/>
            </a:pPr>
            <a:r>
              <a:rPr lang="en-US" dirty="0">
                <a:solidFill>
                  <a:srgbClr val="000000"/>
                </a:solidFill>
              </a:rPr>
              <a:t>Andrew Myles, Cisco</a:t>
            </a:r>
          </a:p>
        </p:txBody>
      </p:sp>
      <p:sp>
        <p:nvSpPr>
          <p:cNvPr id="5" name="Rectangle 6"/>
          <p:cNvSpPr>
            <a:spLocks noGrp="1" noChangeArrowheads="1"/>
          </p:cNvSpPr>
          <p:nvPr>
            <p:ph type="sldNum" sz="quarter" idx="11"/>
          </p:nvPr>
        </p:nvSpPr>
        <p:spPr>
          <a:xfrm>
            <a:off x="5572926" y="6475413"/>
            <a:ext cx="1147750" cy="369332"/>
          </a:xfrm>
          <a:ln/>
        </p:spPr>
        <p:txBody>
          <a:bodyPr/>
          <a:lstStyle>
            <a:lvl1pPr>
              <a:defRPr/>
            </a:lvl1pPr>
          </a:lstStyle>
          <a:p>
            <a:pPr>
              <a:defRPr/>
            </a:pPr>
            <a:r>
              <a:rPr lang="en-US">
                <a:solidFill>
                  <a:srgbClr val="000000"/>
                </a:solidFill>
              </a:rPr>
              <a:t>Slide </a:t>
            </a:r>
            <a:fld id="{EF4002E7-DB4D-4CC3-8382-1939D19420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586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xfrm>
            <a:off x="8516114" y="6475413"/>
            <a:ext cx="2875787" cy="369332"/>
          </a:xfrm>
          <a:ln/>
        </p:spPr>
        <p:txBody>
          <a:bodyPr/>
          <a:lstStyle>
            <a:lvl1pPr>
              <a:defRPr/>
            </a:lvl1pPr>
          </a:lstStyle>
          <a:p>
            <a:pPr>
              <a:defRPr/>
            </a:pPr>
            <a:r>
              <a:rPr lang="en-US" dirty="0">
                <a:solidFill>
                  <a:srgbClr val="000000"/>
                </a:solidFill>
              </a:rPr>
              <a:t>Andrew Myles, Cisco</a:t>
            </a:r>
          </a:p>
        </p:txBody>
      </p:sp>
      <p:sp>
        <p:nvSpPr>
          <p:cNvPr id="5" name="Rectangle 6"/>
          <p:cNvSpPr>
            <a:spLocks noGrp="1" noChangeArrowheads="1"/>
          </p:cNvSpPr>
          <p:nvPr>
            <p:ph type="sldNum" sz="quarter" idx="11"/>
          </p:nvPr>
        </p:nvSpPr>
        <p:spPr>
          <a:xfrm>
            <a:off x="5572926" y="6475413"/>
            <a:ext cx="1147750" cy="369332"/>
          </a:xfrm>
          <a:ln/>
        </p:spPr>
        <p:txBody>
          <a:bodyPr/>
          <a:lstStyle>
            <a:lvl1pPr>
              <a:defRPr/>
            </a:lvl1pPr>
          </a:lstStyle>
          <a:p>
            <a:pPr>
              <a:defRPr/>
            </a:pPr>
            <a:r>
              <a:rPr lang="en-US">
                <a:solidFill>
                  <a:srgbClr val="000000"/>
                </a:solidFill>
              </a:rPr>
              <a:t>Slide </a:t>
            </a:r>
            <a:fld id="{EF4002E7-DB4D-4CC3-8382-1939D19420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3136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914400" y="1981200"/>
            <a:ext cx="508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6197600" y="1981200"/>
            <a:ext cx="508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xfrm>
            <a:off x="8516114" y="6475413"/>
            <a:ext cx="2875787" cy="369332"/>
          </a:xfrm>
          <a:ln/>
        </p:spPr>
        <p:txBody>
          <a:bodyPr/>
          <a:lstStyle>
            <a:lvl1pPr>
              <a:defRPr/>
            </a:lvl1pPr>
          </a:lstStyle>
          <a:p>
            <a:pPr>
              <a:defRPr/>
            </a:pPr>
            <a:r>
              <a:rPr lang="en-US">
                <a:solidFill>
                  <a:srgbClr val="000000"/>
                </a:solidFill>
              </a:rPr>
              <a:t>Andrew Myles, Cisco</a:t>
            </a:r>
          </a:p>
        </p:txBody>
      </p:sp>
      <p:sp>
        <p:nvSpPr>
          <p:cNvPr id="6" name="Rectangle 6"/>
          <p:cNvSpPr>
            <a:spLocks noGrp="1" noChangeArrowheads="1"/>
          </p:cNvSpPr>
          <p:nvPr>
            <p:ph type="sldNum" sz="quarter" idx="11"/>
          </p:nvPr>
        </p:nvSpPr>
        <p:spPr>
          <a:xfrm>
            <a:off x="5572926" y="6475413"/>
            <a:ext cx="1147750" cy="369332"/>
          </a:xfrm>
          <a:ln/>
        </p:spPr>
        <p:txBody>
          <a:bodyPr/>
          <a:lstStyle>
            <a:lvl1pPr>
              <a:defRPr/>
            </a:lvl1pPr>
          </a:lstStyle>
          <a:p>
            <a:pPr>
              <a:defRPr/>
            </a:pPr>
            <a:r>
              <a:rPr lang="en-US">
                <a:solidFill>
                  <a:srgbClr val="000000"/>
                </a:solidFill>
              </a:rPr>
              <a:t>Slide </a:t>
            </a:r>
            <a:fld id="{FCE5288C-F87B-4810-A6B2-740CE13BD3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8029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xfrm>
            <a:off x="8516113" y="6475413"/>
            <a:ext cx="2875788" cy="369332"/>
          </a:xfrm>
          <a:ln/>
        </p:spPr>
        <p:txBody>
          <a:bodyPr/>
          <a:lstStyle>
            <a:lvl1pPr>
              <a:defRPr/>
            </a:lvl1pPr>
          </a:lstStyle>
          <a:p>
            <a:pPr>
              <a:defRPr/>
            </a:pPr>
            <a:r>
              <a:rPr lang="en-US" dirty="0" smtClean="0">
                <a:solidFill>
                  <a:srgbClr val="000000"/>
                </a:solidFill>
              </a:rPr>
              <a:t>Andrew Myles, Cisco</a:t>
            </a:r>
            <a:endParaRPr lang="en-US" dirty="0">
              <a:solidFill>
                <a:srgbClr val="000000"/>
              </a:solidFill>
            </a:endParaRPr>
          </a:p>
        </p:txBody>
      </p:sp>
      <p:sp>
        <p:nvSpPr>
          <p:cNvPr id="5" name="Rectangle 6"/>
          <p:cNvSpPr>
            <a:spLocks noGrp="1" noChangeArrowheads="1"/>
          </p:cNvSpPr>
          <p:nvPr>
            <p:ph type="sldNum" sz="quarter" idx="11"/>
          </p:nvPr>
        </p:nvSpPr>
        <p:spPr>
          <a:xfrm>
            <a:off x="5572926" y="6475413"/>
            <a:ext cx="1147750" cy="369332"/>
          </a:xfrm>
          <a:ln/>
        </p:spPr>
        <p:txBody>
          <a:bodyPr/>
          <a:lstStyle>
            <a:lvl1pPr>
              <a:defRPr/>
            </a:lvl1pPr>
          </a:lstStyle>
          <a:p>
            <a:pPr>
              <a:defRPr/>
            </a:pPr>
            <a:r>
              <a:rPr lang="en-US">
                <a:solidFill>
                  <a:srgbClr val="000000"/>
                </a:solidFill>
              </a:rPr>
              <a:t>Slide </a:t>
            </a:r>
            <a:fld id="{EF4002E7-DB4D-4CC3-8382-1939D19420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65516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914400" y="1981200"/>
            <a:ext cx="508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6197600" y="1981200"/>
            <a:ext cx="508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xfrm>
            <a:off x="8729248" y="6475413"/>
            <a:ext cx="2662652" cy="369332"/>
          </a:xfrm>
          <a:ln/>
        </p:spPr>
        <p:txBody>
          <a:bodyPr/>
          <a:lstStyle>
            <a:lvl1pPr>
              <a:defRPr/>
            </a:lvl1pPr>
          </a:lstStyle>
          <a:p>
            <a:pPr>
              <a:defRPr/>
            </a:pPr>
            <a:r>
              <a:rPr lang="en-US" dirty="0" smtClean="0">
                <a:solidFill>
                  <a:srgbClr val="000000"/>
                </a:solidFill>
              </a:rPr>
              <a:t>Peter Yee, AKAYLA</a:t>
            </a:r>
            <a:endParaRPr lang="en-US" dirty="0">
              <a:solidFill>
                <a:srgbClr val="000000"/>
              </a:solidFill>
            </a:endParaRPr>
          </a:p>
        </p:txBody>
      </p:sp>
      <p:sp>
        <p:nvSpPr>
          <p:cNvPr id="6" name="Rectangle 6"/>
          <p:cNvSpPr>
            <a:spLocks noGrp="1" noChangeArrowheads="1"/>
          </p:cNvSpPr>
          <p:nvPr>
            <p:ph type="sldNum" sz="quarter" idx="11"/>
          </p:nvPr>
        </p:nvSpPr>
        <p:spPr>
          <a:xfrm>
            <a:off x="5572926" y="6475413"/>
            <a:ext cx="1147750" cy="369332"/>
          </a:xfrm>
          <a:ln/>
        </p:spPr>
        <p:txBody>
          <a:bodyPr/>
          <a:lstStyle>
            <a:lvl1pPr>
              <a:defRPr/>
            </a:lvl1pPr>
          </a:lstStyle>
          <a:p>
            <a:pPr>
              <a:defRPr/>
            </a:pPr>
            <a:r>
              <a:rPr lang="en-US">
                <a:solidFill>
                  <a:srgbClr val="000000"/>
                </a:solidFill>
              </a:rPr>
              <a:t>Slide </a:t>
            </a:r>
            <a:fld id="{FCE5288C-F87B-4810-A6B2-740CE13BD3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7367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5" name="Rectangle 5"/>
          <p:cNvSpPr>
            <a:spLocks noGrp="1" noChangeArrowheads="1"/>
          </p:cNvSpPr>
          <p:nvPr>
            <p:ph type="ftr" sz="quarter" idx="11"/>
          </p:nvPr>
        </p:nvSpPr>
        <p:spPr>
          <a:xfrm>
            <a:off x="10187404" y="6475413"/>
            <a:ext cx="1204497" cy="184666"/>
          </a:xfrm>
          <a:ln/>
        </p:spPr>
        <p:txBody>
          <a:bodyPr/>
          <a:lstStyle>
            <a:lvl1pPr>
              <a:defRPr/>
            </a:lvl1pPr>
          </a:lstStyle>
          <a:p>
            <a:pPr>
              <a:defRPr/>
            </a:pPr>
            <a:r>
              <a:rPr lang="en-GB" dirty="0">
                <a:solidFill>
                  <a:srgbClr val="000000"/>
                </a:solidFill>
              </a:rPr>
              <a:t>Tim Godfrey, EPRI</a:t>
            </a:r>
          </a:p>
        </p:txBody>
      </p:sp>
      <p:sp>
        <p:nvSpPr>
          <p:cNvPr id="6" name="Rectangle 6"/>
          <p:cNvSpPr>
            <a:spLocks noGrp="1" noChangeArrowheads="1"/>
          </p:cNvSpPr>
          <p:nvPr>
            <p:ph type="sldNum" sz="quarter" idx="12"/>
          </p:nvPr>
        </p:nvSpPr>
        <p:spPr>
          <a:ln/>
        </p:spPr>
        <p:txBody>
          <a:bodyPr/>
          <a:lstStyle>
            <a:lvl1pPr>
              <a:defRPr/>
            </a:lvl1pPr>
          </a:lstStyle>
          <a:p>
            <a:pPr>
              <a:defRPr/>
            </a:pPr>
            <a:r>
              <a:rPr lang="en-GB" dirty="0">
                <a:solidFill>
                  <a:srgbClr val="000000"/>
                </a:solidFill>
              </a:rPr>
              <a:t>Slide </a:t>
            </a:r>
            <a:fld id="{2256CE73-E7A4-4616-B4D0-747A45A6591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124552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5"/>
          <p:cNvSpPr>
            <a:spLocks noGrp="1" noChangeArrowheads="1"/>
          </p:cNvSpPr>
          <p:nvPr>
            <p:ph type="ftr" sz="quarter" idx="11"/>
          </p:nvPr>
        </p:nvSpPr>
        <p:spPr>
          <a:xfrm>
            <a:off x="10187404" y="6475413"/>
            <a:ext cx="1204497" cy="184666"/>
          </a:xfrm>
          <a:ln/>
        </p:spPr>
        <p:txBody>
          <a:bodyPr/>
          <a:lstStyle>
            <a:lvl1pPr>
              <a:defRPr/>
            </a:lvl1pPr>
          </a:lstStyle>
          <a:p>
            <a:pPr>
              <a:defRPr/>
            </a:pPr>
            <a:r>
              <a:rPr lang="en-GB" dirty="0">
                <a:solidFill>
                  <a:srgbClr val="000000"/>
                </a:solidFill>
              </a:rPr>
              <a:t>Tim Godfrey, EPRI</a:t>
            </a:r>
          </a:p>
        </p:txBody>
      </p:sp>
      <p:sp>
        <p:nvSpPr>
          <p:cNvPr id="6" name="Rectangle 6"/>
          <p:cNvSpPr>
            <a:spLocks noGrp="1" noChangeArrowheads="1"/>
          </p:cNvSpPr>
          <p:nvPr>
            <p:ph type="sldNum" sz="quarter" idx="12"/>
          </p:nvPr>
        </p:nvSpPr>
        <p:spPr>
          <a:ln/>
        </p:spPr>
        <p:txBody>
          <a:bodyPr/>
          <a:lstStyle>
            <a:lvl1pPr>
              <a:defRPr/>
            </a:lvl1pPr>
          </a:lstStyle>
          <a:p>
            <a:pPr>
              <a:defRPr/>
            </a:pPr>
            <a:r>
              <a:rPr lang="en-GB" dirty="0">
                <a:solidFill>
                  <a:srgbClr val="000000"/>
                </a:solidFill>
              </a:rPr>
              <a:t>Slide </a:t>
            </a:r>
            <a:fld id="{43190CD6-18F2-44F1-A379-0C51A15702F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645930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November 2018</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smtClean="0"/>
              <a:t>November 2018</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smtClean="0"/>
              <a:t>November 2018</a:t>
            </a:r>
            <a:endParaRPr lang="en-GB"/>
          </a:p>
        </p:txBody>
      </p:sp>
      <p:sp>
        <p:nvSpPr>
          <p:cNvPr id="6" name="Footer Placeholder 5"/>
          <p:cNvSpPr>
            <a:spLocks noGrp="1"/>
          </p:cNvSpPr>
          <p:nvPr>
            <p:ph type="ftr" idx="11"/>
          </p:nvPr>
        </p:nvSpPr>
        <p:spPr/>
        <p:txBody>
          <a:bodyPr/>
          <a:lstStyle>
            <a:lvl1pPr>
              <a:defRPr/>
            </a:lvl1pPr>
          </a:lstStyle>
          <a:p>
            <a:r>
              <a:rPr lang="en-GB" smtClean="0"/>
              <a:t>Robert Stacey (Intel)</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defRPr/>
            </a:lvl1pPr>
          </a:lstStyle>
          <a:p>
            <a:r>
              <a:rPr lang="en-US" smtClean="0"/>
              <a:t>November 2018</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smtClean="0"/>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smtClean="0"/>
              <a:t>November 2018</a:t>
            </a:r>
            <a:endParaRPr lang="en-GB"/>
          </a:p>
        </p:txBody>
      </p:sp>
      <p:sp>
        <p:nvSpPr>
          <p:cNvPr id="4" name="Footer Placeholder 3"/>
          <p:cNvSpPr>
            <a:spLocks noGrp="1"/>
          </p:cNvSpPr>
          <p:nvPr>
            <p:ph type="ftr" idx="11"/>
          </p:nvPr>
        </p:nvSpPr>
        <p:spPr/>
        <p:txBody>
          <a:bodyPr/>
          <a:lstStyle>
            <a:lvl1pPr>
              <a:defRPr/>
            </a:lvl1pPr>
          </a:lstStyle>
          <a:p>
            <a:r>
              <a:rPr lang="en-GB" smtClean="0"/>
              <a:t>Robert Stacey (Intel)</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smtClean="0"/>
              <a:t>November 2018</a:t>
            </a:r>
            <a:endParaRPr lang="en-GB"/>
          </a:p>
        </p:txBody>
      </p:sp>
      <p:sp>
        <p:nvSpPr>
          <p:cNvPr id="3" name="Footer Placeholder 2"/>
          <p:cNvSpPr>
            <a:spLocks noGrp="1"/>
          </p:cNvSpPr>
          <p:nvPr>
            <p:ph type="ftr" idx="11"/>
          </p:nvPr>
        </p:nvSpPr>
        <p:spPr/>
        <p:txBody>
          <a:bodyPr/>
          <a:lstStyle>
            <a:lvl1pPr>
              <a:defRPr/>
            </a:lvl1pPr>
          </a:lstStyle>
          <a:p>
            <a:r>
              <a:rPr lang="en-GB" smtClean="0"/>
              <a:t>Robert Stacey (Intel)</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November 2018</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November 2018</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November 2018</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802.11-18/2135r4</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9958816" y="6475413"/>
            <a:ext cx="143308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defTabSz="914400">
              <a:buClrTx/>
              <a:buSzTx/>
              <a:defRPr/>
            </a:pPr>
            <a:r>
              <a:rPr lang="en-US" sz="1200" smtClean="0">
                <a:solidFill>
                  <a:srgbClr val="000000"/>
                </a:solidFill>
                <a:ea typeface="+mn-ea"/>
              </a:rPr>
              <a:t>Andrew Myles, Cisco</a:t>
            </a:r>
            <a:endParaRPr lang="en-US" sz="1200">
              <a:solidFill>
                <a:srgbClr val="000000"/>
              </a:solidFill>
              <a:ea typeface="+mn-ea"/>
            </a:endParaRPr>
          </a:p>
        </p:txBody>
      </p:sp>
      <p:sp>
        <p:nvSpPr>
          <p:cNvPr id="1030" name="Rectangle 6"/>
          <p:cNvSpPr>
            <a:spLocks noGrp="1" noChangeArrowheads="1"/>
          </p:cNvSpPr>
          <p:nvPr>
            <p:ph type="sldNum" sz="quarter" idx="4"/>
          </p:nvPr>
        </p:nvSpPr>
        <p:spPr bwMode="auto">
          <a:xfrm>
            <a:off x="5861466" y="6475413"/>
            <a:ext cx="57066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defTabSz="914400">
              <a:buClrTx/>
              <a:buSzTx/>
              <a:defRPr/>
            </a:pPr>
            <a:r>
              <a:rPr lang="en-US" sz="1200" smtClean="0">
                <a:solidFill>
                  <a:srgbClr val="000000"/>
                </a:solidFill>
                <a:ea typeface="+mn-ea"/>
              </a:rPr>
              <a:t>Slide </a:t>
            </a:r>
            <a:fld id="{A469A3A6-7083-48BA-9D7E-342D6AB96B4F}" type="slidenum">
              <a:rPr lang="en-US" sz="1200" smtClean="0">
                <a:solidFill>
                  <a:srgbClr val="000000"/>
                </a:solidFill>
                <a:ea typeface="+mn-ea"/>
              </a:rPr>
              <a:pPr defTabSz="914400">
                <a:buClrTx/>
                <a:buSzTx/>
                <a:defRPr/>
              </a:pPr>
              <a:t>‹#›</a:t>
            </a:fld>
            <a:endParaRPr lang="en-US" sz="1200">
              <a:solidFill>
                <a:srgbClr val="000000"/>
              </a:solidFill>
              <a:ea typeface="+mn-ea"/>
            </a:endParaRPr>
          </a:p>
        </p:txBody>
      </p:sp>
      <p:sp>
        <p:nvSpPr>
          <p:cNvPr id="2" name="Rectangle 7"/>
          <p:cNvSpPr>
            <a:spLocks noChangeArrowheads="1"/>
          </p:cNvSpPr>
          <p:nvPr/>
        </p:nvSpPr>
        <p:spPr bwMode="auto">
          <a:xfrm>
            <a:off x="8221502" y="363379"/>
            <a:ext cx="30391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indent="0" algn="r" defTabSz="914400">
              <a:buClrTx/>
              <a:buSzTx/>
              <a:buFontTx/>
              <a:buNone/>
            </a:pPr>
            <a:r>
              <a:rPr lang="en-US" sz="1600" b="1" dirty="0">
                <a:solidFill>
                  <a:srgbClr val="000000"/>
                </a:solidFill>
                <a:latin typeface="Arial" pitchFamily="34" charset="0"/>
                <a:ea typeface="+mn-ea"/>
                <a:cs typeface="Arial" pitchFamily="34" charset="0"/>
              </a:rPr>
              <a:t>doc.: IEEE </a:t>
            </a:r>
            <a:r>
              <a:rPr lang="en-US" sz="1600" b="1" dirty="0" smtClean="0">
                <a:solidFill>
                  <a:srgbClr val="000000"/>
                </a:solidFill>
                <a:latin typeface="Arial" pitchFamily="34" charset="0"/>
                <a:ea typeface="+mn-ea"/>
                <a:cs typeface="Arial" pitchFamily="34" charset="0"/>
              </a:rPr>
              <a:t>802.11-19/209r0</a:t>
            </a:r>
          </a:p>
        </p:txBody>
      </p:sp>
      <p:sp>
        <p:nvSpPr>
          <p:cNvPr id="1031"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eaLnBrk="1" hangingPunct="1">
              <a:buClrTx/>
              <a:buSzTx/>
              <a:buFontTx/>
              <a:buNone/>
            </a:pPr>
            <a:endParaRPr lang="en-AU" sz="1200">
              <a:solidFill>
                <a:srgbClr val="000000"/>
              </a:solidFill>
              <a:latin typeface="Times New Roman" pitchFamily="18" charset="0"/>
              <a:ea typeface="+mn-ea"/>
              <a:cs typeface="Arial" pitchFamily="34" charset="0"/>
            </a:endParaRPr>
          </a:p>
        </p:txBody>
      </p:sp>
      <p:sp>
        <p:nvSpPr>
          <p:cNvPr id="1032" name="Rectangle 9"/>
          <p:cNvSpPr>
            <a:spLocks noChangeArrowheads="1"/>
          </p:cNvSpPr>
          <p:nvPr/>
        </p:nvSpPr>
        <p:spPr bwMode="auto">
          <a:xfrm>
            <a:off x="914401" y="6475413"/>
            <a:ext cx="79188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a:buClrTx/>
              <a:buSzTx/>
              <a:buFontTx/>
              <a:buNone/>
            </a:pPr>
            <a:r>
              <a:rPr lang="en-US" sz="1200" dirty="0">
                <a:solidFill>
                  <a:srgbClr val="000000"/>
                </a:solidFill>
                <a:latin typeface="Arial" pitchFamily="34" charset="0"/>
                <a:ea typeface="+mn-ea"/>
                <a:cs typeface="Arial" pitchFamily="34" charset="0"/>
              </a:rPr>
              <a:t>Submission</a:t>
            </a:r>
          </a:p>
        </p:txBody>
      </p:sp>
      <p:sp>
        <p:nvSpPr>
          <p:cNvPr id="103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eaLnBrk="1" hangingPunct="1">
              <a:buClrTx/>
              <a:buSzTx/>
              <a:buFontTx/>
              <a:buNone/>
            </a:pPr>
            <a:endParaRPr lang="en-AU" sz="1200">
              <a:solidFill>
                <a:srgbClr val="000000"/>
              </a:solidFill>
              <a:latin typeface="Times New Roman" pitchFamily="18" charset="0"/>
              <a:ea typeface="+mn-ea"/>
              <a:cs typeface="Arial" pitchFamily="34" charset="0"/>
            </a:endParaRPr>
          </a:p>
        </p:txBody>
      </p:sp>
      <p:sp>
        <p:nvSpPr>
          <p:cNvPr id="1034" name="Rectangle 7"/>
          <p:cNvSpPr>
            <a:spLocks noChangeArrowheads="1"/>
          </p:cNvSpPr>
          <p:nvPr/>
        </p:nvSpPr>
        <p:spPr bwMode="auto">
          <a:xfrm>
            <a:off x="914400" y="380843"/>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indent="0" defTabSz="914400">
              <a:buClrTx/>
              <a:buSzTx/>
              <a:buFontTx/>
              <a:buNone/>
            </a:pPr>
            <a:r>
              <a:rPr lang="en-US" sz="1600" b="1" dirty="0" smtClean="0">
                <a:solidFill>
                  <a:srgbClr val="000000"/>
                </a:solidFill>
                <a:latin typeface="Arial" pitchFamily="34" charset="0"/>
                <a:ea typeface="+mn-ea"/>
                <a:cs typeface="Arial" pitchFamily="34" charset="0"/>
              </a:rPr>
              <a:t>Jan 2019</a:t>
            </a:r>
            <a:endParaRPr lang="en-US" sz="1600" b="1" dirty="0">
              <a:solidFill>
                <a:srgbClr val="000000"/>
              </a:solidFill>
              <a:latin typeface="Arial" pitchFamily="34" charset="0"/>
              <a:ea typeface="+mn-ea"/>
              <a:cs typeface="Arial" pitchFamily="34" charset="0"/>
            </a:endParaRPr>
          </a:p>
        </p:txBody>
      </p:sp>
    </p:spTree>
    <p:extLst>
      <p:ext uri="{BB962C8B-B14F-4D97-AF65-F5344CB8AC3E}">
        <p14:creationId xmlns:p14="http://schemas.microsoft.com/office/powerpoint/2010/main" val="1317095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9958816" y="6475413"/>
            <a:ext cx="143308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defTabSz="914400">
              <a:buClrTx/>
              <a:buSzTx/>
              <a:defRPr/>
            </a:pPr>
            <a:r>
              <a:rPr lang="en-US" sz="1200" smtClean="0">
                <a:solidFill>
                  <a:srgbClr val="000000"/>
                </a:solidFill>
                <a:ea typeface="+mn-ea"/>
              </a:rPr>
              <a:t>Andrew Myles, Cisco</a:t>
            </a:r>
            <a:endParaRPr lang="en-US" sz="1200" dirty="0">
              <a:solidFill>
                <a:srgbClr val="000000"/>
              </a:solidFill>
              <a:ea typeface="+mn-ea"/>
            </a:endParaRPr>
          </a:p>
        </p:txBody>
      </p:sp>
      <p:sp>
        <p:nvSpPr>
          <p:cNvPr id="1030" name="Rectangle 6"/>
          <p:cNvSpPr>
            <a:spLocks noGrp="1" noChangeArrowheads="1"/>
          </p:cNvSpPr>
          <p:nvPr>
            <p:ph type="sldNum" sz="quarter" idx="4"/>
          </p:nvPr>
        </p:nvSpPr>
        <p:spPr bwMode="auto">
          <a:xfrm>
            <a:off x="5861466" y="6475413"/>
            <a:ext cx="57066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defTabSz="914400">
              <a:buClrTx/>
              <a:buSzTx/>
              <a:defRPr/>
            </a:pPr>
            <a:r>
              <a:rPr lang="en-US" sz="1200" smtClean="0">
                <a:solidFill>
                  <a:srgbClr val="000000"/>
                </a:solidFill>
                <a:ea typeface="+mn-ea"/>
              </a:rPr>
              <a:t>Slide </a:t>
            </a:r>
            <a:fld id="{A469A3A6-7083-48BA-9D7E-342D6AB96B4F}" type="slidenum">
              <a:rPr lang="en-US" sz="1200" smtClean="0">
                <a:solidFill>
                  <a:srgbClr val="000000"/>
                </a:solidFill>
                <a:ea typeface="+mn-ea"/>
              </a:rPr>
              <a:pPr defTabSz="914400">
                <a:buClrTx/>
                <a:buSzTx/>
                <a:defRPr/>
              </a:pPr>
              <a:t>‹#›</a:t>
            </a:fld>
            <a:endParaRPr lang="en-US" sz="1200">
              <a:solidFill>
                <a:srgbClr val="000000"/>
              </a:solidFill>
              <a:ea typeface="+mn-ea"/>
            </a:endParaRPr>
          </a:p>
        </p:txBody>
      </p:sp>
      <p:sp>
        <p:nvSpPr>
          <p:cNvPr id="2" name="Rectangle 7"/>
          <p:cNvSpPr>
            <a:spLocks noChangeArrowheads="1"/>
          </p:cNvSpPr>
          <p:nvPr/>
        </p:nvSpPr>
        <p:spPr bwMode="auto">
          <a:xfrm>
            <a:off x="8107689" y="363379"/>
            <a:ext cx="31529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indent="0" algn="r" defTabSz="914400">
              <a:buClrTx/>
              <a:buSzTx/>
              <a:buFontTx/>
              <a:buNone/>
            </a:pPr>
            <a:r>
              <a:rPr lang="en-US" sz="1600" b="1" dirty="0">
                <a:solidFill>
                  <a:srgbClr val="000000"/>
                </a:solidFill>
                <a:latin typeface="Arial" pitchFamily="34" charset="0"/>
                <a:ea typeface="+mn-ea"/>
                <a:cs typeface="Arial" pitchFamily="34" charset="0"/>
              </a:rPr>
              <a:t>doc.: IEEE </a:t>
            </a:r>
            <a:r>
              <a:rPr lang="en-US" sz="1600" b="1" dirty="0" smtClean="0">
                <a:solidFill>
                  <a:srgbClr val="000000"/>
                </a:solidFill>
                <a:latin typeface="Arial" pitchFamily="34" charset="0"/>
                <a:ea typeface="+mn-ea"/>
                <a:cs typeface="Arial" pitchFamily="34" charset="0"/>
              </a:rPr>
              <a:t>802.11-18/0174r1</a:t>
            </a:r>
          </a:p>
        </p:txBody>
      </p:sp>
      <p:sp>
        <p:nvSpPr>
          <p:cNvPr id="1031" name="Line 8"/>
          <p:cNvSpPr>
            <a:spLocks noChangeShapeType="1"/>
          </p:cNvSpPr>
          <p:nvPr userDrawn="1"/>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eaLnBrk="1" hangingPunct="1">
              <a:buClrTx/>
              <a:buSzTx/>
              <a:buFontTx/>
              <a:buNone/>
            </a:pPr>
            <a:r>
              <a:rPr lang="en-AU" sz="1200" dirty="0" smtClean="0">
                <a:solidFill>
                  <a:srgbClr val="000000"/>
                </a:solidFill>
                <a:latin typeface="Times New Roman" pitchFamily="18" charset="0"/>
                <a:ea typeface="+mn-ea"/>
                <a:cs typeface="Arial" pitchFamily="34" charset="0"/>
              </a:rPr>
              <a:t>1</a:t>
            </a:r>
            <a:endParaRPr lang="en-AU" sz="1200" dirty="0">
              <a:solidFill>
                <a:srgbClr val="000000"/>
              </a:solidFill>
              <a:latin typeface="Times New Roman" pitchFamily="18" charset="0"/>
              <a:ea typeface="+mn-ea"/>
              <a:cs typeface="Arial" pitchFamily="34" charset="0"/>
            </a:endParaRPr>
          </a:p>
        </p:txBody>
      </p:sp>
      <p:sp>
        <p:nvSpPr>
          <p:cNvPr id="1032" name="Rectangle 9"/>
          <p:cNvSpPr>
            <a:spLocks noChangeArrowheads="1"/>
          </p:cNvSpPr>
          <p:nvPr/>
        </p:nvSpPr>
        <p:spPr bwMode="auto">
          <a:xfrm>
            <a:off x="914401" y="6475413"/>
            <a:ext cx="79188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a:buClrTx/>
              <a:buSzTx/>
              <a:buFontTx/>
              <a:buNone/>
            </a:pPr>
            <a:r>
              <a:rPr lang="en-US" sz="1200" dirty="0">
                <a:solidFill>
                  <a:srgbClr val="000000"/>
                </a:solidFill>
                <a:latin typeface="Arial" pitchFamily="34" charset="0"/>
                <a:ea typeface="+mn-ea"/>
                <a:cs typeface="Arial" pitchFamily="34" charset="0"/>
              </a:rPr>
              <a:t>Submission</a:t>
            </a:r>
          </a:p>
        </p:txBody>
      </p:sp>
      <p:sp>
        <p:nvSpPr>
          <p:cNvPr id="103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eaLnBrk="1" hangingPunct="1">
              <a:buClrTx/>
              <a:buSzTx/>
              <a:buFontTx/>
              <a:buNone/>
            </a:pPr>
            <a:endParaRPr lang="en-AU" sz="1200">
              <a:solidFill>
                <a:srgbClr val="000000"/>
              </a:solidFill>
              <a:latin typeface="Times New Roman" pitchFamily="18" charset="0"/>
              <a:ea typeface="+mn-ea"/>
              <a:cs typeface="Arial" pitchFamily="34" charset="0"/>
            </a:endParaRPr>
          </a:p>
        </p:txBody>
      </p:sp>
      <p:sp>
        <p:nvSpPr>
          <p:cNvPr id="1034" name="Rectangle 7"/>
          <p:cNvSpPr>
            <a:spLocks noChangeArrowheads="1"/>
          </p:cNvSpPr>
          <p:nvPr/>
        </p:nvSpPr>
        <p:spPr bwMode="auto">
          <a:xfrm>
            <a:off x="914400" y="380843"/>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indent="0" defTabSz="914400">
              <a:buClrTx/>
              <a:buSzTx/>
              <a:buFontTx/>
              <a:buNone/>
            </a:pPr>
            <a:r>
              <a:rPr lang="en-US" sz="1600" b="1" dirty="0" smtClean="0">
                <a:solidFill>
                  <a:srgbClr val="000000"/>
                </a:solidFill>
                <a:latin typeface="Arial" pitchFamily="34" charset="0"/>
                <a:ea typeface="+mn-ea"/>
                <a:cs typeface="Arial" pitchFamily="34" charset="0"/>
              </a:rPr>
              <a:t>Jan 2019</a:t>
            </a:r>
            <a:endParaRPr lang="en-US" sz="1600" b="1" dirty="0">
              <a:solidFill>
                <a:srgbClr val="000000"/>
              </a:solidFill>
              <a:latin typeface="Arial" pitchFamily="34" charset="0"/>
              <a:ea typeface="+mn-ea"/>
              <a:cs typeface="Arial" pitchFamily="34" charset="0"/>
            </a:endParaRPr>
          </a:p>
        </p:txBody>
      </p:sp>
    </p:spTree>
    <p:extLst>
      <p:ext uri="{BB962C8B-B14F-4D97-AF65-F5344CB8AC3E}">
        <p14:creationId xmlns:p14="http://schemas.microsoft.com/office/powerpoint/2010/main" val="1830614333"/>
      </p:ext>
    </p:extLst>
  </p:cSld>
  <p:clrMap bg1="lt1" tx1="dk1" bg2="lt2" tx2="dk2" accent1="accent1" accent2="accent2" accent3="accent3" accent4="accent4" accent5="accent5" accent6="accent6" hlink="hlink" folHlink="folHlink"/>
  <p:sldLayoutIdLst>
    <p:sldLayoutId id="2147483665" r:id="rId1"/>
    <p:sldLayoutId id="2147483666"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685800"/>
            <a:ext cx="103632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2051"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9" name="Rectangle 5"/>
          <p:cNvSpPr>
            <a:spLocks noGrp="1" noChangeArrowheads="1"/>
          </p:cNvSpPr>
          <p:nvPr>
            <p:ph type="ftr" sz="quarter" idx="3"/>
          </p:nvPr>
        </p:nvSpPr>
        <p:spPr bwMode="auto">
          <a:xfrm>
            <a:off x="10187404" y="6475413"/>
            <a:ext cx="120449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vl1pPr>
          </a:lstStyle>
          <a:p>
            <a:pPr defTabSz="914400">
              <a:buClrTx/>
              <a:buSzTx/>
              <a:buFontTx/>
              <a:buNone/>
              <a:defRPr/>
            </a:pPr>
            <a:r>
              <a:rPr lang="en-GB" sz="1200" dirty="0">
                <a:solidFill>
                  <a:srgbClr val="000000"/>
                </a:solidFill>
                <a:latin typeface="Times New Roman" pitchFamily="18" charset="0"/>
                <a:ea typeface="+mn-ea"/>
              </a:rPr>
              <a:t>Tim Godfrey, EPRI</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defTabSz="914400">
              <a:buClrTx/>
              <a:buSzTx/>
              <a:buFontTx/>
              <a:buNone/>
              <a:defRPr/>
            </a:pPr>
            <a:r>
              <a:rPr lang="en-GB" sz="1200" dirty="0">
                <a:solidFill>
                  <a:srgbClr val="000000"/>
                </a:solidFill>
                <a:latin typeface="Times New Roman" pitchFamily="18" charset="0"/>
                <a:ea typeface="+mn-ea"/>
              </a:rPr>
              <a:t>Slide </a:t>
            </a:r>
            <a:fld id="{1E0ACB48-4140-472E-B12B-3AC085329595}" type="slidenum">
              <a:rPr lang="en-GB" sz="1200">
                <a:solidFill>
                  <a:srgbClr val="000000"/>
                </a:solidFill>
                <a:latin typeface="Times New Roman" pitchFamily="18" charset="0"/>
                <a:ea typeface="+mn-ea"/>
              </a:rPr>
              <a:pPr defTabSz="914400">
                <a:buClrTx/>
                <a:buSzTx/>
                <a:buFontTx/>
                <a:buNone/>
                <a:defRPr/>
              </a:pPr>
              <a:t>‹#›</a:t>
            </a:fld>
            <a:endParaRPr lang="en-GB" sz="1200" dirty="0">
              <a:solidFill>
                <a:srgbClr val="000000"/>
              </a:solidFill>
              <a:latin typeface="Times New Roman" pitchFamily="18" charset="0"/>
              <a:ea typeface="+mn-ea"/>
            </a:endParaRPr>
          </a:p>
        </p:txBody>
      </p:sp>
      <p:sp>
        <p:nvSpPr>
          <p:cNvPr id="1031" name="Rectangle 7"/>
          <p:cNvSpPr>
            <a:spLocks noChangeArrowheads="1"/>
          </p:cNvSpPr>
          <p:nvPr/>
        </p:nvSpPr>
        <p:spPr bwMode="auto">
          <a:xfrm>
            <a:off x="7977659" y="334964"/>
            <a:ext cx="3283015" cy="276999"/>
          </a:xfrm>
          <a:prstGeom prst="rect">
            <a:avLst/>
          </a:prstGeom>
          <a:noFill/>
          <a:ln w="9525">
            <a:noFill/>
            <a:miter lim="800000"/>
            <a:headEnd/>
            <a:tailEnd/>
          </a:ln>
          <a:effectLst/>
        </p:spPr>
        <p:txBody>
          <a:bodyPr wrap="none" lIns="0" tIns="0" rIns="0" bIns="0" anchor="b">
            <a:spAutoFit/>
          </a:bodyPr>
          <a:lstStyle/>
          <a:p>
            <a:pPr marL="457200" lvl="4" indent="0" algn="r" defTabSz="914400">
              <a:buClrTx/>
              <a:buSzTx/>
              <a:buFontTx/>
              <a:buNone/>
              <a:defRPr/>
            </a:pPr>
            <a:r>
              <a:rPr lang="en-GB" sz="1800" b="1" dirty="0">
                <a:solidFill>
                  <a:srgbClr val="000000"/>
                </a:solidFill>
                <a:latin typeface="Times New Roman" pitchFamily="18" charset="0"/>
                <a:ea typeface="+mn-ea"/>
              </a:rPr>
              <a:t>doc.: IEEE 802.11-19/0210r1</a:t>
            </a:r>
          </a:p>
        </p:txBody>
      </p:sp>
      <p:sp>
        <p:nvSpPr>
          <p:cNvPr id="1032" name="Line 8"/>
          <p:cNvSpPr>
            <a:spLocks noChangeShapeType="1"/>
          </p:cNvSpPr>
          <p:nvPr/>
        </p:nvSpPr>
        <p:spPr bwMode="auto">
          <a:xfrm>
            <a:off x="914400" y="620688"/>
            <a:ext cx="10363200" cy="0"/>
          </a:xfrm>
          <a:prstGeom prst="line">
            <a:avLst/>
          </a:prstGeom>
          <a:noFill/>
          <a:ln w="12700">
            <a:solidFill>
              <a:schemeClr val="tx1"/>
            </a:solidFill>
            <a:round/>
            <a:headEnd type="none" w="sm" len="sm"/>
            <a:tailEnd type="none" w="sm" len="sm"/>
          </a:ln>
          <a:effectLst/>
        </p:spPr>
        <p:txBody>
          <a:bodyPr wrap="none" anchor="ctr"/>
          <a:lstStyle/>
          <a:p>
            <a:pPr defTabSz="914400">
              <a:buClrTx/>
              <a:buSzTx/>
              <a:buFontTx/>
              <a:buNone/>
              <a:defRPr/>
            </a:pPr>
            <a:endParaRPr lang="en-AU" sz="1200" dirty="0">
              <a:solidFill>
                <a:srgbClr val="000000"/>
              </a:solidFill>
              <a:latin typeface="Times New Roman" pitchFamily="18" charset="0"/>
              <a:ea typeface="+mn-ea"/>
            </a:endParaRPr>
          </a:p>
        </p:txBody>
      </p:sp>
      <p:sp>
        <p:nvSpPr>
          <p:cNvPr id="1033" name="Rectangle 9"/>
          <p:cNvSpPr>
            <a:spLocks noChangeArrowheads="1"/>
          </p:cNvSpPr>
          <p:nvPr/>
        </p:nvSpPr>
        <p:spPr bwMode="auto">
          <a:xfrm>
            <a:off x="914401" y="6475413"/>
            <a:ext cx="718145" cy="184666"/>
          </a:xfrm>
          <a:prstGeom prst="rect">
            <a:avLst/>
          </a:prstGeom>
          <a:noFill/>
          <a:ln w="9525">
            <a:noFill/>
            <a:miter lim="800000"/>
            <a:headEnd/>
            <a:tailEnd/>
          </a:ln>
          <a:effectLst/>
        </p:spPr>
        <p:txBody>
          <a:bodyPr wrap="none" lIns="0" tIns="0" rIns="0" bIns="0">
            <a:spAutoFit/>
          </a:bodyPr>
          <a:lstStyle/>
          <a:p>
            <a:pPr defTabSz="914400">
              <a:buClrTx/>
              <a:buSzTx/>
              <a:buFontTx/>
              <a:buNone/>
              <a:defRPr/>
            </a:pPr>
            <a:r>
              <a:rPr lang="en-GB" sz="1200" dirty="0">
                <a:solidFill>
                  <a:srgbClr val="000000"/>
                </a:solidFill>
                <a:latin typeface="Times New Roman" pitchFamily="18" charset="0"/>
                <a:ea typeface="+mn-ea"/>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p:spPr>
        <p:txBody>
          <a:bodyPr wrap="none" anchor="ctr"/>
          <a:lstStyle/>
          <a:p>
            <a:pPr defTabSz="914400">
              <a:buClrTx/>
              <a:buSzTx/>
              <a:buFontTx/>
              <a:buNone/>
              <a:defRPr/>
            </a:pPr>
            <a:endParaRPr lang="en-AU" sz="1200" dirty="0">
              <a:solidFill>
                <a:srgbClr val="000000"/>
              </a:solidFill>
              <a:latin typeface="Times New Roman" pitchFamily="18" charset="0"/>
              <a:ea typeface="+mn-ea"/>
            </a:endParaRPr>
          </a:p>
        </p:txBody>
      </p:sp>
      <p:sp>
        <p:nvSpPr>
          <p:cNvPr id="2" name="TextBox 1"/>
          <p:cNvSpPr txBox="1"/>
          <p:nvPr userDrawn="1"/>
        </p:nvSpPr>
        <p:spPr>
          <a:xfrm>
            <a:off x="793560" y="332656"/>
            <a:ext cx="1375698" cy="338554"/>
          </a:xfrm>
          <a:prstGeom prst="rect">
            <a:avLst/>
          </a:prstGeom>
          <a:noFill/>
        </p:spPr>
        <p:txBody>
          <a:bodyPr wrap="none" rtlCol="0">
            <a:spAutoFit/>
          </a:bodyPr>
          <a:lstStyle/>
          <a:p>
            <a:pPr algn="just" defTabSz="914400">
              <a:buClrTx/>
              <a:buSzTx/>
              <a:buFontTx/>
              <a:buNone/>
            </a:pPr>
            <a:r>
              <a:rPr lang="en-US" sz="1600" b="1" dirty="0">
                <a:solidFill>
                  <a:srgbClr val="000000"/>
                </a:solidFill>
                <a:latin typeface="Times New Roman" pitchFamily="18" charset="0"/>
                <a:ea typeface="+mn-ea"/>
              </a:rPr>
              <a:t>January 2019</a:t>
            </a:r>
          </a:p>
        </p:txBody>
      </p:sp>
    </p:spTree>
    <p:extLst>
      <p:ext uri="{BB962C8B-B14F-4D97-AF65-F5344CB8AC3E}">
        <p14:creationId xmlns:p14="http://schemas.microsoft.com/office/powerpoint/2010/main" val="777106398"/>
      </p:ext>
    </p:extLst>
  </p:cSld>
  <p:clrMap bg1="lt1" tx1="dk1" bg2="lt2" tx2="dk2" accent1="accent1" accent2="accent2" accent3="accent3" accent4="accent4" accent5="accent5" accent6="accent6" hlink="hlink" folHlink="folHlink"/>
  <p:sldLayoutIdLst>
    <p:sldLayoutId id="2147483668" r:id="rId1"/>
    <p:sldLayoutId id="2147483669" r:id="rId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s://mentor.ieee.org/802.15/documents"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4.emf"/><Relationship Id="rId4" Type="http://schemas.openxmlformats.org/officeDocument/2006/relationships/oleObject" Target="../embeddings/oleObject17.bin"/></Relationships>
</file>

<file path=ppt/slides/_rels/slide114.xml.rels><?xml version="1.0" encoding="UTF-8" standalone="yes"?>
<Relationships xmlns="http://schemas.openxmlformats.org/package/2006/relationships"><Relationship Id="rId2" Type="http://schemas.openxmlformats.org/officeDocument/2006/relationships/hyperlink" Target="https://mentor.ieee.org/802.18/dcn/18/18-18-0168-00-0000-developing-a-sustainable-spectrum-strategy-for-america-s-future-ntia-request-for-comments.pdf"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s://www.acma.gov.au/theACMA/class-licensing-updates-supporting-5g-and-other-technology-innovations" TargetMode="External"/><Relationship Id="rId2" Type="http://schemas.openxmlformats.org/officeDocument/2006/relationships/hyperlink" Target="https://mentor.ieee.org/802.18/dcn/19/18-19-0007-00-0000-european-commission-v2x-draft-law.docx"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s://mentor.ieee.org/802.18/dcn/19/18-19-0008-00-0000-usdot-v2x-communciations-rfc-ieee-802-comments.docx" TargetMode="External"/><Relationship Id="rId2" Type="http://schemas.openxmlformats.org/officeDocument/2006/relationships/hyperlink" Target="https://mentor.ieee.org/802.18/dcn/18/18-18-0166-00-0000-usdot-v2x-communciations-request-for-comments.docx"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s://mentor.ieee.org/802.18/dcn/17/18-17-0051-01-0000-meeting-minutes-march-2017-vancouver.docx" TargetMode="External"/><Relationship Id="rId2" Type="http://schemas.openxmlformats.org/officeDocument/2006/relationships/hyperlink" Target="https://mentor.ieee.org/802.18/dcn/19/18-19-0005-02-0000-agenda-stl-interim-15-17-jan-2019-rr-tag.pptx" TargetMode="External"/><Relationship Id="rId1" Type="http://schemas.openxmlformats.org/officeDocument/2006/relationships/slideLayout" Target="../slideLayouts/slideLayout2.xml"/><Relationship Id="rId5" Type="http://schemas.openxmlformats.org/officeDocument/2006/relationships/hyperlink" Target="https://mentor.ieee.org/802.18/dcn/18/18-18-0167-00-0000-minutes-20dec18-rr-tag-teleconference.doc" TargetMode="External"/><Relationship Id="rId4" Type="http://schemas.openxmlformats.org/officeDocument/2006/relationships/hyperlink" Target="https://mentor.ieee.org/802.18/dcn/18/18-18-0149-00-0000-meeting-minutes-bangkok-f2f.docx" TargetMode="Externa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25.emf"/><Relationship Id="rId5" Type="http://schemas.openxmlformats.org/officeDocument/2006/relationships/oleObject" Target="../embeddings/Microsoft_Word_97_-_2003_Document11.doc"/><Relationship Id="rId4" Type="http://schemas.openxmlformats.org/officeDocument/2006/relationships/oleObject" Target="../embeddings/oleObject18.bin"/></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27.emf"/><Relationship Id="rId5" Type="http://schemas.openxmlformats.org/officeDocument/2006/relationships/oleObject" Target="../embeddings/Microsoft_Word_97_-_2003_Document12.doc"/><Relationship Id="rId4" Type="http://schemas.openxmlformats.org/officeDocument/2006/relationships/oleObject" Target="../embeddings/oleObject19.bin"/></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s://mentor.ieee.org/802.21/documents"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hyperlink" Target="http://www.ieee802.org/21" TargetMode="Externa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6.xml"/><Relationship Id="rId1" Type="http://schemas.openxmlformats.org/officeDocument/2006/relationships/vmlDrawing" Target="../drawings/vmlDrawing20.vml"/><Relationship Id="rId5" Type="http://schemas.openxmlformats.org/officeDocument/2006/relationships/image" Target="../media/image28.emf"/><Relationship Id="rId4" Type="http://schemas.openxmlformats.org/officeDocument/2006/relationships/oleObject" Target="../embeddings/oleObject20.bin"/></Relationships>
</file>

<file path=ppt/slides/_rels/slide131.xml.rels><?xml version="1.0" encoding="UTF-8" standalone="yes"?>
<Relationships xmlns="http://schemas.openxmlformats.org/package/2006/relationships"><Relationship Id="rId3" Type="http://schemas.openxmlformats.org/officeDocument/2006/relationships/hyperlink" Target="https://mentor.ieee.org/802.24/dcn/18/24-18-0022-00-sgtg-utility-applications-of-time-sensitive-networking-white-paper.docx" TargetMode="External"/><Relationship Id="rId2" Type="http://schemas.openxmlformats.org/officeDocument/2006/relationships/notesSlide" Target="../notesSlides/notesSlide84.xml"/><Relationship Id="rId1" Type="http://schemas.openxmlformats.org/officeDocument/2006/relationships/slideLayout" Target="../slideLayouts/slideLayout16.xml"/><Relationship Id="rId5" Type="http://schemas.openxmlformats.org/officeDocument/2006/relationships/hyperlink" Target="https://mentor.ieee.org/802.24/dcn/19/24-19-0002-02-0000-january-2019-meeting-presentation.pptx" TargetMode="External"/><Relationship Id="rId4" Type="http://schemas.openxmlformats.org/officeDocument/2006/relationships/hyperlink" Target="https://mentor.ieee.org/802.24/dcn/19/24-19-0001-01-0000-january-2019-agenda.xlsx"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mentor.ieee.org/802.11/dcn/18/11-19-0165-00-AANI-aani-janurary-2018-meeting-minutes.docx" TargetMode="External"/><Relationship Id="rId2" Type="http://schemas.openxmlformats.org/officeDocument/2006/relationships/hyperlink" Target="https://mentor.ieee.org/802.11/dcn/18/11-18-2108-01-AANI-aani-sc-agenda-january-2019.pptx" TargetMode="External"/><Relationship Id="rId1" Type="http://schemas.openxmlformats.org/officeDocument/2006/relationships/slideLayout" Target="../slideLayouts/slideLayout2.xml"/><Relationship Id="rId4" Type="http://schemas.openxmlformats.org/officeDocument/2006/relationships/hyperlink" Target="https://mentor.ieee.org/802.11/dcn/19/11-19-0193-01-AANI-evaluation-procedure-for-imt-2020-embb-dense-urban.pptx"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entor.ieee.org/802.11/dcn/18/11-18-2115-03-0arc-arc-sc-agenda-jan-2019.ppt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mentor.ieee.org/802.11/dcn/19/11-19-0173-00-0arc-continued-discussion-on-wur-802-11ba-nomenclature.pptx" TargetMode="External"/><Relationship Id="rId4" Type="http://schemas.openxmlformats.org/officeDocument/2006/relationships/hyperlink" Target="https://mentor.ieee.org/802.11/dcn/19/11-19-0081-02-0arc-11ba-architecture-considerations.doc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hyperlink" Target="https://mentor.ieee.org/802.11/dcn/19/11-19-0172-02-coex-coex-sc-proposed-coex-workshop-invitation.docx" TargetMode="External"/><Relationship Id="rId2" Type="http://schemas.openxmlformats.org/officeDocument/2006/relationships/hyperlink" Target="https://mentor.ieee.org/802.11/dcn/18/11-18-2118-05-coex-agenda-for-jan-2019-in-st-louis.pptx" TargetMode="Externa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hyperlink" Target="https://mentor.ieee.org/802.11/dcn/19/11-19-0063-05-coex-proposed-ls-to-3gpp-ran1-wrt-short-and-no-lbt.docx" TargetMode="External"/><Relationship Id="rId2" Type="http://schemas.openxmlformats.org/officeDocument/2006/relationships/hyperlink" Target="https://mentor.ieee.org/802.11/dcn/18/11-18-2118-05-coex-agenda-for-jan-2019-in-st-louis.pptx" TargetMode="Externa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s://mentor.ieee.org/802.11/dcn/19/11-19-0063-05-coex-proposed-ls-to-3gpp-ran1-wrt-short-and-no-lbt.docx" TargetMode="External"/><Relationship Id="rId2" Type="http://schemas.openxmlformats.org/officeDocument/2006/relationships/hyperlink" Target="https://mentor.ieee.org/802.11/dcn/19/11-19-0063-04-coex-proposed-ls-to-3gpp-ran1-wrt-short-and-no-lbt.docx"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7.emf"/><Relationship Id="rId5" Type="http://schemas.openxmlformats.org/officeDocument/2006/relationships/oleObject" Target="../embeddings/Microsoft_Word_97_-_2003_Document2.doc"/><Relationship Id="rId4"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mentor.ieee.org/802.11/dcn/18/11-18-2113-03-0wng-agenda-for-wng-sc-2019-jan.pp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mentor.ieee.org/802.11/dcn/19/11-19-0141-00-0wng-wng-sc-meeting-minutes-for-2019-january-st-louis-meeting.docx" TargetMode="External"/><Relationship Id="rId5" Type="http://schemas.openxmlformats.org/officeDocument/2006/relationships/hyperlink" Target="https://mentor.ieee.org/802.21/dcn/18/21-18-0065-00-0000-21-18-0065-00-0000-goal-of-the-network-enablers-for-seamless-hmd-based-vr-content-service-sg.pptx" TargetMode="External"/><Relationship Id="rId4" Type="http://schemas.openxmlformats.org/officeDocument/2006/relationships/hyperlink" Target="https://mentor.ieee.org/802.11/dcn/19/11-19-0138-00-0wng-an-extension-to-11ba-legacy-ieee-802-11-transmitter-solution-for-802-11ba-receivers.pptx"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hyperlink" Target="https://mentor.ieee.org/802.11/dcn/19/11-19-0062-01-0jtc-resolution-of-comments-received-from-china-nb-during-fdis-ballot-on-ieee-802-11ai.docx"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8.emf"/><Relationship Id="rId5" Type="http://schemas.openxmlformats.org/officeDocument/2006/relationships/oleObject" Target="../embeddings/Microsoft_Word_97_-_2003_Document3.doc"/><Relationship Id="rId4" Type="http://schemas.openxmlformats.org/officeDocument/2006/relationships/oleObject" Target="../embeddings/oleObject6.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mentor.ieee.org/802.11/dcn/19/11-19-0185-01-000m-proposed-ls-to-wfa-on-reserved-usage.doc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mentor.ieee.org/802.11/dcn/18/11-18-2084-05-000m-2019-january-tgmd-agenda.pptx"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mentor.ieee.org/802.11/dcn/17/11-17-0004-03-0000-revision-par-proposal-tgmd.doc"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mentor.ieee.org/802.11/dcn/18/11-18-0611-13-000m-revmd-wg-ballot-comments.xls" TargetMode="External"/><Relationship Id="rId4" Type="http://schemas.openxmlformats.org/officeDocument/2006/relationships/hyperlink" Target="https://standards.ieee.org/about/sba/index.html"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9.emf"/><Relationship Id="rId5" Type="http://schemas.openxmlformats.org/officeDocument/2006/relationships/oleObject" Target="../embeddings/Microsoft_Word_97_-_2003_Document4.doc"/><Relationship Id="rId4" Type="http://schemas.openxmlformats.org/officeDocument/2006/relationships/oleObject" Target="../embeddings/oleObject7.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mentor.ieee.org/802.11/dcn/18/11-18-2114-10-00ax-tgax-january-2019-meeting-agenda.ppt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ieee802.org/11/Reports/802.11_Timelines.ht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0.emf"/><Relationship Id="rId5" Type="http://schemas.openxmlformats.org/officeDocument/2006/relationships/oleObject" Target="../embeddings/Microsoft_Word_97_-_2003_Document5.doc"/><Relationship Id="rId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11.emf"/><Relationship Id="rId5" Type="http://schemas.openxmlformats.org/officeDocument/2006/relationships/oleObject" Target="../embeddings/Microsoft_Word_97_-_2003_Document6.doc"/><Relationship Id="rId4" Type="http://schemas.openxmlformats.org/officeDocument/2006/relationships/oleObject" Target="../embeddings/oleObject9.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2.emf"/><Relationship Id="rId5" Type="http://schemas.openxmlformats.org/officeDocument/2006/relationships/oleObject" Target="../embeddings/Microsoft_Word_97_-_2003_Document7.doc"/><Relationship Id="rId4"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8" Type="http://schemas.openxmlformats.org/officeDocument/2006/relationships/hyperlink" Target="mailto:emily.h.qi@intel.com" TargetMode="External"/><Relationship Id="rId13" Type="http://schemas.openxmlformats.org/officeDocument/2006/relationships/hyperlink" Target="mailto:adrian.p.stephens@ieee.org" TargetMode="External"/><Relationship Id="rId18" Type="http://schemas.openxmlformats.org/officeDocument/2006/relationships/hyperlink" Target="mailto:jiamin.chen@mail01.huawei.com" TargetMode="External"/><Relationship Id="rId3" Type="http://schemas.openxmlformats.org/officeDocument/2006/relationships/hyperlink" Target="mailto:robert.stacey@intel.com" TargetMode="External"/><Relationship Id="rId21" Type="http://schemas.openxmlformats.org/officeDocument/2006/relationships/hyperlink" Target="mailto:ddrgal@gmail.com" TargetMode="External"/><Relationship Id="rId7" Type="http://schemas.openxmlformats.org/officeDocument/2006/relationships/hyperlink" Target="mailto:volker.jungnickel@hhi.fraunhofer.de" TargetMode="External"/><Relationship Id="rId12" Type="http://schemas.openxmlformats.org/officeDocument/2006/relationships/hyperlink" Target="mailto:petere@ieee.org" TargetMode="External"/><Relationship Id="rId17" Type="http://schemas.openxmlformats.org/officeDocument/2006/relationships/hyperlink" Target="mailto:Ping.FANG@huawei.com" TargetMode="External"/><Relationship Id="rId2" Type="http://schemas.openxmlformats.org/officeDocument/2006/relationships/notesSlide" Target="../notesSlides/notesSlide4.xml"/><Relationship Id="rId16" Type="http://schemas.openxmlformats.org/officeDocument/2006/relationships/hyperlink" Target="mailto:LRA@tiac.net" TargetMode="External"/><Relationship Id="rId20" Type="http://schemas.openxmlformats.org/officeDocument/2006/relationships/hyperlink" Target="mailto:d3e3e3@gmail.com" TargetMode="External"/><Relationship Id="rId1" Type="http://schemas.openxmlformats.org/officeDocument/2006/relationships/slideLayout" Target="../slideLayouts/slideLayout2.xml"/><Relationship Id="rId6" Type="http://schemas.openxmlformats.org/officeDocument/2006/relationships/hyperlink" Target="mailto:po-kai.huang@intel.com" TargetMode="External"/><Relationship Id="rId11" Type="http://schemas.openxmlformats.org/officeDocument/2006/relationships/hyperlink" Target="mailto:henry@LOGOUT.COM" TargetMode="External"/><Relationship Id="rId5" Type="http://schemas.openxmlformats.org/officeDocument/2006/relationships/hyperlink" Target="mailto:chaochun.wang@mediatek.com" TargetMode="External"/><Relationship Id="rId15" Type="http://schemas.openxmlformats.org/officeDocument/2006/relationships/hyperlink" Target="mailto:aasterja@qti.qualcomm.com" TargetMode="External"/><Relationship Id="rId10" Type="http://schemas.openxmlformats.org/officeDocument/2006/relationships/hyperlink" Target="mailto:alex.ashley@hotmail.co.uk" TargetMode="External"/><Relationship Id="rId19" Type="http://schemas.openxmlformats.org/officeDocument/2006/relationships/hyperlink" Target="mailto:shiwenhe@seu.edu.cn" TargetMode="External"/><Relationship Id="rId4" Type="http://schemas.openxmlformats.org/officeDocument/2006/relationships/hyperlink" Target="mailto:carlos.cordeiro@intel.com" TargetMode="External"/><Relationship Id="rId9" Type="http://schemas.openxmlformats.org/officeDocument/2006/relationships/hyperlink" Target="mailto:edward.ks.au@huawei.com" TargetMode="External"/><Relationship Id="rId14" Type="http://schemas.openxmlformats.org/officeDocument/2006/relationships/hyperlink" Target="mailto:yongho.seok@gmail.com"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3.emf"/><Relationship Id="rId5" Type="http://schemas.openxmlformats.org/officeDocument/2006/relationships/oleObject" Target="../embeddings/Microsoft_Word_97_-_2003_Document8.doc"/><Relationship Id="rId4" Type="http://schemas.openxmlformats.org/officeDocument/2006/relationships/oleObject" Target="../embeddings/oleObject11.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9.emf"/><Relationship Id="rId4" Type="http://schemas.openxmlformats.org/officeDocument/2006/relationships/oleObject" Target="../embeddings/oleObject12.bin"/></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0.emf"/><Relationship Id="rId5" Type="http://schemas.openxmlformats.org/officeDocument/2006/relationships/oleObject" Target="../embeddings/Microsoft_Word_97_-_2003_Document9.doc"/><Relationship Id="rId4" Type="http://schemas.openxmlformats.org/officeDocument/2006/relationships/oleObject" Target="../embeddings/oleObject13.bin"/></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1.emf"/><Relationship Id="rId4" Type="http://schemas.openxmlformats.org/officeDocument/2006/relationships/oleObject" Target="../embeddings/oleObject14.bin"/></Relationships>
</file>

<file path=ppt/slides/_rels/slide85.xml.rels><?xml version="1.0" encoding="UTF-8" standalone="yes"?>
<Relationships xmlns="http://schemas.openxmlformats.org/package/2006/relationships"><Relationship Id="rId3" Type="http://schemas.openxmlformats.org/officeDocument/2006/relationships/hyperlink" Target="https://mentor.ieee.org/802.11/dcn/18/11-18-1231-04-0eht-eht-draft-proposed-par.docx"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s://mentor.ieee.org/802.11/dcn/18/11-18-1233-04-0eht-eht-draft-proposed-csd.docx" TargetMode="External"/></Relationships>
</file>

<file path=ppt/slides/_rels/slide86.xml.rels><?xml version="1.0" encoding="UTF-8" standalone="yes"?>
<Relationships xmlns="http://schemas.openxmlformats.org/package/2006/relationships"><Relationship Id="rId2" Type="http://schemas.openxmlformats.org/officeDocument/2006/relationships/hyperlink" Target="https://mentor.ieee.org/802.11/dcn/18/11-18-1231-04-0eht-eht-draft-proposed-par.docx"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s://mentor.ieee.org/802.11/dcn/18/11-18-1233-04-0eht-eht-draft-proposed-csd.docx"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2.emf"/><Relationship Id="rId4" Type="http://schemas.openxmlformats.org/officeDocument/2006/relationships/oleObject" Target="../embeddings/oleObject15.bin"/></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09/11-09-1034-12-0000-802-11-editorial-style-guide.doc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development.standards.ieee.org/myproject/Public/mytools/draft/styleman.pdf"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23.emf"/><Relationship Id="rId5" Type="http://schemas.openxmlformats.org/officeDocument/2006/relationships/oleObject" Target="../embeddings/Microsoft_Word_97_-_2003_Document10.doc"/><Relationship Id="rId4" Type="http://schemas.openxmlformats.org/officeDocument/2006/relationships/oleObject" Target="../embeddings/oleObject16.bin"/></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802.11 WG January 2019 Closing Reports</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2019-01-17</a:t>
            </a:r>
            <a:endParaRPr lang="en-GB" sz="2000" b="0" dirty="0"/>
          </a:p>
        </p:txBody>
      </p:sp>
      <p:sp>
        <p:nvSpPr>
          <p:cNvPr id="6" name="Date Placeholder 3"/>
          <p:cNvSpPr>
            <a:spLocks noGrp="1"/>
          </p:cNvSpPr>
          <p:nvPr>
            <p:ph type="dt" idx="10"/>
          </p:nvPr>
        </p:nvSpPr>
        <p:spPr/>
        <p:txBody>
          <a:bodyPr/>
          <a:lstStyle/>
          <a:p>
            <a:r>
              <a:rPr lang="en-US" smtClean="0"/>
              <a:t>January 2019</a:t>
            </a:r>
            <a:endParaRPr lang="en-GB" dirty="0"/>
          </a:p>
        </p:txBody>
      </p:sp>
      <p:sp>
        <p:nvSpPr>
          <p:cNvPr id="7" name="Footer Placeholder 4"/>
          <p:cNvSpPr>
            <a:spLocks noGrp="1"/>
          </p:cNvSpPr>
          <p:nvPr>
            <p:ph type="ftr" idx="11"/>
          </p:nvPr>
        </p:nvSpPr>
        <p:spPr/>
        <p:txBody>
          <a:bodyPr/>
          <a:lstStyle/>
          <a:p>
            <a:r>
              <a:rPr lang="en-GB" smtClean="0"/>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spid="_x0000_s3145" name="Document" r:id="rId5" imgW="10512000" imgH="2539535" progId="Word.Document.8">
                  <p:embed/>
                </p:oleObj>
              </mc:Choice>
              <mc:Fallback>
                <p:oleObj name="Document" r:id="rId5" imgW="10512000" imgH="2539535" progId="Word.Document.8">
                  <p:embed/>
                  <p:pic>
                    <p:nvPicPr>
                      <p:cNvPr id="0" name="Picture 3"/>
                      <p:cNvPicPr>
                        <a:picLocks noChangeAspect="1" noChangeArrowheads="1"/>
                      </p:cNvPicPr>
                      <p:nvPr/>
                    </p:nvPicPr>
                    <p:blipFill>
                      <a:blip r:embed="rId6"/>
                      <a:srcRect/>
                      <a:stretch>
                        <a:fillRect/>
                      </a:stretch>
                    </p:blipFill>
                    <p:spPr bwMode="auto">
                      <a:xfrm>
                        <a:off x="989013" y="2411413"/>
                        <a:ext cx="10039350" cy="2428875"/>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MIB Style, Visio and Frame Practices</a:t>
            </a:r>
          </a:p>
        </p:txBody>
      </p:sp>
      <p:sp>
        <p:nvSpPr>
          <p:cNvPr id="9218" name="Rectangle 2"/>
          <p:cNvSpPr>
            <a:spLocks noGrp="1" noChangeArrowheads="1"/>
          </p:cNvSpPr>
          <p:nvPr>
            <p:ph idx="1"/>
          </p:nvPr>
        </p:nvSpPr>
        <p:spPr>
          <a:ln/>
        </p:spPr>
        <p:txBody>
          <a:bodyPr/>
          <a:lstStyle/>
          <a:p>
            <a:r>
              <a:rPr lang="en-GB" sz="2000" dirty="0"/>
              <a:t>I’m going to suggest going forward we use a single style with appropriately set tabs,  and use leading</a:t>
            </a:r>
            <a:r>
              <a:rPr lang="en-US" sz="2000" dirty="0"/>
              <a:t> </a:t>
            </a:r>
            <a:r>
              <a:rPr lang="en-GB" sz="2000" dirty="0"/>
              <a:t>Tabs to distinguish the syntax and description parts. (Adrian Stephens Feb 9, 2010)</a:t>
            </a:r>
            <a:endParaRPr lang="en-US" sz="2000" dirty="0"/>
          </a:p>
          <a:p>
            <a:r>
              <a:rPr lang="en-GB" sz="2000" dirty="0">
                <a:solidFill>
                  <a:srgbClr val="FF0000"/>
                </a:solidFill>
              </a:rPr>
              <a:t>Two ways to format a figure &amp; its caption in frame:</a:t>
            </a:r>
            <a:endParaRPr lang="en-US" sz="2000" dirty="0">
              <a:solidFill>
                <a:srgbClr val="FF0000"/>
              </a:solidFill>
            </a:endParaRPr>
          </a:p>
          <a:p>
            <a:pPr lvl="1"/>
            <a:r>
              <a:rPr lang="en-GB" sz="1600" dirty="0">
                <a:solidFill>
                  <a:srgbClr val="FF0000"/>
                </a:solidFill>
              </a:rPr>
              <a:t>Insert a table.  Insert anchored frame inside table cell to hold graphics.  Use table caption as figure caption.</a:t>
            </a:r>
            <a:endParaRPr lang="en-US" sz="1600" dirty="0">
              <a:solidFill>
                <a:srgbClr val="FF0000"/>
              </a:solidFill>
            </a:endParaRPr>
          </a:p>
          <a:p>
            <a:pPr lvl="1"/>
            <a:r>
              <a:rPr lang="en-GB" sz="1600" dirty="0">
                <a:solidFill>
                  <a:srgbClr val="FF0000"/>
                </a:solidFill>
              </a:rPr>
              <a:t>Insert an anchored frame.  Insert caption inside a text frame inside the anchored frame.  Insert graphics inside the anchored frame.</a:t>
            </a:r>
            <a:endParaRPr lang="en-US" sz="1600" dirty="0">
              <a:solidFill>
                <a:srgbClr val="FF0000"/>
              </a:solidFill>
            </a:endParaRPr>
          </a:p>
          <a:p>
            <a:r>
              <a:rPr lang="en-GB" sz="2000" dirty="0"/>
              <a:t> Keep embedded figures using </a:t>
            </a:r>
            <a:r>
              <a:rPr lang="en-GB" sz="2000" dirty="0" err="1"/>
              <a:t>visio</a:t>
            </a:r>
            <a:r>
              <a:rPr lang="en-GB" sz="2000" dirty="0"/>
              <a:t> as long as possible (not in Word)</a:t>
            </a:r>
            <a:endParaRPr lang="en-US" sz="2000" dirty="0"/>
          </a:p>
          <a:p>
            <a:pPr lvl="1"/>
            <a:r>
              <a:rPr lang="en-GB" sz="1800" dirty="0"/>
              <a:t>Near the end of sponsor ballot, </a:t>
            </a:r>
            <a:r>
              <a:rPr lang="en-GB" sz="1800" dirty="0">
                <a:solidFill>
                  <a:schemeClr val="tx1"/>
                </a:solidFill>
              </a:rPr>
              <a:t>turn these all into .</a:t>
            </a:r>
            <a:r>
              <a:rPr lang="en-GB" sz="1800" dirty="0" err="1">
                <a:solidFill>
                  <a:schemeClr val="tx1"/>
                </a:solidFill>
              </a:rPr>
              <a:t>emf</a:t>
            </a:r>
            <a:r>
              <a:rPr lang="en-GB" sz="1800" dirty="0">
                <a:solidFill>
                  <a:schemeClr val="tx1"/>
                </a:solidFill>
              </a:rPr>
              <a:t> </a:t>
            </a:r>
            <a:r>
              <a:rPr lang="en-GB" sz="1800" dirty="0"/>
              <a:t>(windows meta file) format files (you can do this from </a:t>
            </a:r>
            <a:r>
              <a:rPr lang="en-GB" sz="1800" dirty="0" err="1"/>
              <a:t>visio</a:t>
            </a:r>
            <a:r>
              <a:rPr lang="en-GB" sz="1800" dirty="0"/>
              <a:t> using “save as”).   </a:t>
            </a:r>
            <a:r>
              <a:rPr lang="en-GB" sz="1800" dirty="0">
                <a:solidFill>
                  <a:srgbClr val="FF0000"/>
                </a:solidFill>
              </a:rPr>
              <a:t>Keep </a:t>
            </a:r>
            <a:r>
              <a:rPr lang="en-GB" sz="1800" dirty="0"/>
              <a:t>separate files for the .</a:t>
            </a:r>
            <a:r>
              <a:rPr lang="en-GB" sz="1800" dirty="0" err="1"/>
              <a:t>vsd</a:t>
            </a:r>
            <a:r>
              <a:rPr lang="en-GB" sz="1800" dirty="0"/>
              <a:t> source and the .</a:t>
            </a:r>
            <a:r>
              <a:rPr lang="en-GB" sz="1800" dirty="0" err="1"/>
              <a:t>emf</a:t>
            </a:r>
            <a:r>
              <a:rPr lang="en-GB" sz="1800" dirty="0"/>
              <a:t> file that is linked to from frame. There is high likelihood we should use .</a:t>
            </a:r>
            <a:r>
              <a:rPr lang="en-GB" sz="1800" dirty="0" err="1"/>
              <a:t>emf</a:t>
            </a:r>
            <a:endParaRPr lang="en-GB" sz="1800" dirty="0"/>
          </a:p>
          <a:p>
            <a:r>
              <a:rPr lang="en-GB" sz="2000" dirty="0"/>
              <a:t>Frame format figures are tables</a:t>
            </a:r>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10</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January 2019</a:t>
            </a:r>
            <a:endParaRPr lang="en-GB"/>
          </a:p>
        </p:txBody>
      </p:sp>
    </p:spTree>
    <p:extLst>
      <p:ext uri="{BB962C8B-B14F-4D97-AF65-F5344CB8AC3E}">
        <p14:creationId xmlns:p14="http://schemas.microsoft.com/office/powerpoint/2010/main" val="36211480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7C7E3A5-50DE-4C41-BD2F-3C2B479A47E8}" type="slidenum">
              <a:rPr lang="en-US" altLang="en-US" sz="1200" b="0"/>
              <a:pPr algn="ctr">
                <a:spcBef>
                  <a:spcPct val="0"/>
                </a:spcBef>
                <a:buFontTx/>
                <a:buNone/>
              </a:pPr>
              <a:t>100</a:t>
            </a:fld>
            <a:endParaRPr lang="en-US" altLang="en-US" sz="1200" b="0"/>
          </a:p>
        </p:txBody>
      </p:sp>
      <p:sp>
        <p:nvSpPr>
          <p:cNvPr id="16387"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5D78F794-D8AA-4986-AD5E-F9DB98E2B2AC}" type="slidenum">
              <a:rPr lang="en-US" altLang="en-US" sz="1200" b="0"/>
              <a:pPr algn="ctr">
                <a:spcBef>
                  <a:spcPct val="0"/>
                </a:spcBef>
                <a:buFontTx/>
                <a:buNone/>
              </a:pPr>
              <a:t>100</a:t>
            </a:fld>
            <a:endParaRPr lang="en-US" altLang="en-US" sz="1200" b="0"/>
          </a:p>
        </p:txBody>
      </p:sp>
      <p:sp>
        <p:nvSpPr>
          <p:cNvPr id="16388" name="Rectangle 2"/>
          <p:cNvSpPr>
            <a:spLocks noGrp="1" noChangeArrowheads="1"/>
          </p:cNvSpPr>
          <p:nvPr>
            <p:ph type="title"/>
          </p:nvPr>
        </p:nvSpPr>
        <p:spPr/>
        <p:txBody>
          <a:bodyPr/>
          <a:lstStyle/>
          <a:p>
            <a:r>
              <a:rPr lang="en-GB" altLang="en-US" smtClean="0"/>
              <a:t>802.15.4md</a:t>
            </a:r>
            <a:br>
              <a:rPr lang="en-GB" altLang="en-US" smtClean="0"/>
            </a:br>
            <a:r>
              <a:rPr lang="en-GB" altLang="en-US" smtClean="0"/>
              <a:t>15.4 revision 4</a:t>
            </a:r>
            <a:endParaRPr lang="en-US" altLang="en-US" smtClean="0"/>
          </a:p>
        </p:txBody>
      </p:sp>
      <p:sp>
        <p:nvSpPr>
          <p:cNvPr id="16389" name="Rectangle 3"/>
          <p:cNvSpPr>
            <a:spLocks noGrp="1" noChangeArrowheads="1"/>
          </p:cNvSpPr>
          <p:nvPr>
            <p:ph idx="1"/>
          </p:nvPr>
        </p:nvSpPr>
        <p:spPr/>
        <p:txBody>
          <a:bodyPr/>
          <a:lstStyle/>
          <a:p>
            <a:r>
              <a:rPr lang="en-US" altLang="en-US" smtClean="0"/>
              <a:t>Comment Resolution:</a:t>
            </a:r>
          </a:p>
          <a:p>
            <a:pPr lvl="1"/>
            <a:r>
              <a:rPr lang="en-US" altLang="en-US" smtClean="0"/>
              <a:t>Down to 50 technical comments to be resolved.</a:t>
            </a:r>
          </a:p>
          <a:p>
            <a:r>
              <a:rPr lang="en-US" altLang="en-US" smtClean="0"/>
              <a:t>Set a CRG and CRG Schedule</a:t>
            </a:r>
          </a:p>
          <a:p>
            <a:r>
              <a:rPr lang="en-US" altLang="en-US" smtClean="0"/>
              <a:t>Hoping WG recirculation in March</a:t>
            </a:r>
          </a:p>
        </p:txBody>
      </p:sp>
      <p:sp>
        <p:nvSpPr>
          <p:cNvPr id="16390"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5755196-3FBF-4FD3-A9CC-CBD53159BF4B}" type="slidenum">
              <a:rPr lang="en-US" altLang="en-US" sz="1200" b="0"/>
              <a:pPr>
                <a:spcBef>
                  <a:spcPct val="0"/>
                </a:spcBef>
                <a:buFontTx/>
                <a:buNone/>
              </a:pPr>
              <a:t>100</a:t>
            </a:fld>
            <a:endParaRPr lang="en-US" altLang="en-US" sz="1200" b="0"/>
          </a:p>
        </p:txBody>
      </p:sp>
      <p:sp>
        <p:nvSpPr>
          <p:cNvPr id="16392" name="Footer Placeholder 2"/>
          <p:cNvSpPr>
            <a:spLocks noGrp="1"/>
          </p:cNvSpPr>
          <p:nvPr>
            <p:ph type="ft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16391" name="Date Placeholder 1"/>
          <p:cNvSpPr>
            <a:spLocks noGrp="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50609945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630CC57-8A69-436C-9B05-3B09484274CF}" type="slidenum">
              <a:rPr lang="en-US" altLang="en-US" sz="1200" b="0"/>
              <a:pPr algn="ctr">
                <a:spcBef>
                  <a:spcPct val="0"/>
                </a:spcBef>
                <a:buFontTx/>
                <a:buNone/>
              </a:pPr>
              <a:t>101</a:t>
            </a:fld>
            <a:endParaRPr lang="en-US" altLang="en-US" sz="1200" b="0"/>
          </a:p>
        </p:txBody>
      </p:sp>
      <p:sp>
        <p:nvSpPr>
          <p:cNvPr id="18435"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552D3F4D-0E82-4594-8E96-80D271E25C83}" type="slidenum">
              <a:rPr lang="en-US" altLang="en-US" sz="1200" b="0"/>
              <a:pPr algn="ctr">
                <a:spcBef>
                  <a:spcPct val="0"/>
                </a:spcBef>
                <a:buFontTx/>
                <a:buNone/>
              </a:pPr>
              <a:t>101</a:t>
            </a:fld>
            <a:endParaRPr lang="en-US" altLang="en-US" sz="1200" b="0"/>
          </a:p>
        </p:txBody>
      </p:sp>
      <p:sp>
        <p:nvSpPr>
          <p:cNvPr id="18436" name="Rectangle 2"/>
          <p:cNvSpPr>
            <a:spLocks noGrp="1" noChangeArrowheads="1"/>
          </p:cNvSpPr>
          <p:nvPr>
            <p:ph type="title"/>
          </p:nvPr>
        </p:nvSpPr>
        <p:spPr/>
        <p:txBody>
          <a:bodyPr/>
          <a:lstStyle/>
          <a:p>
            <a:r>
              <a:rPr lang="en-GB" altLang="en-US" smtClean="0"/>
              <a:t>802.15.7r1 Optical Wireless Communication</a:t>
            </a:r>
            <a:endParaRPr lang="en-US" altLang="en-US" smtClean="0"/>
          </a:p>
        </p:txBody>
      </p:sp>
      <p:sp>
        <p:nvSpPr>
          <p:cNvPr id="18437" name="Rectangle 3"/>
          <p:cNvSpPr>
            <a:spLocks noGrp="1" noChangeArrowheads="1"/>
          </p:cNvSpPr>
          <p:nvPr>
            <p:ph idx="1"/>
          </p:nvPr>
        </p:nvSpPr>
        <p:spPr/>
        <p:txBody>
          <a:bodyPr/>
          <a:lstStyle/>
          <a:p>
            <a:r>
              <a:rPr lang="en-US" altLang="ja-JP" sz="2800">
                <a:ea typeface="ＭＳ Ｐゴシック" panose="020B0600070205080204" pitchFamily="34" charset="-128"/>
              </a:rPr>
              <a:t>Approved for publication by RevCom</a:t>
            </a:r>
          </a:p>
        </p:txBody>
      </p:sp>
      <p:sp>
        <p:nvSpPr>
          <p:cNvPr id="18438"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33BDFF1-C303-4580-BB06-36C347BB8809}" type="slidenum">
              <a:rPr lang="en-US" altLang="en-US" sz="1200" b="0"/>
              <a:pPr>
                <a:spcBef>
                  <a:spcPct val="0"/>
                </a:spcBef>
                <a:buFontTx/>
                <a:buNone/>
              </a:pPr>
              <a:t>101</a:t>
            </a:fld>
            <a:endParaRPr lang="en-US" altLang="en-US" sz="1200" b="0"/>
          </a:p>
        </p:txBody>
      </p:sp>
      <p:sp>
        <p:nvSpPr>
          <p:cNvPr id="18440" name="Footer Placeholder 2"/>
          <p:cNvSpPr>
            <a:spLocks noGrp="1"/>
          </p:cNvSpPr>
          <p:nvPr>
            <p:ph type="ft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18439" name="Date Placeholder 1"/>
          <p:cNvSpPr>
            <a:spLocks noGrp="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206621970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3A5DC13E-CEDA-42B2-BED7-B696F8BE3393}" type="slidenum">
              <a:rPr lang="en-US" altLang="en-US" sz="1200" b="0"/>
              <a:pPr algn="ctr">
                <a:spcBef>
                  <a:spcPct val="0"/>
                </a:spcBef>
                <a:buFontTx/>
                <a:buNone/>
              </a:pPr>
              <a:t>102</a:t>
            </a:fld>
            <a:endParaRPr lang="en-US" altLang="en-US" sz="1200" b="0"/>
          </a:p>
        </p:txBody>
      </p:sp>
      <p:sp>
        <p:nvSpPr>
          <p:cNvPr id="20483"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13C836E4-040C-4799-9A14-CE832651FA08}" type="slidenum">
              <a:rPr lang="en-US" altLang="en-US" sz="1200" b="0"/>
              <a:pPr algn="ctr">
                <a:spcBef>
                  <a:spcPct val="0"/>
                </a:spcBef>
                <a:buFontTx/>
                <a:buNone/>
              </a:pPr>
              <a:t>102</a:t>
            </a:fld>
            <a:endParaRPr lang="en-US" altLang="en-US" sz="1200" b="0"/>
          </a:p>
        </p:txBody>
      </p:sp>
      <p:sp>
        <p:nvSpPr>
          <p:cNvPr id="20484" name="Rectangle 2"/>
          <p:cNvSpPr>
            <a:spLocks noGrp="1" noChangeArrowheads="1"/>
          </p:cNvSpPr>
          <p:nvPr>
            <p:ph type="title"/>
          </p:nvPr>
        </p:nvSpPr>
        <p:spPr/>
        <p:txBody>
          <a:bodyPr/>
          <a:lstStyle/>
          <a:p>
            <a:r>
              <a:rPr lang="en-GB" altLang="en-US" smtClean="0"/>
              <a:t>802.15.10a</a:t>
            </a:r>
            <a:br>
              <a:rPr lang="en-GB" altLang="en-US" smtClean="0"/>
            </a:br>
            <a:r>
              <a:rPr lang="en-GB" altLang="en-US" smtClean="0"/>
              <a:t>Routing Module Addressing</a:t>
            </a:r>
            <a:endParaRPr lang="en-US" altLang="en-US" smtClean="0"/>
          </a:p>
        </p:txBody>
      </p:sp>
      <p:sp>
        <p:nvSpPr>
          <p:cNvPr id="20485" name="Rectangle 3"/>
          <p:cNvSpPr>
            <a:spLocks noGrp="1" noChangeArrowheads="1"/>
          </p:cNvSpPr>
          <p:nvPr>
            <p:ph idx="1"/>
          </p:nvPr>
        </p:nvSpPr>
        <p:spPr/>
        <p:txBody>
          <a:bodyPr/>
          <a:lstStyle/>
          <a:p>
            <a:r>
              <a:rPr lang="en-US" altLang="ja-JP" sz="2800">
                <a:ea typeface="ＭＳ Ｐゴシック" panose="020B0600070205080204" pitchFamily="34" charset="-128"/>
              </a:rPr>
              <a:t>Submitted to RevCom.</a:t>
            </a:r>
          </a:p>
          <a:p>
            <a:r>
              <a:rPr lang="en-US" altLang="ja-JP" sz="2800">
                <a:ea typeface="ＭＳ Ｐゴシック" panose="020B0600070205080204" pitchFamily="34" charset="-128"/>
              </a:rPr>
              <a:t>Set up Comment Resolution Group to address any comments from RevCom</a:t>
            </a:r>
          </a:p>
        </p:txBody>
      </p:sp>
      <p:sp>
        <p:nvSpPr>
          <p:cNvPr id="20486"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EA8D658B-2C8E-42CC-B2A1-3B843D23ECE2}" type="slidenum">
              <a:rPr lang="en-US" altLang="en-US" sz="1200" b="0"/>
              <a:pPr>
                <a:spcBef>
                  <a:spcPct val="0"/>
                </a:spcBef>
                <a:buFontTx/>
                <a:buNone/>
              </a:pPr>
              <a:t>102</a:t>
            </a:fld>
            <a:endParaRPr lang="en-US" altLang="en-US" sz="1200" b="0"/>
          </a:p>
        </p:txBody>
      </p:sp>
      <p:sp>
        <p:nvSpPr>
          <p:cNvPr id="20488" name="Footer Placeholder 2"/>
          <p:cNvSpPr>
            <a:spLocks noGrp="1"/>
          </p:cNvSpPr>
          <p:nvPr>
            <p:ph type="ft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20487" name="Date Placeholder 1"/>
          <p:cNvSpPr>
            <a:spLocks noGrp="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118717101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90C6B006-3BE4-4E2E-BC45-EC1EB42AA8E1}" type="slidenum">
              <a:rPr lang="en-US" altLang="en-US" sz="1200" b="0"/>
              <a:pPr algn="ctr">
                <a:spcBef>
                  <a:spcPct val="0"/>
                </a:spcBef>
                <a:buFontTx/>
                <a:buNone/>
              </a:pPr>
              <a:t>103</a:t>
            </a:fld>
            <a:endParaRPr lang="en-US" altLang="en-US" sz="1200" b="0"/>
          </a:p>
        </p:txBody>
      </p:sp>
      <p:sp>
        <p:nvSpPr>
          <p:cNvPr id="22531"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89AAD07A-0E32-4F6C-8451-EF9717DBF996}" type="slidenum">
              <a:rPr lang="en-US" altLang="en-US" sz="1200" b="0"/>
              <a:pPr algn="ctr">
                <a:spcBef>
                  <a:spcPct val="0"/>
                </a:spcBef>
                <a:buFontTx/>
                <a:buNone/>
              </a:pPr>
              <a:t>103</a:t>
            </a:fld>
            <a:endParaRPr lang="en-US" altLang="en-US" sz="1200" b="0"/>
          </a:p>
        </p:txBody>
      </p:sp>
      <p:sp>
        <p:nvSpPr>
          <p:cNvPr id="22532" name="Rectangle 2"/>
          <p:cNvSpPr>
            <a:spLocks noGrp="1" noChangeArrowheads="1"/>
          </p:cNvSpPr>
          <p:nvPr>
            <p:ph type="title"/>
          </p:nvPr>
        </p:nvSpPr>
        <p:spPr/>
        <p:txBody>
          <a:bodyPr/>
          <a:lstStyle/>
          <a:p>
            <a:r>
              <a:rPr lang="en-GB" altLang="en-US" smtClean="0"/>
              <a:t>802.15.12</a:t>
            </a:r>
            <a:br>
              <a:rPr lang="en-GB" altLang="en-US" smtClean="0"/>
            </a:br>
            <a:r>
              <a:rPr lang="en-GB" altLang="en-US" smtClean="0"/>
              <a:t>ULI (Upper Layer Interface)</a:t>
            </a:r>
            <a:endParaRPr lang="en-US" altLang="en-US" smtClean="0"/>
          </a:p>
        </p:txBody>
      </p:sp>
      <p:sp>
        <p:nvSpPr>
          <p:cNvPr id="27653" name="Rectangle 3"/>
          <p:cNvSpPr>
            <a:spLocks noGrp="1" noChangeArrowheads="1"/>
          </p:cNvSpPr>
          <p:nvPr>
            <p:ph idx="1"/>
          </p:nvPr>
        </p:nvSpPr>
        <p:spPr/>
        <p:txBody>
          <a:bodyPr>
            <a:normAutofit/>
          </a:bodyPr>
          <a:lstStyle/>
          <a:p>
            <a:pPr>
              <a:buClr>
                <a:srgbClr val="FF0000"/>
              </a:buClr>
              <a:buFont typeface="Wingdings" charset="2"/>
              <a:buChar char="q"/>
              <a:defRPr/>
            </a:pPr>
            <a:r>
              <a:rPr lang="en-US" sz="2200" dirty="0"/>
              <a:t>ULI Mandatory Elements Operation (15-17-0656-19)</a:t>
            </a:r>
          </a:p>
          <a:p>
            <a:pPr marL="800100" lvl="1" indent="-342900">
              <a:buClr>
                <a:srgbClr val="FF0000"/>
              </a:buClr>
              <a:buFont typeface="Wingdings" charset="2"/>
              <a:buChar char="q"/>
              <a:defRPr/>
            </a:pPr>
            <a:r>
              <a:rPr lang="en-US" sz="2200" b="1" dirty="0"/>
              <a:t>Discussion on Protocol Discrimination Entity (PDE)</a:t>
            </a:r>
          </a:p>
          <a:p>
            <a:pPr marL="1257300" lvl="2" indent="-342900">
              <a:buClr>
                <a:srgbClr val="FF0000"/>
              </a:buClr>
              <a:buFont typeface="Wingdings" charset="2"/>
              <a:buChar char="q"/>
              <a:defRPr/>
            </a:pPr>
            <a:r>
              <a:rPr lang="en-US" sz="2200" b="1" dirty="0"/>
              <a:t>Revised primitives for data, action, and information</a:t>
            </a:r>
            <a:endParaRPr lang="en-US" sz="2200" b="1" spc="-1" dirty="0">
              <a:uFill>
                <a:solidFill>
                  <a:srgbClr val="FFFFFF"/>
                </a:solidFill>
              </a:uFill>
            </a:endParaRPr>
          </a:p>
          <a:p>
            <a:pPr marL="800100" lvl="1" indent="-342900">
              <a:buClr>
                <a:srgbClr val="FF0000"/>
              </a:buClr>
              <a:buFont typeface="Wingdings" charset="2"/>
              <a:buChar char="q"/>
              <a:defRPr/>
            </a:pPr>
            <a:r>
              <a:rPr lang="en-US" sz="2200" b="1" dirty="0"/>
              <a:t>Discussion on Profile concepts</a:t>
            </a:r>
          </a:p>
          <a:p>
            <a:pPr marL="1257300" lvl="3" indent="-342900">
              <a:buClr>
                <a:srgbClr val="FF0000"/>
              </a:buClr>
              <a:buFont typeface="Wingdings" charset="2"/>
              <a:buChar char="q"/>
              <a:defRPr/>
            </a:pPr>
            <a:r>
              <a:rPr lang="en-US" sz="2200" b="1" dirty="0"/>
              <a:t>Revised profile hierarchy</a:t>
            </a:r>
          </a:p>
          <a:p>
            <a:pPr marL="1257300" lvl="3" indent="-342900">
              <a:buClr>
                <a:srgbClr val="FF0000"/>
              </a:buClr>
              <a:buFont typeface="Wingdings" charset="2"/>
              <a:buChar char="q"/>
              <a:defRPr/>
            </a:pPr>
            <a:r>
              <a:rPr lang="en-US" sz="2200" b="1" dirty="0"/>
              <a:t>Added 802.15.4 configuration parameters</a:t>
            </a:r>
          </a:p>
          <a:p>
            <a:pPr marL="800100" lvl="2" indent="-342900">
              <a:buClr>
                <a:srgbClr val="FF0000"/>
              </a:buClr>
              <a:buFont typeface="Wingdings" charset="2"/>
              <a:buChar char="q"/>
              <a:defRPr/>
            </a:pPr>
            <a:r>
              <a:rPr lang="en-US" sz="2200" b="1" dirty="0"/>
              <a:t>Discussed ULI device to ULI device operation and ULI device to non-ULI device operation</a:t>
            </a:r>
            <a:endParaRPr lang="en-US" sz="2400" b="1" dirty="0"/>
          </a:p>
          <a:p>
            <a:pPr marL="57150">
              <a:buClr>
                <a:srgbClr val="FF0000"/>
              </a:buClr>
              <a:buFont typeface="Wingdings" charset="2"/>
              <a:buChar char="q"/>
              <a:defRPr/>
            </a:pPr>
            <a:r>
              <a:rPr lang="en-US" sz="2800" dirty="0"/>
              <a:t>Looking to have a first internal TG draft by July 2019</a:t>
            </a:r>
          </a:p>
        </p:txBody>
      </p:sp>
      <p:sp>
        <p:nvSpPr>
          <p:cNvPr id="22534"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54105EB-3114-44FF-99B9-56AC186E7ECC}" type="slidenum">
              <a:rPr lang="en-US" altLang="en-US" sz="1200" b="0"/>
              <a:pPr>
                <a:spcBef>
                  <a:spcPct val="0"/>
                </a:spcBef>
                <a:buFontTx/>
                <a:buNone/>
              </a:pPr>
              <a:t>103</a:t>
            </a:fld>
            <a:endParaRPr lang="en-US" altLang="en-US" sz="1200" b="0"/>
          </a:p>
        </p:txBody>
      </p:sp>
      <p:sp>
        <p:nvSpPr>
          <p:cNvPr id="22536" name="Footer Placeholder 2"/>
          <p:cNvSpPr>
            <a:spLocks noGrp="1"/>
          </p:cNvSpPr>
          <p:nvPr>
            <p:ph type="ft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22535" name="Date Placeholder 1"/>
          <p:cNvSpPr>
            <a:spLocks noGrp="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105637287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B7312123-0CF3-4BA9-97D5-C0B0E3C2F6F7}" type="slidenum">
              <a:rPr lang="en-US" altLang="en-US" sz="1200" b="0"/>
              <a:pPr algn="ctr">
                <a:spcBef>
                  <a:spcPct val="0"/>
                </a:spcBef>
                <a:buFontTx/>
                <a:buNone/>
              </a:pPr>
              <a:t>104</a:t>
            </a:fld>
            <a:endParaRPr lang="en-US" altLang="en-US" sz="1200" b="0"/>
          </a:p>
        </p:txBody>
      </p:sp>
      <p:sp>
        <p:nvSpPr>
          <p:cNvPr id="24579"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1DD030AA-2DE8-40B9-9C50-A6D0189C6498}" type="slidenum">
              <a:rPr lang="en-US" altLang="en-US" sz="1200" b="0"/>
              <a:pPr algn="ctr">
                <a:spcBef>
                  <a:spcPct val="0"/>
                </a:spcBef>
                <a:buFontTx/>
                <a:buNone/>
              </a:pPr>
              <a:t>104</a:t>
            </a:fld>
            <a:endParaRPr lang="en-US" altLang="en-US" sz="1200" b="0"/>
          </a:p>
        </p:txBody>
      </p:sp>
      <p:sp>
        <p:nvSpPr>
          <p:cNvPr id="24580" name="Rectangle 2"/>
          <p:cNvSpPr>
            <a:spLocks noGrp="1" noChangeArrowheads="1"/>
          </p:cNvSpPr>
          <p:nvPr>
            <p:ph type="title"/>
          </p:nvPr>
        </p:nvSpPr>
        <p:spPr/>
        <p:txBody>
          <a:bodyPr/>
          <a:lstStyle/>
          <a:p>
            <a:r>
              <a:rPr lang="en-GB" altLang="en-US" smtClean="0"/>
              <a:t>802.15.13</a:t>
            </a:r>
            <a:br>
              <a:rPr lang="en-GB" altLang="en-US" smtClean="0"/>
            </a:br>
            <a:r>
              <a:rPr lang="en-GB" altLang="en-US" smtClean="0"/>
              <a:t>Multi Gigabit/sec Optical Wireless Communications</a:t>
            </a:r>
            <a:endParaRPr lang="en-US" altLang="en-US" smtClean="0"/>
          </a:p>
        </p:txBody>
      </p:sp>
      <p:sp>
        <p:nvSpPr>
          <p:cNvPr id="27653" name="Rectangle 3"/>
          <p:cNvSpPr>
            <a:spLocks noGrp="1" noChangeArrowheads="1"/>
          </p:cNvSpPr>
          <p:nvPr>
            <p:ph idx="1"/>
          </p:nvPr>
        </p:nvSpPr>
        <p:spPr/>
        <p:txBody>
          <a:bodyPr>
            <a:normAutofit/>
          </a:bodyPr>
          <a:lstStyle/>
          <a:p>
            <a:pPr algn="just">
              <a:spcBef>
                <a:spcPts val="0"/>
              </a:spcBef>
              <a:spcAft>
                <a:spcPts val="300"/>
              </a:spcAft>
              <a:defRPr/>
            </a:pPr>
            <a:r>
              <a:rPr lang="de-DE" altLang="en-US" dirty="0"/>
              <a:t>New contributions have been added to the draft</a:t>
            </a:r>
          </a:p>
          <a:p>
            <a:pPr marL="1085850" lvl="1" indent="-342900" algn="just">
              <a:spcBef>
                <a:spcPts val="0"/>
              </a:spcBef>
              <a:spcAft>
                <a:spcPts val="300"/>
              </a:spcAft>
              <a:defRPr/>
            </a:pPr>
            <a:r>
              <a:rPr lang="de-DE" altLang="en-US" b="1" dirty="0"/>
              <a:t>HB PHY : doc. 15-18/0273r4</a:t>
            </a:r>
          </a:p>
          <a:p>
            <a:pPr marL="1085850" lvl="1" indent="-342900" algn="just">
              <a:spcBef>
                <a:spcPts val="0"/>
              </a:spcBef>
              <a:spcAft>
                <a:spcPts val="300"/>
              </a:spcAft>
              <a:defRPr/>
            </a:pPr>
            <a:r>
              <a:rPr lang="de-DE" altLang="en-US" b="1" dirty="0"/>
              <a:t>Beacon-enabled MAC mode: doc. 15-18/0616r3</a:t>
            </a:r>
          </a:p>
          <a:p>
            <a:pPr algn="just">
              <a:buFont typeface="Arial" panose="020B0604020202020204" pitchFamily="34" charset="0"/>
              <a:buChar char="•"/>
              <a:defRPr/>
            </a:pPr>
            <a:r>
              <a:rPr lang="en-GB" altLang="en-US" dirty="0"/>
              <a:t>Resolved all comments against D3.1 in 15-19/0017r2</a:t>
            </a:r>
          </a:p>
          <a:p>
            <a:pPr algn="just">
              <a:buFont typeface="Arial" panose="020B0604020202020204" pitchFamily="34" charset="0"/>
              <a:buChar char="•"/>
              <a:defRPr/>
            </a:pPr>
            <a:r>
              <a:rPr lang="en-GB" altLang="en-US" dirty="0"/>
              <a:t>Reviewed the current draft</a:t>
            </a:r>
          </a:p>
          <a:p>
            <a:pPr marL="1085850" lvl="1" indent="-342900" algn="just">
              <a:buFont typeface="Symbol" panose="05050102010706020507" pitchFamily="18" charset="2"/>
              <a:buChar char="-"/>
              <a:defRPr/>
            </a:pPr>
            <a:r>
              <a:rPr lang="en-GB" altLang="en-US" b="1" dirty="0"/>
              <a:t>Remove obsolete text</a:t>
            </a:r>
          </a:p>
          <a:p>
            <a:pPr marL="1085850" lvl="1" indent="-342900" algn="just">
              <a:buFont typeface="Symbol" panose="05050102010706020507" pitchFamily="18" charset="2"/>
              <a:buChar char="-"/>
              <a:defRPr/>
            </a:pPr>
            <a:r>
              <a:rPr lang="en-GB" altLang="en-US" b="1" dirty="0"/>
              <a:t>Created new comments in 15-19/0052r1 </a:t>
            </a:r>
            <a:endParaRPr lang="en-GB" altLang="en-US" sz="2400" b="1" dirty="0"/>
          </a:p>
          <a:p>
            <a:pPr marL="685800" algn="just">
              <a:spcBef>
                <a:spcPts val="0"/>
              </a:spcBef>
              <a:spcAft>
                <a:spcPts val="300"/>
              </a:spcAft>
              <a:defRPr/>
            </a:pPr>
            <a:r>
              <a:rPr lang="de-DE" altLang="en-US" dirty="0" smtClean="0"/>
              <a:t>Planning for first WG ballot March 2019</a:t>
            </a:r>
            <a:endParaRPr lang="de-DE" altLang="en-US" dirty="0"/>
          </a:p>
        </p:txBody>
      </p:sp>
      <p:sp>
        <p:nvSpPr>
          <p:cNvPr id="24582"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DDD83BF-9D08-4716-B823-A56AF06263DE}" type="slidenum">
              <a:rPr lang="en-US" altLang="en-US" sz="1200" b="0"/>
              <a:pPr>
                <a:spcBef>
                  <a:spcPct val="0"/>
                </a:spcBef>
                <a:buFontTx/>
                <a:buNone/>
              </a:pPr>
              <a:t>104</a:t>
            </a:fld>
            <a:endParaRPr lang="en-US" altLang="en-US" sz="1200" b="0"/>
          </a:p>
        </p:txBody>
      </p:sp>
      <p:sp>
        <p:nvSpPr>
          <p:cNvPr id="24584" name="Footer Placeholder 2"/>
          <p:cNvSpPr>
            <a:spLocks noGrp="1"/>
          </p:cNvSpPr>
          <p:nvPr>
            <p:ph type="ft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24583" name="Date Placeholder 1"/>
          <p:cNvSpPr>
            <a:spLocks noGrp="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339421767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59A83201-4ACF-4BC6-9966-130BA532816C}" type="slidenum">
              <a:rPr lang="en-US" altLang="en-US" sz="1200" b="0"/>
              <a:pPr algn="ctr">
                <a:spcBef>
                  <a:spcPct val="0"/>
                </a:spcBef>
                <a:buFontTx/>
                <a:buNone/>
              </a:pPr>
              <a:t>105</a:t>
            </a:fld>
            <a:endParaRPr lang="en-US" altLang="en-US" sz="1200" b="0"/>
          </a:p>
        </p:txBody>
      </p:sp>
      <p:sp>
        <p:nvSpPr>
          <p:cNvPr id="26627"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3F582CA5-FD16-41BA-820A-D35637501625}" type="slidenum">
              <a:rPr lang="en-US" altLang="en-US" sz="1200" b="0"/>
              <a:pPr algn="ctr">
                <a:spcBef>
                  <a:spcPct val="0"/>
                </a:spcBef>
                <a:buFontTx/>
                <a:buNone/>
              </a:pPr>
              <a:t>105</a:t>
            </a:fld>
            <a:endParaRPr lang="en-US" altLang="en-US" sz="1200" b="0"/>
          </a:p>
        </p:txBody>
      </p:sp>
      <p:sp>
        <p:nvSpPr>
          <p:cNvPr id="26628" name="Rectangle 2"/>
          <p:cNvSpPr>
            <a:spLocks noGrp="1" noChangeArrowheads="1"/>
          </p:cNvSpPr>
          <p:nvPr>
            <p:ph type="title"/>
          </p:nvPr>
        </p:nvSpPr>
        <p:spPr/>
        <p:txBody>
          <a:bodyPr/>
          <a:lstStyle/>
          <a:p>
            <a:r>
              <a:rPr lang="en-GB" altLang="en-US" smtClean="0"/>
              <a:t>THz TAG</a:t>
            </a:r>
            <a:endParaRPr lang="en-US" altLang="en-US" smtClean="0"/>
          </a:p>
        </p:txBody>
      </p:sp>
      <p:sp>
        <p:nvSpPr>
          <p:cNvPr id="26629" name="Rectangle 3"/>
          <p:cNvSpPr>
            <a:spLocks noGrp="1" noChangeArrowheads="1"/>
          </p:cNvSpPr>
          <p:nvPr>
            <p:ph idx="1"/>
          </p:nvPr>
        </p:nvSpPr>
        <p:spPr/>
        <p:txBody>
          <a:bodyPr/>
          <a:lstStyle/>
          <a:p>
            <a:r>
              <a:rPr lang="en-US" altLang="en-US" sz="1800"/>
              <a:t>Did not meet</a:t>
            </a:r>
            <a:endParaRPr lang="en-US" altLang="en-US" sz="2000"/>
          </a:p>
        </p:txBody>
      </p:sp>
      <p:sp>
        <p:nvSpPr>
          <p:cNvPr id="26630"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BE37F21-20AD-4B7F-839C-0E698E79BDA3}" type="slidenum">
              <a:rPr lang="en-US" altLang="en-US" sz="1200" b="0"/>
              <a:pPr>
                <a:spcBef>
                  <a:spcPct val="0"/>
                </a:spcBef>
                <a:buFontTx/>
                <a:buNone/>
              </a:pPr>
              <a:t>105</a:t>
            </a:fld>
            <a:endParaRPr lang="en-US" altLang="en-US" sz="1200" b="0"/>
          </a:p>
        </p:txBody>
      </p:sp>
      <p:sp>
        <p:nvSpPr>
          <p:cNvPr id="26632" name="Footer Placeholder 2"/>
          <p:cNvSpPr>
            <a:spLocks noGrp="1"/>
          </p:cNvSpPr>
          <p:nvPr>
            <p:ph type="ft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26631" name="Date Placeholder 1"/>
          <p:cNvSpPr>
            <a:spLocks noGrp="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344839577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18D78664-F1F2-498B-8E12-11A4BBFC8CD7}" type="slidenum">
              <a:rPr lang="en-US" altLang="en-US" sz="1200" b="0"/>
              <a:pPr algn="ctr">
                <a:spcBef>
                  <a:spcPct val="0"/>
                </a:spcBef>
                <a:buFontTx/>
                <a:buNone/>
              </a:pPr>
              <a:t>106</a:t>
            </a:fld>
            <a:endParaRPr lang="en-US" altLang="en-US" sz="1200" b="0"/>
          </a:p>
        </p:txBody>
      </p:sp>
      <p:sp>
        <p:nvSpPr>
          <p:cNvPr id="28675"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73721E60-0396-4AEE-B8DB-B8EDC8A3C069}" type="slidenum">
              <a:rPr lang="en-US" altLang="en-US" sz="1200" b="0"/>
              <a:pPr algn="ctr">
                <a:spcBef>
                  <a:spcPct val="0"/>
                </a:spcBef>
                <a:buFontTx/>
                <a:buNone/>
              </a:pPr>
              <a:t>106</a:t>
            </a:fld>
            <a:endParaRPr lang="en-US" altLang="en-US" sz="1200" b="0"/>
          </a:p>
        </p:txBody>
      </p:sp>
      <p:sp>
        <p:nvSpPr>
          <p:cNvPr id="28676" name="Rectangle 2"/>
          <p:cNvSpPr>
            <a:spLocks noGrp="1" noChangeArrowheads="1"/>
          </p:cNvSpPr>
          <p:nvPr>
            <p:ph type="title"/>
          </p:nvPr>
        </p:nvSpPr>
        <p:spPr/>
        <p:txBody>
          <a:bodyPr/>
          <a:lstStyle/>
          <a:p>
            <a:r>
              <a:rPr lang="en-GB" altLang="en-US" smtClean="0"/>
              <a:t>Dependable IG</a:t>
            </a:r>
            <a:endParaRPr lang="en-US" altLang="en-US" smtClean="0"/>
          </a:p>
        </p:txBody>
      </p:sp>
      <p:sp>
        <p:nvSpPr>
          <p:cNvPr id="28677" name="Rectangle 3"/>
          <p:cNvSpPr>
            <a:spLocks noGrp="1" noChangeArrowheads="1"/>
          </p:cNvSpPr>
          <p:nvPr>
            <p:ph idx="1"/>
          </p:nvPr>
        </p:nvSpPr>
        <p:spPr/>
        <p:txBody>
          <a:bodyPr/>
          <a:lstStyle/>
          <a:p>
            <a:pPr marL="0" indent="0">
              <a:lnSpc>
                <a:spcPts val="2000"/>
              </a:lnSpc>
            </a:pPr>
            <a:r>
              <a:rPr lang="en-US" altLang="ja-JP" sz="2800">
                <a:ea typeface="ＭＳ Ｐゴシック" panose="020B0600070205080204" pitchFamily="34" charset="-128"/>
              </a:rPr>
              <a:t>Did not meet</a:t>
            </a:r>
            <a:endParaRPr lang="fi-FI" altLang="ja-JP" sz="2800">
              <a:ea typeface="ＭＳ Ｐゴシック" panose="020B0600070205080204" pitchFamily="34" charset="-128"/>
            </a:endParaRPr>
          </a:p>
        </p:txBody>
      </p:sp>
      <p:sp>
        <p:nvSpPr>
          <p:cNvPr id="28678"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038365D-08CC-433B-B0F3-9CB2C97124A9}" type="slidenum">
              <a:rPr lang="en-US" altLang="en-US" sz="1200" b="0"/>
              <a:pPr>
                <a:spcBef>
                  <a:spcPct val="0"/>
                </a:spcBef>
                <a:buFontTx/>
                <a:buNone/>
              </a:pPr>
              <a:t>106</a:t>
            </a:fld>
            <a:endParaRPr lang="en-US" altLang="en-US" sz="1200" b="0"/>
          </a:p>
        </p:txBody>
      </p:sp>
      <p:sp>
        <p:nvSpPr>
          <p:cNvPr id="28680" name="Footer Placeholder 2"/>
          <p:cNvSpPr>
            <a:spLocks noGrp="1"/>
          </p:cNvSpPr>
          <p:nvPr>
            <p:ph type="ft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28679" name="Date Placeholder 1"/>
          <p:cNvSpPr>
            <a:spLocks noGrp="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25829957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96EB3F45-927A-4184-9AB5-FBAE6346566E}" type="slidenum">
              <a:rPr lang="en-US" altLang="en-US" sz="1200" b="0"/>
              <a:pPr algn="ctr">
                <a:spcBef>
                  <a:spcPct val="0"/>
                </a:spcBef>
                <a:buFontTx/>
                <a:buNone/>
              </a:pPr>
              <a:t>107</a:t>
            </a:fld>
            <a:endParaRPr lang="en-US" altLang="en-US" sz="1200" b="0"/>
          </a:p>
        </p:txBody>
      </p:sp>
      <p:sp>
        <p:nvSpPr>
          <p:cNvPr id="30723"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FDC9D4CC-1AF3-43C0-B788-5E89A80FAE72}" type="slidenum">
              <a:rPr lang="en-US" altLang="en-US" sz="1200" b="0"/>
              <a:pPr algn="ctr">
                <a:spcBef>
                  <a:spcPct val="0"/>
                </a:spcBef>
                <a:buFontTx/>
                <a:buNone/>
              </a:pPr>
              <a:t>107</a:t>
            </a:fld>
            <a:endParaRPr lang="en-US" altLang="en-US" sz="1200" b="0"/>
          </a:p>
        </p:txBody>
      </p:sp>
      <p:sp>
        <p:nvSpPr>
          <p:cNvPr id="30724" name="Rectangle 2"/>
          <p:cNvSpPr>
            <a:spLocks noGrp="1" noChangeArrowheads="1"/>
          </p:cNvSpPr>
          <p:nvPr>
            <p:ph type="title"/>
          </p:nvPr>
        </p:nvSpPr>
        <p:spPr/>
        <p:txBody>
          <a:bodyPr/>
          <a:lstStyle/>
          <a:p>
            <a:r>
              <a:rPr lang="en-US" altLang="en-US" smtClean="0"/>
              <a:t>Profiles </a:t>
            </a:r>
            <a:r>
              <a:rPr lang="en-GB" altLang="en-US" smtClean="0"/>
              <a:t>IG</a:t>
            </a:r>
            <a:endParaRPr lang="en-US" altLang="en-US" smtClean="0"/>
          </a:p>
        </p:txBody>
      </p:sp>
      <p:sp>
        <p:nvSpPr>
          <p:cNvPr id="30725" name="Rectangle 3"/>
          <p:cNvSpPr>
            <a:spLocks noGrp="1" noChangeArrowheads="1"/>
          </p:cNvSpPr>
          <p:nvPr>
            <p:ph idx="1"/>
          </p:nvPr>
        </p:nvSpPr>
        <p:spPr/>
        <p:txBody>
          <a:bodyPr/>
          <a:lstStyle/>
          <a:p>
            <a:pPr marL="914400" lvl="1" indent="-457200">
              <a:lnSpc>
                <a:spcPct val="90000"/>
              </a:lnSpc>
              <a:spcBef>
                <a:spcPts val="375"/>
              </a:spcBef>
              <a:buFont typeface="Arial" panose="020B0604020202020204" pitchFamily="34" charset="0"/>
              <a:buChar char="•"/>
            </a:pPr>
            <a:r>
              <a:rPr lang="en-US" altLang="en-US" sz="2600">
                <a:latin typeface="Times" panose="02020603050405020304" pitchFamily="18" charset="0"/>
                <a:cs typeface="Times" panose="02020603050405020304" pitchFamily="18" charset="0"/>
              </a:rPr>
              <a:t>Finalized construction of a questionnaire based on features within IEEE 802.15 standards</a:t>
            </a:r>
          </a:p>
          <a:p>
            <a:pPr marL="1314450" lvl="2" indent="-457200">
              <a:lnSpc>
                <a:spcPct val="90000"/>
              </a:lnSpc>
              <a:spcBef>
                <a:spcPts val="375"/>
              </a:spcBef>
            </a:pPr>
            <a:r>
              <a:rPr lang="en-US" altLang="en-US" sz="2200">
                <a:latin typeface="Times" panose="02020603050405020304" pitchFamily="18" charset="0"/>
                <a:cs typeface="Times" panose="02020603050405020304" pitchFamily="18" charset="0"/>
              </a:rPr>
              <a:t>Each contribution will describe a single usage of the IEEE 802.15 standards (e.g. a single Alliance/Consortium may create multiple responses based on different profiles they support)</a:t>
            </a:r>
          </a:p>
          <a:p>
            <a:pPr marL="1314450" lvl="2" indent="-457200">
              <a:lnSpc>
                <a:spcPct val="90000"/>
              </a:lnSpc>
              <a:spcBef>
                <a:spcPts val="375"/>
              </a:spcBef>
            </a:pPr>
            <a:r>
              <a:rPr lang="en-US" altLang="en-US" sz="2200">
                <a:latin typeface="Times" panose="02020603050405020304" pitchFamily="18" charset="0"/>
                <a:cs typeface="Times" panose="02020603050405020304" pitchFamily="18" charset="0"/>
              </a:rPr>
              <a:t>Document template will be in a questionnaire form following the outline of the various IEEE 802.15 standards</a:t>
            </a:r>
          </a:p>
          <a:p>
            <a:pPr marL="1828800" lvl="3" indent="-457200">
              <a:lnSpc>
                <a:spcPct val="90000"/>
              </a:lnSpc>
              <a:spcBef>
                <a:spcPts val="375"/>
              </a:spcBef>
              <a:buFont typeface="Arial" panose="020B0604020202020204" pitchFamily="34" charset="0"/>
              <a:buChar char="•"/>
            </a:pPr>
            <a:r>
              <a:rPr lang="en-US" altLang="en-US" sz="2200">
                <a:latin typeface="Times" panose="02020603050405020304" pitchFamily="18" charset="0"/>
                <a:cs typeface="Times" panose="02020603050405020304" pitchFamily="18" charset="0"/>
              </a:rPr>
              <a:t>Start with high level features and only expand in sections that are used</a:t>
            </a:r>
          </a:p>
          <a:p>
            <a:pPr marL="800100" indent="-457200">
              <a:lnSpc>
                <a:spcPct val="90000"/>
              </a:lnSpc>
              <a:spcBef>
                <a:spcPts val="375"/>
              </a:spcBef>
            </a:pPr>
            <a:r>
              <a:rPr lang="en-US" altLang="en-US" sz="1900"/>
              <a:t>Initial sample questionnaire will be created by Don Sturek for the Wi-SUN FAN effort	</a:t>
            </a:r>
          </a:p>
          <a:p>
            <a:pPr marL="1314450" lvl="2" indent="-457200">
              <a:lnSpc>
                <a:spcPct val="90000"/>
              </a:lnSpc>
              <a:spcBef>
                <a:spcPts val="375"/>
              </a:spcBef>
            </a:pPr>
            <a:r>
              <a:rPr lang="en-US" altLang="en-US" sz="1500">
                <a:latin typeface="Times" panose="02020603050405020304" pitchFamily="18" charset="0"/>
                <a:cs typeface="Times" panose="02020603050405020304" pitchFamily="18" charset="0"/>
              </a:rPr>
              <a:t>Initial draft targeted for the May 2019 Atlanta interim (will try to have it for the March 2019 plenary)</a:t>
            </a:r>
          </a:p>
          <a:p>
            <a:pPr marL="800100" indent="-457200">
              <a:lnSpc>
                <a:spcPct val="90000"/>
              </a:lnSpc>
              <a:spcBef>
                <a:spcPts val="375"/>
              </a:spcBef>
            </a:pPr>
            <a:r>
              <a:rPr lang="en-US" altLang="en-US" sz="1900">
                <a:ea typeface="Times" panose="02020603050405020304" pitchFamily="18" charset="0"/>
                <a:cs typeface="Times New Roman" panose="02020603050405020304" pitchFamily="18" charset="0"/>
              </a:rPr>
              <a:t>Suggestion in the group to change the name from IG Profiles to IG Features</a:t>
            </a:r>
          </a:p>
          <a:p>
            <a:pPr marL="1828800" lvl="3" indent="-457200">
              <a:lnSpc>
                <a:spcPct val="90000"/>
              </a:lnSpc>
              <a:spcBef>
                <a:spcPts val="375"/>
              </a:spcBef>
              <a:buFont typeface="Arial" panose="020B0604020202020204" pitchFamily="34" charset="0"/>
              <a:buChar char="•"/>
            </a:pPr>
            <a:endParaRPr lang="mr-IN" altLang="en-US" sz="2200">
              <a:latin typeface="Times" panose="02020603050405020304" pitchFamily="18" charset="0"/>
              <a:cs typeface="Times" panose="02020603050405020304" pitchFamily="18" charset="0"/>
            </a:endParaRPr>
          </a:p>
        </p:txBody>
      </p:sp>
      <p:sp>
        <p:nvSpPr>
          <p:cNvPr id="30726"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B6B14EB-59C6-4444-BADD-468553AF8E9D}" type="slidenum">
              <a:rPr lang="en-US" altLang="en-US" sz="1200" b="0"/>
              <a:pPr>
                <a:spcBef>
                  <a:spcPct val="0"/>
                </a:spcBef>
                <a:buFontTx/>
                <a:buNone/>
              </a:pPr>
              <a:t>107</a:t>
            </a:fld>
            <a:endParaRPr lang="en-US" altLang="en-US" sz="1200" b="0"/>
          </a:p>
        </p:txBody>
      </p:sp>
      <p:sp>
        <p:nvSpPr>
          <p:cNvPr id="30728" name="Footer Placeholder 2"/>
          <p:cNvSpPr>
            <a:spLocks noGrp="1"/>
          </p:cNvSpPr>
          <p:nvPr>
            <p:ph type="ft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30727" name="Date Placeholder 1"/>
          <p:cNvSpPr>
            <a:spLocks noGrp="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325822283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B56C9670-B0F4-4A25-A7E4-450B4343F22A}" type="slidenum">
              <a:rPr lang="en-US" altLang="en-US" sz="1200" b="0"/>
              <a:pPr algn="ctr">
                <a:spcBef>
                  <a:spcPct val="0"/>
                </a:spcBef>
                <a:buFontTx/>
                <a:buNone/>
              </a:pPr>
              <a:t>108</a:t>
            </a:fld>
            <a:endParaRPr lang="en-US" altLang="en-US" sz="1200" b="0"/>
          </a:p>
        </p:txBody>
      </p:sp>
      <p:sp>
        <p:nvSpPr>
          <p:cNvPr id="32771"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B7DE823A-5235-49EB-8E2B-1F0E8D64CC26}" type="slidenum">
              <a:rPr lang="en-US" altLang="en-US" sz="1200" b="0"/>
              <a:pPr algn="ctr">
                <a:spcBef>
                  <a:spcPct val="0"/>
                </a:spcBef>
                <a:buFontTx/>
                <a:buNone/>
              </a:pPr>
              <a:t>108</a:t>
            </a:fld>
            <a:endParaRPr lang="en-US" altLang="en-US" sz="1200" b="0"/>
          </a:p>
        </p:txBody>
      </p:sp>
      <p:sp>
        <p:nvSpPr>
          <p:cNvPr id="32772" name="Rectangle 2"/>
          <p:cNvSpPr>
            <a:spLocks noGrp="1" noChangeArrowheads="1"/>
          </p:cNvSpPr>
          <p:nvPr>
            <p:ph type="title"/>
          </p:nvPr>
        </p:nvSpPr>
        <p:spPr/>
        <p:txBody>
          <a:bodyPr/>
          <a:lstStyle/>
          <a:p>
            <a:r>
              <a:rPr lang="en-US" altLang="en-US" smtClean="0"/>
              <a:t>Vehicular Assistive Technology </a:t>
            </a:r>
            <a:r>
              <a:rPr lang="en-GB" altLang="en-US" smtClean="0"/>
              <a:t>IG</a:t>
            </a:r>
            <a:endParaRPr lang="en-US" altLang="en-US" smtClean="0"/>
          </a:p>
        </p:txBody>
      </p:sp>
      <p:sp>
        <p:nvSpPr>
          <p:cNvPr id="30725" name="Rectangle 3"/>
          <p:cNvSpPr>
            <a:spLocks noGrp="1" noChangeArrowheads="1"/>
          </p:cNvSpPr>
          <p:nvPr>
            <p:ph idx="1"/>
          </p:nvPr>
        </p:nvSpPr>
        <p:spPr/>
        <p:txBody>
          <a:bodyPr/>
          <a:lstStyle/>
          <a:p>
            <a:pPr marL="268288" indent="-268288">
              <a:defRPr/>
            </a:pPr>
            <a:r>
              <a:rPr lang="en-US" altLang="ja-JP" dirty="0">
                <a:ea typeface="ＭＳ Ｐゴシック" pitchFamily="34" charset="-128"/>
              </a:rPr>
              <a:t>Contribution presentations:</a:t>
            </a:r>
          </a:p>
          <a:p>
            <a:pPr marL="914400" lvl="1" indent="-457200">
              <a:defRPr/>
            </a:pPr>
            <a:r>
              <a:rPr lang="en-US" altLang="ko-KR" sz="2400" dirty="0"/>
              <a:t>+ 4 contributions from </a:t>
            </a:r>
            <a:r>
              <a:rPr lang="en-US" altLang="ko-KR" sz="2400" dirty="0" err="1"/>
              <a:t>Kookmin</a:t>
            </a:r>
            <a:r>
              <a:rPr lang="en-US" altLang="ko-KR" sz="2400" dirty="0"/>
              <a:t> University</a:t>
            </a:r>
          </a:p>
          <a:p>
            <a:pPr marL="914400" lvl="1" indent="-457200">
              <a:defRPr/>
            </a:pPr>
            <a:r>
              <a:rPr lang="en-US" altLang="ko-KR" sz="2400" dirty="0"/>
              <a:t>+ 5 contributions SNUST.</a:t>
            </a:r>
          </a:p>
          <a:p>
            <a:pPr>
              <a:defRPr/>
            </a:pPr>
            <a:r>
              <a:rPr lang="en-US" altLang="ko-KR" dirty="0"/>
              <a:t>3. Discussions and completed</a:t>
            </a:r>
          </a:p>
          <a:p>
            <a:pPr marL="914400" lvl="1" indent="-457200">
              <a:buFontTx/>
              <a:buChar char="-"/>
              <a:defRPr/>
            </a:pPr>
            <a:r>
              <a:rPr lang="en-US" altLang="ko-KR" sz="2400" dirty="0">
                <a:ea typeface="ＭＳ Ｐゴシック" pitchFamily="34" charset="-128"/>
              </a:rPr>
              <a:t>P</a:t>
            </a:r>
            <a:r>
              <a:rPr lang="en-US" altLang="ja-JP" sz="2400" dirty="0">
                <a:ea typeface="ＭＳ Ｐゴシック" pitchFamily="34" charset="-128"/>
              </a:rPr>
              <a:t>ublicizing VAT IG activities</a:t>
            </a:r>
          </a:p>
          <a:p>
            <a:pPr marL="914400" lvl="1" indent="-457200">
              <a:buFontTx/>
              <a:buChar char="-"/>
              <a:defRPr/>
            </a:pPr>
            <a:r>
              <a:rPr lang="en-US" altLang="ko-KR" sz="2400" dirty="0">
                <a:ea typeface="ＭＳ Ｐゴシック" pitchFamily="34" charset="-128"/>
              </a:rPr>
              <a:t>Draft version of CSD and PAR document</a:t>
            </a:r>
          </a:p>
          <a:p>
            <a:pPr marL="1257300" lvl="2" indent="-342900">
              <a:buFontTx/>
              <a:buChar char="-"/>
              <a:defRPr/>
            </a:pPr>
            <a:r>
              <a:rPr lang="en-US" altLang="ko-KR" sz="2400" dirty="0">
                <a:ea typeface="ＭＳ Ｐゴシック" pitchFamily="34" charset="-128"/>
              </a:rPr>
              <a:t>Market potential</a:t>
            </a:r>
          </a:p>
          <a:p>
            <a:pPr marL="1257300" lvl="2" indent="-342900">
              <a:buFontTx/>
              <a:buChar char="-"/>
              <a:defRPr/>
            </a:pPr>
            <a:r>
              <a:rPr lang="en-US" altLang="ko-KR" sz="2400" dirty="0">
                <a:ea typeface="ＭＳ Ｐゴシック" pitchFamily="34" charset="-128"/>
              </a:rPr>
              <a:t>Unique identity</a:t>
            </a:r>
          </a:p>
          <a:p>
            <a:pPr marL="1257300" lvl="2" indent="-342900">
              <a:buFontTx/>
              <a:buChar char="-"/>
              <a:defRPr/>
            </a:pPr>
            <a:r>
              <a:rPr lang="en-US" altLang="ko-KR" sz="2400" dirty="0">
                <a:ea typeface="ＭＳ Ｐゴシック" pitchFamily="34" charset="-128"/>
              </a:rPr>
              <a:t>Problem and Need for the Project</a:t>
            </a:r>
          </a:p>
        </p:txBody>
      </p:sp>
      <p:sp>
        <p:nvSpPr>
          <p:cNvPr id="32774"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BB98730-F3E9-49A2-842C-387BD34555F1}" type="slidenum">
              <a:rPr lang="en-US" altLang="en-US" sz="1200" b="0"/>
              <a:pPr>
                <a:spcBef>
                  <a:spcPct val="0"/>
                </a:spcBef>
                <a:buFontTx/>
                <a:buNone/>
              </a:pPr>
              <a:t>108</a:t>
            </a:fld>
            <a:endParaRPr lang="en-US" altLang="en-US" sz="1200" b="0"/>
          </a:p>
        </p:txBody>
      </p:sp>
      <p:sp>
        <p:nvSpPr>
          <p:cNvPr id="32776" name="Footer Placeholder 2"/>
          <p:cNvSpPr>
            <a:spLocks noGrp="1"/>
          </p:cNvSpPr>
          <p:nvPr>
            <p:ph type="ft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32775" name="Date Placeholder 1"/>
          <p:cNvSpPr>
            <a:spLocks noGrp="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168730446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E65E9392-2424-41B0-A2CC-CA6A18D4FC14}" type="slidenum">
              <a:rPr lang="en-US" altLang="en-US" sz="1200" b="0"/>
              <a:pPr algn="ctr">
                <a:spcBef>
                  <a:spcPct val="0"/>
                </a:spcBef>
                <a:buFontTx/>
                <a:buNone/>
              </a:pPr>
              <a:t>109</a:t>
            </a:fld>
            <a:endParaRPr lang="en-US" altLang="en-US" sz="1200" b="0"/>
          </a:p>
        </p:txBody>
      </p:sp>
      <p:sp>
        <p:nvSpPr>
          <p:cNvPr id="34819"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18B5E38C-1509-4EBA-B95A-4D9BBB92A940}" type="slidenum">
              <a:rPr lang="en-US" altLang="en-US" sz="1200" b="0"/>
              <a:pPr algn="ctr">
                <a:spcBef>
                  <a:spcPct val="0"/>
                </a:spcBef>
                <a:buFontTx/>
                <a:buNone/>
              </a:pPr>
              <a:t>109</a:t>
            </a:fld>
            <a:endParaRPr lang="en-US" altLang="en-US" sz="1200" b="0"/>
          </a:p>
        </p:txBody>
      </p:sp>
      <p:sp>
        <p:nvSpPr>
          <p:cNvPr id="34820" name="Rectangle 2"/>
          <p:cNvSpPr>
            <a:spLocks noGrp="1" noChangeArrowheads="1"/>
          </p:cNvSpPr>
          <p:nvPr>
            <p:ph type="title"/>
          </p:nvPr>
        </p:nvSpPr>
        <p:spPr/>
        <p:txBody>
          <a:bodyPr/>
          <a:lstStyle/>
          <a:p>
            <a:r>
              <a:rPr lang="en-GB" altLang="en-US" smtClean="0"/>
              <a:t>Maintenance SC</a:t>
            </a:r>
            <a:endParaRPr lang="en-US" altLang="en-US" smtClean="0"/>
          </a:p>
        </p:txBody>
      </p:sp>
      <p:sp>
        <p:nvSpPr>
          <p:cNvPr id="32773" name="Rectangle 3"/>
          <p:cNvSpPr>
            <a:spLocks noGrp="1" noChangeArrowheads="1"/>
          </p:cNvSpPr>
          <p:nvPr>
            <p:ph idx="1"/>
          </p:nvPr>
        </p:nvSpPr>
        <p:spPr/>
        <p:txBody>
          <a:bodyPr/>
          <a:lstStyle/>
          <a:p>
            <a:pPr marL="457200" indent="-457200" fontAlgn="b">
              <a:buClr>
                <a:srgbClr val="FF0000"/>
              </a:buClr>
              <a:buFont typeface="Wingdings" charset="0"/>
              <a:buChar char="q"/>
              <a:defRPr/>
            </a:pPr>
            <a:r>
              <a:rPr lang="en-US" dirty="0"/>
              <a:t>Discussion on terminology changes to the Operations Manual (15-10-0235-21</a:t>
            </a:r>
            <a:r>
              <a:rPr lang="en-US" dirty="0" smtClean="0"/>
              <a:t>)</a:t>
            </a:r>
          </a:p>
          <a:p>
            <a:pPr marL="860425" fontAlgn="b">
              <a:buClr>
                <a:srgbClr val="FF0000"/>
              </a:buClr>
              <a:defRPr/>
            </a:pPr>
            <a:r>
              <a:rPr lang="en-US" sz="1800" u="sng" dirty="0"/>
              <a:t>From</a:t>
            </a:r>
            <a:r>
              <a:rPr lang="en-US" sz="1800" dirty="0"/>
              <a:t> 			</a:t>
            </a:r>
            <a:r>
              <a:rPr lang="en-US" sz="1800" u="sng" dirty="0"/>
              <a:t>To</a:t>
            </a:r>
            <a:endParaRPr lang="en-US" sz="1800" dirty="0"/>
          </a:p>
          <a:p>
            <a:pPr marL="860425">
              <a:defRPr/>
            </a:pPr>
            <a:r>
              <a:rPr lang="en-US" sz="1800" dirty="0"/>
              <a:t>Sponsor 			Standards Committee</a:t>
            </a:r>
          </a:p>
          <a:p>
            <a:pPr marL="860425">
              <a:defRPr/>
            </a:pPr>
            <a:r>
              <a:rPr lang="en-US" sz="1800" dirty="0"/>
              <a:t>Sponsor ballot 		Standards Association ballot</a:t>
            </a:r>
          </a:p>
          <a:p>
            <a:pPr marL="860425">
              <a:defRPr/>
            </a:pPr>
            <a:r>
              <a:rPr lang="en-US" sz="1800" dirty="0"/>
              <a:t>Ballot Resolution 		Committee Comment Resolution Group</a:t>
            </a:r>
          </a:p>
        </p:txBody>
      </p:sp>
      <p:sp>
        <p:nvSpPr>
          <p:cNvPr id="34822"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F6E1C6E-C13B-42EB-ABB1-A480F4EF868B}" type="slidenum">
              <a:rPr lang="en-US" altLang="en-US" sz="1200" b="0"/>
              <a:pPr>
                <a:spcBef>
                  <a:spcPct val="0"/>
                </a:spcBef>
                <a:buFontTx/>
                <a:buNone/>
              </a:pPr>
              <a:t>109</a:t>
            </a:fld>
            <a:endParaRPr lang="en-US" altLang="en-US" sz="1200" b="0"/>
          </a:p>
        </p:txBody>
      </p:sp>
      <p:sp>
        <p:nvSpPr>
          <p:cNvPr id="34824" name="Footer Placeholder 2"/>
          <p:cNvSpPr>
            <a:spLocks noGrp="1"/>
          </p:cNvSpPr>
          <p:nvPr>
            <p:ph type="ft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34823" name="Date Placeholder 1"/>
          <p:cNvSpPr>
            <a:spLocks noGrp="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2822111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Jan 2019</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In Jan 2019, Editors discussed </a:t>
            </a:r>
            <a:r>
              <a:rPr lang="en-US" sz="1800" dirty="0" err="1"/>
              <a:t>REVmd</a:t>
            </a:r>
            <a:r>
              <a:rPr lang="en-US" sz="1800" dirty="0"/>
              <a:t> schedule and possible completion in 2020. We will revisit the running order in</a:t>
            </a:r>
            <a:r>
              <a:rPr lang="en-US" sz="1800" dirty="0">
                <a:solidFill>
                  <a:srgbClr val="FF0000"/>
                </a:solidFill>
              </a:rPr>
              <a:t> March</a:t>
            </a:r>
            <a:r>
              <a:rPr lang="en-US" sz="1800" dirty="0"/>
              <a:t>.</a:t>
            </a:r>
          </a:p>
          <a:p>
            <a:pPr>
              <a:buFont typeface="Times New Roman" pitchFamily="16" charset="0"/>
              <a:buChar char="•"/>
            </a:pPr>
            <a:endParaRPr lang="en-GB" b="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11</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January 2019</a:t>
            </a:r>
            <a:endParaRPr lang="en-GB"/>
          </a:p>
        </p:txBody>
      </p:sp>
      <p:graphicFrame>
        <p:nvGraphicFramePr>
          <p:cNvPr id="3" name="Table 2"/>
          <p:cNvGraphicFramePr>
            <a:graphicFrameLocks noGrp="1"/>
          </p:cNvGraphicFramePr>
          <p:nvPr>
            <p:extLst/>
          </p:nvPr>
        </p:nvGraphicFramePr>
        <p:xfrm>
          <a:off x="1295400" y="2285999"/>
          <a:ext cx="9296400" cy="4998720"/>
        </p:xfrm>
        <a:graphic>
          <a:graphicData uri="http://schemas.openxmlformats.org/drawingml/2006/table">
            <a:tbl>
              <a:tblPr firstRow="1" bandRow="1">
                <a:tableStyleId>{5C22544A-7EE6-4342-B048-85BDC9FD1C3A}</a:tableStyleId>
              </a:tblPr>
              <a:tblGrid>
                <a:gridCol w="3098800">
                  <a:extLst>
                    <a:ext uri="{9D8B030D-6E8A-4147-A177-3AD203B41FA5}">
                      <a16:colId xmlns="" xmlns:a16="http://schemas.microsoft.com/office/drawing/2014/main" val="3336049185"/>
                    </a:ext>
                  </a:extLst>
                </a:gridCol>
                <a:gridCol w="3098800">
                  <a:extLst>
                    <a:ext uri="{9D8B030D-6E8A-4147-A177-3AD203B41FA5}">
                      <a16:colId xmlns="" xmlns:a16="http://schemas.microsoft.com/office/drawing/2014/main" val="1921072032"/>
                    </a:ext>
                  </a:extLst>
                </a:gridCol>
                <a:gridCol w="3098800">
                  <a:extLst>
                    <a:ext uri="{9D8B030D-6E8A-4147-A177-3AD203B41FA5}">
                      <a16:colId xmlns="" xmlns:a16="http://schemas.microsoft.com/office/drawing/2014/main" val="3834352144"/>
                    </a:ext>
                  </a:extLst>
                </a:gridCol>
              </a:tblGrid>
              <a:tr h="36721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 xmlns:a16="http://schemas.microsoft.com/office/drawing/2014/main" val="3578554141"/>
                  </a:ext>
                </a:extLst>
              </a:tr>
              <a:tr h="57809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endParaRPr kumimoji="0" lang="en-US" sz="20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1</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TGmd</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4601</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TGax</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729</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0000"/>
                          </a:solidFill>
                          <a:effectLst/>
                          <a:latin typeface="Times New Roman" pitchFamily="18" charset="0"/>
                        </a:rPr>
                        <a:t>May 2020*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0000"/>
                          </a:solidFill>
                          <a:effectLst/>
                          <a:latin typeface="Times New Roman" pitchFamily="18" charset="0"/>
                        </a:rPr>
                        <a:t>May 2020*</a:t>
                      </a:r>
                    </a:p>
                  </a:txBody>
                  <a:tcPr horzOverflow="overflow">
                    <a:noFill/>
                  </a:tcPr>
                </a:tc>
                <a:extLst>
                  <a:ext uri="{0D108BD9-81ED-4DB2-BD59-A6C34878D82A}">
                    <a16:rowId xmlns="" xmlns:a16="http://schemas.microsoft.com/office/drawing/2014/main" val="216556490"/>
                  </a:ext>
                </a:extLst>
              </a:tr>
              <a:tr h="3006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2</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TGay</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707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0000"/>
                          </a:solidFill>
                          <a:effectLst/>
                          <a:latin typeface="Times New Roman" pitchFamily="18" charset="0"/>
                        </a:rPr>
                        <a:t>May 2020*</a:t>
                      </a:r>
                    </a:p>
                  </a:txBody>
                  <a:tcPr horzOverflow="overflow">
                    <a:noFill/>
                  </a:tcPr>
                </a:tc>
                <a:extLst>
                  <a:ext uri="{0D108BD9-81ED-4DB2-BD59-A6C34878D82A}">
                    <a16:rowId xmlns="" xmlns:a16="http://schemas.microsoft.com/office/drawing/2014/main" val="2414023622"/>
                  </a:ext>
                </a:extLst>
              </a:tr>
              <a:tr h="3006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3</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TGaz</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147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Mar 2021</a:t>
                      </a:r>
                    </a:p>
                  </a:txBody>
                  <a:tcPr horzOverflow="overflow">
                    <a:noFill/>
                  </a:tcPr>
                </a:tc>
                <a:extLst>
                  <a:ext uri="{0D108BD9-81ED-4DB2-BD59-A6C34878D82A}">
                    <a16:rowId xmlns="" xmlns:a16="http://schemas.microsoft.com/office/drawing/2014/main" val="3227809256"/>
                  </a:ext>
                </a:extLst>
              </a:tr>
              <a:tr h="25488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rgbClr val="FF0000"/>
                          </a:solidFill>
                          <a:effectLst/>
                          <a:latin typeface="Times New Roman" pitchFamily="18" charset="0"/>
                        </a:rPr>
                        <a:t>REVmd</a:t>
                      </a:r>
                      <a:r>
                        <a:rPr kumimoji="0" lang="en-US" sz="2000" b="0" i="0" u="none" strike="noStrike" cap="none" normalizeH="0" baseline="0" dirty="0">
                          <a:ln>
                            <a:noFill/>
                          </a:ln>
                          <a:solidFill>
                            <a:srgbClr val="FF0000"/>
                          </a:solidFill>
                          <a:effectLst/>
                          <a:latin typeface="Times New Roman" pitchFamily="18" charset="0"/>
                        </a:rPr>
                        <a:t> Amendment 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TGba</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106</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rgbClr val="FF0000"/>
                          </a:solidFill>
                          <a:effectLst/>
                          <a:latin typeface="Times New Roman" pitchFamily="18" charset="0"/>
                        </a:rPr>
                        <a:t>TGbb</a:t>
                      </a:r>
                      <a:r>
                        <a:rPr kumimoji="0" lang="en-US" sz="2000" b="0" i="0" u="none" strike="noStrike" cap="none" normalizeH="0" baseline="0" dirty="0">
                          <a:ln>
                            <a:noFill/>
                          </a:ln>
                          <a:solidFill>
                            <a:srgbClr val="FF0000"/>
                          </a:solidFill>
                          <a:effectLst/>
                          <a:latin typeface="Times New Roman" pitchFamily="18" charset="0"/>
                        </a:rPr>
                        <a:t> </a:t>
                      </a:r>
                      <a:r>
                        <a:rPr kumimoji="0" lang="en-US" sz="2000" b="0" i="0" u="none" strike="noStrike" cap="none" normalizeH="0" baseline="0" dirty="0">
                          <a:ln>
                            <a:noFill/>
                          </a:ln>
                          <a:solidFill>
                            <a:schemeClr val="tx1"/>
                          </a:solidFill>
                          <a:effectLst/>
                          <a:latin typeface="Times New Roman" pitchFamily="18" charset="0"/>
                        </a:rPr>
                        <a:t>– </a:t>
                      </a:r>
                      <a:r>
                        <a:rPr kumimoji="0" lang="en-US" sz="2000" b="0" i="0" u="none" strike="noStrike" cap="none" normalizeH="0" baseline="0" dirty="0">
                          <a:ln>
                            <a:noFill/>
                          </a:ln>
                          <a:solidFill>
                            <a:srgbClr val="FF0000"/>
                          </a:solidFill>
                          <a:effectLst/>
                          <a:latin typeface="Times New Roman" pitchFamily="18" charset="0"/>
                        </a:rPr>
                        <a:t> </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Sept 2020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0000"/>
                          </a:solidFill>
                          <a:effectLst/>
                          <a:latin typeface="Times New Roman" pitchFamily="18" charset="0"/>
                        </a:rPr>
                        <a:t>Jul 2021</a:t>
                      </a:r>
                    </a:p>
                  </a:txBody>
                  <a:tcPr horzOverflow="overflow">
                    <a:noFill/>
                  </a:tcPr>
                </a:tc>
                <a:extLst>
                  <a:ext uri="{0D108BD9-81ED-4DB2-BD59-A6C34878D82A}">
                    <a16:rowId xmlns="" xmlns:a16="http://schemas.microsoft.com/office/drawing/2014/main" val="1982380037"/>
                  </a:ext>
                </a:extLst>
              </a:tr>
              <a:tr h="531844">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a:ln>
                            <a:noFill/>
                          </a:ln>
                          <a:solidFill>
                            <a:srgbClr val="0070C0"/>
                          </a:solidFill>
                          <a:effectLst/>
                          <a:latin typeface="Times New Roman" pitchFamily="18" charset="0"/>
                        </a:rPr>
                        <a:t>*</a:t>
                      </a:r>
                      <a:r>
                        <a:rPr kumimoji="0" lang="en-US" sz="2000" b="0" i="0" u="none" strike="noStrike" cap="none" normalizeH="0" baseline="0" dirty="0" err="1">
                          <a:ln>
                            <a:noFill/>
                          </a:ln>
                          <a:solidFill>
                            <a:srgbClr val="0070C0"/>
                          </a:solidFill>
                          <a:effectLst/>
                          <a:latin typeface="Times New Roman" pitchFamily="18" charset="0"/>
                        </a:rPr>
                        <a:t>REVmd</a:t>
                      </a:r>
                      <a:r>
                        <a:rPr kumimoji="0" lang="en-US" sz="2000" b="0" i="0" u="none" strike="noStrike" cap="none" normalizeH="0" baseline="0" dirty="0">
                          <a:ln>
                            <a:noFill/>
                          </a:ln>
                          <a:solidFill>
                            <a:srgbClr val="0070C0"/>
                          </a:solidFill>
                          <a:effectLst/>
                          <a:latin typeface="Times New Roman" pitchFamily="18" charset="0"/>
                        </a:rPr>
                        <a:t> might be March or May, 2020</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 xmlns:a16="http://schemas.microsoft.com/office/drawing/2014/main" val="4167905179"/>
                  </a:ext>
                </a:extLst>
              </a:tr>
              <a:tr h="3006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 xmlns:a16="http://schemas.microsoft.com/office/drawing/2014/main" val="1182416159"/>
                  </a:ext>
                </a:extLst>
              </a:tr>
              <a:tr h="3006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 xmlns:a16="http://schemas.microsoft.com/office/drawing/2014/main" val="502494330"/>
                  </a:ext>
                </a:extLst>
              </a:tr>
              <a:tr h="3006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 xmlns:a16="http://schemas.microsoft.com/office/drawing/2014/main" val="3939065581"/>
                  </a:ext>
                </a:extLst>
              </a:tr>
              <a:tr h="3006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 xmlns:a16="http://schemas.microsoft.com/office/drawing/2014/main" val="1287635205"/>
                  </a:ext>
                </a:extLst>
              </a:tr>
            </a:tbl>
          </a:graphicData>
        </a:graphic>
      </p:graphicFrame>
    </p:spTree>
    <p:extLst>
      <p:ext uri="{BB962C8B-B14F-4D97-AF65-F5344CB8AC3E}">
        <p14:creationId xmlns:p14="http://schemas.microsoft.com/office/powerpoint/2010/main" val="26229414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B992EDB3-AFE8-4733-91AC-BB1F4D1FC337}" type="slidenum">
              <a:rPr lang="en-US" altLang="en-US" sz="1200" b="0"/>
              <a:pPr algn="ctr">
                <a:spcBef>
                  <a:spcPct val="0"/>
                </a:spcBef>
                <a:buFontTx/>
                <a:buNone/>
              </a:pPr>
              <a:t>110</a:t>
            </a:fld>
            <a:endParaRPr lang="en-US" altLang="en-US" sz="1200" b="0"/>
          </a:p>
        </p:txBody>
      </p:sp>
      <p:sp>
        <p:nvSpPr>
          <p:cNvPr id="36867"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050D65C-97C1-4E4C-A082-CB1DF5502606}" type="slidenum">
              <a:rPr lang="en-US" altLang="en-US" sz="1200" b="0"/>
              <a:pPr algn="ctr">
                <a:spcBef>
                  <a:spcPct val="0"/>
                </a:spcBef>
                <a:buFontTx/>
                <a:buNone/>
              </a:pPr>
              <a:t>110</a:t>
            </a:fld>
            <a:endParaRPr lang="en-US" altLang="en-US" sz="1200" b="0"/>
          </a:p>
        </p:txBody>
      </p:sp>
      <p:sp>
        <p:nvSpPr>
          <p:cNvPr id="36868" name="Rectangle 2"/>
          <p:cNvSpPr>
            <a:spLocks noGrp="1" noChangeArrowheads="1"/>
          </p:cNvSpPr>
          <p:nvPr>
            <p:ph type="title"/>
          </p:nvPr>
        </p:nvSpPr>
        <p:spPr/>
        <p:txBody>
          <a:bodyPr/>
          <a:lstStyle/>
          <a:p>
            <a:r>
              <a:rPr lang="en-GB" altLang="en-US" smtClean="0"/>
              <a:t>IETF SC</a:t>
            </a:r>
            <a:endParaRPr lang="en-US" altLang="en-US" smtClean="0"/>
          </a:p>
        </p:txBody>
      </p:sp>
      <p:sp>
        <p:nvSpPr>
          <p:cNvPr id="36869" name="Rectangle 3"/>
          <p:cNvSpPr>
            <a:spLocks noGrp="1" noChangeArrowheads="1"/>
          </p:cNvSpPr>
          <p:nvPr>
            <p:ph idx="1"/>
          </p:nvPr>
        </p:nvSpPr>
        <p:spPr/>
        <p:txBody>
          <a:bodyPr/>
          <a:lstStyle/>
          <a:p>
            <a:pPr marL="800100" lvl="1" indent="-342900">
              <a:buClr>
                <a:srgbClr val="FF0000"/>
              </a:buClr>
              <a:buFont typeface="Wingdings" panose="05000000000000000000" pitchFamily="2" charset="2"/>
              <a:buChar char="q"/>
            </a:pPr>
            <a:r>
              <a:rPr lang="en-US" altLang="en-US" sz="1800" b="1"/>
              <a:t>Discussed including 802.15.4w into IETF LPWA</a:t>
            </a:r>
          </a:p>
          <a:p>
            <a:pPr marL="800100" lvl="1" indent="-342900">
              <a:buClr>
                <a:srgbClr val="FF0000"/>
              </a:buClr>
              <a:buFont typeface="Wingdings" panose="05000000000000000000" pitchFamily="2" charset="2"/>
              <a:buChar char="q"/>
            </a:pPr>
            <a:r>
              <a:rPr lang="en-US" altLang="en-US" sz="1800" b="1"/>
              <a:t>Reviewed IETF document “SCHC for 802.15.4 lpwan applications draft-authors-lpwan-schc-802154-00”</a:t>
            </a:r>
          </a:p>
          <a:p>
            <a:pPr marL="800100" lvl="1" indent="-342900">
              <a:buClr>
                <a:srgbClr val="FF0000"/>
              </a:buClr>
              <a:buFont typeface="Wingdings" panose="05000000000000000000" pitchFamily="2" charset="2"/>
              <a:buChar char="q"/>
            </a:pPr>
            <a:r>
              <a:rPr lang="en-US" altLang="en-US" sz="1800" b="1"/>
              <a:t>Discussed revision to above document</a:t>
            </a:r>
          </a:p>
        </p:txBody>
      </p:sp>
      <p:sp>
        <p:nvSpPr>
          <p:cNvPr id="36870"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D1FBAC3-D0F4-435B-BFA0-48ADDE7B3223}" type="slidenum">
              <a:rPr lang="en-US" altLang="en-US" sz="1200" b="0"/>
              <a:pPr>
                <a:spcBef>
                  <a:spcPct val="0"/>
                </a:spcBef>
                <a:buFontTx/>
                <a:buNone/>
              </a:pPr>
              <a:t>110</a:t>
            </a:fld>
            <a:endParaRPr lang="en-US" altLang="en-US" sz="1200" b="0"/>
          </a:p>
        </p:txBody>
      </p:sp>
      <p:sp>
        <p:nvSpPr>
          <p:cNvPr id="36872" name="Footer Placeholder 2"/>
          <p:cNvSpPr>
            <a:spLocks noGrp="1"/>
          </p:cNvSpPr>
          <p:nvPr>
            <p:ph type="ft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36871" name="Date Placeholder 1"/>
          <p:cNvSpPr>
            <a:spLocks noGrp="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327773147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771AE3C4-1342-41FE-843C-D0A08396F08C}" type="slidenum">
              <a:rPr lang="en-US" altLang="en-US" sz="1200" b="0"/>
              <a:pPr algn="ctr">
                <a:spcBef>
                  <a:spcPct val="0"/>
                </a:spcBef>
                <a:buFontTx/>
                <a:buNone/>
              </a:pPr>
              <a:t>111</a:t>
            </a:fld>
            <a:endParaRPr lang="en-US" altLang="en-US" sz="1200" b="0"/>
          </a:p>
        </p:txBody>
      </p:sp>
      <p:sp>
        <p:nvSpPr>
          <p:cNvPr id="38915"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8ADAFE77-2B0B-477D-AB58-FCE54AD57694}" type="slidenum">
              <a:rPr lang="en-US" altLang="en-US" sz="1200" b="0"/>
              <a:pPr algn="ctr">
                <a:spcBef>
                  <a:spcPct val="0"/>
                </a:spcBef>
                <a:buFontTx/>
                <a:buNone/>
              </a:pPr>
              <a:t>111</a:t>
            </a:fld>
            <a:endParaRPr lang="en-US" altLang="en-US" sz="1200" b="0"/>
          </a:p>
        </p:txBody>
      </p:sp>
      <p:sp>
        <p:nvSpPr>
          <p:cNvPr id="38916" name="Rectangle 2"/>
          <p:cNvSpPr>
            <a:spLocks noGrp="1" noChangeArrowheads="1"/>
          </p:cNvSpPr>
          <p:nvPr>
            <p:ph type="title"/>
          </p:nvPr>
        </p:nvSpPr>
        <p:spPr/>
        <p:txBody>
          <a:bodyPr/>
          <a:lstStyle/>
          <a:p>
            <a:r>
              <a:rPr lang="en-GB" altLang="en-US" smtClean="0"/>
              <a:t>WNG SC</a:t>
            </a:r>
            <a:endParaRPr lang="en-US" altLang="en-US" smtClean="0"/>
          </a:p>
        </p:txBody>
      </p:sp>
      <p:sp>
        <p:nvSpPr>
          <p:cNvPr id="38917" name="Rectangle 3"/>
          <p:cNvSpPr>
            <a:spLocks noGrp="1" noChangeArrowheads="1"/>
          </p:cNvSpPr>
          <p:nvPr>
            <p:ph idx="1"/>
          </p:nvPr>
        </p:nvSpPr>
        <p:spPr/>
        <p:txBody>
          <a:bodyPr/>
          <a:lstStyle/>
          <a:p>
            <a:pPr marL="800100" lvl="1" indent="-342900">
              <a:buClr>
                <a:srgbClr val="FF0000"/>
              </a:buClr>
              <a:buFont typeface="Wingdings" panose="05000000000000000000" pitchFamily="2" charset="2"/>
              <a:buChar char="q"/>
            </a:pPr>
            <a:r>
              <a:rPr lang="en-US" altLang="en-US" sz="1800" b="1"/>
              <a:t>One presentation was made:</a:t>
            </a:r>
          </a:p>
          <a:p>
            <a:pPr marL="1257300" lvl="2" indent="-342900">
              <a:buClr>
                <a:srgbClr val="FF0000"/>
              </a:buClr>
              <a:buFont typeface="Wingdings" panose="05000000000000000000" pitchFamily="2" charset="2"/>
              <a:buChar char="q"/>
            </a:pPr>
            <a:r>
              <a:rPr lang="en-US" altLang="en-US" b="1" smtClean="0"/>
              <a:t>Network Enablers for Seamless HMD-based VR (Virtual Reality), SG plan and activities</a:t>
            </a:r>
          </a:p>
          <a:p>
            <a:pPr marL="1257300" lvl="2" indent="-342900">
              <a:buClr>
                <a:srgbClr val="FF0000"/>
              </a:buClr>
              <a:buFont typeface="Wingdings" panose="05000000000000000000" pitchFamily="2" charset="2"/>
              <a:buChar char="q"/>
            </a:pPr>
            <a:r>
              <a:rPr lang="en-US" altLang="en-US" b="1" smtClean="0"/>
              <a:t>Intent of presentation was to advise 802.15 of need for high data rate short range wireless link for a study group in 802.21</a:t>
            </a:r>
          </a:p>
        </p:txBody>
      </p:sp>
      <p:sp>
        <p:nvSpPr>
          <p:cNvPr id="38918" name="Slide Number Placeholder 3"/>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EC936CE-21E5-4164-BB79-20D9791DC488}" type="slidenum">
              <a:rPr lang="en-US" altLang="en-US" sz="1200" b="0"/>
              <a:pPr>
                <a:spcBef>
                  <a:spcPct val="0"/>
                </a:spcBef>
                <a:buFontTx/>
                <a:buNone/>
              </a:pPr>
              <a:t>111</a:t>
            </a:fld>
            <a:endParaRPr lang="en-US" altLang="en-US" sz="1200" b="0"/>
          </a:p>
        </p:txBody>
      </p:sp>
      <p:sp>
        <p:nvSpPr>
          <p:cNvPr id="38920" name="Footer Placeholder 2"/>
          <p:cNvSpPr>
            <a:spLocks noGrp="1"/>
          </p:cNvSpPr>
          <p:nvPr>
            <p:ph type="ft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38919" name="Date Placeholder 1"/>
          <p:cNvSpPr>
            <a:spLocks noGrp="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86385785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r>
              <a:rPr lang="en-US" altLang="en-US" smtClean="0"/>
              <a:t>References</a:t>
            </a:r>
          </a:p>
        </p:txBody>
      </p:sp>
      <p:sp>
        <p:nvSpPr>
          <p:cNvPr id="40965" name="Rectangle 3"/>
          <p:cNvSpPr>
            <a:spLocks noGrp="1" noChangeArrowheads="1"/>
          </p:cNvSpPr>
          <p:nvPr>
            <p:ph idx="1"/>
          </p:nvPr>
        </p:nvSpPr>
        <p:spPr/>
        <p:txBody>
          <a:bodyPr/>
          <a:lstStyle/>
          <a:p>
            <a:r>
              <a:rPr lang="en-US" altLang="en-US" smtClean="0"/>
              <a:t>This document</a:t>
            </a:r>
          </a:p>
          <a:p>
            <a:r>
              <a:rPr lang="en-US" altLang="en-US" smtClean="0"/>
              <a:t>All Documents</a:t>
            </a:r>
          </a:p>
          <a:p>
            <a:pPr lvl="1"/>
            <a:r>
              <a:rPr lang="en-US" altLang="en-US" smtClean="0">
                <a:hlinkClick r:id="rId3"/>
              </a:rPr>
              <a:t>https://mentor.ieee.org/802.15/documents</a:t>
            </a:r>
            <a:endParaRPr lang="en-US" altLang="en-US" smtClean="0"/>
          </a:p>
          <a:p>
            <a:pPr lvl="2"/>
            <a:r>
              <a:rPr lang="en-US" altLang="en-US" sz="1400"/>
              <a:t>Current draft is in the members-only area</a:t>
            </a:r>
          </a:p>
          <a:p>
            <a:pPr lvl="3"/>
            <a:r>
              <a:rPr lang="en-US" altLang="en-US" smtClean="0"/>
              <a:t>http://www.ieee802.org/15  </a:t>
            </a:r>
            <a:r>
              <a:rPr lang="en-US" altLang="en-US" sz="1400">
                <a:sym typeface="Wingdings" panose="05000000000000000000" pitchFamily="2" charset="2"/>
              </a:rPr>
              <a:t>  </a:t>
            </a:r>
            <a:r>
              <a:rPr lang="en-US" altLang="en-US" sz="1400" u="sng">
                <a:sym typeface="Wingdings" panose="05000000000000000000" pitchFamily="2" charset="2"/>
              </a:rPr>
              <a:t>Members_Only_Area</a:t>
            </a:r>
            <a:endParaRPr lang="en-US" altLang="en-US" sz="1400" u="sng"/>
          </a:p>
          <a:p>
            <a:pPr lvl="3"/>
            <a:r>
              <a:rPr lang="en-US" altLang="en-US" smtClean="0"/>
              <a:t>802.11 members log in using </a:t>
            </a:r>
            <a:r>
              <a:rPr lang="en-US" altLang="en-US" smtClean="0">
                <a:solidFill>
                  <a:srgbClr val="FF0000"/>
                </a:solidFill>
              </a:rPr>
              <a:t>802.11</a:t>
            </a:r>
            <a:r>
              <a:rPr lang="en-US" altLang="en-US" smtClean="0"/>
              <a:t> username and password</a:t>
            </a:r>
          </a:p>
        </p:txBody>
      </p:sp>
      <p:sp>
        <p:nvSpPr>
          <p:cNvPr id="40962" name="Slide Number Placeholder 3"/>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69C6D2DA-76CF-4492-9A90-4B23DFE59EA4}" type="slidenum">
              <a:rPr lang="en-US" altLang="en-US" sz="1200" b="0"/>
              <a:pPr>
                <a:spcBef>
                  <a:spcPct val="0"/>
                </a:spcBef>
                <a:buFontTx/>
                <a:buNone/>
              </a:pPr>
              <a:t>112</a:t>
            </a:fld>
            <a:endParaRPr lang="en-US" altLang="en-US" sz="1200" b="0"/>
          </a:p>
        </p:txBody>
      </p:sp>
      <p:sp>
        <p:nvSpPr>
          <p:cNvPr id="40967" name="Footer Placeholder 2"/>
          <p:cNvSpPr>
            <a:spLocks noGrp="1"/>
          </p:cNvSpPr>
          <p:nvPr>
            <p:ph type="ft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40966" name="Date Placeholder 1"/>
          <p:cNvSpPr>
            <a:spLocks noGrp="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
        <p:nvSpPr>
          <p:cNvPr id="40963"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6CB289EF-E041-42D7-99DA-7C7DAACF4F9A}" type="slidenum">
              <a:rPr lang="en-US" altLang="en-US" sz="1200" b="0"/>
              <a:pPr algn="ctr">
                <a:spcBef>
                  <a:spcPct val="0"/>
                </a:spcBef>
                <a:buFontTx/>
                <a:buNone/>
              </a:pPr>
              <a:t>112</a:t>
            </a:fld>
            <a:endParaRPr lang="en-US" altLang="en-US" sz="1200" b="0"/>
          </a:p>
        </p:txBody>
      </p:sp>
    </p:spTree>
    <p:extLst>
      <p:ext uri="{BB962C8B-B14F-4D97-AF65-F5344CB8AC3E}">
        <p14:creationId xmlns:p14="http://schemas.microsoft.com/office/powerpoint/2010/main" val="43022163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a:extLst>
              <a:ext uri="{FF2B5EF4-FFF2-40B4-BE49-F238E27FC236}">
                <a16:creationId xmlns="" xmlns:a16="http://schemas.microsoft.com/office/drawing/2014/main" id="{2473E782-B72C-4428-B60E-2195EFA1034A}"/>
              </a:ext>
            </a:extLst>
          </p:cNvPr>
          <p:cNvSpPr>
            <a:spLocks noGrp="1" noChangeArrowheads="1"/>
          </p:cNvSpPr>
          <p:nvPr>
            <p:ph type="title"/>
          </p:nvPr>
        </p:nvSpPr>
        <p:spPr>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a:t>IEEE 802.18 RR-TAG</a:t>
            </a:r>
            <a:r>
              <a:rPr lang="en-US" dirty="0"/>
              <a:t/>
            </a:r>
            <a:br>
              <a:rPr lang="en-US" dirty="0"/>
            </a:br>
            <a:r>
              <a:rPr lang="en-US" sz="2400" dirty="0"/>
              <a:t>St. Louis, MO, Wireless Interim Meeting </a:t>
            </a:r>
            <a:br>
              <a:rPr lang="en-US" sz="2400" dirty="0"/>
            </a:br>
            <a:r>
              <a:rPr lang="en-GB" sz="2400" dirty="0"/>
              <a:t>Liaison  from 802.18 to 802.11</a:t>
            </a:r>
            <a:endParaRPr lang="en-GB" dirty="0"/>
          </a:p>
        </p:txBody>
      </p:sp>
      <p:sp>
        <p:nvSpPr>
          <p:cNvPr id="6" name="Slide Number Placeholder 5"/>
          <p:cNvSpPr>
            <a:spLocks noGrp="1"/>
          </p:cNvSpPr>
          <p:nvPr>
            <p:ph type="sldNum" idx="12"/>
          </p:nvPr>
        </p:nvSpPr>
        <p:spPr/>
        <p:txBody>
          <a:bodyPr/>
          <a:lstStyle/>
          <a:p>
            <a:r>
              <a:rPr lang="en-US"/>
              <a:t>Slide </a:t>
            </a:r>
            <a:fld id="{AA8A01DF-F7FD-444B-8432-819BBAFADCAE}" type="slidenum">
              <a:rPr lang="en-US" smtClean="0"/>
              <a:pPr/>
              <a:t>113</a:t>
            </a:fld>
            <a:endParaRPr lang="en-US"/>
          </a:p>
        </p:txBody>
      </p:sp>
      <p:sp>
        <p:nvSpPr>
          <p:cNvPr id="5" name="Footer Placeholder 4"/>
          <p:cNvSpPr>
            <a:spLocks noGrp="1"/>
          </p:cNvSpPr>
          <p:nvPr>
            <p:ph type="ftr" idx="14"/>
          </p:nvPr>
        </p:nvSpPr>
        <p:spPr>
          <a:prstGeom prst="rect">
            <a:avLst/>
          </a:prstGeom>
        </p:spPr>
        <p:txBody>
          <a:bodyPr/>
          <a:lstStyle/>
          <a:p>
            <a:r>
              <a:rPr lang="en-US"/>
              <a:t>Jay Holcomb (Itron)</a:t>
            </a:r>
            <a:endParaRPr lang="en-US" dirty="0"/>
          </a:p>
        </p:txBody>
      </p:sp>
      <p:sp>
        <p:nvSpPr>
          <p:cNvPr id="4" name="Date Placeholder 3"/>
          <p:cNvSpPr>
            <a:spLocks noGrp="1"/>
          </p:cNvSpPr>
          <p:nvPr>
            <p:ph type="dt" idx="15"/>
          </p:nvPr>
        </p:nvSpPr>
        <p:spPr>
          <a:prstGeom prst="rect">
            <a:avLst/>
          </a:prstGeom>
        </p:spPr>
        <p:txBody>
          <a:bodyPr/>
          <a:lstStyle/>
          <a:p>
            <a:r>
              <a:rPr lang="en-US"/>
              <a:t>January 2019</a:t>
            </a:r>
            <a:endParaRPr lang="en-US" dirty="0"/>
          </a:p>
        </p:txBody>
      </p:sp>
      <p:sp>
        <p:nvSpPr>
          <p:cNvPr id="11" name="Rectangle 2">
            <a:extLst>
              <a:ext uri="{FF2B5EF4-FFF2-40B4-BE49-F238E27FC236}">
                <a16:creationId xmlns="" xmlns:a16="http://schemas.microsoft.com/office/drawing/2014/main" id="{922D0B4D-6157-453D-B582-E968662E5130}"/>
              </a:ext>
            </a:extLst>
          </p:cNvPr>
          <p:cNvSpPr txBox="1">
            <a:spLocks noChangeArrowheads="1"/>
          </p:cNvSpPr>
          <p:nvPr/>
        </p:nvSpPr>
        <p:spPr bwMode="auto">
          <a:xfrm>
            <a:off x="2209800" y="1905000"/>
            <a:ext cx="7772400" cy="771524"/>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128"/>
              </a:defRPr>
            </a:lvl2pPr>
            <a:lvl3pPr marL="1085850" indent="-228600" algn="l" rtl="0" eaLnBrk="0" fontAlgn="base" hangingPunct="0">
              <a:spcBef>
                <a:spcPct val="20000"/>
              </a:spcBef>
              <a:spcAft>
                <a:spcPct val="0"/>
              </a:spcAft>
              <a:buChar char="•"/>
              <a:defRPr>
                <a:solidFill>
                  <a:schemeClr val="tx1"/>
                </a:solidFill>
                <a:latin typeface="+mn-lt"/>
                <a:ea typeface="ＭＳ Ｐゴシック" charset="-128"/>
              </a:defRPr>
            </a:lvl3pPr>
            <a:lvl4pPr marL="1428750" indent="-228600" algn="l" rtl="0" eaLnBrk="0" fontAlgn="base" hangingPunct="0">
              <a:spcBef>
                <a:spcPct val="20000"/>
              </a:spcBef>
              <a:spcAft>
                <a:spcPct val="0"/>
              </a:spcAft>
              <a:buChar char="–"/>
              <a:defRPr sz="1600">
                <a:solidFill>
                  <a:schemeClr val="tx1"/>
                </a:solidFill>
                <a:latin typeface="+mn-lt"/>
                <a:ea typeface="ＭＳ Ｐゴシック" charset="-128"/>
              </a:defRPr>
            </a:lvl4pPr>
            <a:lvl5pPr marL="177165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228850" indent="-228600" algn="l" rtl="0" eaLnBrk="0" fontAlgn="base" hangingPunct="0">
              <a:spcBef>
                <a:spcPct val="20000"/>
              </a:spcBef>
              <a:spcAft>
                <a:spcPct val="0"/>
              </a:spcAft>
              <a:buChar char="•"/>
              <a:defRPr sz="1600">
                <a:solidFill>
                  <a:schemeClr val="tx1"/>
                </a:solidFill>
                <a:latin typeface="+mn-lt"/>
                <a:ea typeface="ＭＳ Ｐゴシック" charset="-128"/>
              </a:defRPr>
            </a:lvl6pPr>
            <a:lvl7pPr marL="2686050" indent="-228600" algn="l" rtl="0" eaLnBrk="0" fontAlgn="base" hangingPunct="0">
              <a:spcBef>
                <a:spcPct val="20000"/>
              </a:spcBef>
              <a:spcAft>
                <a:spcPct val="0"/>
              </a:spcAft>
              <a:buChar char="•"/>
              <a:defRPr sz="1600">
                <a:solidFill>
                  <a:schemeClr val="tx1"/>
                </a:solidFill>
                <a:latin typeface="+mn-lt"/>
                <a:ea typeface="ＭＳ Ｐゴシック" charset="-128"/>
              </a:defRPr>
            </a:lvl7pPr>
            <a:lvl8pPr marL="3143250" indent="-228600" algn="l" rtl="0" eaLnBrk="0" fontAlgn="base" hangingPunct="0">
              <a:spcBef>
                <a:spcPct val="20000"/>
              </a:spcBef>
              <a:spcAft>
                <a:spcPct val="0"/>
              </a:spcAft>
              <a:buChar char="•"/>
              <a:defRPr sz="1600">
                <a:solidFill>
                  <a:schemeClr val="tx1"/>
                </a:solidFill>
                <a:latin typeface="+mn-lt"/>
                <a:ea typeface="ＭＳ Ｐゴシック" charset="-128"/>
              </a:defRPr>
            </a:lvl8pPr>
            <a:lvl9pPr marL="3600450" indent="-228600" algn="l" rtl="0" eaLnBrk="0" fontAlgn="base" hangingPunct="0">
              <a:spcBef>
                <a:spcPct val="20000"/>
              </a:spcBef>
              <a:spcAft>
                <a:spcPct val="0"/>
              </a:spcAft>
              <a:buChar char="•"/>
              <a:defRPr sz="1600">
                <a:solidFill>
                  <a:schemeClr val="tx1"/>
                </a:solidFill>
                <a:latin typeface="+mn-lt"/>
                <a:ea typeface="ＭＳ Ｐゴシック" charset="-128"/>
              </a:defRPr>
            </a:lvl9pPr>
          </a:lstStyle>
          <a:p>
            <a:pPr marL="0" indent="0" algn="r">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Dates:</a:t>
            </a:r>
            <a:r>
              <a:rPr lang="en-GB" sz="2000" b="0" kern="0" dirty="0"/>
              <a:t> 15 Jan 19</a:t>
            </a:r>
          </a:p>
          <a:p>
            <a:pPr marL="0" indent="0" algn="r">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kern="0" dirty="0"/>
              <a:t>17 Jan 19</a:t>
            </a:r>
          </a:p>
        </p:txBody>
      </p:sp>
      <p:graphicFrame>
        <p:nvGraphicFramePr>
          <p:cNvPr id="12" name="Object 3">
            <a:extLst>
              <a:ext uri="{FF2B5EF4-FFF2-40B4-BE49-F238E27FC236}">
                <a16:creationId xmlns="" xmlns:a16="http://schemas.microsoft.com/office/drawing/2014/main" id="{CBF8EF22-59AA-407B-9065-E5F02544E75B}"/>
              </a:ext>
            </a:extLst>
          </p:cNvPr>
          <p:cNvGraphicFramePr>
            <a:graphicFrameLocks noChangeAspect="1"/>
          </p:cNvGraphicFramePr>
          <p:nvPr>
            <p:extLst/>
          </p:nvPr>
        </p:nvGraphicFramePr>
        <p:xfrm>
          <a:off x="2070101" y="3600450"/>
          <a:ext cx="7834313" cy="2508250"/>
        </p:xfrm>
        <a:graphic>
          <a:graphicData uri="http://schemas.openxmlformats.org/presentationml/2006/ole">
            <mc:AlternateContent xmlns:mc="http://schemas.openxmlformats.org/markup-compatibility/2006">
              <mc:Choice xmlns:v="urn:schemas-microsoft-com:vml" Requires="v">
                <p:oleObj spid="_x0000_s69638" name="Document" r:id="rId4" imgW="8245941" imgH="2648712" progId="Word.Document.8">
                  <p:embed/>
                </p:oleObj>
              </mc:Choice>
              <mc:Fallback>
                <p:oleObj name="Document" r:id="rId4" imgW="8245941" imgH="2648712" progId="Word.Document.8">
                  <p:embed/>
                  <p:pic>
                    <p:nvPicPr>
                      <p:cNvPr id="0" name=""/>
                      <p:cNvPicPr>
                        <a:picLocks noChangeAspect="1" noChangeArrowheads="1"/>
                      </p:cNvPicPr>
                      <p:nvPr/>
                    </p:nvPicPr>
                    <p:blipFill>
                      <a:blip r:embed="rId5"/>
                      <a:srcRect/>
                      <a:stretch>
                        <a:fillRect/>
                      </a:stretch>
                    </p:blipFill>
                    <p:spPr bwMode="auto">
                      <a:xfrm>
                        <a:off x="2070101" y="3600450"/>
                        <a:ext cx="7834313" cy="25082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3" name="Rectangle 4">
            <a:extLst>
              <a:ext uri="{FF2B5EF4-FFF2-40B4-BE49-F238E27FC236}">
                <a16:creationId xmlns="" xmlns:a16="http://schemas.microsoft.com/office/drawing/2014/main" id="{6035F870-CB2C-47E7-AA77-80949CEE64F7}"/>
              </a:ext>
            </a:extLst>
          </p:cNvPr>
          <p:cNvSpPr>
            <a:spLocks noChangeArrowheads="1"/>
          </p:cNvSpPr>
          <p:nvPr/>
        </p:nvSpPr>
        <p:spPr bwMode="auto">
          <a:xfrm>
            <a:off x="2073492" y="304006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extLst>
      <p:ext uri="{BB962C8B-B14F-4D97-AF65-F5344CB8AC3E}">
        <p14:creationId xmlns:p14="http://schemas.microsoft.com/office/powerpoint/2010/main" val="203470431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67EFEE-2340-439A-9906-78EF1022E61C}"/>
              </a:ext>
            </a:extLst>
          </p:cNvPr>
          <p:cNvSpPr>
            <a:spLocks noGrp="1"/>
          </p:cNvSpPr>
          <p:nvPr>
            <p:ph type="title"/>
          </p:nvPr>
        </p:nvSpPr>
        <p:spPr/>
        <p:txBody>
          <a:bodyPr/>
          <a:lstStyle/>
          <a:p>
            <a:r>
              <a:rPr lang="en-US" sz="2800" dirty="0"/>
              <a:t>Items Discussed</a:t>
            </a:r>
          </a:p>
        </p:txBody>
      </p:sp>
      <p:sp>
        <p:nvSpPr>
          <p:cNvPr id="3" name="Content Placeholder 2">
            <a:extLst>
              <a:ext uri="{FF2B5EF4-FFF2-40B4-BE49-F238E27FC236}">
                <a16:creationId xmlns="" xmlns:a16="http://schemas.microsoft.com/office/drawing/2014/main" id="{E688CBFF-6841-4A69-ACB6-C9861AE6A4B7}"/>
              </a:ext>
            </a:extLst>
          </p:cNvPr>
          <p:cNvSpPr>
            <a:spLocks noGrp="1"/>
          </p:cNvSpPr>
          <p:nvPr>
            <p:ph idx="1"/>
          </p:nvPr>
        </p:nvSpPr>
        <p:spPr/>
        <p:txBody>
          <a:bodyPr/>
          <a:lstStyle/>
          <a:p>
            <a:pPr marL="0" indent="-365760">
              <a:spcBef>
                <a:spcPts val="0"/>
              </a:spcBef>
              <a:buFont typeface="Arial" panose="020B0604020202020204" pitchFamily="34" charset="0"/>
              <a:buChar char="•"/>
            </a:pPr>
            <a:endParaRPr lang="en-US" sz="2000" dirty="0"/>
          </a:p>
          <a:p>
            <a:pPr>
              <a:spcBef>
                <a:spcPts val="0"/>
              </a:spcBef>
              <a:buFont typeface="Arial" panose="020B0604020202020204" pitchFamily="34" charset="0"/>
              <a:buChar char="•"/>
            </a:pPr>
            <a:r>
              <a:rPr lang="en-US" sz="2000" dirty="0"/>
              <a:t>EU status on ETSI and CEPT</a:t>
            </a:r>
          </a:p>
          <a:p>
            <a:pPr lvl="1">
              <a:spcBef>
                <a:spcPts val="0"/>
              </a:spcBef>
              <a:buFont typeface="Arial" panose="020B0604020202020204" pitchFamily="34" charset="0"/>
              <a:buChar char="•"/>
            </a:pPr>
            <a:r>
              <a:rPr lang="en-US" dirty="0"/>
              <a:t>Consultants have approved EN 300 328 w/o receiver requirements, with justification.   </a:t>
            </a:r>
            <a:endParaRPr lang="en-US" sz="1600" dirty="0"/>
          </a:p>
          <a:p>
            <a:pPr lvl="1">
              <a:spcBef>
                <a:spcPts val="0"/>
              </a:spcBef>
              <a:buFont typeface="Arial" panose="020B0604020202020204" pitchFamily="34" charset="0"/>
              <a:buChar char="•"/>
            </a:pPr>
            <a:r>
              <a:rPr lang="en-US" sz="1800" dirty="0"/>
              <a:t>In SE45, draft report on 5925 – 6425 MHz will be going to public consultation soon. </a:t>
            </a:r>
          </a:p>
          <a:p>
            <a:pPr lvl="1">
              <a:spcBef>
                <a:spcPts val="0"/>
              </a:spcBef>
              <a:buFont typeface="Arial" panose="020B0604020202020204" pitchFamily="34" charset="0"/>
              <a:buChar char="•"/>
            </a:pPr>
            <a:r>
              <a:rPr lang="en-US" sz="1800" dirty="0"/>
              <a:t>Other general status discussed. </a:t>
            </a:r>
          </a:p>
          <a:p>
            <a:pPr marL="0" indent="-365760">
              <a:spcBef>
                <a:spcPts val="0"/>
              </a:spcBef>
              <a:buFont typeface="Arial" panose="020B0604020202020204" pitchFamily="34" charset="0"/>
              <a:buChar char="•"/>
            </a:pPr>
            <a:endParaRPr lang="en-US" sz="2000" dirty="0"/>
          </a:p>
          <a:p>
            <a:pPr marL="0" indent="-365760">
              <a:spcBef>
                <a:spcPts val="0"/>
              </a:spcBef>
              <a:buFont typeface="Arial" panose="020B0604020202020204" pitchFamily="34" charset="0"/>
              <a:buChar char="•"/>
            </a:pPr>
            <a:r>
              <a:rPr lang="en-US" sz="2000" dirty="0"/>
              <a:t>NTIA soliciting comments on National Spectrum Strategy</a:t>
            </a:r>
          </a:p>
          <a:p>
            <a:pPr marL="742950" lvl="2" indent="-365760">
              <a:spcBef>
                <a:spcPts val="0"/>
              </a:spcBef>
              <a:buFont typeface="Arial" panose="020B0604020202020204" pitchFamily="34" charset="0"/>
              <a:buChar char="•"/>
            </a:pPr>
            <a:r>
              <a:rPr lang="en-US" sz="2000" dirty="0">
                <a:hlinkClick r:id="rId2"/>
              </a:rPr>
              <a:t>https://mentor.ieee.org/802.18/dcn/18/18-18-0168-00-0000-developing-a-sustainable-spectrum-strategy-for-america-s-future-ntia-request-for-comments.pdf</a:t>
            </a:r>
            <a:endParaRPr lang="en-US" sz="2000" dirty="0"/>
          </a:p>
          <a:p>
            <a:pPr marL="742950" lvl="2" indent="-365760">
              <a:spcBef>
                <a:spcPts val="0"/>
              </a:spcBef>
              <a:buFont typeface="Arial" panose="020B0604020202020204" pitchFamily="34" charset="0"/>
              <a:buChar char="•"/>
            </a:pPr>
            <a:r>
              <a:rPr lang="en-US" sz="2000" dirty="0"/>
              <a:t>NTIA requests comments from interested parties with regard to development of a comprehensive, long-term national spectrum strategy.  </a:t>
            </a:r>
          </a:p>
          <a:p>
            <a:pPr marL="742950" lvl="2" indent="-365760">
              <a:spcBef>
                <a:spcPts val="0"/>
              </a:spcBef>
              <a:buFont typeface="Arial" panose="020B0604020202020204" pitchFamily="34" charset="0"/>
              <a:buChar char="•"/>
            </a:pPr>
            <a:r>
              <a:rPr lang="en-US" sz="2000" dirty="0"/>
              <a:t>This is in response to the White House memorandum that came out in October. </a:t>
            </a:r>
          </a:p>
          <a:p>
            <a:pPr marL="742950" lvl="2" indent="-365760">
              <a:spcBef>
                <a:spcPts val="0"/>
              </a:spcBef>
              <a:buFont typeface="Arial" panose="020B0604020202020204" pitchFamily="34" charset="0"/>
              <a:buChar char="•"/>
            </a:pPr>
            <a:r>
              <a:rPr lang="en-US" sz="2000" b="1" dirty="0"/>
              <a:t>Will pass on doing comments on this.</a:t>
            </a:r>
          </a:p>
          <a:p>
            <a:pPr marL="400050" lvl="1" indent="-365760">
              <a:spcBef>
                <a:spcPts val="0"/>
              </a:spcBef>
              <a:buFont typeface="Arial" panose="020B0604020202020204" pitchFamily="34" charset="0"/>
              <a:buChar char="•"/>
            </a:pPr>
            <a:endParaRPr lang="en-US" dirty="0"/>
          </a:p>
        </p:txBody>
      </p:sp>
      <p:sp>
        <p:nvSpPr>
          <p:cNvPr id="6" name="Slide Number Placeholder 5">
            <a:extLst>
              <a:ext uri="{FF2B5EF4-FFF2-40B4-BE49-F238E27FC236}">
                <a16:creationId xmlns="" xmlns:a16="http://schemas.microsoft.com/office/drawing/2014/main" id="{4A7F363D-C216-452D-A702-44C3E0830229}"/>
              </a:ext>
            </a:extLst>
          </p:cNvPr>
          <p:cNvSpPr>
            <a:spLocks noGrp="1"/>
          </p:cNvSpPr>
          <p:nvPr>
            <p:ph type="sldNum" idx="12"/>
          </p:nvPr>
        </p:nvSpPr>
        <p:spPr/>
        <p:txBody>
          <a:bodyPr/>
          <a:lstStyle/>
          <a:p>
            <a:r>
              <a:rPr lang="en-US"/>
              <a:t>Slide </a:t>
            </a:r>
            <a:fld id="{AA8A01DF-F7FD-444B-8432-819BBAFADCAE}" type="slidenum">
              <a:rPr lang="en-US" smtClean="0"/>
              <a:pPr/>
              <a:t>114</a:t>
            </a:fld>
            <a:endParaRPr lang="en-US"/>
          </a:p>
        </p:txBody>
      </p:sp>
      <p:sp>
        <p:nvSpPr>
          <p:cNvPr id="5" name="Footer Placeholder 4">
            <a:extLst>
              <a:ext uri="{FF2B5EF4-FFF2-40B4-BE49-F238E27FC236}">
                <a16:creationId xmlns="" xmlns:a16="http://schemas.microsoft.com/office/drawing/2014/main" id="{9CC7141F-4D14-416D-9A07-6BE0BD33A2C9}"/>
              </a:ext>
            </a:extLst>
          </p:cNvPr>
          <p:cNvSpPr>
            <a:spLocks noGrp="1"/>
          </p:cNvSpPr>
          <p:nvPr>
            <p:ph type="ftr" idx="14"/>
          </p:nvPr>
        </p:nvSpPr>
        <p:spPr>
          <a:prstGeom prst="rect">
            <a:avLst/>
          </a:prstGeom>
        </p:spPr>
        <p:txBody>
          <a:bodyPr/>
          <a:lstStyle/>
          <a:p>
            <a:r>
              <a:rPr lang="en-US"/>
              <a:t>Jay Holcomb (Itron)</a:t>
            </a:r>
            <a:endParaRPr lang="en-US" dirty="0"/>
          </a:p>
        </p:txBody>
      </p:sp>
      <p:sp>
        <p:nvSpPr>
          <p:cNvPr id="4" name="Date Placeholder 3">
            <a:extLst>
              <a:ext uri="{FF2B5EF4-FFF2-40B4-BE49-F238E27FC236}">
                <a16:creationId xmlns="" xmlns:a16="http://schemas.microsoft.com/office/drawing/2014/main" id="{B3D02219-1223-4A94-B7A4-D63635EBBEF5}"/>
              </a:ext>
            </a:extLst>
          </p:cNvPr>
          <p:cNvSpPr>
            <a:spLocks noGrp="1"/>
          </p:cNvSpPr>
          <p:nvPr>
            <p:ph type="dt" idx="15"/>
          </p:nvPr>
        </p:nvSpPr>
        <p:spPr>
          <a:prstGeom prst="rect">
            <a:avLst/>
          </a:prstGeom>
        </p:spPr>
        <p:txBody>
          <a:bodyPr/>
          <a:lstStyle/>
          <a:p>
            <a:r>
              <a:rPr lang="en-US"/>
              <a:t>January 2019</a:t>
            </a:r>
            <a:endParaRPr lang="en-US" dirty="0"/>
          </a:p>
        </p:txBody>
      </p:sp>
    </p:spTree>
    <p:extLst>
      <p:ext uri="{BB962C8B-B14F-4D97-AF65-F5344CB8AC3E}">
        <p14:creationId xmlns:p14="http://schemas.microsoft.com/office/powerpoint/2010/main" val="378373788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67EFEE-2340-439A-9906-78EF1022E61C}"/>
              </a:ext>
            </a:extLst>
          </p:cNvPr>
          <p:cNvSpPr>
            <a:spLocks noGrp="1"/>
          </p:cNvSpPr>
          <p:nvPr>
            <p:ph type="title"/>
          </p:nvPr>
        </p:nvSpPr>
        <p:spPr/>
        <p:txBody>
          <a:bodyPr/>
          <a:lstStyle/>
          <a:p>
            <a:r>
              <a:rPr lang="en-US" sz="2800" dirty="0"/>
              <a:t>Items Discussed</a:t>
            </a:r>
          </a:p>
        </p:txBody>
      </p:sp>
      <p:sp>
        <p:nvSpPr>
          <p:cNvPr id="3" name="Content Placeholder 2">
            <a:extLst>
              <a:ext uri="{FF2B5EF4-FFF2-40B4-BE49-F238E27FC236}">
                <a16:creationId xmlns="" xmlns:a16="http://schemas.microsoft.com/office/drawing/2014/main" id="{E688CBFF-6841-4A69-ACB6-C9861AE6A4B7}"/>
              </a:ext>
            </a:extLst>
          </p:cNvPr>
          <p:cNvSpPr>
            <a:spLocks noGrp="1"/>
          </p:cNvSpPr>
          <p:nvPr>
            <p:ph idx="1"/>
          </p:nvPr>
        </p:nvSpPr>
        <p:spPr/>
        <p:txBody>
          <a:bodyPr/>
          <a:lstStyle/>
          <a:p>
            <a:pPr indent="-365760">
              <a:spcBef>
                <a:spcPts val="0"/>
              </a:spcBef>
              <a:buFont typeface="Arial" panose="020B0604020202020204" pitchFamily="34" charset="0"/>
              <a:buChar char="•"/>
            </a:pPr>
            <a:endParaRPr lang="en-AU" sz="2000" dirty="0"/>
          </a:p>
          <a:p>
            <a:pPr marL="0" indent="-365760">
              <a:spcBef>
                <a:spcPts val="0"/>
              </a:spcBef>
              <a:buFont typeface="Arial" panose="020B0604020202020204" pitchFamily="34" charset="0"/>
              <a:buChar char="•"/>
            </a:pPr>
            <a:r>
              <a:rPr lang="en-US" sz="2000" dirty="0"/>
              <a:t>EC Draft Law on Vehicle Communications, asking for feedback</a:t>
            </a:r>
          </a:p>
          <a:p>
            <a:pPr marL="742950" lvl="2" indent="-365760">
              <a:spcBef>
                <a:spcPts val="0"/>
              </a:spcBef>
              <a:buFont typeface="Arial" panose="020B0604020202020204" pitchFamily="34" charset="0"/>
              <a:buChar char="•"/>
            </a:pPr>
            <a:r>
              <a:rPr lang="en-US" sz="2000" dirty="0">
                <a:hlinkClick r:id="rId2"/>
              </a:rPr>
              <a:t>https://mentor.ieee.org/802.18/dcn/19/18-19-0007-00-0000-european-commission-v2x-draft-law.docx</a:t>
            </a:r>
            <a:r>
              <a:rPr lang="en-US" sz="2000" dirty="0"/>
              <a:t> </a:t>
            </a:r>
          </a:p>
          <a:p>
            <a:pPr marL="742950" lvl="2" indent="-365760">
              <a:spcBef>
                <a:spcPts val="0"/>
              </a:spcBef>
              <a:buFont typeface="Arial" panose="020B0604020202020204" pitchFamily="34" charset="0"/>
              <a:buChar char="•"/>
            </a:pPr>
            <a:r>
              <a:rPr lang="en-US" sz="2000" dirty="0"/>
              <a:t>DoT RFC could refer to some points in this Draft Law. </a:t>
            </a:r>
            <a:endParaRPr lang="en-US" dirty="0"/>
          </a:p>
          <a:p>
            <a:pPr>
              <a:spcBef>
                <a:spcPts val="0"/>
              </a:spcBef>
              <a:buFont typeface="Arial" panose="020B0604020202020204" pitchFamily="34" charset="0"/>
              <a:buChar char="•"/>
            </a:pPr>
            <a:endParaRPr lang="en-US" sz="2000" dirty="0"/>
          </a:p>
          <a:p>
            <a:pPr>
              <a:spcBef>
                <a:spcPts val="0"/>
              </a:spcBef>
              <a:buFont typeface="Arial" panose="020B0604020202020204" pitchFamily="34" charset="0"/>
              <a:buChar char="•"/>
            </a:pPr>
            <a:endParaRPr lang="en-US" sz="2000" dirty="0"/>
          </a:p>
          <a:p>
            <a:pPr indent="-365760">
              <a:spcBef>
                <a:spcPts val="0"/>
              </a:spcBef>
              <a:buFont typeface="Arial" panose="020B0604020202020204" pitchFamily="34" charset="0"/>
              <a:buChar char="•"/>
            </a:pPr>
            <a:r>
              <a:rPr lang="en-AU" sz="2000" dirty="0"/>
              <a:t>ACMA - Proposed updates to class licensing arrangements supporting 5G and other technology innovations, due 22 February</a:t>
            </a:r>
            <a:endParaRPr lang="en-US" sz="2000" dirty="0"/>
          </a:p>
          <a:p>
            <a:pPr lvl="1" indent="-365760">
              <a:spcBef>
                <a:spcPts val="0"/>
              </a:spcBef>
              <a:buFont typeface="Arial" panose="020B0604020202020204" pitchFamily="34" charset="0"/>
              <a:buChar char="•"/>
            </a:pPr>
            <a:r>
              <a:rPr lang="en-US" u="sng" dirty="0">
                <a:hlinkClick r:id="rId3"/>
              </a:rPr>
              <a:t>IFC 45/2018 Class licensing updates: Supporting 5G and other technology innovations</a:t>
            </a:r>
            <a:r>
              <a:rPr lang="en-US" b="1" dirty="0">
                <a:ea typeface="+mn-ea"/>
                <a:cs typeface="+mn-cs"/>
              </a:rPr>
              <a:t> </a:t>
            </a:r>
          </a:p>
          <a:p>
            <a:pPr lvl="1" indent="-365760">
              <a:spcBef>
                <a:spcPts val="0"/>
              </a:spcBef>
              <a:buFont typeface="Arial" panose="020B0604020202020204" pitchFamily="34" charset="0"/>
              <a:buChar char="•"/>
            </a:pPr>
            <a:r>
              <a:rPr lang="en-US" dirty="0">
                <a:ea typeface="+mn-ea"/>
                <a:cs typeface="+mn-cs"/>
              </a:rPr>
              <a:t>Adding the 66-71 GHz band and updating 57-66 GHz regarding indoor and outdoor communications systems.  </a:t>
            </a:r>
          </a:p>
          <a:p>
            <a:pPr lvl="1" indent="-365760">
              <a:spcBef>
                <a:spcPts val="0"/>
              </a:spcBef>
              <a:buFont typeface="Arial" panose="020B0604020202020204" pitchFamily="34" charset="0"/>
              <a:buChar char="•"/>
            </a:pPr>
            <a:r>
              <a:rPr lang="en-AU" dirty="0">
                <a:ea typeface="+mn-ea"/>
                <a:cs typeface="+mn-cs"/>
              </a:rPr>
              <a:t>Will be working on comments, </a:t>
            </a:r>
          </a:p>
          <a:p>
            <a:pPr lvl="1" indent="-365760">
              <a:spcBef>
                <a:spcPts val="600"/>
              </a:spcBef>
              <a:buFont typeface="Arial" panose="020B0604020202020204" pitchFamily="34" charset="0"/>
              <a:buChar char="•"/>
            </a:pPr>
            <a:r>
              <a:rPr lang="en-AU" dirty="0">
                <a:ea typeface="+mn-ea"/>
                <a:cs typeface="+mn-cs"/>
              </a:rPr>
              <a:t>Goal is for draft comments to start review at 31 January teleconference.</a:t>
            </a:r>
          </a:p>
        </p:txBody>
      </p:sp>
      <p:sp>
        <p:nvSpPr>
          <p:cNvPr id="6" name="Slide Number Placeholder 5">
            <a:extLst>
              <a:ext uri="{FF2B5EF4-FFF2-40B4-BE49-F238E27FC236}">
                <a16:creationId xmlns="" xmlns:a16="http://schemas.microsoft.com/office/drawing/2014/main" id="{4A7F363D-C216-452D-A702-44C3E0830229}"/>
              </a:ext>
            </a:extLst>
          </p:cNvPr>
          <p:cNvSpPr>
            <a:spLocks noGrp="1"/>
          </p:cNvSpPr>
          <p:nvPr>
            <p:ph type="sldNum" idx="12"/>
          </p:nvPr>
        </p:nvSpPr>
        <p:spPr/>
        <p:txBody>
          <a:bodyPr/>
          <a:lstStyle/>
          <a:p>
            <a:r>
              <a:rPr lang="en-US"/>
              <a:t>Slide </a:t>
            </a:r>
            <a:fld id="{AA8A01DF-F7FD-444B-8432-819BBAFADCAE}" type="slidenum">
              <a:rPr lang="en-US" smtClean="0"/>
              <a:pPr/>
              <a:t>115</a:t>
            </a:fld>
            <a:endParaRPr lang="en-US"/>
          </a:p>
        </p:txBody>
      </p:sp>
      <p:sp>
        <p:nvSpPr>
          <p:cNvPr id="5" name="Footer Placeholder 4">
            <a:extLst>
              <a:ext uri="{FF2B5EF4-FFF2-40B4-BE49-F238E27FC236}">
                <a16:creationId xmlns="" xmlns:a16="http://schemas.microsoft.com/office/drawing/2014/main" id="{9CC7141F-4D14-416D-9A07-6BE0BD33A2C9}"/>
              </a:ext>
            </a:extLst>
          </p:cNvPr>
          <p:cNvSpPr>
            <a:spLocks noGrp="1"/>
          </p:cNvSpPr>
          <p:nvPr>
            <p:ph type="ftr" idx="14"/>
          </p:nvPr>
        </p:nvSpPr>
        <p:spPr>
          <a:prstGeom prst="rect">
            <a:avLst/>
          </a:prstGeom>
        </p:spPr>
        <p:txBody>
          <a:bodyPr/>
          <a:lstStyle/>
          <a:p>
            <a:r>
              <a:rPr lang="en-US"/>
              <a:t>Jay Holcomb (Itron)</a:t>
            </a:r>
            <a:endParaRPr lang="en-US" dirty="0"/>
          </a:p>
        </p:txBody>
      </p:sp>
      <p:sp>
        <p:nvSpPr>
          <p:cNvPr id="4" name="Date Placeholder 3">
            <a:extLst>
              <a:ext uri="{FF2B5EF4-FFF2-40B4-BE49-F238E27FC236}">
                <a16:creationId xmlns="" xmlns:a16="http://schemas.microsoft.com/office/drawing/2014/main" id="{B3D02219-1223-4A94-B7A4-D63635EBBEF5}"/>
              </a:ext>
            </a:extLst>
          </p:cNvPr>
          <p:cNvSpPr>
            <a:spLocks noGrp="1"/>
          </p:cNvSpPr>
          <p:nvPr>
            <p:ph type="dt" idx="15"/>
          </p:nvPr>
        </p:nvSpPr>
        <p:spPr>
          <a:prstGeom prst="rect">
            <a:avLst/>
          </a:prstGeom>
        </p:spPr>
        <p:txBody>
          <a:bodyPr/>
          <a:lstStyle/>
          <a:p>
            <a:r>
              <a:rPr lang="en-US"/>
              <a:t>January 2019</a:t>
            </a:r>
            <a:endParaRPr lang="en-US" dirty="0"/>
          </a:p>
        </p:txBody>
      </p:sp>
    </p:spTree>
    <p:extLst>
      <p:ext uri="{BB962C8B-B14F-4D97-AF65-F5344CB8AC3E}">
        <p14:creationId xmlns:p14="http://schemas.microsoft.com/office/powerpoint/2010/main" val="303981513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ltLang="en-US" sz="2800" dirty="0"/>
              <a:t>Items worked on</a:t>
            </a:r>
          </a:p>
        </p:txBody>
      </p:sp>
      <p:sp>
        <p:nvSpPr>
          <p:cNvPr id="8" name="Content Placeholder 2"/>
          <p:cNvSpPr>
            <a:spLocks noGrp="1"/>
          </p:cNvSpPr>
          <p:nvPr>
            <p:ph idx="1"/>
          </p:nvPr>
        </p:nvSpPr>
        <p:spPr/>
        <p:txBody>
          <a:bodyPr/>
          <a:lstStyle/>
          <a:p>
            <a:pPr>
              <a:spcBef>
                <a:spcPts val="0"/>
              </a:spcBef>
              <a:buFont typeface="Arial" panose="020B0604020202020204" pitchFamily="34" charset="0"/>
              <a:buChar char="•"/>
            </a:pPr>
            <a:endParaRPr lang="en-US" sz="2000" dirty="0"/>
          </a:p>
          <a:p>
            <a:pPr marL="0" indent="-365760">
              <a:spcBef>
                <a:spcPts val="0"/>
              </a:spcBef>
              <a:buFont typeface="Arial" panose="020B0604020202020204" pitchFamily="34" charset="0"/>
              <a:buChar char="•"/>
            </a:pPr>
            <a:r>
              <a:rPr lang="en-US" sz="2000" dirty="0"/>
              <a:t>U.S. DoT Releases RFC on V2X Communications</a:t>
            </a:r>
          </a:p>
          <a:p>
            <a:pPr marL="742950" lvl="2" indent="-365760">
              <a:spcBef>
                <a:spcPts val="0"/>
              </a:spcBef>
              <a:buFont typeface="Arial" panose="020B0604020202020204" pitchFamily="34" charset="0"/>
              <a:buChar char="•"/>
            </a:pPr>
            <a:r>
              <a:rPr lang="en-US" sz="2000" dirty="0">
                <a:hlinkClick r:id="rId2"/>
              </a:rPr>
              <a:t>https://mentor.ieee.org/802.18/dcn/18/18-18-0166-00-0000-usdot-v2x-communciations-request-for-comments.docx</a:t>
            </a:r>
            <a:endParaRPr lang="en-US" sz="2000" dirty="0"/>
          </a:p>
          <a:p>
            <a:pPr marL="742950" lvl="2" indent="-365760">
              <a:spcBef>
                <a:spcPts val="0"/>
              </a:spcBef>
              <a:buFont typeface="Arial" panose="020B0604020202020204" pitchFamily="34" charset="0"/>
              <a:buChar char="•"/>
            </a:pPr>
            <a:r>
              <a:rPr lang="en-US" sz="2000" dirty="0"/>
              <a:t>This notice requests comment on how new developments the past few years impact both V2X in general and the Department’s role in encouraging the integration of V2X. </a:t>
            </a:r>
          </a:p>
          <a:p>
            <a:pPr marL="742950" lvl="2" indent="-365760">
              <a:spcBef>
                <a:spcPts val="0"/>
              </a:spcBef>
              <a:buFont typeface="Arial" panose="020B0604020202020204" pitchFamily="34" charset="0"/>
              <a:buChar char="•"/>
            </a:pPr>
            <a:r>
              <a:rPr lang="en-US" sz="2000" dirty="0"/>
              <a:t>With shutdown, 30 day grace period, goal to have in by 24 February.</a:t>
            </a:r>
          </a:p>
          <a:p>
            <a:pPr marL="742950" lvl="2" indent="-365760">
              <a:spcBef>
                <a:spcPts val="0"/>
              </a:spcBef>
              <a:buFont typeface="Arial" panose="020B0604020202020204" pitchFamily="34" charset="0"/>
              <a:buChar char="•"/>
            </a:pPr>
            <a:endParaRPr lang="en-US" sz="2000" b="1" dirty="0"/>
          </a:p>
          <a:p>
            <a:pPr marL="742950" lvl="2" indent="-365760">
              <a:spcBef>
                <a:spcPts val="0"/>
              </a:spcBef>
              <a:buFont typeface="Arial" panose="020B0604020202020204" pitchFamily="34" charset="0"/>
              <a:buChar char="•"/>
            </a:pPr>
            <a:r>
              <a:rPr lang="en-US" sz="2000" b="1" dirty="0"/>
              <a:t>Working on comments, with 802.11bd inputs.  </a:t>
            </a:r>
          </a:p>
          <a:p>
            <a:pPr marL="742950" lvl="2" indent="-365760">
              <a:spcBef>
                <a:spcPts val="0"/>
              </a:spcBef>
              <a:buFont typeface="Arial" panose="020B0604020202020204" pitchFamily="34" charset="0"/>
              <a:buChar char="•"/>
            </a:pPr>
            <a:r>
              <a:rPr lang="en-US" dirty="0">
                <a:hlinkClick r:id="rId3"/>
              </a:rPr>
              <a:t>https://mentor.ieee.org/802.18/dcn/19/18-19-0008-00-0000-usdot-v2x-communciations-rfc-ieee-802-comments.docx</a:t>
            </a:r>
            <a:r>
              <a:rPr lang="en-US" dirty="0"/>
              <a:t> </a:t>
            </a:r>
          </a:p>
          <a:p>
            <a:pPr marL="742950" lvl="2" indent="-365760">
              <a:spcBef>
                <a:spcPts val="0"/>
              </a:spcBef>
              <a:buFont typeface="Arial" panose="020B0604020202020204" pitchFamily="34" charset="0"/>
              <a:buChar char="•"/>
            </a:pPr>
            <a:endParaRPr lang="en-US" dirty="0"/>
          </a:p>
          <a:p>
            <a:pPr marL="742950" lvl="2" indent="-365760">
              <a:spcBef>
                <a:spcPts val="0"/>
              </a:spcBef>
              <a:buFont typeface="Arial" panose="020B0604020202020204" pitchFamily="34" charset="0"/>
              <a:buChar char="•"/>
            </a:pPr>
            <a:r>
              <a:rPr lang="en-US" dirty="0"/>
              <a:t>Goal is to have draft comments ready for initial review at 31 January teleconference.</a:t>
            </a:r>
          </a:p>
          <a:p>
            <a:pPr marL="742950" lvl="2" indent="-365760">
              <a:spcBef>
                <a:spcPts val="0"/>
              </a:spcBef>
              <a:buFont typeface="Arial" panose="020B0604020202020204" pitchFamily="34" charset="0"/>
              <a:buChar char="•"/>
            </a:pPr>
            <a:endParaRPr lang="en-US" dirty="0"/>
          </a:p>
          <a:p>
            <a:pPr marL="742950" lvl="2" indent="-365760">
              <a:spcBef>
                <a:spcPts val="0"/>
              </a:spcBef>
              <a:buFont typeface="Arial" panose="020B0604020202020204" pitchFamily="34" charset="0"/>
              <a:buChar char="•"/>
            </a:pPr>
            <a:r>
              <a:rPr lang="en-US" b="1" dirty="0">
                <a:solidFill>
                  <a:srgbClr val="7030A0"/>
                </a:solidFill>
              </a:rPr>
              <a:t>Note: this is the same time as comments to ACMA. </a:t>
            </a:r>
          </a:p>
        </p:txBody>
      </p:sp>
      <p:sp>
        <p:nvSpPr>
          <p:cNvPr id="6" name="Slide Number Placeholder 5"/>
          <p:cNvSpPr>
            <a:spLocks noGrp="1"/>
          </p:cNvSpPr>
          <p:nvPr>
            <p:ph type="sldNum" idx="12"/>
          </p:nvPr>
        </p:nvSpPr>
        <p:spPr/>
        <p:txBody>
          <a:bodyPr/>
          <a:lstStyle/>
          <a:p>
            <a:r>
              <a:rPr lang="en-US"/>
              <a:t>Slide </a:t>
            </a:r>
            <a:fld id="{AA8A01DF-F7FD-444B-8432-819BBAFADCAE}" type="slidenum">
              <a:rPr lang="en-US" smtClean="0"/>
              <a:pPr/>
              <a:t>116</a:t>
            </a:fld>
            <a:endParaRPr lang="en-US"/>
          </a:p>
        </p:txBody>
      </p:sp>
      <p:sp>
        <p:nvSpPr>
          <p:cNvPr id="5" name="Footer Placeholder 4"/>
          <p:cNvSpPr>
            <a:spLocks noGrp="1"/>
          </p:cNvSpPr>
          <p:nvPr>
            <p:ph type="ftr" idx="14"/>
          </p:nvPr>
        </p:nvSpPr>
        <p:spPr>
          <a:prstGeom prst="rect">
            <a:avLst/>
          </a:prstGeom>
        </p:spPr>
        <p:txBody>
          <a:bodyPr/>
          <a:lstStyle/>
          <a:p>
            <a:r>
              <a:rPr lang="en-US"/>
              <a:t>Jay Holcomb (Itron)</a:t>
            </a:r>
            <a:endParaRPr lang="en-US" dirty="0"/>
          </a:p>
        </p:txBody>
      </p:sp>
      <p:sp>
        <p:nvSpPr>
          <p:cNvPr id="4" name="Date Placeholder 3"/>
          <p:cNvSpPr>
            <a:spLocks noGrp="1"/>
          </p:cNvSpPr>
          <p:nvPr>
            <p:ph type="dt" idx="15"/>
          </p:nvPr>
        </p:nvSpPr>
        <p:spPr>
          <a:prstGeom prst="rect">
            <a:avLst/>
          </a:prstGeom>
        </p:spPr>
        <p:txBody>
          <a:bodyPr/>
          <a:lstStyle/>
          <a:p>
            <a:r>
              <a:rPr lang="en-US"/>
              <a:t>January 2019</a:t>
            </a:r>
            <a:endParaRPr lang="en-US" dirty="0"/>
          </a:p>
        </p:txBody>
      </p:sp>
    </p:spTree>
    <p:extLst>
      <p:ext uri="{BB962C8B-B14F-4D97-AF65-F5344CB8AC3E}">
        <p14:creationId xmlns:p14="http://schemas.microsoft.com/office/powerpoint/2010/main" val="11869851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ltLang="en-US" sz="2800" dirty="0"/>
              <a:t>Approved</a:t>
            </a:r>
          </a:p>
        </p:txBody>
      </p:sp>
      <p:sp>
        <p:nvSpPr>
          <p:cNvPr id="8" name="Content Placeholder 2"/>
          <p:cNvSpPr>
            <a:spLocks noGrp="1"/>
          </p:cNvSpPr>
          <p:nvPr>
            <p:ph idx="1"/>
          </p:nvPr>
        </p:nvSpPr>
        <p:spPr/>
        <p:txBody>
          <a:bodyPr/>
          <a:lstStyle/>
          <a:p>
            <a:endParaRPr lang="en-US" altLang="en-US" sz="2000" dirty="0"/>
          </a:p>
          <a:p>
            <a:r>
              <a:rPr lang="en-US" altLang="en-US" sz="2000" dirty="0"/>
              <a:t>Documents Approved this week</a:t>
            </a:r>
            <a:endParaRPr lang="en-US" altLang="en-US" sz="1800" dirty="0"/>
          </a:p>
          <a:p>
            <a:pPr lvl="1"/>
            <a:r>
              <a:rPr lang="en-US" altLang="en-US" dirty="0"/>
              <a:t>Agenda for the week</a:t>
            </a:r>
          </a:p>
          <a:p>
            <a:pPr lvl="2"/>
            <a:r>
              <a:rPr lang="en-US" altLang="en-US" sz="1600" dirty="0">
                <a:hlinkClick r:id="rId2"/>
              </a:rPr>
              <a:t>https://mentor.ieee.org/802.18/dcn/19/18-19-0005-02-0000-agenda-stl-interim-15-17-jan-2019-rr-tag.pptx</a:t>
            </a:r>
            <a:endParaRPr lang="en-US" altLang="en-US" sz="1600" dirty="0"/>
          </a:p>
          <a:p>
            <a:pPr lvl="2"/>
            <a:endParaRPr lang="en-US" altLang="en-US" dirty="0"/>
          </a:p>
          <a:p>
            <a:pPr lvl="1"/>
            <a:r>
              <a:rPr lang="en-US" altLang="en-US" dirty="0"/>
              <a:t>Sept. Wireless Interim minutes</a:t>
            </a:r>
            <a:endParaRPr lang="en-US" altLang="en-US" sz="1300" dirty="0">
              <a:hlinkClick r:id="rId3"/>
            </a:endParaRPr>
          </a:p>
          <a:p>
            <a:pPr lvl="2"/>
            <a:r>
              <a:rPr lang="en-US" altLang="en-US" sz="1600" dirty="0">
                <a:hlinkClick r:id="rId4"/>
              </a:rPr>
              <a:t>https://mentor.ieee.org/802.18/dcn/18/18-18-0149-00-0000-meeting-minutes-bangkok-f2f.docx</a:t>
            </a:r>
            <a:endParaRPr lang="en-US" altLang="en-US" sz="1600" dirty="0"/>
          </a:p>
          <a:p>
            <a:pPr lvl="2"/>
            <a:endParaRPr lang="en-US" altLang="en-US" sz="1600" dirty="0"/>
          </a:p>
          <a:p>
            <a:pPr lvl="2"/>
            <a:r>
              <a:rPr lang="en-US" altLang="en-US" sz="1600" dirty="0"/>
              <a:t>One teleconference minutes: </a:t>
            </a:r>
            <a:r>
              <a:rPr lang="en-US" altLang="en-US" sz="1600" dirty="0">
                <a:hlinkClick r:id="rId5"/>
              </a:rPr>
              <a:t>https://mentor.ieee.org/802.18/dcn/18/18-18-0167-00-0000-minutes-20dec18-rr-tag-teleconference.doc</a:t>
            </a:r>
            <a:r>
              <a:rPr lang="en-US" altLang="en-US" sz="1600" dirty="0"/>
              <a:t> </a:t>
            </a:r>
          </a:p>
          <a:p>
            <a:pPr marL="857250" lvl="2" indent="0"/>
            <a:endParaRPr lang="en-US" altLang="en-US" sz="1600" dirty="0"/>
          </a:p>
        </p:txBody>
      </p:sp>
      <p:sp>
        <p:nvSpPr>
          <p:cNvPr id="6" name="Slide Number Placeholder 5"/>
          <p:cNvSpPr>
            <a:spLocks noGrp="1"/>
          </p:cNvSpPr>
          <p:nvPr>
            <p:ph type="sldNum" idx="12"/>
          </p:nvPr>
        </p:nvSpPr>
        <p:spPr/>
        <p:txBody>
          <a:bodyPr/>
          <a:lstStyle/>
          <a:p>
            <a:r>
              <a:rPr lang="en-US"/>
              <a:t>Slide </a:t>
            </a:r>
            <a:fld id="{AA8A01DF-F7FD-444B-8432-819BBAFADCAE}" type="slidenum">
              <a:rPr lang="en-US" smtClean="0"/>
              <a:pPr/>
              <a:t>117</a:t>
            </a:fld>
            <a:endParaRPr lang="en-US"/>
          </a:p>
        </p:txBody>
      </p:sp>
      <p:sp>
        <p:nvSpPr>
          <p:cNvPr id="5" name="Footer Placeholder 4"/>
          <p:cNvSpPr>
            <a:spLocks noGrp="1"/>
          </p:cNvSpPr>
          <p:nvPr>
            <p:ph type="ftr" idx="14"/>
          </p:nvPr>
        </p:nvSpPr>
        <p:spPr>
          <a:prstGeom prst="rect">
            <a:avLst/>
          </a:prstGeom>
        </p:spPr>
        <p:txBody>
          <a:bodyPr/>
          <a:lstStyle/>
          <a:p>
            <a:r>
              <a:rPr lang="en-US"/>
              <a:t>Jay Holcomb (Itron)</a:t>
            </a:r>
            <a:endParaRPr lang="en-US" dirty="0"/>
          </a:p>
        </p:txBody>
      </p:sp>
      <p:sp>
        <p:nvSpPr>
          <p:cNvPr id="4" name="Date Placeholder 3"/>
          <p:cNvSpPr>
            <a:spLocks noGrp="1"/>
          </p:cNvSpPr>
          <p:nvPr>
            <p:ph type="dt" idx="15"/>
          </p:nvPr>
        </p:nvSpPr>
        <p:spPr>
          <a:prstGeom prst="rect">
            <a:avLst/>
          </a:prstGeom>
        </p:spPr>
        <p:txBody>
          <a:bodyPr/>
          <a:lstStyle/>
          <a:p>
            <a:r>
              <a:rPr lang="en-US"/>
              <a:t>January 2019</a:t>
            </a:r>
            <a:endParaRPr lang="en-US" dirty="0"/>
          </a:p>
        </p:txBody>
      </p:sp>
    </p:spTree>
    <p:extLst>
      <p:ext uri="{BB962C8B-B14F-4D97-AF65-F5344CB8AC3E}">
        <p14:creationId xmlns:p14="http://schemas.microsoft.com/office/powerpoint/2010/main" val="77567569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ltLang="en-US" sz="2800" dirty="0"/>
              <a:t>Actions required from this week</a:t>
            </a:r>
            <a:endParaRPr lang="en-US" sz="2800" dirty="0"/>
          </a:p>
        </p:txBody>
      </p:sp>
      <p:sp>
        <p:nvSpPr>
          <p:cNvPr id="8" name="Content Placeholder 2"/>
          <p:cNvSpPr>
            <a:spLocks noGrp="1"/>
          </p:cNvSpPr>
          <p:nvPr>
            <p:ph idx="1"/>
          </p:nvPr>
        </p:nvSpPr>
        <p:spPr/>
        <p:txBody>
          <a:bodyPr/>
          <a:lstStyle/>
          <a:p>
            <a:pPr>
              <a:buFont typeface="Arial" panose="020B0604020202020204" pitchFamily="34" charset="0"/>
              <a:buChar char="•"/>
            </a:pPr>
            <a:endParaRPr lang="en-US" sz="1800" dirty="0">
              <a:solidFill>
                <a:srgbClr val="00B0F0"/>
              </a:solidFill>
            </a:endParaRPr>
          </a:p>
          <a:p>
            <a:pPr>
              <a:buFont typeface="Arial" panose="020B0604020202020204" pitchFamily="34" charset="0"/>
              <a:buChar char="•"/>
            </a:pPr>
            <a:r>
              <a:rPr lang="en-US" sz="2000" dirty="0">
                <a:solidFill>
                  <a:srgbClr val="00B0F0"/>
                </a:solidFill>
              </a:rPr>
              <a:t>Send in inputs on the U.S. DoT V2X comments.</a:t>
            </a:r>
          </a:p>
          <a:p>
            <a:pPr lvl="1">
              <a:buFont typeface="Arial" panose="020B0604020202020204" pitchFamily="34" charset="0"/>
              <a:buChar char="•"/>
            </a:pPr>
            <a:r>
              <a:rPr lang="en-US" sz="1800" dirty="0">
                <a:solidFill>
                  <a:srgbClr val="00B0F0"/>
                </a:solidFill>
              </a:rPr>
              <a:t>(and review EC Draft law for points to add to DoT comments)</a:t>
            </a:r>
          </a:p>
          <a:p>
            <a:pPr>
              <a:buFont typeface="Arial" panose="020B0604020202020204" pitchFamily="34" charset="0"/>
              <a:buChar char="•"/>
            </a:pPr>
            <a:endParaRPr lang="en-US" sz="2000" dirty="0">
              <a:solidFill>
                <a:srgbClr val="00B0F0"/>
              </a:solidFill>
            </a:endParaRPr>
          </a:p>
          <a:p>
            <a:pPr>
              <a:buFont typeface="Arial" panose="020B0604020202020204" pitchFamily="34" charset="0"/>
              <a:buChar char="•"/>
            </a:pPr>
            <a:r>
              <a:rPr lang="en-US" sz="2000" dirty="0">
                <a:solidFill>
                  <a:srgbClr val="00B0F0"/>
                </a:solidFill>
              </a:rPr>
              <a:t>Send in comment text on ACMA consultation that had 60GHz.</a:t>
            </a:r>
            <a:r>
              <a:rPr lang="en-US" sz="2000" dirty="0"/>
              <a:t> </a:t>
            </a:r>
          </a:p>
          <a:p>
            <a:pPr marL="0" indent="0">
              <a:spcBef>
                <a:spcPts val="0"/>
              </a:spcBef>
            </a:pPr>
            <a:r>
              <a:rPr lang="en-US" altLang="en-US" sz="2000" dirty="0">
                <a:solidFill>
                  <a:srgbClr val="00B0F0"/>
                </a:solidFill>
              </a:rPr>
              <a:t> </a:t>
            </a:r>
          </a:p>
          <a:p>
            <a:pPr marL="0" indent="0">
              <a:spcBef>
                <a:spcPts val="0"/>
              </a:spcBef>
            </a:pPr>
            <a:endParaRPr lang="en-US" altLang="en-US" sz="1800" dirty="0">
              <a:solidFill>
                <a:srgbClr val="00B0F0"/>
              </a:solidFill>
            </a:endParaRPr>
          </a:p>
        </p:txBody>
      </p:sp>
      <p:sp>
        <p:nvSpPr>
          <p:cNvPr id="6" name="Slide Number Placeholder 5"/>
          <p:cNvSpPr>
            <a:spLocks noGrp="1"/>
          </p:cNvSpPr>
          <p:nvPr>
            <p:ph type="sldNum" idx="12"/>
          </p:nvPr>
        </p:nvSpPr>
        <p:spPr/>
        <p:txBody>
          <a:bodyPr/>
          <a:lstStyle/>
          <a:p>
            <a:r>
              <a:rPr lang="en-US"/>
              <a:t>Slide </a:t>
            </a:r>
            <a:fld id="{AA8A01DF-F7FD-444B-8432-819BBAFADCAE}" type="slidenum">
              <a:rPr lang="en-US" smtClean="0"/>
              <a:pPr/>
              <a:t>118</a:t>
            </a:fld>
            <a:endParaRPr lang="en-US"/>
          </a:p>
        </p:txBody>
      </p:sp>
      <p:sp>
        <p:nvSpPr>
          <p:cNvPr id="5" name="Footer Placeholder 4"/>
          <p:cNvSpPr>
            <a:spLocks noGrp="1"/>
          </p:cNvSpPr>
          <p:nvPr>
            <p:ph type="ftr" idx="14"/>
          </p:nvPr>
        </p:nvSpPr>
        <p:spPr>
          <a:prstGeom prst="rect">
            <a:avLst/>
          </a:prstGeom>
        </p:spPr>
        <p:txBody>
          <a:bodyPr/>
          <a:lstStyle/>
          <a:p>
            <a:r>
              <a:rPr lang="en-US"/>
              <a:t>Jay Holcomb (Itron)</a:t>
            </a:r>
            <a:endParaRPr lang="en-US" dirty="0"/>
          </a:p>
        </p:txBody>
      </p:sp>
      <p:sp>
        <p:nvSpPr>
          <p:cNvPr id="4" name="Date Placeholder 3"/>
          <p:cNvSpPr>
            <a:spLocks noGrp="1"/>
          </p:cNvSpPr>
          <p:nvPr>
            <p:ph type="dt" idx="15"/>
          </p:nvPr>
        </p:nvSpPr>
        <p:spPr>
          <a:prstGeom prst="rect">
            <a:avLst/>
          </a:prstGeom>
        </p:spPr>
        <p:txBody>
          <a:bodyPr/>
          <a:lstStyle/>
          <a:p>
            <a:r>
              <a:rPr lang="en-US"/>
              <a:t>January 2019</a:t>
            </a:r>
            <a:endParaRPr lang="en-US" dirty="0"/>
          </a:p>
        </p:txBody>
      </p:sp>
    </p:spTree>
    <p:extLst>
      <p:ext uri="{BB962C8B-B14F-4D97-AF65-F5344CB8AC3E}">
        <p14:creationId xmlns:p14="http://schemas.microsoft.com/office/powerpoint/2010/main" val="113576838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GB" sz="2800" dirty="0"/>
              <a:t>802.18 Meeting Close</a:t>
            </a:r>
            <a:endParaRPr lang="en-US" sz="2800" dirty="0"/>
          </a:p>
        </p:txBody>
      </p:sp>
      <p:sp>
        <p:nvSpPr>
          <p:cNvPr id="8" name="Content Placeholder 2"/>
          <p:cNvSpPr>
            <a:spLocks noGrp="1"/>
          </p:cNvSpPr>
          <p:nvPr>
            <p:ph idx="1"/>
          </p:nvPr>
        </p:nvSpPr>
        <p:spPr/>
        <p:txBody>
          <a:bodyPr/>
          <a:lstStyle/>
          <a:p>
            <a:r>
              <a:rPr lang="en-US" sz="2000" dirty="0"/>
              <a:t>The RR-TAG adjourned AM1 Thursday this week. </a:t>
            </a:r>
          </a:p>
          <a:p>
            <a:pPr lvl="1"/>
            <a:r>
              <a:rPr lang="en-US" dirty="0"/>
              <a:t>Will hold weekly, as needed, teleconferences, 15:00-15:55 ET Thursdays</a:t>
            </a:r>
          </a:p>
          <a:p>
            <a:pPr lvl="1"/>
            <a:endParaRPr lang="en-US" dirty="0"/>
          </a:p>
          <a:p>
            <a:pPr lvl="1"/>
            <a:r>
              <a:rPr lang="en-US" b="1" dirty="0"/>
              <a:t>Next teleconference planed for 31 Jan 2019, </a:t>
            </a:r>
            <a:r>
              <a:rPr lang="en-US" dirty="0"/>
              <a:t>1500et/1200pt</a:t>
            </a:r>
          </a:p>
          <a:p>
            <a:pPr lvl="2"/>
            <a:r>
              <a:rPr lang="en-US" dirty="0"/>
              <a:t>No teleconference next week, 24 Jan.. </a:t>
            </a:r>
          </a:p>
          <a:p>
            <a:pPr lvl="2"/>
            <a:r>
              <a:rPr lang="en-US" sz="2000" dirty="0"/>
              <a:t>Call in information: </a:t>
            </a:r>
            <a:r>
              <a:rPr lang="en-US" altLang="en-US" sz="2000" dirty="0"/>
              <a:t>18-16/0038-11 </a:t>
            </a:r>
            <a:r>
              <a:rPr lang="en-US" altLang="en-US" sz="2000" b="1" dirty="0"/>
              <a:t>(</a:t>
            </a:r>
            <a:r>
              <a:rPr lang="en-US" altLang="en-US" sz="2000" b="1" i="1" u="sng" dirty="0"/>
              <a:t>or latest</a:t>
            </a:r>
            <a:r>
              <a:rPr lang="en-US" altLang="en-US" sz="2000" b="1" dirty="0"/>
              <a:t>)</a:t>
            </a:r>
            <a:endParaRPr lang="en-US" sz="2000" b="1" dirty="0"/>
          </a:p>
          <a:p>
            <a:pPr lvl="2"/>
            <a:r>
              <a:rPr lang="en-US" sz="2000" dirty="0"/>
              <a:t>All notices are sent through the 802.18 list server reflector. </a:t>
            </a:r>
          </a:p>
          <a:p>
            <a:endParaRPr lang="en-US" sz="2000" b="0" dirty="0"/>
          </a:p>
          <a:p>
            <a:pPr>
              <a:buFont typeface="Arial" panose="020B0604020202020204" pitchFamily="34" charset="0"/>
              <a:buChar char="•"/>
            </a:pPr>
            <a:r>
              <a:rPr lang="en-US" sz="2000" b="0" dirty="0"/>
              <a:t>The next face to face meeting of the 802.18 RR-TAG will be at the IEEE 802 11-15 March 19 the Plenary in the Hyatt Regency Vancouver and Fairmont Hotel Vancouver, Vancouver, BC, Canada</a:t>
            </a:r>
          </a:p>
        </p:txBody>
      </p:sp>
      <p:sp>
        <p:nvSpPr>
          <p:cNvPr id="6" name="Slide Number Placeholder 5"/>
          <p:cNvSpPr>
            <a:spLocks noGrp="1"/>
          </p:cNvSpPr>
          <p:nvPr>
            <p:ph type="sldNum" idx="12"/>
          </p:nvPr>
        </p:nvSpPr>
        <p:spPr/>
        <p:txBody>
          <a:bodyPr/>
          <a:lstStyle/>
          <a:p>
            <a:r>
              <a:rPr lang="en-US"/>
              <a:t>Slide </a:t>
            </a:r>
            <a:fld id="{AA8A01DF-F7FD-444B-8432-819BBAFADCAE}" type="slidenum">
              <a:rPr lang="en-US" smtClean="0"/>
              <a:pPr/>
              <a:t>119</a:t>
            </a:fld>
            <a:endParaRPr lang="en-US"/>
          </a:p>
        </p:txBody>
      </p:sp>
      <p:sp>
        <p:nvSpPr>
          <p:cNvPr id="5" name="Footer Placeholder 4"/>
          <p:cNvSpPr>
            <a:spLocks noGrp="1"/>
          </p:cNvSpPr>
          <p:nvPr>
            <p:ph type="ftr" idx="14"/>
          </p:nvPr>
        </p:nvSpPr>
        <p:spPr>
          <a:prstGeom prst="rect">
            <a:avLst/>
          </a:prstGeom>
        </p:spPr>
        <p:txBody>
          <a:bodyPr/>
          <a:lstStyle/>
          <a:p>
            <a:r>
              <a:rPr lang="en-US"/>
              <a:t>Jay Holcomb (Itron)</a:t>
            </a:r>
            <a:endParaRPr lang="en-US" dirty="0"/>
          </a:p>
        </p:txBody>
      </p:sp>
      <p:sp>
        <p:nvSpPr>
          <p:cNvPr id="4" name="Date Placeholder 3"/>
          <p:cNvSpPr>
            <a:spLocks noGrp="1"/>
          </p:cNvSpPr>
          <p:nvPr>
            <p:ph type="dt" idx="15"/>
          </p:nvPr>
        </p:nvSpPr>
        <p:spPr>
          <a:prstGeom prst="rect">
            <a:avLst/>
          </a:prstGeom>
        </p:spPr>
        <p:txBody>
          <a:bodyPr/>
          <a:lstStyle/>
          <a:p>
            <a:r>
              <a:rPr lang="en-US"/>
              <a:t>January 2019</a:t>
            </a:r>
            <a:endParaRPr lang="en-US" dirty="0"/>
          </a:p>
        </p:txBody>
      </p:sp>
    </p:spTree>
    <p:extLst>
      <p:ext uri="{BB962C8B-B14F-4D97-AF65-F5344CB8AC3E}">
        <p14:creationId xmlns:p14="http://schemas.microsoft.com/office/powerpoint/2010/main" val="2954560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237" y="603763"/>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nvPr>
        </p:nvGraphicFramePr>
        <p:xfrm>
          <a:off x="835168" y="1550547"/>
          <a:ext cx="10518632" cy="4246880"/>
        </p:xfrm>
        <a:graphic>
          <a:graphicData uri="http://schemas.openxmlformats.org/drawingml/2006/table">
            <a:tbl>
              <a:tblPr firstRow="1">
                <a:tableStyleId>{073A0DAA-6AF3-43AB-8588-CEC1D06C72B9}</a:tableStyleId>
              </a:tblPr>
              <a:tblGrid>
                <a:gridCol w="647601">
                  <a:extLst>
                    <a:ext uri="{9D8B030D-6E8A-4147-A177-3AD203B41FA5}">
                      <a16:colId xmlns="" xmlns:a16="http://schemas.microsoft.com/office/drawing/2014/main" val="4261970102"/>
                    </a:ext>
                  </a:extLst>
                </a:gridCol>
                <a:gridCol w="422231">
                  <a:extLst>
                    <a:ext uri="{9D8B030D-6E8A-4147-A177-3AD203B41FA5}">
                      <a16:colId xmlns="" xmlns:a16="http://schemas.microsoft.com/office/drawing/2014/main" val="78877518"/>
                    </a:ext>
                  </a:extLst>
                </a:gridCol>
                <a:gridCol w="457200">
                  <a:extLst>
                    <a:ext uri="{9D8B030D-6E8A-4147-A177-3AD203B41FA5}">
                      <a16:colId xmlns="" xmlns:a16="http://schemas.microsoft.com/office/drawing/2014/main" val="145119986"/>
                    </a:ext>
                  </a:extLst>
                </a:gridCol>
                <a:gridCol w="609600">
                  <a:extLst>
                    <a:ext uri="{9D8B030D-6E8A-4147-A177-3AD203B41FA5}">
                      <a16:colId xmlns="" xmlns:a16="http://schemas.microsoft.com/office/drawing/2014/main" val="3029749347"/>
                    </a:ext>
                  </a:extLst>
                </a:gridCol>
                <a:gridCol w="533400">
                  <a:extLst>
                    <a:ext uri="{9D8B030D-6E8A-4147-A177-3AD203B41FA5}">
                      <a16:colId xmlns="" xmlns:a16="http://schemas.microsoft.com/office/drawing/2014/main" val="948022760"/>
                    </a:ext>
                  </a:extLst>
                </a:gridCol>
                <a:gridCol w="381000">
                  <a:extLst>
                    <a:ext uri="{9D8B030D-6E8A-4147-A177-3AD203B41FA5}">
                      <a16:colId xmlns="" xmlns:a16="http://schemas.microsoft.com/office/drawing/2014/main" val="1543342895"/>
                    </a:ext>
                  </a:extLst>
                </a:gridCol>
                <a:gridCol w="609600">
                  <a:extLst>
                    <a:ext uri="{9D8B030D-6E8A-4147-A177-3AD203B41FA5}">
                      <a16:colId xmlns="" xmlns:a16="http://schemas.microsoft.com/office/drawing/2014/main" val="3821760127"/>
                    </a:ext>
                  </a:extLst>
                </a:gridCol>
                <a:gridCol w="533400">
                  <a:extLst>
                    <a:ext uri="{9D8B030D-6E8A-4147-A177-3AD203B41FA5}">
                      <a16:colId xmlns="" xmlns:a16="http://schemas.microsoft.com/office/drawing/2014/main" val="1625024730"/>
                    </a:ext>
                  </a:extLst>
                </a:gridCol>
                <a:gridCol w="457200">
                  <a:extLst>
                    <a:ext uri="{9D8B030D-6E8A-4147-A177-3AD203B41FA5}">
                      <a16:colId xmlns="" xmlns:a16="http://schemas.microsoft.com/office/drawing/2014/main" val="2849464904"/>
                    </a:ext>
                  </a:extLst>
                </a:gridCol>
                <a:gridCol w="457200">
                  <a:extLst>
                    <a:ext uri="{9D8B030D-6E8A-4147-A177-3AD203B41FA5}">
                      <a16:colId xmlns="" xmlns:a16="http://schemas.microsoft.com/office/drawing/2014/main" val="3784159027"/>
                    </a:ext>
                  </a:extLst>
                </a:gridCol>
                <a:gridCol w="1143000">
                  <a:extLst>
                    <a:ext uri="{9D8B030D-6E8A-4147-A177-3AD203B41FA5}">
                      <a16:colId xmlns="" xmlns:a16="http://schemas.microsoft.com/office/drawing/2014/main" val="309422106"/>
                    </a:ext>
                  </a:extLst>
                </a:gridCol>
                <a:gridCol w="457200">
                  <a:extLst>
                    <a:ext uri="{9D8B030D-6E8A-4147-A177-3AD203B41FA5}">
                      <a16:colId xmlns="" xmlns:a16="http://schemas.microsoft.com/office/drawing/2014/main" val="2746800865"/>
                    </a:ext>
                  </a:extLst>
                </a:gridCol>
                <a:gridCol w="685800">
                  <a:extLst>
                    <a:ext uri="{9D8B030D-6E8A-4147-A177-3AD203B41FA5}">
                      <a16:colId xmlns="" xmlns:a16="http://schemas.microsoft.com/office/drawing/2014/main" val="3917323349"/>
                    </a:ext>
                  </a:extLst>
                </a:gridCol>
                <a:gridCol w="1938583">
                  <a:extLst>
                    <a:ext uri="{9D8B030D-6E8A-4147-A177-3AD203B41FA5}">
                      <a16:colId xmlns="" xmlns:a16="http://schemas.microsoft.com/office/drawing/2014/main" val="664609411"/>
                    </a:ext>
                  </a:extLst>
                </a:gridCol>
                <a:gridCol w="1185617">
                  <a:extLst>
                    <a:ext uri="{9D8B030D-6E8A-4147-A177-3AD203B41FA5}">
                      <a16:colId xmlns="" xmlns:a16="http://schemas.microsoft.com/office/drawing/2014/main" val="1668201667"/>
                    </a:ext>
                  </a:extLst>
                </a:gridCol>
              </a:tblGrid>
              <a:tr h="21844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TG</a:t>
                      </a:r>
                      <a:endParaRPr kumimoji="0" lang="en-US" sz="12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a:ln>
                            <a:noFill/>
                          </a:ln>
                          <a:effectLst/>
                        </a:rPr>
                        <a:t>Published or Draft Baseline Documents</a:t>
                      </a:r>
                      <a:endParaRPr kumimoji="0" lang="en-US" sz="18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dirty="0">
                          <a:ln>
                            <a:noFill/>
                          </a:ln>
                          <a:effectLst/>
                        </a:rPr>
                        <a:t>Source</a:t>
                      </a:r>
                      <a:endParaRPr kumimoji="0" lang="en-US" sz="10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dirty="0">
                          <a:ln>
                            <a:noFill/>
                          </a:ln>
                          <a:effectLst/>
                        </a:rPr>
                        <a:t>MDR</a:t>
                      </a: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Style Guide</a:t>
                      </a:r>
                      <a:endParaRPr kumimoji="0" lang="en-US" sz="1000" b="1" i="0" u="none" strike="noStrike" cap="none" normalizeH="0" baseline="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u="none" strike="noStrike" cap="none" normalizeH="0" baseline="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Editor</a:t>
                      </a:r>
                      <a:endParaRPr kumimoji="0" lang="en-US" sz="1000" b="1" i="0" u="none" strike="noStrike" cap="none" normalizeH="0" baseline="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dirty="0">
                          <a:ln>
                            <a:noFill/>
                          </a:ln>
                          <a:effectLst/>
                        </a:rPr>
                        <a:t>Snapshot Date</a:t>
                      </a: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67557412"/>
                  </a:ext>
                </a:extLst>
              </a:tr>
              <a:tr h="37084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Published</a:t>
                      </a:r>
                      <a:endParaRPr kumimoji="0" lang="en-US" sz="1200" b="1"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md</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ax</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ay</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err="1">
                          <a:ln>
                            <a:noFill/>
                          </a:ln>
                          <a:effectLst/>
                        </a:rPr>
                        <a:t>az</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err="1">
                          <a:ln>
                            <a:noFill/>
                          </a:ln>
                          <a:effectLst/>
                        </a:rPr>
                        <a:t>ba</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bb</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err="1">
                          <a:ln>
                            <a:noFill/>
                          </a:ln>
                          <a:effectLst/>
                        </a:rPr>
                        <a:t>bc</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err="1">
                          <a:ln>
                            <a:noFill/>
                          </a:ln>
                          <a:effectLst/>
                        </a:rPr>
                        <a:t>bd</a:t>
                      </a:r>
                      <a:r>
                        <a:rPr kumimoji="0" lang="en-US" sz="1200" u="none" strike="noStrike" cap="none" normalizeH="0" baseline="0" dirty="0">
                          <a:ln>
                            <a:noFill/>
                          </a:ln>
                          <a:effectLst/>
                        </a:rPr>
                        <a:t> </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 xmlns:a16="http://schemas.microsoft.com/office/drawing/2014/main" val="1841105578"/>
                  </a:ext>
                </a:extLst>
              </a:tr>
              <a:tr h="4662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md</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Frame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Emily Qi</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a:ln>
                            <a:noFill/>
                          </a:ln>
                          <a:solidFill>
                            <a:srgbClr val="FF0000"/>
                          </a:solidFill>
                          <a:effectLst/>
                          <a:latin typeface="Times New Roman" pitchFamily="18" charset="0"/>
                        </a:rPr>
                        <a:t>15-Jan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202217997"/>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ax</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rPr>
                        <a:t>3.3</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kern="1200" dirty="0" err="1">
                          <a:solidFill>
                            <a:schemeClr val="tx1"/>
                          </a:solidFill>
                          <a:effectLst/>
                          <a:latin typeface="+mn-lt"/>
                          <a:ea typeface="+mn-ea"/>
                          <a:cs typeface="+mn-cs"/>
                        </a:rPr>
                        <a:t>Framemaker</a:t>
                      </a:r>
                      <a:r>
                        <a:rPr lang="en-US" sz="1600" kern="1200" dirty="0">
                          <a:solidFill>
                            <a:schemeClr val="tx1"/>
                          </a:solidFill>
                          <a:effectLst/>
                          <a:latin typeface="+mn-lt"/>
                          <a:ea typeface="+mn-ea"/>
                          <a:cs typeface="+mn-cs"/>
                        </a:rPr>
                        <a:t> 2017 release</a:t>
                      </a:r>
                      <a:endParaRPr lang="en-US" sz="16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Times New Roman" pitchFamily="18" charset="0"/>
                        </a:rPr>
                        <a:t>Robert Stacey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FF0000"/>
                          </a:solidFill>
                          <a:effectLst/>
                          <a:latin typeface="Times New Roman" pitchFamily="18" charset="0"/>
                        </a:rPr>
                        <a:t>15-Jan</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193073376"/>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ay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mn-lt"/>
                        </a:rPr>
                        <a:t>1.5</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mn-lt"/>
                        </a:rPr>
                        <a:t>3.2</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rPr>
                        <a:t>2.2</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kern="1200" dirty="0">
                          <a:solidFill>
                            <a:schemeClr val="tx1"/>
                          </a:solidFill>
                          <a:effectLst/>
                          <a:latin typeface="+mn-lt"/>
                          <a:ea typeface="+mn-ea"/>
                          <a:cs typeface="+mn-cs"/>
                        </a:rPr>
                        <a:t>Word</a:t>
                      </a:r>
                      <a:endParaRPr lang="en-US" sz="16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Times New Roman" pitchFamily="18" charset="0"/>
                        </a:rPr>
                        <a:t>Carlos </a:t>
                      </a:r>
                      <a:r>
                        <a:rPr kumimoji="0" lang="en-US" sz="1800" b="0" i="0" u="none" strike="noStrike" cap="none" normalizeH="0" baseline="0" dirty="0" err="1">
                          <a:ln>
                            <a:noFill/>
                          </a:ln>
                          <a:solidFill>
                            <a:schemeClr val="tx1"/>
                          </a:solidFill>
                          <a:effectLst/>
                          <a:latin typeface="Times New Roman" pitchFamily="18" charset="0"/>
                        </a:rPr>
                        <a:t>Cordeiro</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FF0000"/>
                          </a:solidFill>
                          <a:effectLst/>
                          <a:latin typeface="Times New Roman" pitchFamily="18" charset="0"/>
                        </a:rPr>
                        <a:t>14-Jan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552362811"/>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Times New Roman" pitchFamily="18" charset="0"/>
                        </a:rPr>
                        <a:t>az</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rPr>
                        <a:t>3.3</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rPr>
                        <a:t>2.2</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rPr>
                        <a:t>0.6</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Times New Roman" pitchFamily="18" charset="0"/>
                        </a:rPr>
                        <a:t>Chao Chun Wang</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a:ln>
                            <a:noFill/>
                          </a:ln>
                          <a:solidFill>
                            <a:srgbClr val="FF0000"/>
                          </a:solidFill>
                          <a:effectLst/>
                          <a:latin typeface="Times New Roman" pitchFamily="18" charset="0"/>
                        </a:rPr>
                        <a:t>15-Jan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172046837"/>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Times New Roman" pitchFamily="18" charset="0"/>
                        </a:rPr>
                        <a:t>ba</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rPr>
                        <a:t>1.6</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mn-lt"/>
                        </a:rPr>
                        <a:t>1.4</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mn-lt"/>
                        </a:rPr>
                        <a:t>0.3</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rgbClr val="FF0000"/>
                          </a:solidFill>
                          <a:effectLst/>
                          <a:latin typeface="+mn-lt"/>
                        </a:rPr>
                        <a:t>1.1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kern="1200" dirty="0" err="1">
                          <a:solidFill>
                            <a:schemeClr val="tx1"/>
                          </a:solidFill>
                          <a:effectLst/>
                          <a:latin typeface="+mn-lt"/>
                          <a:ea typeface="+mn-ea"/>
                          <a:cs typeface="+mn-cs"/>
                        </a:rPr>
                        <a:t>Framemaker</a:t>
                      </a:r>
                      <a:r>
                        <a:rPr lang="en-US" sz="1600" kern="1200" dirty="0">
                          <a:solidFill>
                            <a:schemeClr val="tx1"/>
                          </a:solidFill>
                          <a:effectLst/>
                          <a:latin typeface="+mn-lt"/>
                          <a:ea typeface="+mn-ea"/>
                          <a:cs typeface="+mn-cs"/>
                        </a:rPr>
                        <a:t> 2017 release</a:t>
                      </a:r>
                      <a:endParaRPr lang="en-US" sz="16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tx1"/>
                          </a:solidFill>
                        </a:rPr>
                        <a:t>Po-Kai Huang</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a:ln>
                            <a:noFill/>
                          </a:ln>
                          <a:solidFill>
                            <a:srgbClr val="FF0000"/>
                          </a:solidFill>
                          <a:effectLst/>
                          <a:latin typeface="Times New Roman" pitchFamily="18" charset="0"/>
                        </a:rPr>
                        <a:t>14-Jan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60612243"/>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bb</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Volker </a:t>
                      </a:r>
                      <a:r>
                        <a:rPr lang="en-US" dirty="0" err="1">
                          <a:solidFill>
                            <a:schemeClr val="tx1"/>
                          </a:solidFill>
                        </a:rPr>
                        <a:t>Jungnickel</a:t>
                      </a:r>
                      <a:endParaRPr lang="en-US"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a:ln>
                            <a:noFill/>
                          </a:ln>
                          <a:solidFill>
                            <a:srgbClr val="FF0000"/>
                          </a:solidFill>
                          <a:effectLst/>
                          <a:latin typeface="Times New Roman" pitchFamily="18" charset="0"/>
                        </a:rPr>
                        <a:t>15-Jan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058542191"/>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Times New Roman" pitchFamily="18" charset="0"/>
                        </a:rPr>
                        <a:t>bc</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00CC"/>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711138465"/>
                  </a:ext>
                </a:extLst>
              </a:tr>
              <a:tr h="370840">
                <a:tc>
                  <a:txBody>
                    <a:bodyPr/>
                    <a:lstStyle/>
                    <a:p>
                      <a:pPr algn="ctr"/>
                      <a:r>
                        <a:rPr lang="en-US" dirty="0" err="1">
                          <a:solidFill>
                            <a:schemeClr val="tx1"/>
                          </a:solidFill>
                        </a:rPr>
                        <a:t>bd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85866631"/>
                  </a:ext>
                </a:extLst>
              </a:tr>
            </a:tbl>
          </a:graphicData>
        </a:graphic>
      </p:graphicFrame>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6" name="Date Placeholder 5"/>
          <p:cNvSpPr>
            <a:spLocks noGrp="1"/>
          </p:cNvSpPr>
          <p:nvPr>
            <p:ph type="dt" idx="15"/>
          </p:nvPr>
        </p:nvSpPr>
        <p:spPr/>
        <p:txBody>
          <a:bodyPr/>
          <a:lstStyle/>
          <a:p>
            <a:r>
              <a:rPr lang="en-US"/>
              <a:t>January 2019</a:t>
            </a:r>
            <a:endParaRPr lang="en-GB" dirty="0"/>
          </a:p>
        </p:txBody>
      </p:sp>
      <p:sp>
        <p:nvSpPr>
          <p:cNvPr id="7" name="Text Box 116"/>
          <p:cNvSpPr txBox="1">
            <a:spLocks noChangeArrowheads="1"/>
          </p:cNvSpPr>
          <p:nvPr/>
        </p:nvSpPr>
        <p:spPr bwMode="auto">
          <a:xfrm>
            <a:off x="9753600" y="855592"/>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sp>
        <p:nvSpPr>
          <p:cNvPr id="8" name="Text Box 231"/>
          <p:cNvSpPr txBox="1">
            <a:spLocks noChangeArrowheads="1"/>
          </p:cNvSpPr>
          <p:nvPr/>
        </p:nvSpPr>
        <p:spPr bwMode="auto">
          <a:xfrm>
            <a:off x="685800" y="603763"/>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a:solidFill>
                  <a:srgbClr val="FF0000"/>
                </a:solidFill>
                <a:latin typeface="Arial" charset="0"/>
              </a:rPr>
              <a:t>Jan 2019</a:t>
            </a:r>
            <a:endParaRPr lang="en-US" sz="1800" dirty="0">
              <a:solidFill>
                <a:srgbClr val="FF0000"/>
              </a:solidFill>
              <a:latin typeface="Arial" charset="0"/>
            </a:endParaRPr>
          </a:p>
        </p:txBody>
      </p:sp>
      <p:sp>
        <p:nvSpPr>
          <p:cNvPr id="9" name="Text Box 116"/>
          <p:cNvSpPr txBox="1">
            <a:spLocks noChangeArrowheads="1"/>
          </p:cNvSpPr>
          <p:nvPr/>
        </p:nvSpPr>
        <p:spPr bwMode="auto">
          <a:xfrm>
            <a:off x="685800" y="833738"/>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Tree>
    <p:extLst>
      <p:ext uri="{BB962C8B-B14F-4D97-AF65-F5344CB8AC3E}">
        <p14:creationId xmlns:p14="http://schemas.microsoft.com/office/powerpoint/2010/main" val="101308185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z="2800" dirty="0"/>
              <a:t> </a:t>
            </a:r>
          </a:p>
        </p:txBody>
      </p:sp>
      <p:sp>
        <p:nvSpPr>
          <p:cNvPr id="8" name="Content Placeholder 2"/>
          <p:cNvSpPr>
            <a:spLocks noGrp="1"/>
          </p:cNvSpPr>
          <p:nvPr>
            <p:ph idx="1"/>
          </p:nvPr>
        </p:nvSpPr>
        <p:spPr/>
        <p:txBody>
          <a:bodyPr/>
          <a:lstStyle/>
          <a:p>
            <a:r>
              <a:rPr lang="en-US" sz="2000" dirty="0"/>
              <a:t>Thank You</a:t>
            </a:r>
          </a:p>
        </p:txBody>
      </p:sp>
      <p:sp>
        <p:nvSpPr>
          <p:cNvPr id="6" name="Slide Number Placeholder 5"/>
          <p:cNvSpPr>
            <a:spLocks noGrp="1"/>
          </p:cNvSpPr>
          <p:nvPr>
            <p:ph type="sldNum" idx="12"/>
          </p:nvPr>
        </p:nvSpPr>
        <p:spPr/>
        <p:txBody>
          <a:bodyPr/>
          <a:lstStyle/>
          <a:p>
            <a:r>
              <a:rPr lang="en-US"/>
              <a:t>Slide </a:t>
            </a:r>
            <a:fld id="{AA8A01DF-F7FD-444B-8432-819BBAFADCAE}" type="slidenum">
              <a:rPr lang="en-US" smtClean="0"/>
              <a:pPr/>
              <a:t>120</a:t>
            </a:fld>
            <a:endParaRPr lang="en-US"/>
          </a:p>
        </p:txBody>
      </p:sp>
      <p:sp>
        <p:nvSpPr>
          <p:cNvPr id="5" name="Footer Placeholder 4"/>
          <p:cNvSpPr>
            <a:spLocks noGrp="1"/>
          </p:cNvSpPr>
          <p:nvPr>
            <p:ph type="ftr" idx="14"/>
          </p:nvPr>
        </p:nvSpPr>
        <p:spPr>
          <a:prstGeom prst="rect">
            <a:avLst/>
          </a:prstGeom>
        </p:spPr>
        <p:txBody>
          <a:bodyPr/>
          <a:lstStyle/>
          <a:p>
            <a:r>
              <a:rPr lang="en-US"/>
              <a:t>Jay Holcomb (Itron)</a:t>
            </a:r>
            <a:endParaRPr lang="en-US" dirty="0"/>
          </a:p>
        </p:txBody>
      </p:sp>
      <p:sp>
        <p:nvSpPr>
          <p:cNvPr id="4" name="Date Placeholder 3"/>
          <p:cNvSpPr>
            <a:spLocks noGrp="1"/>
          </p:cNvSpPr>
          <p:nvPr>
            <p:ph type="dt" idx="15"/>
          </p:nvPr>
        </p:nvSpPr>
        <p:spPr>
          <a:prstGeom prst="rect">
            <a:avLst/>
          </a:prstGeom>
        </p:spPr>
        <p:txBody>
          <a:bodyPr/>
          <a:lstStyle/>
          <a:p>
            <a:r>
              <a:rPr lang="en-US"/>
              <a:t>January 2019</a:t>
            </a:r>
            <a:endParaRPr lang="en-US" dirty="0"/>
          </a:p>
        </p:txBody>
      </p:sp>
    </p:spTree>
    <p:extLst>
      <p:ext uri="{BB962C8B-B14F-4D97-AF65-F5344CB8AC3E}">
        <p14:creationId xmlns:p14="http://schemas.microsoft.com/office/powerpoint/2010/main" val="329573925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1"/>
          <p:cNvSpPr>
            <a:spLocks noGrp="1" noChangeArrowheads="1"/>
          </p:cNvSpPr>
          <p:nvPr>
            <p:ph type="title"/>
          </p:nvPr>
        </p:nvSpPr>
        <p:spPr/>
        <p:txBody>
          <a:bodyPr/>
          <a:lstStyle/>
          <a:p>
            <a:pPr>
              <a:tabLst>
                <a:tab pos="0" algn="l"/>
                <a:tab pos="913805" algn="l"/>
                <a:tab pos="1827609" algn="l"/>
                <a:tab pos="2742903" algn="l"/>
                <a:tab pos="3656708" algn="l"/>
                <a:tab pos="4572000" algn="l"/>
                <a:tab pos="5485805" algn="l"/>
                <a:tab pos="6399609" algn="l"/>
                <a:tab pos="7314903" algn="l"/>
                <a:tab pos="8228708" algn="l"/>
                <a:tab pos="9144000" algn="l"/>
                <a:tab pos="10057805" algn="l"/>
              </a:tabLst>
            </a:pPr>
            <a:r>
              <a:rPr lang="en-GB" altLang="en-US" sz="3375"/>
              <a:t>802.19 January 2019 Liaison Report</a:t>
            </a:r>
          </a:p>
        </p:txBody>
      </p:sp>
      <p:sp>
        <p:nvSpPr>
          <p:cNvPr id="3074" name="Rectangle 2"/>
          <p:cNvSpPr>
            <a:spLocks noGrp="1" noChangeArrowheads="1"/>
          </p:cNvSpPr>
          <p:nvPr>
            <p:ph idx="1"/>
          </p:nvPr>
        </p:nvSpPr>
        <p:spPr/>
        <p:txBody>
          <a:bodyPr/>
          <a:lstStyle/>
          <a:p>
            <a:pPr marL="0" indent="0" algn="ctr" defTabSz="449274">
              <a:spcBef>
                <a:spcPts val="500"/>
              </a:spcBef>
              <a:tabLst>
                <a:tab pos="912837" algn="l"/>
                <a:tab pos="1827262" algn="l"/>
                <a:tab pos="2741686" algn="l"/>
                <a:tab pos="3656110" algn="l"/>
                <a:tab pos="4570535" algn="l"/>
                <a:tab pos="5484959" algn="l"/>
                <a:tab pos="6399383" algn="l"/>
                <a:tab pos="7313808" algn="l"/>
                <a:tab pos="8228232" algn="l"/>
                <a:tab pos="9142657" algn="l"/>
                <a:tab pos="10057080" algn="l"/>
              </a:tabLst>
              <a:defRPr/>
            </a:pPr>
            <a:r>
              <a:rPr lang="en-GB" sz="2000" dirty="0"/>
              <a:t>Date:</a:t>
            </a:r>
            <a:r>
              <a:rPr lang="en-GB" sz="2000" b="0" dirty="0"/>
              <a:t> 2019-01-13</a:t>
            </a:r>
          </a:p>
        </p:txBody>
      </p:sp>
      <p:sp>
        <p:nvSpPr>
          <p:cNvPr id="8" name="Slide Number Placeholder 5"/>
          <p:cNvSpPr>
            <a:spLocks noGrp="1"/>
          </p:cNvSpPr>
          <p:nvPr>
            <p:ph type="sldNum" idx="12"/>
          </p:nvPr>
        </p:nvSpPr>
        <p:spPr>
          <a:prstGeom prst="rect">
            <a:avLst/>
          </a:prstGeom>
        </p:spPr>
        <p:txBody>
          <a:bodyPr/>
          <a:lstStyle/>
          <a:p>
            <a:pPr>
              <a:defRPr/>
            </a:pPr>
            <a:r>
              <a:rPr lang="en-GB"/>
              <a:t>Slide </a:t>
            </a:r>
            <a:fld id="{D95A7452-6630-47CC-9A36-E053CCEAC868}" type="slidenum">
              <a:rPr lang="en-GB"/>
              <a:pPr>
                <a:defRPr/>
              </a:pPr>
              <a:t>121</a:t>
            </a:fld>
            <a:endParaRPr lang="en-GB"/>
          </a:p>
        </p:txBody>
      </p:sp>
      <p:sp>
        <p:nvSpPr>
          <p:cNvPr id="7" name="Footer Placeholder 4"/>
          <p:cNvSpPr>
            <a:spLocks noGrp="1"/>
          </p:cNvSpPr>
          <p:nvPr>
            <p:ph type="ftr" idx="14"/>
          </p:nvPr>
        </p:nvSpPr>
        <p:spPr>
          <a:prstGeom prst="rect">
            <a:avLst/>
          </a:prstGeom>
        </p:spPr>
        <p:txBody>
          <a:bodyPr/>
          <a:lstStyle/>
          <a:p>
            <a:pPr>
              <a:defRPr/>
            </a:pPr>
            <a:r>
              <a:rPr lang="en-GB"/>
              <a:t>Tuncer Baykas, IMU</a:t>
            </a:r>
          </a:p>
        </p:txBody>
      </p:sp>
      <p:sp>
        <p:nvSpPr>
          <p:cNvPr id="6" name="Date Placeholder 3"/>
          <p:cNvSpPr>
            <a:spLocks noGrp="1"/>
          </p:cNvSpPr>
          <p:nvPr>
            <p:ph type="dt" idx="15"/>
          </p:nvPr>
        </p:nvSpPr>
        <p:spPr/>
        <p:txBody>
          <a:bodyPr/>
          <a:lstStyle/>
          <a:p>
            <a:pPr>
              <a:defRPr/>
            </a:pPr>
            <a:r>
              <a:rPr lang="en-US"/>
              <a:t>January 2019</a:t>
            </a:r>
            <a:endParaRPr lang="en-GB"/>
          </a:p>
        </p:txBody>
      </p:sp>
      <p:graphicFrame>
        <p:nvGraphicFramePr>
          <p:cNvPr id="1030" name="Object 3"/>
          <p:cNvGraphicFramePr>
            <a:graphicFrameLocks noChangeAspect="1"/>
          </p:cNvGraphicFramePr>
          <p:nvPr/>
        </p:nvGraphicFramePr>
        <p:xfrm>
          <a:off x="2210098" y="2650629"/>
          <a:ext cx="8136433" cy="2083594"/>
        </p:xfrm>
        <a:graphic>
          <a:graphicData uri="http://schemas.openxmlformats.org/presentationml/2006/ole">
            <mc:AlternateContent xmlns:mc="http://schemas.openxmlformats.org/markup-compatibility/2006">
              <mc:Choice xmlns:v="urn:schemas-microsoft-com:vml" Requires="v">
                <p:oleObj spid="_x0000_s70661" name="Document" r:id="rId5" imgW="0" imgH="0" progId="Word.Document.8">
                  <p:embed/>
                </p:oleObj>
              </mc:Choice>
              <mc:Fallback>
                <p:oleObj name="Document" r:id="rId5" imgW="0" imgH="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0098" y="2650629"/>
                        <a:ext cx="8136433" cy="2083594"/>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6" name="Rectangle 4"/>
          <p:cNvSpPr>
            <a:spLocks noChangeArrowheads="1"/>
          </p:cNvSpPr>
          <p:nvPr/>
        </p:nvSpPr>
        <p:spPr bwMode="auto">
          <a:xfrm>
            <a:off x="2056805" y="1939231"/>
            <a:ext cx="1448098" cy="381000"/>
          </a:xfrm>
          <a:prstGeom prst="rect">
            <a:avLst/>
          </a:prstGeom>
          <a:noFill/>
          <a:ln w="9525">
            <a:noFill/>
            <a:round/>
            <a:headEnd/>
            <a:tailEnd/>
          </a:ln>
          <a:effectLst/>
        </p:spPr>
        <p:txBody>
          <a:bodyPr lIns="92160" tIns="46080" rIns="92160" bIns="46080"/>
          <a:lstStyle/>
          <a:p>
            <a:pPr defTabSz="445234">
              <a:spcBef>
                <a:spcPts val="500"/>
              </a:spcBef>
              <a:tabLst>
                <a:tab pos="342909" algn="l"/>
                <a:tab pos="1257334" algn="l"/>
                <a:tab pos="2171758" algn="l"/>
                <a:tab pos="3086182" algn="l"/>
                <a:tab pos="4000606" algn="l"/>
                <a:tab pos="4915030" algn="l"/>
                <a:tab pos="5829455" algn="l"/>
                <a:tab pos="6743879" algn="l"/>
                <a:tab pos="7658303" algn="l"/>
                <a:tab pos="8572728" algn="l"/>
                <a:tab pos="9487152" algn="l"/>
                <a:tab pos="10401577" algn="l"/>
              </a:tabLst>
              <a:defRPr/>
            </a:pPr>
            <a:r>
              <a:rPr lang="en-GB" sz="2000" dirty="0">
                <a:solidFill>
                  <a:srgbClr val="000000"/>
                </a:solidFill>
                <a:latin typeface="Calibri" panose="020F0502020204030204" pitchFamily="34" charset="0"/>
              </a:rPr>
              <a:t>Authors:</a:t>
            </a:r>
          </a:p>
        </p:txBody>
      </p:sp>
      <p:grpSp>
        <p:nvGrpSpPr>
          <p:cNvPr id="1032" name="Group 11"/>
          <p:cNvGrpSpPr>
            <a:grpSpLocks/>
          </p:cNvGrpSpPr>
          <p:nvPr/>
        </p:nvGrpSpPr>
        <p:grpSpPr bwMode="auto">
          <a:xfrm>
            <a:off x="2095500" y="5755182"/>
            <a:ext cx="8001000" cy="646331"/>
            <a:chOff x="571500" y="5449669"/>
            <a:chExt cx="8001000" cy="646678"/>
          </a:xfrm>
        </p:grpSpPr>
        <p:sp>
          <p:nvSpPr>
            <p:cNvPr id="4" name="TextBox 3"/>
            <p:cNvSpPr txBox="1"/>
            <p:nvPr/>
          </p:nvSpPr>
          <p:spPr>
            <a:xfrm>
              <a:off x="571500" y="5449669"/>
              <a:ext cx="8001000" cy="646678"/>
            </a:xfrm>
            <a:prstGeom prst="rect">
              <a:avLst/>
            </a:prstGeom>
            <a:noFill/>
          </p:spPr>
          <p:txBody>
            <a:bodyPr>
              <a:spAutoFit/>
            </a:bodyPr>
            <a:lstStyle/>
            <a:p>
              <a:pPr defTabSz="445234">
                <a:defRPr/>
              </a:pPr>
              <a:r>
                <a:rPr lang="en-US" sz="1200" dirty="0">
                  <a:solidFill>
                    <a:schemeClr val="tx1"/>
                  </a:solidFill>
                  <a:latin typeface="Calibri" panose="020F0502020204030204" pitchFamily="34" charset="0"/>
                </a:rPr>
                <a:t>Notice: This document has been prepared to assist IEEE 802.11.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896"/>
              <a:ext cx="8001000" cy="600099"/>
            </a:xfrm>
            <a:prstGeom prst="rect">
              <a:avLst/>
            </a:prstGeom>
            <a:noFill/>
            <a:ln w="19050" cap="flat" cmpd="sng" algn="ctr">
              <a:solidFill>
                <a:schemeClr val="tx1"/>
              </a:solidFill>
              <a:prstDash val="solid"/>
              <a:round/>
              <a:headEnd type="none" w="med" len="med"/>
              <a:tailEnd type="none" w="med" len="med"/>
            </a:ln>
            <a:effectLst/>
          </p:spPr>
          <p:txBody>
            <a:bodyPr lIns="91440" tIns="45720" rIns="91440" bIns="45720"/>
            <a:lstStyle/>
            <a:p>
              <a:pPr defTabSz="449274">
                <a:defRPr/>
              </a:pPr>
              <a:endParaRPr lang="en-US" dirty="0"/>
            </a:p>
          </p:txBody>
        </p:sp>
      </p:grpSp>
    </p:spTree>
    <p:extLst>
      <p:ext uri="{BB962C8B-B14F-4D97-AF65-F5344CB8AC3E}">
        <p14:creationId xmlns:p14="http://schemas.microsoft.com/office/powerpoint/2010/main" val="34373771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noChangeArrowheads="1"/>
          </p:cNvSpPr>
          <p:nvPr>
            <p:ph type="title"/>
          </p:nvPr>
        </p:nvSpPr>
        <p:spPr/>
        <p:txBody>
          <a:bodyPr/>
          <a:lstStyle/>
          <a:p>
            <a:r>
              <a:rPr lang="en-US" altLang="en-US" sz="3375"/>
              <a:t>802.19.1 Revision Task Group</a:t>
            </a:r>
          </a:p>
        </p:txBody>
      </p:sp>
      <p:sp>
        <p:nvSpPr>
          <p:cNvPr id="7170" name="Content Placeholder 2"/>
          <p:cNvSpPr>
            <a:spLocks noGrp="1" noChangeArrowheads="1"/>
          </p:cNvSpPr>
          <p:nvPr>
            <p:ph idx="1"/>
          </p:nvPr>
        </p:nvSpPr>
        <p:spPr/>
        <p:txBody>
          <a:bodyPr/>
          <a:lstStyle/>
          <a:p>
            <a:r>
              <a:rPr lang="en-US" altLang="en-US" sz="2250"/>
              <a:t>The standard was published in December 2018</a:t>
            </a:r>
          </a:p>
        </p:txBody>
      </p:sp>
      <p:sp>
        <p:nvSpPr>
          <p:cNvPr id="4" name="Slide Number Placeholder 3">
            <a:extLst>
              <a:ext uri="{FF2B5EF4-FFF2-40B4-BE49-F238E27FC236}">
                <a16:creationId xmlns="" xmlns:a16="http://schemas.microsoft.com/office/drawing/2014/main" id="{C711973C-B85C-4B31-BECE-D7BBF6B41D4A}"/>
              </a:ext>
            </a:extLst>
          </p:cNvPr>
          <p:cNvSpPr>
            <a:spLocks noGrp="1"/>
          </p:cNvSpPr>
          <p:nvPr>
            <p:ph type="sldNum" idx="12"/>
          </p:nvPr>
        </p:nvSpPr>
        <p:spPr>
          <a:prstGeom prst="rect">
            <a:avLst/>
          </a:prstGeom>
        </p:spPr>
        <p:txBody>
          <a:bodyPr/>
          <a:lstStyle/>
          <a:p>
            <a:pPr>
              <a:defRPr/>
            </a:pPr>
            <a:r>
              <a:rPr lang="en-GB"/>
              <a:t>Slide </a:t>
            </a:r>
            <a:fld id="{7391FC98-E2A5-4E0B-9A64-6DE7270EA307}" type="slidenum">
              <a:rPr lang="en-GB" smtClean="0"/>
              <a:pPr>
                <a:defRPr/>
              </a:pPr>
              <a:t>122</a:t>
            </a:fld>
            <a:endParaRPr lang="en-GB"/>
          </a:p>
        </p:txBody>
      </p:sp>
      <p:sp>
        <p:nvSpPr>
          <p:cNvPr id="5" name="Footer Placeholder 4">
            <a:extLst>
              <a:ext uri="{FF2B5EF4-FFF2-40B4-BE49-F238E27FC236}">
                <a16:creationId xmlns="" xmlns:a16="http://schemas.microsoft.com/office/drawing/2014/main" id="{8F9885FD-848B-4F22-AFB6-B6169A8D993F}"/>
              </a:ext>
            </a:extLst>
          </p:cNvPr>
          <p:cNvSpPr>
            <a:spLocks noGrp="1"/>
          </p:cNvSpPr>
          <p:nvPr>
            <p:ph type="ftr" idx="14"/>
          </p:nvPr>
        </p:nvSpPr>
        <p:spPr>
          <a:prstGeom prst="rect">
            <a:avLst/>
          </a:prstGeom>
        </p:spPr>
        <p:txBody>
          <a:bodyPr/>
          <a:lstStyle/>
          <a:p>
            <a:pPr>
              <a:defRPr/>
            </a:pPr>
            <a:r>
              <a:rPr lang="en-GB"/>
              <a:t>Tuncer </a:t>
            </a:r>
            <a:r>
              <a:rPr lang="en-GB" err="1"/>
              <a:t>Baykas,IMU</a:t>
            </a:r>
            <a:endParaRPr lang="en-GB"/>
          </a:p>
        </p:txBody>
      </p:sp>
      <p:sp>
        <p:nvSpPr>
          <p:cNvPr id="6" name="Date Placeholder 5">
            <a:extLst>
              <a:ext uri="{FF2B5EF4-FFF2-40B4-BE49-F238E27FC236}">
                <a16:creationId xmlns="" xmlns:a16="http://schemas.microsoft.com/office/drawing/2014/main" id="{B13FE938-6519-4958-91C6-A195F9378531}"/>
              </a:ext>
            </a:extLst>
          </p:cNvPr>
          <p:cNvSpPr>
            <a:spLocks noGrp="1"/>
          </p:cNvSpPr>
          <p:nvPr>
            <p:ph type="dt" idx="15"/>
          </p:nvPr>
        </p:nvSpPr>
        <p:spPr/>
        <p:txBody>
          <a:bodyPr/>
          <a:lstStyle/>
          <a:p>
            <a:pPr>
              <a:defRPr/>
            </a:pPr>
            <a:r>
              <a:rPr lang="en-US"/>
              <a:t>January 2019</a:t>
            </a:r>
            <a:endParaRPr lang="en-GB"/>
          </a:p>
        </p:txBody>
      </p:sp>
    </p:spTree>
    <p:extLst>
      <p:ext uri="{BB962C8B-B14F-4D97-AF65-F5344CB8AC3E}">
        <p14:creationId xmlns:p14="http://schemas.microsoft.com/office/powerpoint/2010/main" val="18734604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noChangeArrowheads="1"/>
          </p:cNvSpPr>
          <p:nvPr>
            <p:ph type="title"/>
          </p:nvPr>
        </p:nvSpPr>
        <p:spPr/>
        <p:txBody>
          <a:bodyPr/>
          <a:lstStyle/>
          <a:p>
            <a:r>
              <a:rPr lang="en-US" altLang="en-US" sz="3375"/>
              <a:t>Coexistence in the sub-1GHz frequency bands Task Group 3</a:t>
            </a:r>
          </a:p>
        </p:txBody>
      </p:sp>
      <p:sp>
        <p:nvSpPr>
          <p:cNvPr id="8194" name="Content Placeholder 2"/>
          <p:cNvSpPr>
            <a:spLocks noGrp="1" noChangeArrowheads="1"/>
          </p:cNvSpPr>
          <p:nvPr>
            <p:ph idx="1"/>
          </p:nvPr>
        </p:nvSpPr>
        <p:spPr/>
        <p:txBody>
          <a:bodyPr/>
          <a:lstStyle/>
          <a:p>
            <a:r>
              <a:rPr lang="en-US" altLang="en-US" sz="2250"/>
              <a:t>At the November Plenary the IEEE 802 Executive Committee approved the PAR/CSD for coexistence in the sub-1GHz frequency bands</a:t>
            </a:r>
          </a:p>
          <a:p>
            <a:r>
              <a:rPr lang="en-US" altLang="en-US" sz="2250"/>
              <a:t>In December NesCom and the Standards Board approve the PAR</a:t>
            </a:r>
          </a:p>
          <a:p>
            <a:r>
              <a:rPr lang="en-US" altLang="en-US" sz="2250"/>
              <a:t>Task Group 3 will hold their first meetings this week</a:t>
            </a:r>
          </a:p>
          <a:p>
            <a:r>
              <a:rPr lang="en-US" altLang="en-US" sz="2250"/>
              <a:t>The WG chair has appointed Ben Rolf as the Task Group chair.  The WG will vote to confirm that appointment at the WG opening, on Monday PM2</a:t>
            </a:r>
          </a:p>
          <a:p>
            <a:endParaRPr lang="en-US" altLang="en-US" sz="2250"/>
          </a:p>
        </p:txBody>
      </p:sp>
      <p:sp>
        <p:nvSpPr>
          <p:cNvPr id="4" name="Slide Number Placeholder 3">
            <a:extLst>
              <a:ext uri="{FF2B5EF4-FFF2-40B4-BE49-F238E27FC236}">
                <a16:creationId xmlns="" xmlns:a16="http://schemas.microsoft.com/office/drawing/2014/main" id="{25B89E7C-9E10-4E3D-A070-4F7901D71345}"/>
              </a:ext>
            </a:extLst>
          </p:cNvPr>
          <p:cNvSpPr>
            <a:spLocks noGrp="1"/>
          </p:cNvSpPr>
          <p:nvPr>
            <p:ph type="sldNum" idx="12"/>
          </p:nvPr>
        </p:nvSpPr>
        <p:spPr>
          <a:prstGeom prst="rect">
            <a:avLst/>
          </a:prstGeom>
        </p:spPr>
        <p:txBody>
          <a:bodyPr/>
          <a:lstStyle/>
          <a:p>
            <a:pPr>
              <a:defRPr/>
            </a:pPr>
            <a:r>
              <a:rPr lang="en-GB"/>
              <a:t>Slide </a:t>
            </a:r>
            <a:fld id="{6EA36AF6-6D8D-4F57-8A29-45E27A00A698}" type="slidenum">
              <a:rPr lang="en-GB" smtClean="0"/>
              <a:pPr>
                <a:defRPr/>
              </a:pPr>
              <a:t>123</a:t>
            </a:fld>
            <a:endParaRPr lang="en-GB"/>
          </a:p>
        </p:txBody>
      </p:sp>
      <p:sp>
        <p:nvSpPr>
          <p:cNvPr id="5" name="Footer Placeholder 4">
            <a:extLst>
              <a:ext uri="{FF2B5EF4-FFF2-40B4-BE49-F238E27FC236}">
                <a16:creationId xmlns="" xmlns:a16="http://schemas.microsoft.com/office/drawing/2014/main" id="{FF00FE75-67C5-41DA-9816-B90016863EFE}"/>
              </a:ext>
            </a:extLst>
          </p:cNvPr>
          <p:cNvSpPr>
            <a:spLocks noGrp="1"/>
          </p:cNvSpPr>
          <p:nvPr>
            <p:ph type="ftr" idx="14"/>
          </p:nvPr>
        </p:nvSpPr>
        <p:spPr>
          <a:prstGeom prst="rect">
            <a:avLst/>
          </a:prstGeom>
        </p:spPr>
        <p:txBody>
          <a:bodyPr/>
          <a:lstStyle/>
          <a:p>
            <a:pPr>
              <a:defRPr/>
            </a:pPr>
            <a:r>
              <a:rPr lang="en-GB"/>
              <a:t>Tuncer </a:t>
            </a:r>
            <a:r>
              <a:rPr lang="en-GB" err="1"/>
              <a:t>Baykas,IMU</a:t>
            </a:r>
            <a:endParaRPr lang="en-GB"/>
          </a:p>
        </p:txBody>
      </p:sp>
      <p:sp>
        <p:nvSpPr>
          <p:cNvPr id="6" name="Date Placeholder 5">
            <a:extLst>
              <a:ext uri="{FF2B5EF4-FFF2-40B4-BE49-F238E27FC236}">
                <a16:creationId xmlns="" xmlns:a16="http://schemas.microsoft.com/office/drawing/2014/main" id="{1104F9A4-3C82-4EA9-B0F3-E5B4CFA77A4F}"/>
              </a:ext>
            </a:extLst>
          </p:cNvPr>
          <p:cNvSpPr>
            <a:spLocks noGrp="1"/>
          </p:cNvSpPr>
          <p:nvPr>
            <p:ph type="dt" idx="15"/>
          </p:nvPr>
        </p:nvSpPr>
        <p:spPr/>
        <p:txBody>
          <a:bodyPr/>
          <a:lstStyle/>
          <a:p>
            <a:pPr>
              <a:defRPr/>
            </a:pPr>
            <a:r>
              <a:rPr lang="en-US"/>
              <a:t>January 2019</a:t>
            </a:r>
            <a:endParaRPr lang="en-GB"/>
          </a:p>
        </p:txBody>
      </p:sp>
    </p:spTree>
    <p:extLst>
      <p:ext uri="{BB962C8B-B14F-4D97-AF65-F5344CB8AC3E}">
        <p14:creationId xmlns:p14="http://schemas.microsoft.com/office/powerpoint/2010/main" val="313823815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noChangeArrowheads="1"/>
          </p:cNvSpPr>
          <p:nvPr>
            <p:ph type="title"/>
          </p:nvPr>
        </p:nvSpPr>
        <p:spPr/>
        <p:txBody>
          <a:bodyPr/>
          <a:lstStyle/>
          <a:p>
            <a:r>
              <a:rPr lang="en-US" altLang="en-US" sz="3375"/>
              <a:t>IEEE 802 Coexistence Process</a:t>
            </a:r>
          </a:p>
        </p:txBody>
      </p:sp>
      <p:sp>
        <p:nvSpPr>
          <p:cNvPr id="3" name="Content Placeholder 2">
            <a:extLst>
              <a:ext uri="{FF2B5EF4-FFF2-40B4-BE49-F238E27FC236}">
                <a16:creationId xmlns="" xmlns:a16="http://schemas.microsoft.com/office/drawing/2014/main" id="{8E638090-E680-4193-9BF0-7AEB81DB0B05}"/>
              </a:ext>
            </a:extLst>
          </p:cNvPr>
          <p:cNvSpPr>
            <a:spLocks noGrp="1"/>
          </p:cNvSpPr>
          <p:nvPr>
            <p:ph idx="1"/>
          </p:nvPr>
        </p:nvSpPr>
        <p:spPr/>
        <p:txBody>
          <a:bodyPr/>
          <a:lstStyle/>
          <a:p>
            <a:pPr marL="342909" indent="-342909" defTabSz="449274">
              <a:defRPr/>
            </a:pPr>
            <a:r>
              <a:rPr lang="en-US" dirty="0"/>
              <a:t>After some discussion at the November Plenary meeting Group held a conference call on the IEEE 802 Coexistence Process on December 11, 2018</a:t>
            </a:r>
          </a:p>
          <a:p>
            <a:pPr marL="342909" indent="-342909" defTabSz="449274">
              <a:defRPr/>
            </a:pPr>
            <a:r>
              <a:rPr lang="en-US" dirty="0"/>
              <a:t>The WG chair presented document 802.19-18/91r1</a:t>
            </a:r>
          </a:p>
          <a:p>
            <a:pPr marL="342909" indent="-342909" defTabSz="449274">
              <a:defRPr/>
            </a:pPr>
            <a:r>
              <a:rPr lang="en-US" dirty="0"/>
              <a:t>The WG chair will present that document again at the 802.19 WG opening (Monday PM2)</a:t>
            </a:r>
          </a:p>
        </p:txBody>
      </p:sp>
      <p:sp>
        <p:nvSpPr>
          <p:cNvPr id="4" name="Slide Number Placeholder 3">
            <a:extLst>
              <a:ext uri="{FF2B5EF4-FFF2-40B4-BE49-F238E27FC236}">
                <a16:creationId xmlns="" xmlns:a16="http://schemas.microsoft.com/office/drawing/2014/main" id="{B2614258-3763-4ABC-AB25-4B7F52181679}"/>
              </a:ext>
            </a:extLst>
          </p:cNvPr>
          <p:cNvSpPr>
            <a:spLocks noGrp="1"/>
          </p:cNvSpPr>
          <p:nvPr>
            <p:ph type="sldNum" idx="12"/>
          </p:nvPr>
        </p:nvSpPr>
        <p:spPr>
          <a:prstGeom prst="rect">
            <a:avLst/>
          </a:prstGeom>
        </p:spPr>
        <p:txBody>
          <a:bodyPr/>
          <a:lstStyle/>
          <a:p>
            <a:pPr>
              <a:defRPr/>
            </a:pPr>
            <a:r>
              <a:rPr lang="en-GB"/>
              <a:t>Slide </a:t>
            </a:r>
            <a:fld id="{46F18EBB-B1B5-4EE4-90F4-60D6C66A9442}" type="slidenum">
              <a:rPr lang="en-GB" smtClean="0"/>
              <a:pPr>
                <a:defRPr/>
              </a:pPr>
              <a:t>124</a:t>
            </a:fld>
            <a:endParaRPr lang="en-GB"/>
          </a:p>
        </p:txBody>
      </p:sp>
      <p:sp>
        <p:nvSpPr>
          <p:cNvPr id="5" name="Footer Placeholder 4">
            <a:extLst>
              <a:ext uri="{FF2B5EF4-FFF2-40B4-BE49-F238E27FC236}">
                <a16:creationId xmlns="" xmlns:a16="http://schemas.microsoft.com/office/drawing/2014/main" id="{2F5838C7-E377-4E08-AF2E-31CB4E66E3EF}"/>
              </a:ext>
            </a:extLst>
          </p:cNvPr>
          <p:cNvSpPr>
            <a:spLocks noGrp="1"/>
          </p:cNvSpPr>
          <p:nvPr>
            <p:ph type="ftr" idx="14"/>
          </p:nvPr>
        </p:nvSpPr>
        <p:spPr>
          <a:prstGeom prst="rect">
            <a:avLst/>
          </a:prstGeom>
        </p:spPr>
        <p:txBody>
          <a:bodyPr/>
          <a:lstStyle/>
          <a:p>
            <a:pPr>
              <a:defRPr/>
            </a:pPr>
            <a:r>
              <a:rPr lang="en-GB"/>
              <a:t>Tuncer Baykas, IMU</a:t>
            </a:r>
          </a:p>
        </p:txBody>
      </p:sp>
      <p:sp>
        <p:nvSpPr>
          <p:cNvPr id="6" name="Date Placeholder 5">
            <a:extLst>
              <a:ext uri="{FF2B5EF4-FFF2-40B4-BE49-F238E27FC236}">
                <a16:creationId xmlns="" xmlns:a16="http://schemas.microsoft.com/office/drawing/2014/main" id="{E1155E37-92FD-454C-9BEB-6B227F7DAF5C}"/>
              </a:ext>
            </a:extLst>
          </p:cNvPr>
          <p:cNvSpPr>
            <a:spLocks noGrp="1"/>
          </p:cNvSpPr>
          <p:nvPr>
            <p:ph type="dt" idx="15"/>
          </p:nvPr>
        </p:nvSpPr>
        <p:spPr/>
        <p:txBody>
          <a:bodyPr/>
          <a:lstStyle/>
          <a:p>
            <a:pPr>
              <a:defRPr/>
            </a:pPr>
            <a:r>
              <a:rPr lang="en-US"/>
              <a:t>January 2019</a:t>
            </a:r>
            <a:endParaRPr lang="en-GB"/>
          </a:p>
        </p:txBody>
      </p:sp>
    </p:spTree>
    <p:extLst>
      <p:ext uri="{BB962C8B-B14F-4D97-AF65-F5344CB8AC3E}">
        <p14:creationId xmlns:p14="http://schemas.microsoft.com/office/powerpoint/2010/main" val="33451886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noChangeArrowheads="1"/>
          </p:cNvSpPr>
          <p:nvPr>
            <p:ph type="title"/>
          </p:nvPr>
        </p:nvSpPr>
        <p:spPr/>
        <p:txBody>
          <a:bodyPr/>
          <a:lstStyle/>
          <a:p>
            <a:r>
              <a:rPr lang="en-US" altLang="en-US" sz="3375"/>
              <a:t>Schedule</a:t>
            </a:r>
          </a:p>
        </p:txBody>
      </p:sp>
      <p:sp>
        <p:nvSpPr>
          <p:cNvPr id="4" name="Slide Number Placeholder 3"/>
          <p:cNvSpPr>
            <a:spLocks noGrp="1"/>
          </p:cNvSpPr>
          <p:nvPr>
            <p:ph type="sldNum" idx="12"/>
          </p:nvPr>
        </p:nvSpPr>
        <p:spPr>
          <a:prstGeom prst="rect">
            <a:avLst/>
          </a:prstGeom>
        </p:spPr>
        <p:txBody>
          <a:bodyPr/>
          <a:lstStyle/>
          <a:p>
            <a:pPr>
              <a:defRPr/>
            </a:pPr>
            <a:r>
              <a:rPr lang="en-GB"/>
              <a:t>Slide </a:t>
            </a:r>
            <a:fld id="{FD9162A7-0AE8-46CD-944A-6AA7500CAE7D}" type="slidenum">
              <a:rPr lang="en-GB" smtClean="0"/>
              <a:pPr>
                <a:defRPr/>
              </a:pPr>
              <a:t>125</a:t>
            </a:fld>
            <a:endParaRPr lang="en-GB"/>
          </a:p>
        </p:txBody>
      </p:sp>
      <p:sp>
        <p:nvSpPr>
          <p:cNvPr id="5" name="Footer Placeholder 4"/>
          <p:cNvSpPr>
            <a:spLocks noGrp="1"/>
          </p:cNvSpPr>
          <p:nvPr>
            <p:ph type="ftr" idx="14"/>
          </p:nvPr>
        </p:nvSpPr>
        <p:spPr>
          <a:prstGeom prst="rect">
            <a:avLst/>
          </a:prstGeom>
        </p:spPr>
        <p:txBody>
          <a:bodyPr/>
          <a:lstStyle/>
          <a:p>
            <a:pPr>
              <a:defRPr/>
            </a:pPr>
            <a:r>
              <a:rPr lang="en-GB"/>
              <a:t>Tuncer </a:t>
            </a:r>
            <a:r>
              <a:rPr lang="en-GB" err="1"/>
              <a:t>Baykas,IMU</a:t>
            </a:r>
            <a:endParaRPr lang="en-GB"/>
          </a:p>
        </p:txBody>
      </p:sp>
      <p:sp>
        <p:nvSpPr>
          <p:cNvPr id="6" name="Date Placeholder 5"/>
          <p:cNvSpPr>
            <a:spLocks noGrp="1"/>
          </p:cNvSpPr>
          <p:nvPr>
            <p:ph type="dt" idx="15"/>
          </p:nvPr>
        </p:nvSpPr>
        <p:spPr/>
        <p:txBody>
          <a:bodyPr/>
          <a:lstStyle/>
          <a:p>
            <a:pPr>
              <a:defRPr/>
            </a:pPr>
            <a:r>
              <a:rPr lang="en-US"/>
              <a:t>January 2019</a:t>
            </a:r>
            <a:endParaRPr lang="en-GB"/>
          </a:p>
        </p:txBody>
      </p:sp>
      <p:pic>
        <p:nvPicPr>
          <p:cNvPr id="102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688" y="1384102"/>
            <a:ext cx="7349133" cy="490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393979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noFill/>
        </p:spPr>
        <p:txBody>
          <a:bodyPr/>
          <a:lstStyle/>
          <a:p>
            <a:r>
              <a:rPr lang="en-US" altLang="en-US" smtClean="0"/>
              <a:t>Report on 802.21</a:t>
            </a:r>
          </a:p>
        </p:txBody>
      </p:sp>
      <p:sp>
        <p:nvSpPr>
          <p:cNvPr id="4102" name="Rectangle 6"/>
          <p:cNvSpPr>
            <a:spLocks noGrp="1" noChangeArrowheads="1"/>
          </p:cNvSpPr>
          <p:nvPr>
            <p:ph idx="1"/>
          </p:nvPr>
        </p:nvSpPr>
        <p:spPr>
          <a:noFill/>
        </p:spPr>
        <p:txBody>
          <a:bodyPr/>
          <a:lstStyle/>
          <a:p>
            <a:pPr algn="ctr">
              <a:buFontTx/>
              <a:buNone/>
            </a:pPr>
            <a:r>
              <a:rPr lang="en-US" altLang="en-US" sz="2000"/>
              <a:t>Date:</a:t>
            </a:r>
            <a:r>
              <a:rPr lang="en-US" altLang="en-US" sz="2000" b="0"/>
              <a:t> 2019-01-18</a:t>
            </a:r>
          </a:p>
          <a:p>
            <a:pPr algn="ctr">
              <a:buFontTx/>
              <a:buNone/>
            </a:pPr>
            <a:endParaRPr lang="en-US" altLang="en-US" sz="2000" b="0"/>
          </a:p>
          <a:p>
            <a:pPr algn="ctr">
              <a:buFontTx/>
              <a:buNone/>
            </a:pPr>
            <a:endParaRPr lang="en-US" altLang="en-US" sz="2000" b="0"/>
          </a:p>
          <a:p>
            <a:pPr algn="ctr">
              <a:buFontTx/>
              <a:buNone/>
            </a:pPr>
            <a:endParaRPr lang="en-US" altLang="en-US" sz="2000" b="0"/>
          </a:p>
          <a:p>
            <a:pPr algn="ctr">
              <a:buFontTx/>
              <a:buNone/>
            </a:pPr>
            <a:endParaRPr lang="en-US" altLang="en-US" sz="2000" b="0"/>
          </a:p>
          <a:p>
            <a:pPr algn="ctr">
              <a:buFontTx/>
              <a:buNone/>
            </a:pPr>
            <a:endParaRPr lang="en-US" altLang="en-US" sz="2000" b="0"/>
          </a:p>
          <a:p>
            <a:pPr algn="ctr">
              <a:buFontTx/>
              <a:buNone/>
            </a:pPr>
            <a:endParaRPr lang="en-US" altLang="en-US" sz="2000" b="0"/>
          </a:p>
          <a:p>
            <a:pPr algn="ctr">
              <a:buFontTx/>
              <a:buNone/>
            </a:pPr>
            <a:endParaRPr lang="en-US" altLang="en-US" sz="2000" b="0"/>
          </a:p>
        </p:txBody>
      </p:sp>
      <p:sp>
        <p:nvSpPr>
          <p:cNvPr id="4100"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99A0974-B866-4631-B6DC-80693FD30E2A}" type="slidenum">
              <a:rPr lang="en-US" altLang="en-US" sz="1200" b="0"/>
              <a:pPr>
                <a:spcBef>
                  <a:spcPct val="0"/>
                </a:spcBef>
                <a:buFontTx/>
                <a:buNone/>
              </a:pPr>
              <a:t>126</a:t>
            </a:fld>
            <a:endParaRPr lang="en-US" altLang="en-US" sz="1200" b="0"/>
          </a:p>
        </p:txBody>
      </p:sp>
      <p:sp>
        <p:nvSpPr>
          <p:cNvPr id="4099" name="Footer Placeholder 4"/>
          <p:cNvSpPr>
            <a:spLocks noGrp="1"/>
          </p:cNvSpPr>
          <p:nvPr>
            <p:ph type="ftr" idx="14"/>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4098" name="Rectangle 4"/>
          <p:cNvSpPr>
            <a:spLocks noGrp="1" noChangeArrowheads="1"/>
          </p:cNvSpPr>
          <p:nvPr>
            <p:ph type="dt" idx="15"/>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graphicFrame>
        <p:nvGraphicFramePr>
          <p:cNvPr id="4103" name="Object 11"/>
          <p:cNvGraphicFramePr>
            <a:graphicFrameLocks noChangeAspect="1"/>
          </p:cNvGraphicFramePr>
          <p:nvPr/>
        </p:nvGraphicFramePr>
        <p:xfrm>
          <a:off x="2058989" y="2290763"/>
          <a:ext cx="7704137" cy="2589212"/>
        </p:xfrm>
        <a:graphic>
          <a:graphicData uri="http://schemas.openxmlformats.org/presentationml/2006/ole">
            <mc:AlternateContent xmlns:mc="http://schemas.openxmlformats.org/markup-compatibility/2006">
              <mc:Choice xmlns:v="urn:schemas-microsoft-com:vml" Requires="v">
                <p:oleObj spid="_x0000_s71684" name="Document" r:id="rId5" imgW="8230612" imgH="2761600" progId="Word.Document.8">
                  <p:embed/>
                </p:oleObj>
              </mc:Choice>
              <mc:Fallback>
                <p:oleObj name="Document" r:id="rId5" imgW="8230612" imgH="276160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8989" y="2290763"/>
                        <a:ext cx="7704137" cy="25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4" name="Rectangle 12"/>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Tree>
    <p:extLst>
      <p:ext uri="{BB962C8B-B14F-4D97-AF65-F5344CB8AC3E}">
        <p14:creationId xmlns:p14="http://schemas.microsoft.com/office/powerpoint/2010/main" val="404668418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noFill/>
        </p:spPr>
        <p:txBody>
          <a:bodyPr/>
          <a:lstStyle/>
          <a:p>
            <a:r>
              <a:rPr lang="en-US" altLang="en-US" smtClean="0"/>
              <a:t>Abstract</a:t>
            </a:r>
          </a:p>
        </p:txBody>
      </p:sp>
      <p:sp>
        <p:nvSpPr>
          <p:cNvPr id="6150" name="Rectangle 3"/>
          <p:cNvSpPr>
            <a:spLocks noGrp="1" noChangeArrowheads="1"/>
          </p:cNvSpPr>
          <p:nvPr>
            <p:ph idx="1"/>
          </p:nvPr>
        </p:nvSpPr>
        <p:spPr>
          <a:noFill/>
        </p:spPr>
        <p:txBody>
          <a:bodyPr/>
          <a:lstStyle/>
          <a:p>
            <a:pPr>
              <a:buFontTx/>
              <a:buNone/>
            </a:pPr>
            <a:r>
              <a:rPr lang="en-US" altLang="en-US" smtClean="0"/>
              <a:t>Report on 802.21 as presented to 802.11 </a:t>
            </a:r>
          </a:p>
        </p:txBody>
      </p:sp>
      <p:sp>
        <p:nvSpPr>
          <p:cNvPr id="6148"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E9576D7D-0288-423E-AAC7-6483C09002C6}" type="slidenum">
              <a:rPr lang="en-US" altLang="en-US" sz="1200" b="0"/>
              <a:pPr>
                <a:spcBef>
                  <a:spcPct val="0"/>
                </a:spcBef>
                <a:buFontTx/>
                <a:buNone/>
              </a:pPr>
              <a:t>127</a:t>
            </a:fld>
            <a:endParaRPr lang="en-US" altLang="en-US" sz="1200" b="0"/>
          </a:p>
        </p:txBody>
      </p:sp>
      <p:sp>
        <p:nvSpPr>
          <p:cNvPr id="6147" name="Footer Placeholder 4"/>
          <p:cNvSpPr>
            <a:spLocks noGrp="1"/>
          </p:cNvSpPr>
          <p:nvPr>
            <p:ph type="ftr" idx="14"/>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6146" name="Rectangle 4"/>
          <p:cNvSpPr>
            <a:spLocks noGrp="1" noChangeArrowheads="1"/>
          </p:cNvSpPr>
          <p:nvPr>
            <p:ph type="dt" idx="15"/>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366876176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C0D9ACE-4ADB-4D2A-A2EC-55D6C9965F4D}" type="slidenum">
              <a:rPr lang="en-US" altLang="en-US" sz="1200" b="0"/>
              <a:pPr algn="ctr">
                <a:spcBef>
                  <a:spcPct val="0"/>
                </a:spcBef>
                <a:buFontTx/>
                <a:buNone/>
              </a:pPr>
              <a:t>128</a:t>
            </a:fld>
            <a:endParaRPr lang="en-US" altLang="en-US" sz="1200" b="0"/>
          </a:p>
        </p:txBody>
      </p:sp>
      <p:sp>
        <p:nvSpPr>
          <p:cNvPr id="8195"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CE0C3502-3E79-453E-B82A-83F700543624}" type="slidenum">
              <a:rPr lang="en-US" altLang="en-US" sz="1200" b="0"/>
              <a:pPr algn="ctr">
                <a:spcBef>
                  <a:spcPct val="0"/>
                </a:spcBef>
                <a:buFontTx/>
                <a:buNone/>
              </a:pPr>
              <a:t>128</a:t>
            </a:fld>
            <a:endParaRPr lang="en-US" altLang="en-US" sz="1200" b="0"/>
          </a:p>
        </p:txBody>
      </p:sp>
      <p:sp>
        <p:nvSpPr>
          <p:cNvPr id="8196" name="Rectangle 2"/>
          <p:cNvSpPr>
            <a:spLocks noGrp="1" noChangeArrowheads="1"/>
          </p:cNvSpPr>
          <p:nvPr>
            <p:ph type="title"/>
          </p:nvPr>
        </p:nvSpPr>
        <p:spPr/>
        <p:txBody>
          <a:bodyPr/>
          <a:lstStyle/>
          <a:p>
            <a:r>
              <a:rPr lang="en-US" altLang="en-US" sz="2800"/>
              <a:t>Network Enablers for seamless HMD based VR Content Service SG</a:t>
            </a:r>
          </a:p>
        </p:txBody>
      </p:sp>
      <p:sp>
        <p:nvSpPr>
          <p:cNvPr id="8197" name="Rectangle 3"/>
          <p:cNvSpPr>
            <a:spLocks noGrp="1" noChangeArrowheads="1"/>
          </p:cNvSpPr>
          <p:nvPr>
            <p:ph idx="1"/>
          </p:nvPr>
        </p:nvSpPr>
        <p:spPr/>
        <p:txBody>
          <a:bodyPr/>
          <a:lstStyle/>
          <a:p>
            <a:r>
              <a:rPr lang="en-US" altLang="ja-JP" smtClean="0">
                <a:ea typeface="ＭＳ Ｐゴシック" panose="020B0600070205080204" pitchFamily="34" charset="-128"/>
              </a:rPr>
              <a:t>First meeting of the SG</a:t>
            </a:r>
          </a:p>
          <a:p>
            <a:r>
              <a:rPr lang="en-US" altLang="ja-JP" smtClean="0">
                <a:ea typeface="ＭＳ Ｐゴシック" panose="020B0600070205080204" pitchFamily="34" charset="-128"/>
              </a:rPr>
              <a:t>Developed and presented presentations to the various other 802 groups: IEEE 802.11 WNG, IEEE 802.11 RTA TIG, 802.15 WNG, 802.19 WG, 802.24 TAG</a:t>
            </a:r>
          </a:p>
          <a:p>
            <a:r>
              <a:rPr lang="en-US" altLang="ja-JP" smtClean="0">
                <a:ea typeface="ＭＳ Ｐゴシック" panose="020B0600070205080204" pitchFamily="34" charset="-128"/>
              </a:rPr>
              <a:t>Started work on PAR and CSD</a:t>
            </a:r>
          </a:p>
        </p:txBody>
      </p:sp>
      <p:sp>
        <p:nvSpPr>
          <p:cNvPr id="8198"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FEED72A-39D3-4C94-AF2A-069BA93BA8A3}" type="slidenum">
              <a:rPr lang="en-US" altLang="en-US" sz="1200" b="0"/>
              <a:pPr>
                <a:spcBef>
                  <a:spcPct val="0"/>
                </a:spcBef>
                <a:buFontTx/>
                <a:buNone/>
              </a:pPr>
              <a:t>128</a:t>
            </a:fld>
            <a:endParaRPr lang="en-US" altLang="en-US" sz="1200" b="0"/>
          </a:p>
        </p:txBody>
      </p:sp>
      <p:sp>
        <p:nvSpPr>
          <p:cNvPr id="8200" name="Footer Placeholder 2"/>
          <p:cNvSpPr>
            <a:spLocks noGrp="1"/>
          </p:cNvSpPr>
          <p:nvPr>
            <p:ph type="ft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8199" name="Date Placeholder 1"/>
          <p:cNvSpPr>
            <a:spLocks noGrp="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172967206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r>
              <a:rPr lang="en-US" altLang="en-US" smtClean="0"/>
              <a:t>References</a:t>
            </a:r>
          </a:p>
        </p:txBody>
      </p:sp>
      <p:sp>
        <p:nvSpPr>
          <p:cNvPr id="10245" name="Rectangle 3"/>
          <p:cNvSpPr>
            <a:spLocks noGrp="1" noChangeArrowheads="1"/>
          </p:cNvSpPr>
          <p:nvPr>
            <p:ph idx="1"/>
          </p:nvPr>
        </p:nvSpPr>
        <p:spPr/>
        <p:txBody>
          <a:bodyPr/>
          <a:lstStyle/>
          <a:p>
            <a:r>
              <a:rPr lang="en-US" altLang="en-US" smtClean="0"/>
              <a:t>This document</a:t>
            </a:r>
          </a:p>
          <a:p>
            <a:pPr lvl="2"/>
            <a:r>
              <a:rPr lang="en-US" altLang="en-US" sz="1400"/>
              <a:t>Thanks to Subir Das, Chair of 802.21</a:t>
            </a:r>
          </a:p>
          <a:p>
            <a:r>
              <a:rPr lang="en-US" altLang="en-US" smtClean="0"/>
              <a:t>All Documents</a:t>
            </a:r>
          </a:p>
          <a:p>
            <a:pPr lvl="1"/>
            <a:r>
              <a:rPr lang="en-US" altLang="en-US" smtClean="0">
                <a:hlinkClick r:id="rId3"/>
              </a:rPr>
              <a:t>https://mentor.ieee.org/802.21/documents</a:t>
            </a:r>
            <a:endParaRPr lang="en-US" altLang="en-US" smtClean="0"/>
          </a:p>
          <a:p>
            <a:pPr lvl="2"/>
            <a:r>
              <a:rPr lang="en-US" altLang="en-US" sz="1400"/>
              <a:t>Current draft is in the members-only area</a:t>
            </a:r>
          </a:p>
          <a:p>
            <a:pPr lvl="3"/>
            <a:r>
              <a:rPr lang="en-US" altLang="en-US" smtClean="0">
                <a:hlinkClick r:id="rId4"/>
              </a:rPr>
              <a:t>http://www.ieee802.org/21</a:t>
            </a:r>
            <a:r>
              <a:rPr lang="en-US" altLang="en-US" smtClean="0"/>
              <a:t>  </a:t>
            </a:r>
            <a:r>
              <a:rPr lang="en-US" altLang="en-US" sz="1400">
                <a:sym typeface="Wingdings" panose="05000000000000000000" pitchFamily="2" charset="2"/>
              </a:rPr>
              <a:t>  </a:t>
            </a:r>
            <a:r>
              <a:rPr lang="en-US" altLang="en-US" sz="1400" u="sng">
                <a:sym typeface="Wingdings" panose="05000000000000000000" pitchFamily="2" charset="2"/>
              </a:rPr>
              <a:t>Members_Only_Area</a:t>
            </a:r>
            <a:endParaRPr lang="en-US" altLang="en-US" sz="1400" u="sng"/>
          </a:p>
          <a:p>
            <a:pPr lvl="3"/>
            <a:r>
              <a:rPr lang="en-US" altLang="en-US" smtClean="0"/>
              <a:t>802.11 members log in using </a:t>
            </a:r>
            <a:r>
              <a:rPr lang="en-US" altLang="en-US" smtClean="0">
                <a:solidFill>
                  <a:srgbClr val="FF0000"/>
                </a:solidFill>
              </a:rPr>
              <a:t>802.11</a:t>
            </a:r>
            <a:r>
              <a:rPr lang="en-US" altLang="en-US" smtClean="0"/>
              <a:t> username and password</a:t>
            </a:r>
          </a:p>
        </p:txBody>
      </p:sp>
      <p:sp>
        <p:nvSpPr>
          <p:cNvPr id="10242" name="Slide Number Placeholder 3"/>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F84EB13-17F4-4E92-89C3-C53B10754E37}" type="slidenum">
              <a:rPr lang="en-US" altLang="en-US" sz="1200" b="0"/>
              <a:pPr>
                <a:spcBef>
                  <a:spcPct val="0"/>
                </a:spcBef>
                <a:buFontTx/>
                <a:buNone/>
              </a:pPr>
              <a:t>129</a:t>
            </a:fld>
            <a:endParaRPr lang="en-US" altLang="en-US" sz="1200" b="0"/>
          </a:p>
        </p:txBody>
      </p:sp>
      <p:sp>
        <p:nvSpPr>
          <p:cNvPr id="10247" name="Footer Placeholder 2"/>
          <p:cNvSpPr>
            <a:spLocks noGrp="1"/>
          </p:cNvSpPr>
          <p:nvPr>
            <p:ph type="ft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10246" name="Date Placeholder 1"/>
          <p:cNvSpPr>
            <a:spLocks noGrp="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
        <p:nvSpPr>
          <p:cNvPr id="10243"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41CA34CE-A427-4083-888F-089C475F1C36}" type="slidenum">
              <a:rPr lang="en-US" altLang="en-US" sz="1200" b="0"/>
              <a:pPr algn="ctr">
                <a:spcBef>
                  <a:spcPct val="0"/>
                </a:spcBef>
                <a:buFontTx/>
                <a:buNone/>
              </a:pPr>
              <a:t>129</a:t>
            </a:fld>
            <a:endParaRPr lang="en-US" altLang="en-US" sz="1200" b="0"/>
          </a:p>
        </p:txBody>
      </p:sp>
    </p:spTree>
    <p:extLst>
      <p:ext uri="{BB962C8B-B14F-4D97-AF65-F5344CB8AC3E}">
        <p14:creationId xmlns:p14="http://schemas.microsoft.com/office/powerpoint/2010/main" val="2090321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dirty="0"/>
              <a:t>January 2019</a:t>
            </a:r>
            <a:endParaRPr lang="en-GB" dirty="0"/>
          </a:p>
        </p:txBody>
      </p:sp>
      <p:sp>
        <p:nvSpPr>
          <p:cNvPr id="3" name="Footer Placeholder 2"/>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13</a:t>
            </a:fld>
            <a:endParaRPr lang="en-GB" dirty="0"/>
          </a:p>
        </p:txBody>
      </p:sp>
      <p:sp>
        <p:nvSpPr>
          <p:cNvPr id="5" name="Rectangle 2"/>
          <p:cNvSpPr txBox="1">
            <a:spLocks noChangeArrowheads="1"/>
          </p:cNvSpPr>
          <p:nvPr/>
        </p:nvSpPr>
        <p:spPr>
          <a:xfrm>
            <a:off x="1714500" y="646113"/>
            <a:ext cx="8724900" cy="1066800"/>
          </a:xfrm>
          <a:prstGeom prst="rect">
            <a:avLst/>
          </a:prstGeom>
          <a:noFill/>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sz="2800" kern="0" dirty="0"/>
              <a:t>AANI SC Closing Report  January 2019</a:t>
            </a:r>
          </a:p>
        </p:txBody>
      </p:sp>
      <p:sp>
        <p:nvSpPr>
          <p:cNvPr id="6" name="Rectangle 6"/>
          <p:cNvSpPr txBox="1">
            <a:spLocks noChangeArrowheads="1"/>
          </p:cNvSpPr>
          <p:nvPr/>
        </p:nvSpPr>
        <p:spPr bwMode="auto">
          <a:xfrm>
            <a:off x="2209800" y="1524000"/>
            <a:ext cx="7772400" cy="3810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buFontTx/>
              <a:buNone/>
            </a:pPr>
            <a:r>
              <a:rPr lang="en-US" altLang="en-US" sz="2000" kern="0" dirty="0"/>
              <a:t>Date:</a:t>
            </a:r>
            <a:r>
              <a:rPr lang="en-US" altLang="en-US" sz="2000" b="0" kern="0" dirty="0"/>
              <a:t> 2019-01-16</a:t>
            </a:r>
          </a:p>
        </p:txBody>
      </p:sp>
      <p:sp>
        <p:nvSpPr>
          <p:cNvPr id="7" name="Rectangle 12"/>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dirty="0"/>
              <a:t>Authors:</a:t>
            </a:r>
            <a:endParaRPr lang="en-US" altLang="en-US" sz="2000" b="0" dirty="0"/>
          </a:p>
        </p:txBody>
      </p:sp>
      <p:graphicFrame>
        <p:nvGraphicFramePr>
          <p:cNvPr id="8" name="Object 3"/>
          <p:cNvGraphicFramePr>
            <a:graphicFrameLocks noChangeAspect="1"/>
          </p:cNvGraphicFramePr>
          <p:nvPr>
            <p:extLst/>
          </p:nvPr>
        </p:nvGraphicFramePr>
        <p:xfrm>
          <a:off x="2039938" y="2359025"/>
          <a:ext cx="8037512" cy="2463800"/>
        </p:xfrm>
        <a:graphic>
          <a:graphicData uri="http://schemas.openxmlformats.org/presentationml/2006/ole">
            <mc:AlternateContent xmlns:mc="http://schemas.openxmlformats.org/markup-compatibility/2006">
              <mc:Choice xmlns:v="urn:schemas-microsoft-com:vml" Requires="v">
                <p:oleObj spid="_x0000_s54294" name="Document" r:id="rId3" imgW="8253286" imgH="2534496" progId="Word.Document.8">
                  <p:embed/>
                </p:oleObj>
              </mc:Choice>
              <mc:Fallback>
                <p:oleObj name="Document" r:id="rId3" imgW="8253286" imgH="2534496" progId="Word.Document.8">
                  <p:embed/>
                  <p:pic>
                    <p:nvPicPr>
                      <p:cNvPr id="0" name=""/>
                      <p:cNvPicPr>
                        <a:picLocks noChangeAspect="1" noChangeArrowheads="1"/>
                      </p:cNvPicPr>
                      <p:nvPr/>
                    </p:nvPicPr>
                    <p:blipFill>
                      <a:blip r:embed="rId4"/>
                      <a:srcRect/>
                      <a:stretch>
                        <a:fillRect/>
                      </a:stretch>
                    </p:blipFill>
                    <p:spPr bwMode="auto">
                      <a:xfrm>
                        <a:off x="2039938" y="2359025"/>
                        <a:ext cx="8037512" cy="246380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1703758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839416" y="1426096"/>
            <a:ext cx="10552484" cy="1066800"/>
          </a:xfrm>
          <a:noFill/>
        </p:spPr>
        <p:txBody>
          <a:bodyPr/>
          <a:lstStyle/>
          <a:p>
            <a:r>
              <a:rPr lang="en-GB" dirty="0"/>
              <a:t>802.24 Vertical Applications Technical Advisory Group</a:t>
            </a:r>
            <a:br>
              <a:rPr lang="en-GB" dirty="0"/>
            </a:br>
            <a:r>
              <a:rPr lang="en-GB" dirty="0"/>
              <a:t>Liaison Report</a:t>
            </a:r>
          </a:p>
        </p:txBody>
      </p:sp>
      <p:sp>
        <p:nvSpPr>
          <p:cNvPr id="1031" name="Rectangle 4"/>
          <p:cNvSpPr>
            <a:spLocks noGrp="1" noChangeArrowheads="1"/>
          </p:cNvSpPr>
          <p:nvPr>
            <p:ph idx="1"/>
          </p:nvPr>
        </p:nvSpPr>
        <p:spPr>
          <a:xfrm>
            <a:off x="2209800" y="3284984"/>
            <a:ext cx="7772400" cy="2811016"/>
          </a:xfrm>
          <a:noFill/>
        </p:spPr>
        <p:txBody>
          <a:bodyPr/>
          <a:lstStyle/>
          <a:p>
            <a:pPr algn="ctr">
              <a:buFontTx/>
              <a:buNone/>
            </a:pPr>
            <a:r>
              <a:rPr lang="en-GB" sz="2000" dirty="0"/>
              <a:t>Date:</a:t>
            </a:r>
            <a:r>
              <a:rPr lang="en-GB" sz="2000" b="0" dirty="0"/>
              <a:t> 2019-01-17</a:t>
            </a:r>
          </a:p>
        </p:txBody>
      </p:sp>
      <p:sp>
        <p:nvSpPr>
          <p:cNvPr id="1029" name="Slide Number Placeholder 5"/>
          <p:cNvSpPr>
            <a:spLocks noGrp="1"/>
          </p:cNvSpPr>
          <p:nvPr>
            <p:ph type="sldNum" sz="quarter" idx="12"/>
          </p:nvPr>
        </p:nvSpPr>
        <p:spPr>
          <a:xfrm>
            <a:off x="5930396" y="6475413"/>
            <a:ext cx="432811" cy="184666"/>
          </a:xfrm>
          <a:noFill/>
        </p:spPr>
        <p:txBody>
          <a:bodyPr/>
          <a:lstStyle/>
          <a:p>
            <a:r>
              <a:rPr lang="en-GB" dirty="0">
                <a:solidFill>
                  <a:srgbClr val="000000"/>
                </a:solidFill>
              </a:rPr>
              <a:t>Slide </a:t>
            </a:r>
            <a:fld id="{5C54AB6B-C76C-43C0-8CF9-4AA7315BEFF1}" type="slidenum">
              <a:rPr lang="en-GB" smtClean="0">
                <a:solidFill>
                  <a:srgbClr val="000000"/>
                </a:solidFill>
              </a:rPr>
              <a:pPr/>
              <a:t>130</a:t>
            </a:fld>
            <a:endParaRPr lang="en-GB" dirty="0">
              <a:solidFill>
                <a:srgbClr val="000000"/>
              </a:solidFill>
            </a:endParaRPr>
          </a:p>
        </p:txBody>
      </p:sp>
      <p:graphicFrame>
        <p:nvGraphicFramePr>
          <p:cNvPr id="1026" name="Object 5"/>
          <p:cNvGraphicFramePr>
            <a:graphicFrameLocks noChangeAspect="1"/>
          </p:cNvGraphicFramePr>
          <p:nvPr>
            <p:extLst/>
          </p:nvPr>
        </p:nvGraphicFramePr>
        <p:xfrm>
          <a:off x="2182814" y="3985220"/>
          <a:ext cx="8237537" cy="2324100"/>
        </p:xfrm>
        <a:graphic>
          <a:graphicData uri="http://schemas.openxmlformats.org/presentationml/2006/ole">
            <mc:AlternateContent xmlns:mc="http://schemas.openxmlformats.org/markup-compatibility/2006">
              <mc:Choice xmlns:v="urn:schemas-microsoft-com:vml" Requires="v">
                <p:oleObj spid="_x0000_s72708" name="Document" r:id="rId4" imgW="8152664" imgH="2297815" progId="Word.Document.8">
                  <p:embed/>
                </p:oleObj>
              </mc:Choice>
              <mc:Fallback>
                <p:oleObj name="Document" r:id="rId4" imgW="8152664" imgH="2297815"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2814" y="3985220"/>
                        <a:ext cx="8237537" cy="232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6"/>
          <p:cNvSpPr>
            <a:spLocks noChangeArrowheads="1"/>
          </p:cNvSpPr>
          <p:nvPr/>
        </p:nvSpPr>
        <p:spPr bwMode="auto">
          <a:xfrm>
            <a:off x="2279576" y="3573016"/>
            <a:ext cx="1447800" cy="381000"/>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GB" sz="2000" b="1" dirty="0">
                <a:solidFill>
                  <a:srgbClr val="000000"/>
                </a:solidFill>
                <a:latin typeface="Times New Roman" pitchFamily="18" charset="0"/>
                <a:ea typeface="+mn-ea"/>
              </a:rPr>
              <a:t>Author:</a:t>
            </a:r>
            <a:endParaRPr lang="en-GB" sz="2000" dirty="0">
              <a:solidFill>
                <a:srgbClr val="000000"/>
              </a:solidFill>
              <a:latin typeface="Times New Roman" pitchFamily="18" charset="0"/>
              <a:ea typeface="+mn-ea"/>
            </a:endParaRPr>
          </a:p>
        </p:txBody>
      </p:sp>
      <p:sp>
        <p:nvSpPr>
          <p:cNvPr id="2" name="Footer Placeholder 1"/>
          <p:cNvSpPr>
            <a:spLocks noGrp="1"/>
          </p:cNvSpPr>
          <p:nvPr>
            <p:ph type="ftr" sz="quarter" idx="11"/>
          </p:nvPr>
        </p:nvSpPr>
        <p:spPr/>
        <p:txBody>
          <a:bodyPr/>
          <a:lstStyle/>
          <a:p>
            <a:pPr>
              <a:defRPr/>
            </a:pPr>
            <a:r>
              <a:rPr lang="en-GB" dirty="0">
                <a:solidFill>
                  <a:srgbClr val="000000"/>
                </a:solidFill>
              </a:rPr>
              <a:t>Tim Godfrey, EPRI</a:t>
            </a:r>
          </a:p>
        </p:txBody>
      </p:sp>
    </p:spTree>
    <p:extLst>
      <p:ext uri="{BB962C8B-B14F-4D97-AF65-F5344CB8AC3E}">
        <p14:creationId xmlns:p14="http://schemas.microsoft.com/office/powerpoint/2010/main" val="331461213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099" y="1844824"/>
            <a:ext cx="10591802" cy="4813151"/>
          </a:xfrm>
        </p:spPr>
        <p:txBody>
          <a:bodyPr>
            <a:normAutofit fontScale="92500" lnSpcReduction="20000"/>
          </a:bodyPr>
          <a:lstStyle/>
          <a:p>
            <a:pPr>
              <a:lnSpc>
                <a:spcPct val="120000"/>
              </a:lnSpc>
            </a:pPr>
            <a:r>
              <a:rPr lang="en-US" b="0" dirty="0"/>
              <a:t>New white paper on Low Latency Vertical Applications – outline. </a:t>
            </a:r>
          </a:p>
          <a:p>
            <a:pPr lvl="1">
              <a:lnSpc>
                <a:spcPct val="120000"/>
              </a:lnSpc>
            </a:pPr>
            <a:r>
              <a:rPr lang="en-US" b="0" dirty="0"/>
              <a:t>Call for text contributions open.</a:t>
            </a:r>
          </a:p>
          <a:p>
            <a:pPr>
              <a:lnSpc>
                <a:spcPct val="120000"/>
              </a:lnSpc>
            </a:pPr>
            <a:r>
              <a:rPr lang="en-US" b="0" dirty="0"/>
              <a:t>Joint session with 802.21 “'Network Enablers for Seamless HMD-based VR”.   Will continue joint meetings and incorporate into Low Latency White Paper</a:t>
            </a:r>
          </a:p>
          <a:p>
            <a:pPr>
              <a:lnSpc>
                <a:spcPct val="120000"/>
              </a:lnSpc>
            </a:pPr>
            <a:r>
              <a:rPr lang="en-US" b="0" dirty="0"/>
              <a:t>Started Liaison Response to ATIS on IoT Characteristics Matrix from ATIS TOPS Council IoT Categorization Focus Group. </a:t>
            </a:r>
          </a:p>
          <a:p>
            <a:pPr lvl="1">
              <a:lnSpc>
                <a:spcPct val="120000"/>
              </a:lnSpc>
            </a:pPr>
            <a:r>
              <a:rPr lang="en-US" dirty="0"/>
              <a:t>Will continue on Teleconference February 21, 09:00 PST</a:t>
            </a:r>
          </a:p>
          <a:p>
            <a:pPr>
              <a:lnSpc>
                <a:spcPct val="120000"/>
              </a:lnSpc>
            </a:pPr>
            <a:r>
              <a:rPr lang="en-US" b="0" dirty="0">
                <a:hlinkClick r:id="rId3"/>
              </a:rPr>
              <a:t>TSN for Utility Applications</a:t>
            </a:r>
            <a:r>
              <a:rPr lang="en-US" b="0" dirty="0"/>
              <a:t> white paper comment collection remains open </a:t>
            </a:r>
          </a:p>
          <a:p>
            <a:pPr lvl="1">
              <a:lnSpc>
                <a:spcPct val="120000"/>
              </a:lnSpc>
            </a:pPr>
            <a:r>
              <a:rPr lang="en-US" b="0" dirty="0"/>
              <a:t>802.11 RTA invited to comment</a:t>
            </a:r>
          </a:p>
          <a:p>
            <a:pPr lvl="1">
              <a:lnSpc>
                <a:spcPct val="120000"/>
              </a:lnSpc>
            </a:pPr>
            <a:endParaRPr lang="en-US" dirty="0"/>
          </a:p>
          <a:p>
            <a:pPr algn="just">
              <a:lnSpc>
                <a:spcPct val="120000"/>
              </a:lnSpc>
            </a:pPr>
            <a:r>
              <a:rPr lang="en-US" sz="1900" b="0" dirty="0"/>
              <a:t>Agenda 			</a:t>
            </a:r>
            <a:r>
              <a:rPr lang="en-US" sz="1900" b="0" dirty="0">
                <a:solidFill>
                  <a:srgbClr val="002060"/>
                </a:solidFill>
                <a:hlinkClick r:id="rId4"/>
              </a:rPr>
              <a:t>24-19-0001r1</a:t>
            </a:r>
            <a:endParaRPr lang="en-US" sz="1900" b="0" dirty="0">
              <a:solidFill>
                <a:srgbClr val="002060"/>
              </a:solidFill>
            </a:endParaRPr>
          </a:p>
          <a:p>
            <a:pPr>
              <a:lnSpc>
                <a:spcPct val="120000"/>
              </a:lnSpc>
            </a:pPr>
            <a:r>
              <a:rPr lang="en-US" sz="1900" b="0" dirty="0"/>
              <a:t>Meeting Presentation		</a:t>
            </a:r>
            <a:r>
              <a:rPr lang="en-US" sz="1900" b="0" dirty="0">
                <a:hlinkClick r:id="rId5"/>
              </a:rPr>
              <a:t>24-19-0002r2</a:t>
            </a:r>
            <a:endParaRPr lang="en-US" sz="1900" b="0" dirty="0"/>
          </a:p>
          <a:p>
            <a:pPr>
              <a:lnSpc>
                <a:spcPct val="120000"/>
              </a:lnSpc>
            </a:pPr>
            <a:r>
              <a:rPr lang="en-US" sz="1900" b="0" dirty="0"/>
              <a:t>Minutes			24-19-0005r0   </a:t>
            </a:r>
          </a:p>
        </p:txBody>
      </p:sp>
      <p:sp>
        <p:nvSpPr>
          <p:cNvPr id="5" name="Footer Placeholder 4"/>
          <p:cNvSpPr>
            <a:spLocks noGrp="1"/>
          </p:cNvSpPr>
          <p:nvPr>
            <p:ph type="ftr" sz="quarter" idx="11"/>
          </p:nvPr>
        </p:nvSpPr>
        <p:spPr/>
        <p:txBody>
          <a:bodyPr/>
          <a:lstStyle/>
          <a:p>
            <a:pPr>
              <a:defRPr/>
            </a:pPr>
            <a:r>
              <a:rPr lang="en-GB" dirty="0">
                <a:solidFill>
                  <a:srgbClr val="000000"/>
                </a:solidFill>
              </a:rPr>
              <a:t>Tim Godfrey, EPRI</a:t>
            </a:r>
          </a:p>
        </p:txBody>
      </p:sp>
      <p:sp>
        <p:nvSpPr>
          <p:cNvPr id="6" name="Slide Number Placeholder 5"/>
          <p:cNvSpPr>
            <a:spLocks noGrp="1"/>
          </p:cNvSpPr>
          <p:nvPr>
            <p:ph type="sldNum" sz="quarter" idx="12"/>
          </p:nvPr>
        </p:nvSpPr>
        <p:spPr>
          <a:xfrm>
            <a:off x="5930396" y="6475413"/>
            <a:ext cx="432811" cy="184666"/>
          </a:xfrm>
        </p:spPr>
        <p:txBody>
          <a:bodyPr/>
          <a:lstStyle/>
          <a:p>
            <a:pPr>
              <a:defRPr/>
            </a:pPr>
            <a:r>
              <a:rPr lang="en-GB" dirty="0">
                <a:solidFill>
                  <a:srgbClr val="000000"/>
                </a:solidFill>
              </a:rPr>
              <a:t>Slide </a:t>
            </a:r>
            <a:fld id="{43190CD6-18F2-44F1-A379-0C51A15702FA}" type="slidenum">
              <a:rPr lang="en-GB" smtClean="0">
                <a:solidFill>
                  <a:srgbClr val="000000"/>
                </a:solidFill>
              </a:rPr>
              <a:pPr>
                <a:defRPr/>
              </a:pPr>
              <a:t>131</a:t>
            </a:fld>
            <a:endParaRPr lang="en-GB" dirty="0">
              <a:solidFill>
                <a:srgbClr val="000000"/>
              </a:solidFill>
            </a:endParaRPr>
          </a:p>
        </p:txBody>
      </p:sp>
      <p:grpSp>
        <p:nvGrpSpPr>
          <p:cNvPr id="13" name="Group 12">
            <a:extLst>
              <a:ext uri="{FF2B5EF4-FFF2-40B4-BE49-F238E27FC236}">
                <a16:creationId xmlns:a16="http://schemas.microsoft.com/office/drawing/2014/main" xmlns="" id="{6D063D36-5E48-4AA4-ACDF-2E0C987640A1}"/>
              </a:ext>
            </a:extLst>
          </p:cNvPr>
          <p:cNvGrpSpPr/>
          <p:nvPr/>
        </p:nvGrpSpPr>
        <p:grpSpPr>
          <a:xfrm>
            <a:off x="3287688" y="764704"/>
            <a:ext cx="5398368" cy="936104"/>
            <a:chOff x="827584" y="1412776"/>
            <a:chExt cx="7704856" cy="1440160"/>
          </a:xfrm>
        </p:grpSpPr>
        <p:sp>
          <p:nvSpPr>
            <p:cNvPr id="4" name="Rectangle 3"/>
            <p:cNvSpPr/>
            <p:nvPr/>
          </p:nvSpPr>
          <p:spPr bwMode="auto">
            <a:xfrm>
              <a:off x="2051720" y="1412776"/>
              <a:ext cx="518457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defTabSz="914400">
                <a:buClrTx/>
                <a:buSzTx/>
                <a:buFontTx/>
                <a:buNone/>
              </a:pPr>
              <a:r>
                <a:rPr lang="en-US" sz="1800" b="1" dirty="0">
                  <a:solidFill>
                    <a:srgbClr val="000000"/>
                  </a:solidFill>
                  <a:latin typeface="Times New Roman" pitchFamily="18" charset="0"/>
                  <a:ea typeface="+mn-ea"/>
                </a:rPr>
                <a:t>802.24 Vertical Applications TAG</a:t>
              </a:r>
            </a:p>
          </p:txBody>
        </p:sp>
        <p:sp>
          <p:nvSpPr>
            <p:cNvPr id="7" name="Rectangle 6"/>
            <p:cNvSpPr/>
            <p:nvPr/>
          </p:nvSpPr>
          <p:spPr bwMode="auto">
            <a:xfrm>
              <a:off x="827584" y="2348880"/>
              <a:ext cx="374441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defTabSz="914400">
                <a:buClrTx/>
                <a:buSzTx/>
                <a:buFontTx/>
                <a:buNone/>
              </a:pPr>
              <a:r>
                <a:rPr lang="en-US" sz="1400" dirty="0">
                  <a:solidFill>
                    <a:srgbClr val="000000"/>
                  </a:solidFill>
                  <a:latin typeface="Times New Roman" pitchFamily="18" charset="0"/>
                  <a:ea typeface="+mn-ea"/>
                </a:rPr>
                <a:t>802.24.1 Smart Grid TG</a:t>
              </a:r>
            </a:p>
          </p:txBody>
        </p:sp>
        <p:sp>
          <p:nvSpPr>
            <p:cNvPr id="8" name="Rectangle 7"/>
            <p:cNvSpPr/>
            <p:nvPr/>
          </p:nvSpPr>
          <p:spPr bwMode="auto">
            <a:xfrm>
              <a:off x="4788024" y="2348880"/>
              <a:ext cx="374441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defTabSz="914400">
                <a:buClrTx/>
                <a:buSzTx/>
                <a:buFontTx/>
                <a:buNone/>
              </a:pPr>
              <a:r>
                <a:rPr lang="en-US" sz="1400" dirty="0">
                  <a:solidFill>
                    <a:srgbClr val="000000"/>
                  </a:solidFill>
                  <a:latin typeface="Times New Roman" pitchFamily="18" charset="0"/>
                  <a:ea typeface="+mn-ea"/>
                </a:rPr>
                <a:t>802.24.2 IoT TG</a:t>
              </a:r>
            </a:p>
          </p:txBody>
        </p:sp>
        <p:cxnSp>
          <p:nvCxnSpPr>
            <p:cNvPr id="10" name="Elbow Connector 9"/>
            <p:cNvCxnSpPr>
              <a:stCxn id="4" idx="2"/>
              <a:endCxn id="7" idx="0"/>
            </p:cNvCxnSpPr>
            <p:nvPr/>
          </p:nvCxnSpPr>
          <p:spPr bwMode="auto">
            <a:xfrm rot="5400000">
              <a:off x="3455876" y="1160748"/>
              <a:ext cx="432048" cy="1944216"/>
            </a:xfrm>
            <a:prstGeom prst="bentConnector3">
              <a:avLst/>
            </a:prstGeom>
            <a:solidFill>
              <a:schemeClr val="accent1"/>
            </a:solidFill>
            <a:ln w="12700" cap="flat" cmpd="sng" algn="ctr">
              <a:solidFill>
                <a:schemeClr val="tx1"/>
              </a:solidFill>
              <a:prstDash val="solid"/>
              <a:round/>
              <a:headEnd type="none" w="sm" len="sm"/>
              <a:tailEnd type="triangle"/>
            </a:ln>
            <a:effectLst/>
          </p:spPr>
        </p:cxnSp>
        <p:cxnSp>
          <p:nvCxnSpPr>
            <p:cNvPr id="12" name="Elbow Connector 11"/>
            <p:cNvCxnSpPr>
              <a:stCxn id="4" idx="2"/>
              <a:endCxn id="8" idx="0"/>
            </p:cNvCxnSpPr>
            <p:nvPr/>
          </p:nvCxnSpPr>
          <p:spPr bwMode="auto">
            <a:xfrm rot="16200000" flipH="1">
              <a:off x="5436096" y="1124744"/>
              <a:ext cx="432048" cy="2016224"/>
            </a:xfrm>
            <a:prstGeom prst="bentConnector3">
              <a:avLst/>
            </a:prstGeom>
            <a:solidFill>
              <a:schemeClr val="accent1"/>
            </a:solidFill>
            <a:ln w="12700" cap="flat" cmpd="sng" algn="ctr">
              <a:solidFill>
                <a:schemeClr val="tx1"/>
              </a:solidFill>
              <a:prstDash val="solid"/>
              <a:round/>
              <a:headEnd type="none" w="sm" len="sm"/>
              <a:tailEnd type="triangle"/>
            </a:ln>
            <a:effectLst/>
          </p:spPr>
        </p:cxnSp>
      </p:grpSp>
    </p:spTree>
    <p:extLst>
      <p:ext uri="{BB962C8B-B14F-4D97-AF65-F5344CB8AC3E}">
        <p14:creationId xmlns:p14="http://schemas.microsoft.com/office/powerpoint/2010/main" val="3314610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dirty="0"/>
              <a:t>January 2019</a:t>
            </a:r>
            <a:endParaRPr lang="en-GB" dirty="0"/>
          </a:p>
        </p:txBody>
      </p:sp>
      <p:sp>
        <p:nvSpPr>
          <p:cNvPr id="3" name="Footer Placeholder 2"/>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14</a:t>
            </a:fld>
            <a:endParaRPr lang="en-GB" dirty="0"/>
          </a:p>
        </p:txBody>
      </p:sp>
      <p:sp>
        <p:nvSpPr>
          <p:cNvPr id="5" name="TextBox 4"/>
          <p:cNvSpPr txBox="1">
            <a:spLocks noChangeArrowheads="1"/>
          </p:cNvSpPr>
          <p:nvPr/>
        </p:nvSpPr>
        <p:spPr bwMode="auto">
          <a:xfrm>
            <a:off x="2216945" y="725092"/>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kern="0" dirty="0"/>
              <a:t>Abstract</a:t>
            </a:r>
          </a:p>
        </p:txBody>
      </p:sp>
      <p:sp>
        <p:nvSpPr>
          <p:cNvPr id="6" name="TextBox 5"/>
          <p:cNvSpPr txBox="1">
            <a:spLocks noChangeArrowheads="1"/>
          </p:cNvSpPr>
          <p:nvPr/>
        </p:nvSpPr>
        <p:spPr bwMode="auto">
          <a:xfrm>
            <a:off x="2204245" y="2019698"/>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ctr">
              <a:buFontTx/>
              <a:buNone/>
            </a:pPr>
            <a:r>
              <a:rPr lang="en-US" kern="0" dirty="0"/>
              <a:t>This Document is the closing report for AANI SC, </a:t>
            </a:r>
          </a:p>
          <a:p>
            <a:pPr algn="ctr">
              <a:buFontTx/>
              <a:buNone/>
            </a:pPr>
            <a:r>
              <a:rPr lang="en-US" kern="0" dirty="0"/>
              <a:t>November 2016 Meeting in San Antonio, TX</a:t>
            </a:r>
          </a:p>
        </p:txBody>
      </p:sp>
      <p:sp>
        <p:nvSpPr>
          <p:cNvPr id="7" name="Rectangle 2"/>
          <p:cNvSpPr txBox="1">
            <a:spLocks noChangeArrowheads="1"/>
          </p:cNvSpPr>
          <p:nvPr/>
        </p:nvSpPr>
        <p:spPr bwMode="auto">
          <a:xfrm>
            <a:off x="2362201" y="838201"/>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Abstract</a:t>
            </a:r>
          </a:p>
        </p:txBody>
      </p:sp>
      <p:sp>
        <p:nvSpPr>
          <p:cNvPr id="8" name="Rectangle 3"/>
          <p:cNvSpPr txBox="1">
            <a:spLocks noChangeArrowheads="1"/>
          </p:cNvSpPr>
          <p:nvPr/>
        </p:nvSpPr>
        <p:spPr bwMode="auto">
          <a:xfrm>
            <a:off x="2362201" y="2019698"/>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Tx/>
              <a:buNone/>
            </a:pPr>
            <a:r>
              <a:rPr lang="en-US" kern="0" dirty="0"/>
              <a:t>This Document is the closing report for AANI SC, </a:t>
            </a:r>
          </a:p>
          <a:p>
            <a:pPr algn="ctr"/>
            <a:r>
              <a:rPr lang="en-US" dirty="0"/>
              <a:t>January 2019 </a:t>
            </a:r>
            <a:r>
              <a:rPr lang="en-US" kern="0" dirty="0"/>
              <a:t>Meeting in </a:t>
            </a:r>
            <a:r>
              <a:rPr lang="en-GB" dirty="0"/>
              <a:t>St. Louis, Missouri, USA</a:t>
            </a:r>
          </a:p>
          <a:p>
            <a:pPr>
              <a:buFontTx/>
              <a:buNone/>
            </a:pPr>
            <a:endParaRPr lang="en-US" kern="0" dirty="0"/>
          </a:p>
        </p:txBody>
      </p:sp>
    </p:spTree>
    <p:extLst>
      <p:ext uri="{BB962C8B-B14F-4D97-AF65-F5344CB8AC3E}">
        <p14:creationId xmlns:p14="http://schemas.microsoft.com/office/powerpoint/2010/main" val="4013047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20946"/>
            <a:ext cx="7770813" cy="609600"/>
          </a:xfrm>
        </p:spPr>
        <p:txBody>
          <a:bodyPr/>
          <a:lstStyle/>
          <a:p>
            <a:r>
              <a:rPr lang="en-US" dirty="0"/>
              <a:t>802.11 AANI SC – January 2019</a:t>
            </a:r>
          </a:p>
        </p:txBody>
      </p:sp>
      <p:sp>
        <p:nvSpPr>
          <p:cNvPr id="3" name="Content Placeholder 2"/>
          <p:cNvSpPr>
            <a:spLocks noGrp="1"/>
          </p:cNvSpPr>
          <p:nvPr>
            <p:ph idx="1"/>
          </p:nvPr>
        </p:nvSpPr>
        <p:spPr>
          <a:xfrm>
            <a:off x="870412" y="1245066"/>
            <a:ext cx="11321588" cy="5016361"/>
          </a:xfrm>
        </p:spPr>
        <p:txBody>
          <a:bodyPr/>
          <a:lstStyle/>
          <a:p>
            <a:pPr marL="400050">
              <a:buFont typeface="Arial" panose="020B0604020202020204" pitchFamily="34" charset="0"/>
              <a:buChar char="•"/>
            </a:pPr>
            <a:r>
              <a:rPr lang="en-US" altLang="en-US" sz="2000" dirty="0"/>
              <a:t>Meeting Goals: </a:t>
            </a:r>
          </a:p>
          <a:p>
            <a:pPr marL="971550" lvl="1" indent="-457200">
              <a:buFont typeface="+mj-lt"/>
              <a:buAutoNum type="arabicPeriod"/>
            </a:pPr>
            <a:r>
              <a:rPr lang="en-US" altLang="en-US" dirty="0"/>
              <a:t>Continue Discussion on: NENDICA activity, 3GPP Status </a:t>
            </a:r>
            <a:br>
              <a:rPr lang="en-US" altLang="en-US" dirty="0"/>
            </a:br>
            <a:r>
              <a:rPr lang="en-US" altLang="en-US" dirty="0"/>
              <a:t>802.11 Technical performance relative to IMT-2020 requirements work</a:t>
            </a:r>
          </a:p>
          <a:p>
            <a:pPr marL="971550" lvl="1" indent="-457200">
              <a:buFont typeface="+mj-lt"/>
              <a:buAutoNum type="arabicPeriod"/>
            </a:pPr>
            <a:r>
              <a:rPr lang="en-US" altLang="en-US" dirty="0"/>
              <a:t>Future section planning </a:t>
            </a:r>
          </a:p>
          <a:p>
            <a:pPr marL="400050">
              <a:buFont typeface="Arial" panose="020B0604020202020204" pitchFamily="34" charset="0"/>
              <a:buChar char="•"/>
            </a:pPr>
            <a:r>
              <a:rPr lang="en-US" altLang="en-US" sz="2000" dirty="0"/>
              <a:t>Agenda:</a:t>
            </a:r>
            <a:r>
              <a:rPr lang="en-US" altLang="en-US" sz="2000" b="0" dirty="0"/>
              <a:t> </a:t>
            </a:r>
            <a:r>
              <a:rPr lang="en-US" altLang="en-US" sz="2000" b="0" dirty="0">
                <a:hlinkClick r:id="rId2"/>
              </a:rPr>
              <a:t>11-18/2108r1</a:t>
            </a:r>
            <a:r>
              <a:rPr lang="en-US" altLang="en-US" sz="2000" b="0" dirty="0"/>
              <a:t> , met for 2 hours one sessions  </a:t>
            </a:r>
            <a:r>
              <a:rPr lang="en-US" altLang="en-US" sz="2000" dirty="0"/>
              <a:t>Minutes: </a:t>
            </a:r>
            <a:r>
              <a:rPr lang="en-US" altLang="en-US" sz="2000" b="0" dirty="0">
                <a:hlinkClick r:id="rId3"/>
              </a:rPr>
              <a:t>11-19/0165r0</a:t>
            </a:r>
            <a:endParaRPr lang="en-US" altLang="en-US" sz="2000" b="0" dirty="0"/>
          </a:p>
          <a:p>
            <a:pPr marL="400050">
              <a:buFont typeface="Arial" panose="020B0604020202020204" pitchFamily="34" charset="0"/>
              <a:buChar char="•"/>
            </a:pPr>
            <a:r>
              <a:rPr lang="en-US" altLang="en-US" dirty="0"/>
              <a:t>Reviewed AANI SC Status/Background</a:t>
            </a:r>
            <a:endParaRPr lang="en-US" altLang="en-US" sz="2800" dirty="0"/>
          </a:p>
          <a:p>
            <a:pPr marL="400050">
              <a:buFont typeface="Arial" panose="020B0604020202020204" pitchFamily="34" charset="0"/>
              <a:buChar char="•"/>
            </a:pPr>
            <a:r>
              <a:rPr lang="en-US" altLang="en-US" sz="2800" dirty="0"/>
              <a:t>Contributions: </a:t>
            </a:r>
          </a:p>
          <a:p>
            <a:pPr marL="857250" lvl="1" indent="-457200">
              <a:buFont typeface="+mj-lt"/>
              <a:buAutoNum type="arabicPeriod"/>
            </a:pPr>
            <a:r>
              <a:rPr lang="en-US" sz="2200" dirty="0">
                <a:hlinkClick r:id="rId4"/>
              </a:rPr>
              <a:t>11-19/0193r1</a:t>
            </a:r>
            <a:r>
              <a:rPr lang="en-US" sz="2200" dirty="0"/>
              <a:t>  “Evaluation procedure for IMT-2020 eMBB Dense Urban” (Sindhu Verma)</a:t>
            </a:r>
          </a:p>
          <a:p>
            <a:pPr marL="457200" indent="-457200">
              <a:buFont typeface="Arial" panose="020B0604020202020204" pitchFamily="34" charset="0"/>
              <a:buChar char="•"/>
            </a:pPr>
            <a:r>
              <a:rPr lang="en-US" sz="3000" dirty="0"/>
              <a:t>Call for support of:</a:t>
            </a:r>
            <a:br>
              <a:rPr lang="en-US" sz="3000" dirty="0"/>
            </a:br>
            <a:r>
              <a:rPr lang="en-US" sz="3000" dirty="0"/>
              <a:t>IMT-2010 eMBB Dense Urban simulation effort</a:t>
            </a:r>
            <a:br>
              <a:rPr lang="en-US" sz="3000" dirty="0"/>
            </a:br>
            <a:r>
              <a:rPr lang="en-US" sz="3000" dirty="0"/>
              <a:t>(</a:t>
            </a:r>
            <a:r>
              <a:rPr lang="en-US" sz="2800" b="0" dirty="0"/>
              <a:t>contact Sindhu Verma or the AANI Chair)</a:t>
            </a:r>
          </a:p>
          <a:p>
            <a:pPr marL="857250" lvl="1" indent="-457200">
              <a:buFont typeface="Arial" panose="020B0604020202020204" pitchFamily="34" charset="0"/>
              <a:buChar char="•"/>
            </a:pPr>
            <a:endParaRPr lang="en-US" sz="260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15</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January 2019</a:t>
            </a:r>
            <a:endParaRPr lang="en-GB" dirty="0"/>
          </a:p>
        </p:txBody>
      </p:sp>
    </p:spTree>
    <p:extLst>
      <p:ext uri="{BB962C8B-B14F-4D97-AF65-F5344CB8AC3E}">
        <p14:creationId xmlns:p14="http://schemas.microsoft.com/office/powerpoint/2010/main" val="1259520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dirty="0"/>
              <a:t>January 2019</a:t>
            </a:r>
            <a:endParaRPr lang="en-GB" dirty="0"/>
          </a:p>
        </p:txBody>
      </p:sp>
      <p:sp>
        <p:nvSpPr>
          <p:cNvPr id="3" name="Footer Placeholder 2"/>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16</a:t>
            </a:fld>
            <a:endParaRPr lang="en-GB" dirty="0"/>
          </a:p>
        </p:txBody>
      </p:sp>
      <p:sp>
        <p:nvSpPr>
          <p:cNvPr id="7" name="Title 1"/>
          <p:cNvSpPr txBox="1">
            <a:spLocks/>
          </p:cNvSpPr>
          <p:nvPr/>
        </p:nvSpPr>
        <p:spPr>
          <a:xfrm>
            <a:off x="2209800" y="685800"/>
            <a:ext cx="7772400" cy="609600"/>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kern="0" dirty="0"/>
              <a:t>Future Session Planning</a:t>
            </a:r>
          </a:p>
        </p:txBody>
      </p:sp>
      <p:sp>
        <p:nvSpPr>
          <p:cNvPr id="8" name="Content Placeholder 2"/>
          <p:cNvSpPr txBox="1">
            <a:spLocks/>
          </p:cNvSpPr>
          <p:nvPr/>
        </p:nvSpPr>
        <p:spPr>
          <a:xfrm>
            <a:off x="685800" y="1295400"/>
            <a:ext cx="11070167" cy="4774736"/>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altLang="en-US" dirty="0"/>
              <a:t>Teleconference: </a:t>
            </a:r>
          </a:p>
          <a:p>
            <a:r>
              <a:rPr lang="en-US" altLang="en-US" sz="2000" dirty="0"/>
              <a:t>	</a:t>
            </a:r>
            <a:r>
              <a:rPr lang="en-US" altLang="en-US" sz="2000" b="0" dirty="0"/>
              <a:t>As required with 10 days’ notification</a:t>
            </a:r>
          </a:p>
          <a:p>
            <a:r>
              <a:rPr lang="en-US" altLang="en-US" dirty="0"/>
              <a:t>10-15 March 2019 F2F, </a:t>
            </a:r>
            <a:r>
              <a:rPr lang="en-GB" dirty="0"/>
              <a:t>Hyatt Regency Vancouver and Fairmont Hotel Vancouver, Vancouver, Canada:</a:t>
            </a:r>
          </a:p>
          <a:p>
            <a:r>
              <a:rPr lang="en-US" altLang="en-US" dirty="0"/>
              <a:t>	</a:t>
            </a:r>
            <a:r>
              <a:rPr lang="en-US" dirty="0"/>
              <a:t>The AANI SC is contribution driven, contributions are requested:</a:t>
            </a:r>
          </a:p>
          <a:p>
            <a:pPr marL="857250" lvl="1" indent="-457200">
              <a:buFont typeface="+mj-lt"/>
              <a:buAutoNum type="arabicPeriod"/>
            </a:pPr>
            <a:r>
              <a:rPr lang="en-US" dirty="0"/>
              <a:t>Technical and discussion contributions on 802.11 technical performance relative to IMT-2020 requirements.  </a:t>
            </a:r>
            <a:r>
              <a:rPr lang="en-US" b="1" dirty="0"/>
              <a:t>Request for eMBB Dense Urban Simulation Support.</a:t>
            </a:r>
          </a:p>
          <a:p>
            <a:pPr marL="857250" lvl="1" indent="-457200">
              <a:buFont typeface="+mj-lt"/>
              <a:buAutoNum type="arabicPeriod"/>
            </a:pPr>
            <a:r>
              <a:rPr lang="en-US" dirty="0"/>
              <a:t>Technical and discussion contributions on interworking/integration of 802.11 with the 3GPP Next Generation System:</a:t>
            </a:r>
          </a:p>
          <a:p>
            <a:pPr marL="857250" lvl="1" indent="-457200">
              <a:buFont typeface="+mj-lt"/>
              <a:buAutoNum type="arabicPeriod"/>
            </a:pPr>
            <a:r>
              <a:rPr lang="en-US" dirty="0"/>
              <a:t>In support of 802.1 Nendica </a:t>
            </a:r>
          </a:p>
          <a:p>
            <a:pPr marL="400050" lvl="1" indent="0"/>
            <a:r>
              <a:rPr lang="en-US" i="1" dirty="0"/>
              <a:t>Note: IMT-2020 proposals are due June 2019</a:t>
            </a:r>
          </a:p>
          <a:p>
            <a:pPr marL="400050" lvl="1" indent="0"/>
            <a:endParaRPr lang="en-US" altLang="en-US" sz="700" i="1" dirty="0"/>
          </a:p>
          <a:p>
            <a:pPr marL="400050" lvl="1" indent="0"/>
            <a:r>
              <a:rPr lang="en-US" altLang="en-US" dirty="0"/>
              <a:t>Meeting time requested: 1 sessions – Monday PM2 - TBC</a:t>
            </a:r>
          </a:p>
          <a:p>
            <a:endParaRPr lang="en-US" altLang="en-US" dirty="0"/>
          </a:p>
        </p:txBody>
      </p:sp>
    </p:spTree>
    <p:extLst>
      <p:ext uri="{BB962C8B-B14F-4D97-AF65-F5344CB8AC3E}">
        <p14:creationId xmlns:p14="http://schemas.microsoft.com/office/powerpoint/2010/main" val="1305985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idx="1"/>
          </p:nvPr>
        </p:nvSpPr>
        <p:spPr>
          <a:noFill/>
        </p:spPr>
        <p:txBody>
          <a:bodyPr/>
          <a:lstStyle/>
          <a:p>
            <a:pPr algn="ctr">
              <a:buFontTx/>
              <a:buNone/>
            </a:pPr>
            <a:r>
              <a:rPr lang="en-US" sz="2000" dirty="0"/>
              <a:t>Date:</a:t>
            </a:r>
            <a:r>
              <a:rPr lang="en-US" sz="2000" b="0" dirty="0"/>
              <a:t> 2019-01-17</a:t>
            </a:r>
          </a:p>
        </p:txBody>
      </p:sp>
      <p:graphicFrame>
        <p:nvGraphicFramePr>
          <p:cNvPr id="1026" name="Object 11"/>
          <p:cNvGraphicFramePr>
            <a:graphicFrameLocks noChangeAspect="1"/>
          </p:cNvGraphicFramePr>
          <p:nvPr>
            <p:extLst>
              <p:ext uri="{D42A27DB-BD31-4B8C-83A1-F6EECF244321}">
                <p14:modId xmlns:p14="http://schemas.microsoft.com/office/powerpoint/2010/main" val="523393201"/>
              </p:ext>
            </p:extLst>
          </p:nvPr>
        </p:nvGraphicFramePr>
        <p:xfrm>
          <a:off x="2043113" y="2514600"/>
          <a:ext cx="7613650" cy="2646363"/>
        </p:xfrm>
        <a:graphic>
          <a:graphicData uri="http://schemas.openxmlformats.org/presentationml/2006/ole">
            <mc:AlternateContent xmlns:mc="http://schemas.openxmlformats.org/markup-compatibility/2006">
              <mc:Choice xmlns:v="urn:schemas-microsoft-com:vml" Requires="v">
                <p:oleObj spid="_x0000_s55319" name="Document" r:id="rId4" imgW="8267030" imgH="2874253" progId="Word.Document.8">
                  <p:embed/>
                </p:oleObj>
              </mc:Choice>
              <mc:Fallback>
                <p:oleObj name="Document" r:id="rId4" imgW="8267030" imgH="2874253" progId="Word.Document.8">
                  <p:embed/>
                  <p:pic>
                    <p:nvPicPr>
                      <p:cNvPr id="0" name=""/>
                      <p:cNvPicPr>
                        <a:picLocks noChangeAspect="1" noChangeArrowheads="1"/>
                      </p:cNvPicPr>
                      <p:nvPr/>
                    </p:nvPicPr>
                    <p:blipFill>
                      <a:blip r:embed="rId5"/>
                      <a:srcRect/>
                      <a:stretch>
                        <a:fillRect/>
                      </a:stretch>
                    </p:blipFill>
                    <p:spPr bwMode="auto">
                      <a:xfrm>
                        <a:off x="2043113" y="2514600"/>
                        <a:ext cx="7613650" cy="2646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Date Placeholder 1"/>
          <p:cNvSpPr>
            <a:spLocks noGrp="1"/>
          </p:cNvSpPr>
          <p:nvPr>
            <p:ph type="dt" idx="15"/>
          </p:nvPr>
        </p:nvSpPr>
        <p:spPr/>
        <p:txBody>
          <a:bodyPr/>
          <a:lstStyle/>
          <a:p>
            <a:r>
              <a:rPr lang="en-US" smtClean="0"/>
              <a:t>January 2019</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17</a:t>
            </a:fld>
            <a:endParaRPr lang="en-GB" dirty="0"/>
          </a:p>
        </p:txBody>
      </p:sp>
    </p:spTree>
    <p:extLst>
      <p:ext uri="{BB962C8B-B14F-4D97-AF65-F5344CB8AC3E}">
        <p14:creationId xmlns:p14="http://schemas.microsoft.com/office/powerpoint/2010/main" val="3302123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January 2019 Meeting in St Louis, Missouri, USA</a:t>
            </a:r>
          </a:p>
        </p:txBody>
      </p:sp>
      <p:sp>
        <p:nvSpPr>
          <p:cNvPr id="2" name="Date Placeholder 1"/>
          <p:cNvSpPr>
            <a:spLocks noGrp="1"/>
          </p:cNvSpPr>
          <p:nvPr>
            <p:ph type="dt" idx="15"/>
          </p:nvPr>
        </p:nvSpPr>
        <p:spPr/>
        <p:txBody>
          <a:bodyPr/>
          <a:lstStyle/>
          <a:p>
            <a:r>
              <a:rPr lang="en-US" smtClean="0"/>
              <a:t>January 2019</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18</a:t>
            </a:fld>
            <a:endParaRPr lang="en-GB" dirty="0"/>
          </a:p>
        </p:txBody>
      </p:sp>
    </p:spTree>
    <p:extLst>
      <p:ext uri="{BB962C8B-B14F-4D97-AF65-F5344CB8AC3E}">
        <p14:creationId xmlns:p14="http://schemas.microsoft.com/office/powerpoint/2010/main" val="1770444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p:txBody>
          <a:bodyPr/>
          <a:lstStyle/>
          <a:p>
            <a:r>
              <a:rPr lang="en-US" dirty="0"/>
              <a:t>Work Completed</a:t>
            </a:r>
          </a:p>
        </p:txBody>
      </p:sp>
      <p:sp>
        <p:nvSpPr>
          <p:cNvPr id="15366" name="Rectangle 3"/>
          <p:cNvSpPr>
            <a:spLocks noGrp="1" noChangeArrowheads="1"/>
          </p:cNvSpPr>
          <p:nvPr>
            <p:ph idx="1"/>
          </p:nvPr>
        </p:nvSpPr>
        <p:spPr/>
        <p:txBody>
          <a:bodyPr/>
          <a:lstStyle/>
          <a:p>
            <a:pPr>
              <a:spcBef>
                <a:spcPts val="0"/>
              </a:spcBef>
            </a:pPr>
            <a:r>
              <a:rPr lang="en-US" dirty="0"/>
              <a:t>Agenda is here: </a:t>
            </a:r>
            <a:r>
              <a:rPr lang="en-US" dirty="0">
                <a:hlinkClick r:id="rId3"/>
              </a:rPr>
              <a:t>11-18/2115r3</a:t>
            </a:r>
            <a:r>
              <a:rPr lang="en-US" dirty="0"/>
              <a:t> </a:t>
            </a:r>
            <a:endParaRPr lang="en-US" b="0" dirty="0"/>
          </a:p>
          <a:p>
            <a:pPr marL="0" indent="0">
              <a:spcBef>
                <a:spcPts val="0"/>
              </a:spcBef>
            </a:pPr>
            <a:endParaRPr lang="en-US" dirty="0"/>
          </a:p>
          <a:p>
            <a:pPr>
              <a:spcBef>
                <a:spcPts val="0"/>
              </a:spcBef>
            </a:pPr>
            <a:r>
              <a:rPr lang="en-US" dirty="0"/>
              <a:t>11ba architecture implications</a:t>
            </a:r>
          </a:p>
          <a:p>
            <a:pPr lvl="1">
              <a:spcBef>
                <a:spcPts val="0"/>
              </a:spcBef>
            </a:pPr>
            <a:r>
              <a:rPr lang="en-US" dirty="0"/>
              <a:t>Thank you to </a:t>
            </a:r>
            <a:r>
              <a:rPr lang="en-US" dirty="0" err="1"/>
              <a:t>TGba</a:t>
            </a:r>
            <a:r>
              <a:rPr lang="en-US" dirty="0"/>
              <a:t> experts that attended our meeting, again!</a:t>
            </a:r>
          </a:p>
          <a:p>
            <a:pPr lvl="1">
              <a:spcBef>
                <a:spcPts val="0"/>
              </a:spcBef>
            </a:pPr>
            <a:r>
              <a:rPr lang="en-US" dirty="0"/>
              <a:t>Reviewed updates to </a:t>
            </a:r>
            <a:r>
              <a:rPr lang="en-US" dirty="0" err="1"/>
              <a:t>TGba</a:t>
            </a:r>
            <a:r>
              <a:rPr lang="en-US" dirty="0"/>
              <a:t> draft and comment resolutions from this week (on the architecture)</a:t>
            </a:r>
          </a:p>
          <a:p>
            <a:pPr lvl="1">
              <a:spcBef>
                <a:spcPts val="0"/>
              </a:spcBef>
            </a:pPr>
            <a:r>
              <a:rPr lang="en-US" dirty="0"/>
              <a:t>Reviewed </a:t>
            </a:r>
            <a:r>
              <a:rPr lang="en-US" dirty="0">
                <a:hlinkClick r:id="rId4"/>
              </a:rPr>
              <a:t>11-19/0081r2</a:t>
            </a:r>
            <a:r>
              <a:rPr lang="en-US" dirty="0"/>
              <a:t> and </a:t>
            </a:r>
            <a:r>
              <a:rPr lang="en-US" dirty="0">
                <a:hlinkClick r:id="rId5"/>
              </a:rPr>
              <a:t>11-19/0173r0</a:t>
            </a:r>
            <a:r>
              <a:rPr lang="en-US" dirty="0"/>
              <a:t> with summary status based on those updates</a:t>
            </a:r>
          </a:p>
          <a:p>
            <a:pPr lvl="1">
              <a:spcBef>
                <a:spcPts val="0"/>
              </a:spcBef>
            </a:pPr>
            <a:r>
              <a:rPr lang="en-US" dirty="0"/>
              <a:t>Architecture has settled on 11ba as a “capability” of a STA, which greatly simplifies the architecture by avoiding new components</a:t>
            </a:r>
          </a:p>
          <a:p>
            <a:pPr lvl="1">
              <a:spcBef>
                <a:spcPts val="0"/>
              </a:spcBef>
            </a:pPr>
            <a:r>
              <a:rPr lang="en-US" dirty="0"/>
              <a:t>Only unique concept seems to be that we now have a new PHY which is TX-only or RX-only, and have power saving states that imply some PHYs that are present in the implementation can be made “inactive” at known times.</a:t>
            </a:r>
          </a:p>
          <a:p>
            <a:pPr lvl="1">
              <a:spcBef>
                <a:spcPts val="0"/>
              </a:spcBef>
            </a:pPr>
            <a:endParaRPr lang="en-US" dirty="0"/>
          </a:p>
          <a:p>
            <a:pPr>
              <a:spcBef>
                <a:spcPts val="0"/>
              </a:spcBef>
            </a:pPr>
            <a:endParaRPr lang="en-US" u="sng" dirty="0"/>
          </a:p>
        </p:txBody>
      </p:sp>
      <p:sp>
        <p:nvSpPr>
          <p:cNvPr id="2" name="Date Placeholder 1"/>
          <p:cNvSpPr>
            <a:spLocks noGrp="1"/>
          </p:cNvSpPr>
          <p:nvPr>
            <p:ph type="dt" idx="15"/>
          </p:nvPr>
        </p:nvSpPr>
        <p:spPr/>
        <p:txBody>
          <a:bodyPr/>
          <a:lstStyle/>
          <a:p>
            <a:r>
              <a:rPr lang="en-US" smtClean="0"/>
              <a:t>January 2019</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19</a:t>
            </a:fld>
            <a:endParaRPr lang="en-GB" dirty="0"/>
          </a:p>
        </p:txBody>
      </p:sp>
    </p:spTree>
    <p:extLst>
      <p:ext uri="{BB962C8B-B14F-4D97-AF65-F5344CB8AC3E}">
        <p14:creationId xmlns:p14="http://schemas.microsoft.com/office/powerpoint/2010/main" val="143056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document is a digest of the closing reports of all 802.11 sub-groups for presentation at the </a:t>
            </a:r>
            <a:r>
              <a:rPr lang="en-US" dirty="0" smtClean="0"/>
              <a:t>January 2019 </a:t>
            </a:r>
            <a:r>
              <a:rPr lang="en-US" dirty="0"/>
              <a:t>closing plenary meeting. </a:t>
            </a:r>
            <a:r>
              <a:rPr lang="en-US" dirty="0" smtClean="0"/>
              <a:t>Liaison </a:t>
            </a:r>
            <a:r>
              <a:rPr lang="en-US" dirty="0"/>
              <a:t>reports (including liaison reports from the mid-week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smtClean="0"/>
              <a:t>Robert Stacey (Intel)</a:t>
            </a:r>
            <a:endParaRPr lang="en-GB" dirty="0"/>
          </a:p>
        </p:txBody>
      </p:sp>
      <p:sp>
        <p:nvSpPr>
          <p:cNvPr id="4" name="Date Placeholder 3"/>
          <p:cNvSpPr>
            <a:spLocks noGrp="1"/>
          </p:cNvSpPr>
          <p:nvPr>
            <p:ph type="dt" idx="15"/>
          </p:nvPr>
        </p:nvSpPr>
        <p:spPr/>
        <p:txBody>
          <a:bodyPr/>
          <a:lstStyle/>
          <a:p>
            <a:r>
              <a:rPr lang="en-US" smtClean="0"/>
              <a:t>January 2019</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p:txBody>
          <a:bodyPr/>
          <a:lstStyle/>
          <a:p>
            <a:r>
              <a:rPr lang="en-US" dirty="0"/>
              <a:t>Work Completed (</a:t>
            </a:r>
            <a:r>
              <a:rPr lang="en-US" dirty="0" err="1"/>
              <a:t>cont</a:t>
            </a:r>
            <a:r>
              <a:rPr lang="en-US" dirty="0"/>
              <a:t>)</a:t>
            </a:r>
          </a:p>
        </p:txBody>
      </p:sp>
      <p:sp>
        <p:nvSpPr>
          <p:cNvPr id="15366" name="Rectangle 3"/>
          <p:cNvSpPr>
            <a:spLocks noGrp="1" noChangeArrowheads="1"/>
          </p:cNvSpPr>
          <p:nvPr>
            <p:ph idx="1"/>
          </p:nvPr>
        </p:nvSpPr>
        <p:spPr/>
        <p:txBody>
          <a:bodyPr/>
          <a:lstStyle/>
          <a:p>
            <a:pPr>
              <a:spcBef>
                <a:spcPts val="0"/>
              </a:spcBef>
            </a:pPr>
            <a:r>
              <a:rPr lang="en-US" dirty="0"/>
              <a:t>WBA liaison on MAC Address randomization</a:t>
            </a:r>
          </a:p>
          <a:p>
            <a:pPr lvl="1">
              <a:spcBef>
                <a:spcPts val="0"/>
              </a:spcBef>
            </a:pPr>
            <a:r>
              <a:rPr lang="en-US" dirty="0"/>
              <a:t>Reviewed the three topics that emerged in November while responding to this liaison, that 802.11 WG should consider further</a:t>
            </a:r>
          </a:p>
          <a:p>
            <a:pPr lvl="1">
              <a:spcBef>
                <a:spcPts val="0"/>
              </a:spcBef>
            </a:pPr>
            <a:r>
              <a:rPr lang="en-US" dirty="0"/>
              <a:t>Suggestion is for the WG to consider a TIG on these topics.  General description: Investigate facilities of 802.11 that are impacted by a non-AP STA using a random and changing MAC Address</a:t>
            </a:r>
          </a:p>
          <a:p>
            <a:pPr lvl="1">
              <a:spcBef>
                <a:spcPts val="0"/>
              </a:spcBef>
            </a:pPr>
            <a:r>
              <a:rPr lang="en-US" dirty="0"/>
              <a:t>Reviewed one proposal for a secured mechanism allowing a client to provide an “ID” (opt in).  Will bring back in March.  Might be an item for the TIG.</a:t>
            </a:r>
          </a:p>
          <a:p>
            <a:pPr lvl="1">
              <a:spcBef>
                <a:spcPts val="0"/>
              </a:spcBef>
            </a:pPr>
            <a:r>
              <a:rPr lang="en-US" dirty="0"/>
              <a:t>[ Note: another orthogonal but related proposal was made in </a:t>
            </a:r>
            <a:r>
              <a:rPr lang="en-US" dirty="0" err="1"/>
              <a:t>REVmd</a:t>
            </a:r>
            <a:r>
              <a:rPr lang="en-US" dirty="0"/>
              <a:t> ]</a:t>
            </a:r>
          </a:p>
          <a:p>
            <a:pPr marL="457200" lvl="1" indent="0">
              <a:spcBef>
                <a:spcPts val="0"/>
              </a:spcBef>
            </a:pPr>
            <a:endParaRPr lang="en-US" dirty="0"/>
          </a:p>
          <a:p>
            <a:pPr>
              <a:spcBef>
                <a:spcPts val="0"/>
              </a:spcBef>
            </a:pPr>
            <a:endParaRPr lang="en-US" u="sng" dirty="0"/>
          </a:p>
        </p:txBody>
      </p:sp>
      <p:sp>
        <p:nvSpPr>
          <p:cNvPr id="2" name="Date Placeholder 1"/>
          <p:cNvSpPr>
            <a:spLocks noGrp="1"/>
          </p:cNvSpPr>
          <p:nvPr>
            <p:ph type="dt" idx="15"/>
          </p:nvPr>
        </p:nvSpPr>
        <p:spPr/>
        <p:txBody>
          <a:bodyPr/>
          <a:lstStyle/>
          <a:p>
            <a:r>
              <a:rPr lang="en-US" smtClean="0"/>
              <a:t>January 2019</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20</a:t>
            </a:fld>
            <a:endParaRPr lang="en-GB" dirty="0"/>
          </a:p>
        </p:txBody>
      </p:sp>
    </p:spTree>
    <p:extLst>
      <p:ext uri="{BB962C8B-B14F-4D97-AF65-F5344CB8AC3E}">
        <p14:creationId xmlns:p14="http://schemas.microsoft.com/office/powerpoint/2010/main" val="32274597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p:txBody>
          <a:bodyPr/>
          <a:lstStyle/>
          <a:p>
            <a:r>
              <a:rPr lang="en-US" dirty="0"/>
              <a:t>Work Completed (</a:t>
            </a:r>
            <a:r>
              <a:rPr lang="en-US" dirty="0" err="1"/>
              <a:t>cont</a:t>
            </a:r>
            <a:r>
              <a:rPr lang="en-US" dirty="0"/>
              <a:t>)</a:t>
            </a:r>
          </a:p>
        </p:txBody>
      </p:sp>
      <p:sp>
        <p:nvSpPr>
          <p:cNvPr id="15366" name="Rectangle 3"/>
          <p:cNvSpPr>
            <a:spLocks noGrp="1" noChangeArrowheads="1"/>
          </p:cNvSpPr>
          <p:nvPr>
            <p:ph idx="1"/>
          </p:nvPr>
        </p:nvSpPr>
        <p:spPr/>
        <p:txBody>
          <a:bodyPr/>
          <a:lstStyle/>
          <a:p>
            <a:pPr>
              <a:spcBef>
                <a:spcPts val="0"/>
              </a:spcBef>
            </a:pPr>
            <a:r>
              <a:rPr lang="en-US" dirty="0"/>
              <a:t>“What is an ESS?”</a:t>
            </a:r>
          </a:p>
          <a:p>
            <a:pPr lvl="1">
              <a:spcBef>
                <a:spcPts val="0"/>
              </a:spcBef>
            </a:pPr>
            <a:r>
              <a:rPr lang="en-US" dirty="0"/>
              <a:t>Have sorted this out into 4 specific concepts.  Generally:</a:t>
            </a:r>
          </a:p>
          <a:p>
            <a:pPr lvl="2">
              <a:spcBef>
                <a:spcPts val="0"/>
              </a:spcBef>
            </a:pPr>
            <a:r>
              <a:rPr lang="en-US" dirty="0"/>
              <a:t>Current ESS concept (might need cleanup)</a:t>
            </a:r>
          </a:p>
          <a:p>
            <a:pPr lvl="2">
              <a:spcBef>
                <a:spcPts val="0"/>
              </a:spcBef>
            </a:pPr>
            <a:r>
              <a:rPr lang="en-US" dirty="0"/>
              <a:t>HESS (might need cleanup)</a:t>
            </a:r>
          </a:p>
          <a:p>
            <a:pPr lvl="2">
              <a:spcBef>
                <a:spcPts val="0"/>
              </a:spcBef>
            </a:pPr>
            <a:r>
              <a:rPr lang="en-US" dirty="0"/>
              <a:t>Mobility Domain</a:t>
            </a:r>
          </a:p>
          <a:p>
            <a:pPr lvl="2">
              <a:spcBef>
                <a:spcPts val="0"/>
              </a:spcBef>
            </a:pPr>
            <a:r>
              <a:rPr lang="en-US" dirty="0"/>
              <a:t>Detection of an ESS (single DS) by trusting the SSID (or NOT!)</a:t>
            </a:r>
          </a:p>
          <a:p>
            <a:pPr lvl="1">
              <a:spcBef>
                <a:spcPts val="0"/>
              </a:spcBef>
            </a:pPr>
            <a:r>
              <a:rPr lang="en-US" dirty="0"/>
              <a:t>Will research off-line between now and March, and hope to have any specific text changes need (if any) that we can hand to </a:t>
            </a:r>
            <a:r>
              <a:rPr lang="en-US" dirty="0" err="1"/>
              <a:t>REVmd</a:t>
            </a:r>
            <a:r>
              <a:rPr lang="en-US" dirty="0"/>
              <a:t>.</a:t>
            </a:r>
          </a:p>
          <a:p>
            <a:pPr lvl="1">
              <a:spcBef>
                <a:spcPts val="0"/>
              </a:spcBef>
            </a:pPr>
            <a:endParaRPr lang="en-US" dirty="0"/>
          </a:p>
          <a:p>
            <a:pPr>
              <a:spcBef>
                <a:spcPts val="0"/>
              </a:spcBef>
            </a:pPr>
            <a:r>
              <a:rPr lang="en-US" dirty="0"/>
              <a:t>IETF/802 coordination</a:t>
            </a:r>
          </a:p>
          <a:p>
            <a:pPr lvl="1">
              <a:spcBef>
                <a:spcPts val="0"/>
              </a:spcBef>
            </a:pPr>
            <a:r>
              <a:rPr lang="en-US" dirty="0"/>
              <a:t>No particular updates this session.</a:t>
            </a:r>
          </a:p>
          <a:p>
            <a:pPr lvl="1">
              <a:spcBef>
                <a:spcPts val="0"/>
              </a:spcBef>
            </a:pPr>
            <a:r>
              <a:rPr lang="en-US" dirty="0"/>
              <a:t>Noted that Deterministic Networking/Time-sensitive Networking has been discussed in the RTA TIG, resulting in including in scope of EHT PAR.  Will monitor this topic in EHT.</a:t>
            </a:r>
          </a:p>
          <a:p>
            <a:pPr>
              <a:spcBef>
                <a:spcPts val="0"/>
              </a:spcBef>
            </a:pPr>
            <a:r>
              <a:rPr lang="en-US" dirty="0"/>
              <a:t>IEEE 802.1CQ update</a:t>
            </a:r>
          </a:p>
          <a:p>
            <a:pPr lvl="1">
              <a:spcBef>
                <a:spcPts val="0"/>
              </a:spcBef>
            </a:pPr>
            <a:r>
              <a:rPr lang="en-US" dirty="0"/>
              <a:t>No significant update</a:t>
            </a:r>
          </a:p>
          <a:p>
            <a:pPr>
              <a:spcBef>
                <a:spcPts val="0"/>
              </a:spcBef>
            </a:pPr>
            <a:endParaRPr lang="en-US" dirty="0"/>
          </a:p>
        </p:txBody>
      </p:sp>
      <p:sp>
        <p:nvSpPr>
          <p:cNvPr id="2" name="Date Placeholder 1"/>
          <p:cNvSpPr>
            <a:spLocks noGrp="1"/>
          </p:cNvSpPr>
          <p:nvPr>
            <p:ph type="dt" idx="15"/>
          </p:nvPr>
        </p:nvSpPr>
        <p:spPr/>
        <p:txBody>
          <a:bodyPr/>
          <a:lstStyle/>
          <a:p>
            <a:r>
              <a:rPr lang="en-US" smtClean="0"/>
              <a:t>January 2019</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21</a:t>
            </a:fld>
            <a:endParaRPr lang="en-GB" dirty="0"/>
          </a:p>
        </p:txBody>
      </p:sp>
    </p:spTree>
    <p:extLst>
      <p:ext uri="{BB962C8B-B14F-4D97-AF65-F5344CB8AC3E}">
        <p14:creationId xmlns:p14="http://schemas.microsoft.com/office/powerpoint/2010/main" val="35687267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p:txBody>
          <a:bodyPr/>
          <a:lstStyle/>
          <a:p>
            <a:r>
              <a:rPr lang="en-US" dirty="0"/>
              <a:t>Work Completed (</a:t>
            </a:r>
            <a:r>
              <a:rPr lang="en-US" dirty="0" err="1"/>
              <a:t>cont</a:t>
            </a:r>
            <a:r>
              <a:rPr lang="en-US" dirty="0"/>
              <a:t>)</a:t>
            </a:r>
          </a:p>
        </p:txBody>
      </p:sp>
      <p:sp>
        <p:nvSpPr>
          <p:cNvPr id="15366" name="Rectangle 3"/>
          <p:cNvSpPr>
            <a:spLocks noGrp="1" noChangeArrowheads="1"/>
          </p:cNvSpPr>
          <p:nvPr>
            <p:ph idx="1"/>
          </p:nvPr>
        </p:nvSpPr>
        <p:spPr/>
        <p:txBody>
          <a:bodyPr/>
          <a:lstStyle/>
          <a:p>
            <a:pPr>
              <a:spcBef>
                <a:spcPts val="0"/>
              </a:spcBef>
            </a:pPr>
            <a:r>
              <a:rPr lang="en-US" dirty="0"/>
              <a:t>802.1AS-rev use of Fine Timing Measurement</a:t>
            </a:r>
          </a:p>
          <a:p>
            <a:pPr lvl="1">
              <a:spcBef>
                <a:spcPts val="0"/>
              </a:spcBef>
            </a:pPr>
            <a:r>
              <a:rPr lang="en-US" dirty="0"/>
              <a:t>Our previous inputs have been incorporated.  Continue to monitor.</a:t>
            </a:r>
          </a:p>
          <a:p>
            <a:pPr lvl="1">
              <a:spcBef>
                <a:spcPts val="0"/>
              </a:spcBef>
            </a:pPr>
            <a:r>
              <a:rPr lang="en-US" dirty="0"/>
              <a:t>Being worked directly by 802.11 experts, with 802.1AS</a:t>
            </a:r>
          </a:p>
          <a:p>
            <a:pPr marL="0" indent="0">
              <a:spcBef>
                <a:spcPts val="0"/>
              </a:spcBef>
            </a:pPr>
            <a:endParaRPr lang="en-US" dirty="0"/>
          </a:p>
          <a:p>
            <a:pPr>
              <a:spcBef>
                <a:spcPts val="0"/>
              </a:spcBef>
            </a:pPr>
            <a:r>
              <a:rPr lang="en-US" dirty="0"/>
              <a:t>Noted status of IEEE 1588 mapping to IEEE 802.11</a:t>
            </a:r>
          </a:p>
          <a:p>
            <a:pPr lvl="1">
              <a:spcBef>
                <a:spcPts val="0"/>
              </a:spcBef>
            </a:pPr>
            <a:r>
              <a:rPr lang="en-US" dirty="0"/>
              <a:t>No changes.  Ongoing balloting.  No action needed.  Continue to monitor</a:t>
            </a:r>
          </a:p>
          <a:p>
            <a:pPr lvl="1">
              <a:spcBef>
                <a:spcPts val="0"/>
              </a:spcBef>
            </a:pPr>
            <a:r>
              <a:rPr lang="en-US" dirty="0"/>
              <a:t>Related activity: 802.1AS </a:t>
            </a:r>
            <a:r>
              <a:rPr lang="en-US" dirty="0" err="1"/>
              <a:t>REVision</a:t>
            </a:r>
            <a:r>
              <a:rPr lang="en-US" dirty="0"/>
              <a:t> use of FTM</a:t>
            </a:r>
          </a:p>
          <a:p>
            <a:pPr>
              <a:spcBef>
                <a:spcPts val="0"/>
              </a:spcBef>
            </a:pPr>
            <a:endParaRPr lang="en-US" dirty="0"/>
          </a:p>
          <a:p>
            <a:pPr>
              <a:spcBef>
                <a:spcPts val="0"/>
              </a:spcBef>
            </a:pPr>
            <a:r>
              <a:rPr lang="en-US" dirty="0"/>
              <a:t>MLME-RESET, versus MLME-JOIN and MLME-START</a:t>
            </a:r>
          </a:p>
          <a:p>
            <a:pPr lvl="1">
              <a:spcBef>
                <a:spcPts val="0"/>
              </a:spcBef>
            </a:pPr>
            <a:r>
              <a:rPr lang="en-US" dirty="0"/>
              <a:t>Didn’t have time.  Will carry over to November session.</a:t>
            </a:r>
          </a:p>
          <a:p>
            <a:pPr>
              <a:spcBef>
                <a:spcPts val="0"/>
              </a:spcBef>
            </a:pPr>
            <a:endParaRPr lang="en-US" dirty="0"/>
          </a:p>
          <a:p>
            <a:pPr>
              <a:spcBef>
                <a:spcPts val="0"/>
              </a:spcBef>
            </a:pPr>
            <a:r>
              <a:rPr lang="en-US" dirty="0"/>
              <a:t>AP/DS/Portal architecture, 802/802.1 mappings</a:t>
            </a:r>
          </a:p>
          <a:p>
            <a:pPr lvl="1">
              <a:spcBef>
                <a:spcPts val="0"/>
              </a:spcBef>
            </a:pPr>
            <a:r>
              <a:rPr lang="en-US" dirty="0"/>
              <a:t>Didn’t have time.  Need to consolidate agreements, and provide input to </a:t>
            </a:r>
            <a:r>
              <a:rPr lang="en-US" dirty="0" err="1"/>
              <a:t>REVmd</a:t>
            </a:r>
            <a:r>
              <a:rPr lang="en-US" dirty="0"/>
              <a:t>.</a:t>
            </a:r>
          </a:p>
          <a:p>
            <a:pPr>
              <a:spcBef>
                <a:spcPts val="0"/>
              </a:spcBef>
            </a:pPr>
            <a:endParaRPr lang="en-US" dirty="0"/>
          </a:p>
          <a:p>
            <a:pPr>
              <a:spcBef>
                <a:spcPts val="0"/>
              </a:spcBef>
            </a:pPr>
            <a:endParaRPr lang="en-US" dirty="0"/>
          </a:p>
        </p:txBody>
      </p:sp>
      <p:sp>
        <p:nvSpPr>
          <p:cNvPr id="2" name="Date Placeholder 1"/>
          <p:cNvSpPr>
            <a:spLocks noGrp="1"/>
          </p:cNvSpPr>
          <p:nvPr>
            <p:ph type="dt" idx="15"/>
          </p:nvPr>
        </p:nvSpPr>
        <p:spPr/>
        <p:txBody>
          <a:bodyPr/>
          <a:lstStyle/>
          <a:p>
            <a:r>
              <a:rPr lang="en-US" smtClean="0"/>
              <a:t>January 2019</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22</a:t>
            </a:fld>
            <a:endParaRPr lang="en-GB" dirty="0"/>
          </a:p>
        </p:txBody>
      </p:sp>
    </p:spTree>
    <p:extLst>
      <p:ext uri="{BB962C8B-B14F-4D97-AF65-F5344CB8AC3E}">
        <p14:creationId xmlns:p14="http://schemas.microsoft.com/office/powerpoint/2010/main" val="417022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idx="1"/>
          </p:nvPr>
        </p:nvSpPr>
        <p:spPr>
          <a:ln>
            <a:solidFill>
              <a:schemeClr val="bg1"/>
            </a:solidFill>
          </a:ln>
        </p:spPr>
        <p:txBody>
          <a:bodyPr/>
          <a:lstStyle/>
          <a:p>
            <a:pPr>
              <a:lnSpc>
                <a:spcPct val="90000"/>
              </a:lnSpc>
            </a:pPr>
            <a:r>
              <a:rPr lang="en-US" sz="3200" dirty="0"/>
              <a:t>None</a:t>
            </a:r>
            <a:endParaRPr lang="en-US" sz="2800" dirty="0">
              <a:solidFill>
                <a:srgbClr val="FF0000"/>
              </a:solidFill>
            </a:endParaRPr>
          </a:p>
        </p:txBody>
      </p:sp>
      <p:sp>
        <p:nvSpPr>
          <p:cNvPr id="2" name="Date Placeholder 1"/>
          <p:cNvSpPr>
            <a:spLocks noGrp="1"/>
          </p:cNvSpPr>
          <p:nvPr>
            <p:ph type="dt" idx="15"/>
          </p:nvPr>
        </p:nvSpPr>
        <p:spPr/>
        <p:txBody>
          <a:bodyPr/>
          <a:lstStyle/>
          <a:p>
            <a:r>
              <a:rPr lang="en-US" smtClean="0"/>
              <a:t>January 2019</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23</a:t>
            </a:fld>
            <a:endParaRPr lang="en-GB" dirty="0"/>
          </a:p>
        </p:txBody>
      </p:sp>
    </p:spTree>
    <p:extLst>
      <p:ext uri="{BB962C8B-B14F-4D97-AF65-F5344CB8AC3E}">
        <p14:creationId xmlns:p14="http://schemas.microsoft.com/office/powerpoint/2010/main" val="3786554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March 2019 Plans</a:t>
            </a:r>
          </a:p>
        </p:txBody>
      </p:sp>
      <p:sp>
        <p:nvSpPr>
          <p:cNvPr id="17414" name="Rectangle 3"/>
          <p:cNvSpPr>
            <a:spLocks noGrp="1" noChangeArrowheads="1"/>
          </p:cNvSpPr>
          <p:nvPr>
            <p:ph idx="1"/>
          </p:nvPr>
        </p:nvSpPr>
        <p:spPr>
          <a:ln>
            <a:solidFill>
              <a:schemeClr val="bg1"/>
            </a:solidFill>
          </a:ln>
        </p:spPr>
        <p:txBody>
          <a:bodyPr/>
          <a:lstStyle/>
          <a:p>
            <a:pPr>
              <a:lnSpc>
                <a:spcPct val="90000"/>
              </a:lnSpc>
            </a:pPr>
            <a:r>
              <a:rPr lang="en-US" sz="3200" dirty="0"/>
              <a:t>Three standalone meeting slots planned:</a:t>
            </a:r>
          </a:p>
          <a:p>
            <a:pPr marL="684213">
              <a:lnSpc>
                <a:spcPct val="90000"/>
              </a:lnSpc>
            </a:pPr>
            <a:r>
              <a:rPr lang="en-US" dirty="0"/>
              <a:t>Consideration of TIG on MAC address randomization</a:t>
            </a:r>
          </a:p>
          <a:p>
            <a:pPr marL="684213">
              <a:lnSpc>
                <a:spcPct val="90000"/>
              </a:lnSpc>
            </a:pPr>
            <a:r>
              <a:rPr lang="en-US" dirty="0"/>
              <a:t>“What is an ESS?” and DS/AP/Portal architecture discussions</a:t>
            </a:r>
          </a:p>
          <a:p>
            <a:pPr marL="684213">
              <a:lnSpc>
                <a:spcPct val="90000"/>
              </a:lnSpc>
            </a:pPr>
            <a:r>
              <a:rPr lang="en-US" dirty="0"/>
              <a:t>MLME-RESET, versus MLME-JOIN and MLME-START (add MLME-SCAN?) – feedback to </a:t>
            </a:r>
            <a:r>
              <a:rPr lang="en-US" dirty="0" err="1"/>
              <a:t>REVmd</a:t>
            </a:r>
            <a:endParaRPr lang="en-US" dirty="0"/>
          </a:p>
          <a:p>
            <a:pPr marL="684213">
              <a:lnSpc>
                <a:spcPct val="90000"/>
              </a:lnSpc>
            </a:pPr>
            <a:r>
              <a:rPr lang="en-US" dirty="0"/>
              <a:t>Status updates on other IETF work, IEEE 1588 work</a:t>
            </a:r>
          </a:p>
          <a:p>
            <a:pPr marL="684213">
              <a:lnSpc>
                <a:spcPct val="90000"/>
              </a:lnSpc>
            </a:pPr>
            <a:r>
              <a:rPr lang="en-US" dirty="0"/>
              <a:t>Multiple MAC Addresses (and IPv6), “Multiple radios”</a:t>
            </a:r>
          </a:p>
          <a:p>
            <a:pPr marL="684213">
              <a:lnSpc>
                <a:spcPct val="90000"/>
              </a:lnSpc>
            </a:pPr>
            <a:r>
              <a:rPr lang="en-US" dirty="0"/>
              <a:t>System architecture views for common use scenarios</a:t>
            </a:r>
          </a:p>
          <a:p>
            <a:pPr marL="684213">
              <a:lnSpc>
                <a:spcPct val="90000"/>
              </a:lnSpc>
            </a:pPr>
            <a:endParaRPr lang="en-US" dirty="0"/>
          </a:p>
          <a:p>
            <a:pPr marL="684213">
              <a:lnSpc>
                <a:spcPct val="90000"/>
              </a:lnSpc>
            </a:pPr>
            <a:r>
              <a:rPr lang="en-US" dirty="0"/>
              <a:t>New topic? “What is a STA?” (11-19/0106)  Related: What is the (“STA(s)”) architecture of off-channel TDLS?</a:t>
            </a:r>
          </a:p>
          <a:p>
            <a:pPr marL="684213">
              <a:lnSpc>
                <a:spcPct val="90000"/>
              </a:lnSpc>
            </a:pPr>
            <a:endParaRPr lang="en-US" dirty="0"/>
          </a:p>
        </p:txBody>
      </p:sp>
      <p:sp>
        <p:nvSpPr>
          <p:cNvPr id="2" name="Date Placeholder 1"/>
          <p:cNvSpPr>
            <a:spLocks noGrp="1"/>
          </p:cNvSpPr>
          <p:nvPr>
            <p:ph type="dt" idx="15"/>
          </p:nvPr>
        </p:nvSpPr>
        <p:spPr/>
        <p:txBody>
          <a:bodyPr/>
          <a:lstStyle/>
          <a:p>
            <a:r>
              <a:rPr lang="en-US" smtClean="0"/>
              <a:t>January 2019</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24</a:t>
            </a:fld>
            <a:endParaRPr lang="en-GB" dirty="0"/>
          </a:p>
        </p:txBody>
      </p:sp>
    </p:spTree>
    <p:extLst>
      <p:ext uri="{BB962C8B-B14F-4D97-AF65-F5344CB8AC3E}">
        <p14:creationId xmlns:p14="http://schemas.microsoft.com/office/powerpoint/2010/main" val="19068223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solidFill>
                  <a:srgbClr val="000000"/>
                </a:solidFill>
              </a:rPr>
              <a:t>Andrew Myles, Cisco</a:t>
            </a:r>
            <a:endParaRPr lang="en-US">
              <a:solidFill>
                <a:srgbClr val="000000"/>
              </a:solidFill>
            </a:endParaRPr>
          </a:p>
        </p:txBody>
      </p:sp>
      <p:sp>
        <p:nvSpPr>
          <p:cNvPr id="8" name="Slide Number Placeholder 5"/>
          <p:cNvSpPr>
            <a:spLocks noGrp="1"/>
          </p:cNvSpPr>
          <p:nvPr>
            <p:ph type="sldNum" sz="quarter" idx="11"/>
          </p:nvPr>
        </p:nvSpPr>
        <p:spPr/>
        <p:txBody>
          <a:bodyPr/>
          <a:lstStyle/>
          <a:p>
            <a:pPr>
              <a:defRPr/>
            </a:pPr>
            <a:r>
              <a:rPr lang="en-US" smtClean="0">
                <a:solidFill>
                  <a:srgbClr val="000000"/>
                </a:solidFill>
              </a:rPr>
              <a:t>Slide </a:t>
            </a:r>
            <a:fld id="{C81347C9-C12F-43D2-B3D1-D523E0829A79}" type="slidenum">
              <a:rPr lang="en-US" smtClean="0">
                <a:solidFill>
                  <a:srgbClr val="000000"/>
                </a:solidFill>
              </a:rPr>
              <a:pPr>
                <a:defRPr/>
              </a:pPr>
              <a:t>25</a:t>
            </a:fld>
            <a:endParaRPr lang="en-US">
              <a:solidFill>
                <a:srgbClr val="000000"/>
              </a:solidFill>
            </a:endParaRPr>
          </a:p>
        </p:txBody>
      </p:sp>
      <p:sp>
        <p:nvSpPr>
          <p:cNvPr id="1029" name="Rectangle 2"/>
          <p:cNvSpPr>
            <a:spLocks noGrp="1" noChangeArrowheads="1"/>
          </p:cNvSpPr>
          <p:nvPr>
            <p:ph type="title"/>
          </p:nvPr>
        </p:nvSpPr>
        <p:spPr/>
        <p:txBody>
          <a:bodyPr anchor="ctr"/>
          <a:lstStyle/>
          <a:p>
            <a:pPr algn="ctr">
              <a:defRPr/>
            </a:pPr>
            <a:r>
              <a:rPr lang="en-US" i="1" dirty="0" smtClean="0">
                <a:solidFill>
                  <a:schemeClr val="accent2">
                    <a:lumMod val="75000"/>
                  </a:schemeClr>
                </a:solidFill>
              </a:rPr>
              <a:t>IEEE 802.11 Coexistence SC </a:t>
            </a:r>
            <a:r>
              <a:rPr lang="en-US" dirty="0" smtClean="0">
                <a:solidFill>
                  <a:schemeClr val="accent2">
                    <a:lumMod val="75000"/>
                  </a:schemeClr>
                </a:solidFill>
              </a:rPr>
              <a:t>closing report</a:t>
            </a:r>
            <a:br>
              <a:rPr lang="en-US" dirty="0" smtClean="0">
                <a:solidFill>
                  <a:schemeClr val="accent2">
                    <a:lumMod val="75000"/>
                  </a:schemeClr>
                </a:solidFill>
              </a:rPr>
            </a:br>
            <a:r>
              <a:rPr lang="en-US" dirty="0" smtClean="0">
                <a:solidFill>
                  <a:schemeClr val="accent2">
                    <a:lumMod val="75000"/>
                  </a:schemeClr>
                </a:solidFill>
              </a:rPr>
              <a:t>in St Louis in Jan 2019</a:t>
            </a:r>
          </a:p>
        </p:txBody>
      </p:sp>
      <p:sp>
        <p:nvSpPr>
          <p:cNvPr id="1030" name="Rectangle 6"/>
          <p:cNvSpPr>
            <a:spLocks noGrp="1" noChangeArrowheads="1"/>
          </p:cNvSpPr>
          <p:nvPr>
            <p:ph type="body" idx="1"/>
          </p:nvPr>
        </p:nvSpPr>
        <p:spPr>
          <a:xfrm>
            <a:off x="2209800" y="2330450"/>
            <a:ext cx="7772400" cy="381000"/>
          </a:xfrm>
        </p:spPr>
        <p:txBody>
          <a:bodyPr/>
          <a:lstStyle/>
          <a:p>
            <a:pPr marL="0" indent="0" algn="ctr">
              <a:defRPr/>
            </a:pPr>
            <a:r>
              <a:rPr lang="en-US" b="0" dirty="0" smtClean="0">
                <a:solidFill>
                  <a:schemeClr val="accent2">
                    <a:lumMod val="50000"/>
                  </a:schemeClr>
                </a:solidFill>
              </a:rPr>
              <a:t>17 January 2019</a:t>
            </a:r>
          </a:p>
        </p:txBody>
      </p:sp>
      <p:sp>
        <p:nvSpPr>
          <p:cNvPr id="2054" name="Rectangle 12"/>
          <p:cNvSpPr>
            <a:spLocks noChangeArrowheads="1"/>
          </p:cNvSpPr>
          <p:nvPr/>
        </p:nvSpPr>
        <p:spPr bwMode="auto">
          <a:xfrm>
            <a:off x="2057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defTabSz="914400">
              <a:spcBef>
                <a:spcPct val="50000"/>
              </a:spcBef>
              <a:buClrTx/>
              <a:buSzTx/>
            </a:pPr>
            <a:r>
              <a:rPr lang="en-US" sz="1600" b="1">
                <a:solidFill>
                  <a:srgbClr val="000000"/>
                </a:solidFill>
                <a:latin typeface="Arial" pitchFamily="34" charset="0"/>
                <a:ea typeface="+mn-ea"/>
                <a:cs typeface="Arial" pitchFamily="34" charset="0"/>
              </a:rPr>
              <a:t>Authors:</a:t>
            </a:r>
            <a:endParaRPr lang="en-US" sz="1600">
              <a:solidFill>
                <a:srgbClr val="000000"/>
              </a:solidFill>
              <a:latin typeface="Arial" pitchFamily="34" charset="0"/>
              <a:ea typeface="+mn-ea"/>
              <a:cs typeface="Arial" pitchFamily="34" charset="0"/>
            </a:endParaRPr>
          </a:p>
        </p:txBody>
      </p:sp>
      <p:graphicFrame>
        <p:nvGraphicFramePr>
          <p:cNvPr id="2" name="Table 1"/>
          <p:cNvGraphicFramePr>
            <a:graphicFrameLocks noGrp="1"/>
          </p:cNvGraphicFramePr>
          <p:nvPr>
            <p:extLst/>
          </p:nvPr>
        </p:nvGraphicFramePr>
        <p:xfrm>
          <a:off x="2209800" y="3429000"/>
          <a:ext cx="7696200" cy="751682"/>
        </p:xfrm>
        <a:graphic>
          <a:graphicData uri="http://schemas.openxmlformats.org/drawingml/2006/table">
            <a:tbl>
              <a:tblPr firstRow="1" bandRow="1">
                <a:tableStyleId>{21E4AEA4-8DFA-4A89-87EB-49C32662AFE0}</a:tableStyleId>
              </a:tblPr>
              <a:tblGrid>
                <a:gridCol w="1924050">
                  <a:extLst>
                    <a:ext uri="{9D8B030D-6E8A-4147-A177-3AD203B41FA5}">
                      <a16:colId xmlns="" xmlns:a16="http://schemas.microsoft.com/office/drawing/2014/main" val="20000"/>
                    </a:ext>
                  </a:extLst>
                </a:gridCol>
                <a:gridCol w="1924050">
                  <a:extLst>
                    <a:ext uri="{9D8B030D-6E8A-4147-A177-3AD203B41FA5}">
                      <a16:colId xmlns="" xmlns:a16="http://schemas.microsoft.com/office/drawing/2014/main" val="20001"/>
                    </a:ext>
                  </a:extLst>
                </a:gridCol>
                <a:gridCol w="1924050">
                  <a:extLst>
                    <a:ext uri="{9D8B030D-6E8A-4147-A177-3AD203B41FA5}">
                      <a16:colId xmlns="" xmlns:a16="http://schemas.microsoft.com/office/drawing/2014/main" val="20002"/>
                    </a:ext>
                  </a:extLst>
                </a:gridCol>
                <a:gridCol w="1924050">
                  <a:extLst>
                    <a:ext uri="{9D8B030D-6E8A-4147-A177-3AD203B41FA5}">
                      <a16:colId xmlns="" xmlns:a16="http://schemas.microsoft.com/office/drawing/2014/main" val="20003"/>
                    </a:ext>
                  </a:extLst>
                </a:gridCol>
              </a:tblGrid>
              <a:tr h="381000">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9924710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5800"/>
            <a:ext cx="7858125" cy="1066800"/>
          </a:xfrm>
        </p:spPr>
        <p:txBody>
          <a:bodyPr/>
          <a:lstStyle/>
          <a:p>
            <a:r>
              <a:rPr lang="en-AU" dirty="0" smtClean="0"/>
              <a:t>IEEE 802.11 Coexistence SC achieved its goals as an effective discussion forum for coexistence issues</a:t>
            </a:r>
            <a:endParaRPr lang="en-AU" dirty="0"/>
          </a:p>
        </p:txBody>
      </p:sp>
      <p:sp>
        <p:nvSpPr>
          <p:cNvPr id="3" name="Content Placeholder 2"/>
          <p:cNvSpPr>
            <a:spLocks noGrp="1"/>
          </p:cNvSpPr>
          <p:nvPr>
            <p:ph idx="1"/>
          </p:nvPr>
        </p:nvSpPr>
        <p:spPr/>
        <p:txBody>
          <a:bodyPr/>
          <a:lstStyle/>
          <a:p>
            <a:r>
              <a:rPr lang="en-AU" dirty="0"/>
              <a:t>802.11 </a:t>
            </a:r>
            <a:r>
              <a:rPr lang="en-AU" dirty="0" err="1"/>
              <a:t>Coex</a:t>
            </a:r>
            <a:r>
              <a:rPr lang="en-AU" dirty="0"/>
              <a:t> SC achievements in St Louis in Jan 2019 (</a:t>
            </a:r>
            <a:r>
              <a:rPr lang="en-AU" dirty="0">
                <a:hlinkClick r:id="rId2"/>
              </a:rPr>
              <a:t>agenda</a:t>
            </a:r>
            <a:r>
              <a:rPr lang="en-AU" dirty="0"/>
              <a:t>)</a:t>
            </a:r>
          </a:p>
          <a:p>
            <a:pPr lvl="1"/>
            <a:r>
              <a:rPr lang="en-AU" dirty="0" smtClean="0"/>
              <a:t>Discussed </a:t>
            </a:r>
            <a:r>
              <a:rPr lang="en-AU" dirty="0"/>
              <a:t>Coexistence Workshop arrangements</a:t>
            </a:r>
          </a:p>
          <a:p>
            <a:pPr lvl="2"/>
            <a:r>
              <a:rPr lang="en-AU" dirty="0"/>
              <a:t>Likely to be held on Wed of  July meeting 1-9pm with about 100 people</a:t>
            </a:r>
          </a:p>
          <a:p>
            <a:pPr lvl="2"/>
            <a:r>
              <a:rPr lang="en-AU" dirty="0"/>
              <a:t>Agenda will include 11ax/EHT status (action for </a:t>
            </a:r>
            <a:r>
              <a:rPr lang="en-AU" dirty="0" err="1"/>
              <a:t>TGax</a:t>
            </a:r>
            <a:r>
              <a:rPr lang="en-AU" dirty="0"/>
              <a:t> &amp; EHT SG Chairs) , NR-U status and items derived from an open call for papers</a:t>
            </a:r>
          </a:p>
          <a:p>
            <a:pPr lvl="2"/>
            <a:r>
              <a:rPr lang="en-AU" dirty="0"/>
              <a:t>Invitation (</a:t>
            </a:r>
            <a:r>
              <a:rPr lang="en-AU" dirty="0">
                <a:hlinkClick r:id="rId3"/>
              </a:rPr>
              <a:t>11-19-0172-02</a:t>
            </a:r>
            <a:r>
              <a:rPr lang="en-AU" dirty="0"/>
              <a:t>) will be sent to 3GPP RAN/RAN1, WFA, WBA, ETSI BRAN, GSMA, 5G ACIA (details will also be available on 802.11 website) once hotel contract negotiations progress</a:t>
            </a:r>
          </a:p>
          <a:p>
            <a:pPr lvl="2"/>
            <a:r>
              <a:rPr lang="en-AU" dirty="0"/>
              <a:t>Does anyone want to Sponsor the Workshop?</a:t>
            </a:r>
          </a:p>
          <a:p>
            <a:endParaRPr lang="en-AU" dirty="0" smtClean="0"/>
          </a:p>
        </p:txBody>
      </p:sp>
      <p:sp>
        <p:nvSpPr>
          <p:cNvPr id="4" name="Footer Placeholder 3"/>
          <p:cNvSpPr>
            <a:spLocks noGrp="1"/>
          </p:cNvSpPr>
          <p:nvPr>
            <p:ph type="ftr" sz="quarter" idx="10"/>
          </p:nvPr>
        </p:nvSpPr>
        <p:spPr/>
        <p:txBody>
          <a:bodyPr/>
          <a:lstStyle/>
          <a:p>
            <a:r>
              <a:rPr lang="en-US" smtClean="0">
                <a:solidFill>
                  <a:srgbClr val="000000"/>
                </a:solidFill>
              </a:rPr>
              <a:t>Andrew Myles, Cisco</a:t>
            </a:r>
            <a:endParaRPr lang="en-US" dirty="0">
              <a:solidFill>
                <a:srgbClr val="000000"/>
              </a:solidFill>
            </a:endParaRPr>
          </a:p>
        </p:txBody>
      </p:sp>
      <p:sp>
        <p:nvSpPr>
          <p:cNvPr id="5" name="Slide Number Placeholder 4"/>
          <p:cNvSpPr>
            <a:spLocks noGrp="1"/>
          </p:cNvSpPr>
          <p:nvPr>
            <p:ph type="sldNum" sz="quarter" idx="11"/>
          </p:nvPr>
        </p:nvSpPr>
        <p:spPr/>
        <p:txBody>
          <a:bodyPr/>
          <a:lstStyle/>
          <a:p>
            <a:r>
              <a:rPr lang="en-US" smtClean="0">
                <a:solidFill>
                  <a:srgbClr val="000000"/>
                </a:solidFill>
              </a:rPr>
              <a:t>Slide </a:t>
            </a:r>
            <a:fld id="{EF4002E7-DB4D-4CC3-8382-1939D19420D8}" type="slidenum">
              <a:rPr lang="en-US" smtClean="0">
                <a:solidFill>
                  <a:srgbClr val="000000"/>
                </a:solidFill>
              </a:rPr>
              <a:pPr/>
              <a:t>26</a:t>
            </a:fld>
            <a:endParaRPr lang="en-US">
              <a:solidFill>
                <a:srgbClr val="000000"/>
              </a:solidFill>
            </a:endParaRPr>
          </a:p>
        </p:txBody>
      </p:sp>
    </p:spTree>
    <p:extLst>
      <p:ext uri="{BB962C8B-B14F-4D97-AF65-F5344CB8AC3E}">
        <p14:creationId xmlns:p14="http://schemas.microsoft.com/office/powerpoint/2010/main" val="22169553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5800"/>
            <a:ext cx="7858125" cy="1066800"/>
          </a:xfrm>
        </p:spPr>
        <p:txBody>
          <a:bodyPr/>
          <a:lstStyle/>
          <a:p>
            <a:r>
              <a:rPr lang="en-AU" dirty="0" smtClean="0"/>
              <a:t>IEEE 802.11 Coexistence SC achieved its goals as an effective discussion forum for coexistence issues</a:t>
            </a:r>
            <a:endParaRPr lang="en-AU" dirty="0"/>
          </a:p>
        </p:txBody>
      </p:sp>
      <p:sp>
        <p:nvSpPr>
          <p:cNvPr id="3" name="Content Placeholder 2"/>
          <p:cNvSpPr>
            <a:spLocks noGrp="1"/>
          </p:cNvSpPr>
          <p:nvPr>
            <p:ph idx="1"/>
          </p:nvPr>
        </p:nvSpPr>
        <p:spPr/>
        <p:txBody>
          <a:bodyPr/>
          <a:lstStyle/>
          <a:p>
            <a:r>
              <a:rPr lang="en-AU" dirty="0" smtClean="0"/>
              <a:t>802.11 </a:t>
            </a:r>
            <a:r>
              <a:rPr lang="en-AU" dirty="0" err="1" smtClean="0"/>
              <a:t>Coex</a:t>
            </a:r>
            <a:r>
              <a:rPr lang="en-AU" dirty="0" smtClean="0"/>
              <a:t> SC achievements in St Louis in Jan 2019 (</a:t>
            </a:r>
            <a:r>
              <a:rPr lang="en-AU" dirty="0" smtClean="0">
                <a:hlinkClick r:id="rId2"/>
              </a:rPr>
              <a:t>agenda</a:t>
            </a:r>
            <a:r>
              <a:rPr lang="en-AU" dirty="0" smtClean="0"/>
              <a:t>)</a:t>
            </a:r>
          </a:p>
          <a:p>
            <a:pPr lvl="1"/>
            <a:r>
              <a:rPr lang="en-AU" dirty="0" smtClean="0"/>
              <a:t>Discussed ETSI BRAN activities in </a:t>
            </a:r>
            <a:r>
              <a:rPr lang="en-AU" dirty="0"/>
              <a:t>Dec 2018 </a:t>
            </a:r>
            <a:endParaRPr lang="en-AU" dirty="0" smtClean="0"/>
          </a:p>
          <a:p>
            <a:pPr lvl="2"/>
            <a:r>
              <a:rPr lang="en-AU" dirty="0" smtClean="0"/>
              <a:t>Refinement of EN 301 893 progressing well</a:t>
            </a:r>
          </a:p>
          <a:p>
            <a:pPr lvl="2"/>
            <a:r>
              <a:rPr lang="en-AU" dirty="0" smtClean="0"/>
              <a:t>Focus shifting to test requirements, with BRAN trying to find right balance between testing too much or too little</a:t>
            </a:r>
          </a:p>
          <a:p>
            <a:pPr lvl="2"/>
            <a:r>
              <a:rPr lang="en-AU" dirty="0" smtClean="0"/>
              <a:t>More engagement probably required from testing experts to ensure the right things are tested, and are tested well</a:t>
            </a:r>
          </a:p>
          <a:p>
            <a:pPr lvl="1"/>
            <a:r>
              <a:rPr lang="en-AU" dirty="0"/>
              <a:t>Discussed </a:t>
            </a:r>
            <a:r>
              <a:rPr lang="en-AU" dirty="0" smtClean="0"/>
              <a:t>recent 3GPP </a:t>
            </a:r>
            <a:r>
              <a:rPr lang="en-AU" dirty="0"/>
              <a:t>RAN1 activities</a:t>
            </a:r>
          </a:p>
          <a:p>
            <a:pPr lvl="2"/>
            <a:r>
              <a:rPr lang="en-AU" dirty="0"/>
              <a:t>Highlighted a number of potential coexistence issues caused by NR-U</a:t>
            </a:r>
          </a:p>
          <a:p>
            <a:pPr lvl="2"/>
            <a:r>
              <a:rPr lang="en-AU" dirty="0"/>
              <a:t>Agreed on a LS (</a:t>
            </a:r>
            <a:r>
              <a:rPr lang="en-AU" dirty="0">
                <a:hlinkClick r:id="rId3"/>
              </a:rPr>
              <a:t>11-19-0063-05</a:t>
            </a:r>
            <a:r>
              <a:rPr lang="en-AU" dirty="0"/>
              <a:t>) related to a proposal to restrict the use of no/short LBT by </a:t>
            </a:r>
            <a:r>
              <a:rPr lang="en-AU" dirty="0" smtClean="0"/>
              <a:t>NR-U</a:t>
            </a:r>
            <a:endParaRPr lang="en-AU" dirty="0"/>
          </a:p>
        </p:txBody>
      </p:sp>
      <p:sp>
        <p:nvSpPr>
          <p:cNvPr id="4" name="Footer Placeholder 3"/>
          <p:cNvSpPr>
            <a:spLocks noGrp="1"/>
          </p:cNvSpPr>
          <p:nvPr>
            <p:ph type="ftr" sz="quarter" idx="10"/>
          </p:nvPr>
        </p:nvSpPr>
        <p:spPr/>
        <p:txBody>
          <a:bodyPr/>
          <a:lstStyle/>
          <a:p>
            <a:r>
              <a:rPr lang="en-US" smtClean="0">
                <a:solidFill>
                  <a:srgbClr val="000000"/>
                </a:solidFill>
              </a:rPr>
              <a:t>Andrew Myles, Cisco</a:t>
            </a:r>
            <a:endParaRPr lang="en-US" dirty="0">
              <a:solidFill>
                <a:srgbClr val="000000"/>
              </a:solidFill>
            </a:endParaRPr>
          </a:p>
        </p:txBody>
      </p:sp>
      <p:sp>
        <p:nvSpPr>
          <p:cNvPr id="5" name="Slide Number Placeholder 4"/>
          <p:cNvSpPr>
            <a:spLocks noGrp="1"/>
          </p:cNvSpPr>
          <p:nvPr>
            <p:ph type="sldNum" sz="quarter" idx="11"/>
          </p:nvPr>
        </p:nvSpPr>
        <p:spPr/>
        <p:txBody>
          <a:bodyPr/>
          <a:lstStyle/>
          <a:p>
            <a:r>
              <a:rPr lang="en-US" smtClean="0">
                <a:solidFill>
                  <a:srgbClr val="000000"/>
                </a:solidFill>
              </a:rPr>
              <a:t>Slide </a:t>
            </a:r>
            <a:fld id="{EF4002E7-DB4D-4CC3-8382-1939D19420D8}" type="slidenum">
              <a:rPr lang="en-US" smtClean="0">
                <a:solidFill>
                  <a:srgbClr val="000000"/>
                </a:solidFill>
              </a:rPr>
              <a:pPr/>
              <a:t>27</a:t>
            </a:fld>
            <a:endParaRPr lang="en-US">
              <a:solidFill>
                <a:srgbClr val="000000"/>
              </a:solidFill>
            </a:endParaRPr>
          </a:p>
        </p:txBody>
      </p:sp>
    </p:spTree>
    <p:extLst>
      <p:ext uri="{BB962C8B-B14F-4D97-AF65-F5344CB8AC3E}">
        <p14:creationId xmlns:p14="http://schemas.microsoft.com/office/powerpoint/2010/main" val="15128977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5800"/>
            <a:ext cx="7848600" cy="1066800"/>
          </a:xfrm>
        </p:spPr>
        <p:txBody>
          <a:bodyPr/>
          <a:lstStyle/>
          <a:p>
            <a:r>
              <a:rPr lang="en-AU" i="1" dirty="0" smtClean="0"/>
              <a:t>IEEE 802.11 Coexistence SC </a:t>
            </a:r>
            <a:r>
              <a:rPr lang="en-AU" dirty="0" smtClean="0"/>
              <a:t>will continue its work in  Vancouver in Mar 2019</a:t>
            </a:r>
            <a:endParaRPr lang="en-AU" dirty="0"/>
          </a:p>
        </p:txBody>
      </p:sp>
      <p:sp>
        <p:nvSpPr>
          <p:cNvPr id="3" name="Content Placeholder 2"/>
          <p:cNvSpPr>
            <a:spLocks noGrp="1"/>
          </p:cNvSpPr>
          <p:nvPr>
            <p:ph idx="1"/>
          </p:nvPr>
        </p:nvSpPr>
        <p:spPr/>
        <p:txBody>
          <a:bodyPr/>
          <a:lstStyle/>
          <a:p>
            <a:r>
              <a:rPr lang="en-AU" i="1" dirty="0" smtClean="0"/>
              <a:t>IEEE </a:t>
            </a:r>
            <a:r>
              <a:rPr lang="en-AU" i="1" dirty="0"/>
              <a:t>802.11 Coexistence SC</a:t>
            </a:r>
            <a:r>
              <a:rPr lang="en-AU" dirty="0"/>
              <a:t> </a:t>
            </a:r>
            <a:r>
              <a:rPr lang="en-AU" dirty="0" smtClean="0"/>
              <a:t>will meet in Vancouver in Mar 2019</a:t>
            </a:r>
          </a:p>
          <a:p>
            <a:pPr lvl="1"/>
            <a:r>
              <a:rPr lang="en-AU" dirty="0" smtClean="0"/>
              <a:t>Continue to act as a forum for discussion of coexistence issues between IEEE 802.11 and non-IEEE 802 technologies</a:t>
            </a:r>
          </a:p>
          <a:p>
            <a:pPr lvl="2"/>
            <a:r>
              <a:rPr lang="en-AU" dirty="0" smtClean="0"/>
              <a:t>Review ETSI BRAN meeting results</a:t>
            </a:r>
          </a:p>
          <a:p>
            <a:pPr lvl="2"/>
            <a:r>
              <a:rPr lang="en-AU" dirty="0"/>
              <a:t>Review </a:t>
            </a:r>
            <a:r>
              <a:rPr lang="en-AU" dirty="0" smtClean="0"/>
              <a:t>3GPP RAN/RAN1 activities</a:t>
            </a:r>
          </a:p>
          <a:p>
            <a:pPr lvl="2"/>
            <a:r>
              <a:rPr lang="en-AU" dirty="0" smtClean="0"/>
              <a:t>Develop position statements for possible liaison to RAN1</a:t>
            </a:r>
          </a:p>
          <a:p>
            <a:pPr lvl="2"/>
            <a:r>
              <a:rPr lang="en-AU" dirty="0" smtClean="0"/>
              <a:t>Plan Coexistence Workshop</a:t>
            </a:r>
          </a:p>
          <a:p>
            <a:pPr lvl="1"/>
            <a:r>
              <a:rPr lang="en-AU" b="1" dirty="0" smtClean="0"/>
              <a:t>Call to action to 802.11 stakeholders</a:t>
            </a:r>
          </a:p>
          <a:p>
            <a:pPr lvl="2"/>
            <a:r>
              <a:rPr lang="en-AU" dirty="0" smtClean="0"/>
              <a:t>Please participate …</a:t>
            </a:r>
          </a:p>
          <a:p>
            <a:pPr lvl="2"/>
            <a:r>
              <a:rPr lang="en-AU" dirty="0" smtClean="0"/>
              <a:t>… in IEEE 802.11 </a:t>
            </a:r>
            <a:r>
              <a:rPr lang="en-AU" dirty="0" err="1" smtClean="0"/>
              <a:t>Coex</a:t>
            </a:r>
            <a:r>
              <a:rPr lang="en-AU" dirty="0" smtClean="0"/>
              <a:t> SC</a:t>
            </a:r>
          </a:p>
          <a:p>
            <a:pPr lvl="2"/>
            <a:r>
              <a:rPr lang="en-AU" dirty="0" smtClean="0"/>
              <a:t>… in ETSI BRAN work on EN 301 893</a:t>
            </a:r>
          </a:p>
          <a:p>
            <a:pPr lvl="2"/>
            <a:r>
              <a:rPr lang="en-AU" dirty="0" smtClean="0"/>
              <a:t>… in 3GPP RAN/RAN1</a:t>
            </a:r>
          </a:p>
          <a:p>
            <a:pPr lvl="2"/>
            <a:r>
              <a:rPr lang="en-AU" dirty="0" smtClean="0"/>
              <a:t>… Coexistence Workshop preparations</a:t>
            </a:r>
            <a:endParaRPr lang="en-AU" dirty="0"/>
          </a:p>
          <a:p>
            <a:pPr lvl="2"/>
            <a:endParaRPr lang="en-AU" dirty="0" smtClean="0"/>
          </a:p>
          <a:p>
            <a:pPr lvl="2"/>
            <a:endParaRPr lang="en-AU" dirty="0" smtClean="0"/>
          </a:p>
        </p:txBody>
      </p:sp>
      <p:sp>
        <p:nvSpPr>
          <p:cNvPr id="4" name="Footer Placeholder 3"/>
          <p:cNvSpPr>
            <a:spLocks noGrp="1"/>
          </p:cNvSpPr>
          <p:nvPr>
            <p:ph type="ftr" sz="quarter" idx="10"/>
          </p:nvPr>
        </p:nvSpPr>
        <p:spPr/>
        <p:txBody>
          <a:bodyPr/>
          <a:lstStyle/>
          <a:p>
            <a:r>
              <a:rPr lang="en-US" smtClean="0">
                <a:solidFill>
                  <a:srgbClr val="000000"/>
                </a:solidFill>
              </a:rPr>
              <a:t>Andrew Myles, Cisco</a:t>
            </a:r>
            <a:endParaRPr lang="en-US" dirty="0">
              <a:solidFill>
                <a:srgbClr val="000000"/>
              </a:solidFill>
            </a:endParaRPr>
          </a:p>
        </p:txBody>
      </p:sp>
      <p:sp>
        <p:nvSpPr>
          <p:cNvPr id="5" name="Slide Number Placeholder 4"/>
          <p:cNvSpPr>
            <a:spLocks noGrp="1"/>
          </p:cNvSpPr>
          <p:nvPr>
            <p:ph type="sldNum" sz="quarter" idx="11"/>
          </p:nvPr>
        </p:nvSpPr>
        <p:spPr/>
        <p:txBody>
          <a:bodyPr/>
          <a:lstStyle/>
          <a:p>
            <a:r>
              <a:rPr lang="en-US" smtClean="0">
                <a:solidFill>
                  <a:srgbClr val="000000"/>
                </a:solidFill>
              </a:rPr>
              <a:t>Slide </a:t>
            </a:r>
            <a:fld id="{EF4002E7-DB4D-4CC3-8382-1939D19420D8}" type="slidenum">
              <a:rPr lang="en-US" smtClean="0">
                <a:solidFill>
                  <a:srgbClr val="000000"/>
                </a:solidFill>
              </a:rPr>
              <a:pPr/>
              <a:t>28</a:t>
            </a:fld>
            <a:endParaRPr lang="en-US">
              <a:solidFill>
                <a:srgbClr val="000000"/>
              </a:solidFill>
            </a:endParaRPr>
          </a:p>
        </p:txBody>
      </p:sp>
    </p:spTree>
    <p:extLst>
      <p:ext uri="{BB962C8B-B14F-4D97-AF65-F5344CB8AC3E}">
        <p14:creationId xmlns:p14="http://schemas.microsoft.com/office/powerpoint/2010/main" val="1130933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802.11 WG will consider approval of a LS to 3GPP RAN1 related to no/short LBT</a:t>
            </a:r>
            <a:endParaRPr lang="en-AU" dirty="0"/>
          </a:p>
        </p:txBody>
      </p:sp>
      <p:sp>
        <p:nvSpPr>
          <p:cNvPr id="3" name="Content Placeholder 2"/>
          <p:cNvSpPr>
            <a:spLocks noGrp="1"/>
          </p:cNvSpPr>
          <p:nvPr>
            <p:ph idx="1"/>
          </p:nvPr>
        </p:nvSpPr>
        <p:spPr/>
        <p:txBody>
          <a:bodyPr/>
          <a:lstStyle/>
          <a:p>
            <a:r>
              <a:rPr lang="en-AU" dirty="0" err="1" smtClean="0"/>
              <a:t>Coex</a:t>
            </a:r>
            <a:r>
              <a:rPr lang="en-AU" dirty="0" smtClean="0"/>
              <a:t> SC motion</a:t>
            </a:r>
          </a:p>
          <a:p>
            <a:pPr lvl="1"/>
            <a:r>
              <a:rPr lang="en-AU" i="1" dirty="0" smtClean="0"/>
              <a:t>The IEEE 802.11 Coexistence SC recommends to the IEEE 802.11 WG that the contents of </a:t>
            </a:r>
            <a:r>
              <a:rPr lang="en-AU" i="1" dirty="0" smtClean="0">
                <a:hlinkClick r:id="rId2"/>
              </a:rPr>
              <a:t>11-19-0063-04</a:t>
            </a:r>
            <a:r>
              <a:rPr lang="en-AU" i="1" dirty="0" smtClean="0"/>
              <a:t> be sent to 3GPP RAN1 as a Liaison Statement</a:t>
            </a:r>
          </a:p>
          <a:p>
            <a:pPr lvl="2"/>
            <a:r>
              <a:rPr lang="en-AU" dirty="0" smtClean="0"/>
              <a:t>Moved: Andrew Myles</a:t>
            </a:r>
          </a:p>
          <a:p>
            <a:pPr lvl="2"/>
            <a:r>
              <a:rPr lang="en-AU" dirty="0" smtClean="0"/>
              <a:t>Seconded: Michael Fischer</a:t>
            </a:r>
          </a:p>
          <a:p>
            <a:pPr lvl="2"/>
            <a:r>
              <a:rPr lang="en-AU" dirty="0" smtClean="0"/>
              <a:t>18/0/9</a:t>
            </a:r>
          </a:p>
          <a:p>
            <a:r>
              <a:rPr lang="en-AU" dirty="0" smtClean="0"/>
              <a:t>WG Motion</a:t>
            </a:r>
          </a:p>
          <a:p>
            <a:pPr lvl="1"/>
            <a:r>
              <a:rPr lang="en-AU" i="1" dirty="0"/>
              <a:t>The IEEE 802.11 </a:t>
            </a:r>
            <a:r>
              <a:rPr lang="en-AU" i="1" dirty="0" smtClean="0"/>
              <a:t>WGs sending </a:t>
            </a:r>
            <a:r>
              <a:rPr lang="en-AU" i="1" dirty="0"/>
              <a:t>the contents of </a:t>
            </a:r>
            <a:r>
              <a:rPr lang="en-AU" i="1" dirty="0" smtClean="0">
                <a:hlinkClick r:id="rId3"/>
              </a:rPr>
              <a:t>11-19-0063-05</a:t>
            </a:r>
            <a:r>
              <a:rPr lang="en-AU" i="1" dirty="0" smtClean="0"/>
              <a:t> to </a:t>
            </a:r>
            <a:r>
              <a:rPr lang="en-AU" i="1" dirty="0"/>
              <a:t>3GPP RAN1 as a Liaison </a:t>
            </a:r>
            <a:r>
              <a:rPr lang="en-AU" i="1" dirty="0" smtClean="0"/>
              <a:t>Statement</a:t>
            </a:r>
            <a:endParaRPr lang="en-AU" dirty="0" smtClean="0"/>
          </a:p>
          <a:p>
            <a:pPr lvl="2"/>
            <a:r>
              <a:rPr lang="en-AU" dirty="0" smtClean="0"/>
              <a:t>Moved: </a:t>
            </a:r>
            <a:r>
              <a:rPr lang="en-AU" dirty="0"/>
              <a:t>Andrew </a:t>
            </a:r>
            <a:r>
              <a:rPr lang="en-AU" dirty="0" smtClean="0"/>
              <a:t>Myles on behalf of SC</a:t>
            </a:r>
          </a:p>
          <a:p>
            <a:pPr lvl="1"/>
            <a:r>
              <a:rPr lang="en-AU" dirty="0" smtClean="0"/>
              <a:t>Note: r5 is “clean” version of r4</a:t>
            </a:r>
          </a:p>
          <a:p>
            <a:pPr lvl="1"/>
            <a:r>
              <a:rPr lang="en-AU" dirty="0" smtClean="0"/>
              <a:t>Note: needs to be sent today because RAN1 meeting next week</a:t>
            </a:r>
            <a:endParaRPr lang="en-AU" dirty="0"/>
          </a:p>
        </p:txBody>
      </p:sp>
      <p:sp>
        <p:nvSpPr>
          <p:cNvPr id="4" name="Footer Placeholder 3"/>
          <p:cNvSpPr>
            <a:spLocks noGrp="1"/>
          </p:cNvSpPr>
          <p:nvPr>
            <p:ph type="ftr" sz="quarter" idx="10"/>
          </p:nvPr>
        </p:nvSpPr>
        <p:spPr/>
        <p:txBody>
          <a:bodyPr/>
          <a:lstStyle/>
          <a:p>
            <a:r>
              <a:rPr lang="en-US" smtClean="0">
                <a:solidFill>
                  <a:srgbClr val="000000"/>
                </a:solidFill>
              </a:rPr>
              <a:t>Andrew Myles, Cisco</a:t>
            </a:r>
            <a:endParaRPr lang="en-US" dirty="0">
              <a:solidFill>
                <a:srgbClr val="000000"/>
              </a:solidFill>
            </a:endParaRPr>
          </a:p>
        </p:txBody>
      </p:sp>
      <p:sp>
        <p:nvSpPr>
          <p:cNvPr id="5" name="Slide Number Placeholder 4"/>
          <p:cNvSpPr>
            <a:spLocks noGrp="1"/>
          </p:cNvSpPr>
          <p:nvPr>
            <p:ph type="sldNum" sz="quarter" idx="11"/>
          </p:nvPr>
        </p:nvSpPr>
        <p:spPr/>
        <p:txBody>
          <a:bodyPr/>
          <a:lstStyle/>
          <a:p>
            <a:r>
              <a:rPr lang="en-US" smtClean="0">
                <a:solidFill>
                  <a:srgbClr val="000000"/>
                </a:solidFill>
              </a:rPr>
              <a:t>Slide </a:t>
            </a:r>
            <a:fld id="{EF4002E7-DB4D-4CC3-8382-1939D19420D8}" type="slidenum">
              <a:rPr lang="en-US" smtClean="0">
                <a:solidFill>
                  <a:srgbClr val="000000"/>
                </a:solidFill>
              </a:rPr>
              <a:pPr/>
              <a:t>29</a:t>
            </a:fld>
            <a:endParaRPr lang="en-US">
              <a:solidFill>
                <a:srgbClr val="000000"/>
              </a:solidFill>
            </a:endParaRPr>
          </a:p>
        </p:txBody>
      </p:sp>
    </p:spTree>
    <p:extLst>
      <p:ext uri="{BB962C8B-B14F-4D97-AF65-F5344CB8AC3E}">
        <p14:creationId xmlns:p14="http://schemas.microsoft.com/office/powerpoint/2010/main" val="4177610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Attendance by breakout</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Footer Placeholder 4"/>
          <p:cNvSpPr>
            <a:spLocks noGrp="1"/>
          </p:cNvSpPr>
          <p:nvPr>
            <p:ph type="ftr" idx="14"/>
          </p:nvPr>
        </p:nvSpPr>
        <p:spPr/>
        <p:txBody>
          <a:bodyPr/>
          <a:lstStyle/>
          <a:p>
            <a:r>
              <a:rPr lang="en-GB" smtClean="0"/>
              <a:t>Robert Stacey (Intel)</a:t>
            </a:r>
            <a:endParaRPr lang="en-GB" dirty="0"/>
          </a:p>
        </p:txBody>
      </p:sp>
      <p:sp>
        <p:nvSpPr>
          <p:cNvPr id="6" name="Date Placeholder 5"/>
          <p:cNvSpPr>
            <a:spLocks noGrp="1"/>
          </p:cNvSpPr>
          <p:nvPr>
            <p:ph type="dt" idx="15"/>
          </p:nvPr>
        </p:nvSpPr>
        <p:spPr/>
        <p:txBody>
          <a:bodyPr/>
          <a:lstStyle/>
          <a:p>
            <a:r>
              <a:rPr lang="en-US" smtClean="0"/>
              <a:t>January 2019</a:t>
            </a:r>
            <a:endParaRPr lang="en-GB"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1104" y="1447800"/>
            <a:ext cx="9049296" cy="4945170"/>
          </a:xfrm>
        </p:spPr>
      </p:pic>
    </p:spTree>
    <p:extLst>
      <p:ext uri="{BB962C8B-B14F-4D97-AF65-F5344CB8AC3E}">
        <p14:creationId xmlns:p14="http://schemas.microsoft.com/office/powerpoint/2010/main" val="1219555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idx="1"/>
          </p:nvPr>
        </p:nvSpPr>
        <p:spPr>
          <a:xfrm>
            <a:off x="2209800" y="1524000"/>
            <a:ext cx="7772400" cy="381000"/>
          </a:xfrm>
          <a:noFill/>
        </p:spPr>
        <p:txBody>
          <a:bodyPr/>
          <a:lstStyle/>
          <a:p>
            <a:pPr algn="ctr">
              <a:buFontTx/>
              <a:buNone/>
            </a:pPr>
            <a:r>
              <a:rPr lang="en-GB" altLang="en-US" sz="2000" dirty="0"/>
              <a:t>Date:</a:t>
            </a:r>
            <a:r>
              <a:rPr lang="en-GB" altLang="en-US" sz="2000" b="0" dirty="0"/>
              <a:t> 2019-01-18</a:t>
            </a:r>
          </a:p>
        </p:txBody>
      </p:sp>
      <p:sp>
        <p:nvSpPr>
          <p:cNvPr id="13316" name="Slide Number Placeholder 5"/>
          <p:cNvSpPr>
            <a:spLocks noGrp="1"/>
          </p:cNvSpPr>
          <p:nvPr>
            <p:ph type="sldNum" idx="12"/>
          </p:nvPr>
        </p:nvSpPr>
        <p:spPr>
          <a:xfrm>
            <a:off x="5868989" y="6475413"/>
            <a:ext cx="530225" cy="182562"/>
          </a:xfrm>
          <a:prstGeom prst="rect">
            <a:avLst/>
          </a:prstGeo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E5DD9A7A-ED0C-43AC-A30B-9DAF42DACF76}" type="slidenum">
              <a:rPr lang="en-GB" altLang="en-US" sz="1200" b="0"/>
              <a:pPr>
                <a:spcBef>
                  <a:spcPct val="0"/>
                </a:spcBef>
                <a:buFontTx/>
                <a:buNone/>
              </a:pPr>
              <a:t>30</a:t>
            </a:fld>
            <a:endParaRPr lang="en-GB" altLang="en-US" sz="1200" b="0"/>
          </a:p>
        </p:txBody>
      </p:sp>
      <p:sp>
        <p:nvSpPr>
          <p:cNvPr id="13315" name="Footer Placeholder 4"/>
          <p:cNvSpPr>
            <a:spLocks noGrp="1"/>
          </p:cNvSpPr>
          <p:nvPr>
            <p:ph type="ftr" idx="14"/>
          </p:nvPr>
        </p:nvSpPr>
        <p:spPr>
          <a:xfrm>
            <a:off x="8003257" y="6475413"/>
            <a:ext cx="2064668"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None/>
              <a:defRPr/>
            </a:pPr>
            <a:r>
              <a:rPr lang="en-GB" sz="1200" b="0" dirty="0"/>
              <a:t>Jim Lansford, Chair (Qualcomm)</a:t>
            </a:r>
          </a:p>
        </p:txBody>
      </p:sp>
      <p:sp>
        <p:nvSpPr>
          <p:cNvPr id="13314" name="Date Placeholder 3"/>
          <p:cNvSpPr>
            <a:spLocks noGrp="1"/>
          </p:cNvSpPr>
          <p:nvPr>
            <p:ph type="dt" idx="15"/>
          </p:nvPr>
        </p:nvSpPr>
        <p:spPr>
          <a:xfrm>
            <a:off x="2220913" y="332602"/>
            <a:ext cx="1340110" cy="276999"/>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US" altLang="en-US" sz="1800" dirty="0"/>
              <a:t>January 2019</a:t>
            </a:r>
            <a:endParaRPr lang="en-GB" altLang="en-US" sz="1800" dirty="0"/>
          </a:p>
        </p:txBody>
      </p:sp>
      <p:graphicFrame>
        <p:nvGraphicFramePr>
          <p:cNvPr id="13319" name="Object 5"/>
          <p:cNvGraphicFramePr>
            <a:graphicFrameLocks noChangeAspect="1"/>
          </p:cNvGraphicFramePr>
          <p:nvPr>
            <p:extLst/>
          </p:nvPr>
        </p:nvGraphicFramePr>
        <p:xfrm>
          <a:off x="2206626" y="2382839"/>
          <a:ext cx="7237413" cy="2060575"/>
        </p:xfrm>
        <a:graphic>
          <a:graphicData uri="http://schemas.openxmlformats.org/presentationml/2006/ole">
            <mc:AlternateContent xmlns:mc="http://schemas.openxmlformats.org/markup-compatibility/2006">
              <mc:Choice xmlns:v="urn:schemas-microsoft-com:vml" Requires="v">
                <p:oleObj spid="_x0000_s56341" name="Document" r:id="rId5" imgW="8142570" imgH="2309192" progId="Word.Document.8">
                  <p:embed/>
                </p:oleObj>
              </mc:Choice>
              <mc:Fallback>
                <p:oleObj name="Document" r:id="rId5" imgW="8142570" imgH="2309192" progId="Word.Document.8">
                  <p:embed/>
                  <p:pic>
                    <p:nvPicPr>
                      <p:cNvPr id="0" name=""/>
                      <p:cNvPicPr>
                        <a:picLocks noChangeAspect="1" noChangeArrowheads="1"/>
                      </p:cNvPicPr>
                      <p:nvPr/>
                    </p:nvPicPr>
                    <p:blipFill>
                      <a:blip r:embed="rId6"/>
                      <a:srcRect/>
                      <a:stretch>
                        <a:fillRect/>
                      </a:stretch>
                    </p:blipFill>
                    <p:spPr bwMode="auto">
                      <a:xfrm>
                        <a:off x="2206626" y="2382839"/>
                        <a:ext cx="7237413" cy="2060575"/>
                      </a:xfrm>
                      <a:prstGeom prst="rect">
                        <a:avLst/>
                      </a:prstGeom>
                      <a:noFill/>
                      <a:ln>
                        <a:noFill/>
                      </a:ln>
                      <a:effectLst/>
                      <a:ex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Tree>
    <p:extLst>
      <p:ext uri="{BB962C8B-B14F-4D97-AF65-F5344CB8AC3E}">
        <p14:creationId xmlns:p14="http://schemas.microsoft.com/office/powerpoint/2010/main" val="1482124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idx="1"/>
          </p:nvPr>
        </p:nvSpPr>
        <p:spPr>
          <a:noFill/>
        </p:spPr>
        <p:txBody>
          <a:bodyPr/>
          <a:lstStyle/>
          <a:p>
            <a:pPr algn="ctr">
              <a:buFontTx/>
              <a:buNone/>
            </a:pPr>
            <a:r>
              <a:rPr lang="en-GB" altLang="en-US" sz="3200" dirty="0"/>
              <a:t> Closing report for WNG SC for January 2019 in St. Louis (Missouri, USA)</a:t>
            </a:r>
          </a:p>
        </p:txBody>
      </p:sp>
      <p:sp>
        <p:nvSpPr>
          <p:cNvPr id="14340" name="Slide Number Placeholder 5"/>
          <p:cNvSpPr>
            <a:spLocks noGrp="1"/>
          </p:cNvSpPr>
          <p:nvPr>
            <p:ph type="sldNum" idx="12"/>
          </p:nvPr>
        </p:nvSpPr>
        <p:spPr>
          <a:xfrm>
            <a:off x="5868989" y="6475413"/>
            <a:ext cx="530225" cy="182562"/>
          </a:xfrm>
          <a:prstGeom prst="rect">
            <a:avLst/>
          </a:prstGeo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49436526-2E2D-4112-A1A2-07C822E07195}" type="slidenum">
              <a:rPr lang="en-GB" altLang="en-US" sz="1200" b="0"/>
              <a:pPr>
                <a:spcBef>
                  <a:spcPct val="0"/>
                </a:spcBef>
                <a:buFontTx/>
                <a:buNone/>
              </a:pPr>
              <a:t>31</a:t>
            </a:fld>
            <a:endParaRPr lang="en-GB" altLang="en-US" sz="1200" b="0"/>
          </a:p>
        </p:txBody>
      </p:sp>
      <p:sp>
        <p:nvSpPr>
          <p:cNvPr id="14339" name="Footer Placeholder 4"/>
          <p:cNvSpPr>
            <a:spLocks noGrp="1"/>
          </p:cNvSpPr>
          <p:nvPr>
            <p:ph type="ftr" idx="14"/>
          </p:nvPr>
        </p:nvSpPr>
        <p:spPr>
          <a:xfrm>
            <a:off x="8004110" y="6484694"/>
            <a:ext cx="2064668"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None/>
              <a:defRPr/>
            </a:pPr>
            <a:r>
              <a:rPr lang="en-GB" sz="1200" b="0" dirty="0"/>
              <a:t>Jim Lansford, Chair (Qualcomm)</a:t>
            </a:r>
          </a:p>
        </p:txBody>
      </p:sp>
      <p:sp>
        <p:nvSpPr>
          <p:cNvPr id="14338" name="Date Placeholder 3"/>
          <p:cNvSpPr>
            <a:spLocks noGrp="1"/>
          </p:cNvSpPr>
          <p:nvPr>
            <p:ph type="dt" idx="15"/>
          </p:nvPr>
        </p:nvSpPr>
        <p:spPr>
          <a:xfrm>
            <a:off x="2220913" y="332602"/>
            <a:ext cx="1340110" cy="276999"/>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US" altLang="en-US" sz="1800" dirty="0"/>
              <a:t>January 2019</a:t>
            </a:r>
            <a:endParaRPr lang="en-GB" altLang="en-US" sz="1800" dirty="0"/>
          </a:p>
        </p:txBody>
      </p:sp>
    </p:spTree>
    <p:extLst>
      <p:ext uri="{BB962C8B-B14F-4D97-AF65-F5344CB8AC3E}">
        <p14:creationId xmlns:p14="http://schemas.microsoft.com/office/powerpoint/2010/main" val="2297911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idx="1"/>
          </p:nvPr>
        </p:nvSpPr>
        <p:spPr>
          <a:xfrm>
            <a:off x="1775520" y="525364"/>
            <a:ext cx="8712968" cy="5279901"/>
          </a:xfrm>
        </p:spPr>
        <p:txBody>
          <a:bodyPr/>
          <a:lstStyle/>
          <a:p>
            <a:pPr marL="0" indent="0" algn="ctr" eaLnBrk="1" hangingPunct="1">
              <a:spcBef>
                <a:spcPts val="0"/>
              </a:spcBef>
            </a:pPr>
            <a:r>
              <a:rPr lang="en-US" altLang="en-US" sz="2800" dirty="0"/>
              <a:t>Summary</a:t>
            </a:r>
          </a:p>
          <a:p>
            <a:pPr marL="0" indent="0" eaLnBrk="1" hangingPunct="1">
              <a:spcBef>
                <a:spcPts val="0"/>
              </a:spcBef>
            </a:pPr>
            <a:r>
              <a:rPr lang="en-US" altLang="en-US" dirty="0"/>
              <a:t>Final Agenda</a:t>
            </a:r>
          </a:p>
          <a:p>
            <a:pPr marL="0" indent="0" eaLnBrk="1" hangingPunct="1">
              <a:spcBef>
                <a:spcPts val="0"/>
              </a:spcBef>
            </a:pPr>
            <a:r>
              <a:rPr lang="en-US" altLang="en-US" sz="1400" b="0" dirty="0"/>
              <a:t>	</a:t>
            </a:r>
            <a:r>
              <a:rPr lang="en-US" altLang="en-US" sz="1600" b="0" dirty="0">
                <a:hlinkClick r:id="rId3"/>
              </a:rPr>
              <a:t>https://mentor.ieee.org/802.11/dcn/18/11-18-2113-03-0wng-agenda-for-wng-sc-2019-jan.ppt</a:t>
            </a:r>
            <a:r>
              <a:rPr lang="en-US" altLang="en-US" sz="1600" b="0" dirty="0"/>
              <a:t> </a:t>
            </a:r>
            <a:endParaRPr lang="en-US" altLang="en-US" sz="1600" dirty="0"/>
          </a:p>
          <a:p>
            <a:pPr marL="0" indent="0" eaLnBrk="1" hangingPunct="1">
              <a:spcBef>
                <a:spcPts val="0"/>
              </a:spcBef>
            </a:pPr>
            <a:r>
              <a:rPr lang="en-US" altLang="en-US" sz="2000" dirty="0"/>
              <a:t>Presentations at January 2019 meeting</a:t>
            </a:r>
            <a:endParaRPr lang="en-GB" altLang="en-US" sz="2000" dirty="0"/>
          </a:p>
          <a:p>
            <a:pPr marL="857250" lvl="1" indent="-457200">
              <a:spcBef>
                <a:spcPct val="0"/>
              </a:spcBef>
              <a:defRPr/>
            </a:pPr>
            <a:r>
              <a:rPr lang="en-US" dirty="0"/>
              <a:t>"An extension to 11ba: legacy transmitter solution for 802.11ba receivers” - Eduard Garcia Villegas (</a:t>
            </a:r>
            <a:r>
              <a:rPr lang="en-US" dirty="0" err="1"/>
              <a:t>Universitat</a:t>
            </a:r>
            <a:r>
              <a:rPr lang="en-US" dirty="0"/>
              <a:t> </a:t>
            </a:r>
            <a:r>
              <a:rPr lang="en-US" dirty="0" err="1"/>
              <a:t>Politècnica</a:t>
            </a:r>
            <a:r>
              <a:rPr lang="en-US" dirty="0"/>
              <a:t> de Catalunya)</a:t>
            </a:r>
          </a:p>
          <a:p>
            <a:pPr lvl="3" eaLnBrk="1" hangingPunct="1">
              <a:spcBef>
                <a:spcPts val="0"/>
              </a:spcBef>
              <a:defRPr/>
            </a:pPr>
            <a:r>
              <a:rPr lang="en-US" u="sng" dirty="0">
                <a:hlinkClick r:id="rId4"/>
              </a:rPr>
              <a:t>https://mentor.ieee.org/802.11/dcn/19/11-19-0138-00-0wng-an-extension-to-11ba-legacy-ieee-802-11-transmitter-solution-for-802-11ba-receivers.pptx</a:t>
            </a:r>
            <a:r>
              <a:rPr lang="en-US" dirty="0"/>
              <a:t> </a:t>
            </a:r>
            <a:endParaRPr lang="en-US" altLang="en-US" dirty="0"/>
          </a:p>
          <a:p>
            <a:pPr lvl="3" eaLnBrk="1" hangingPunct="1">
              <a:spcBef>
                <a:spcPts val="0"/>
              </a:spcBef>
              <a:defRPr/>
            </a:pPr>
            <a:r>
              <a:rPr lang="en-US" altLang="en-US" dirty="0"/>
              <a:t>No  motions, One straw poll</a:t>
            </a:r>
          </a:p>
          <a:p>
            <a:pPr lvl="2" eaLnBrk="1" hangingPunct="1">
              <a:spcBef>
                <a:spcPct val="0"/>
              </a:spcBef>
            </a:pPr>
            <a:r>
              <a:rPr lang="en-US" dirty="0"/>
              <a:t>“'Network Enablers for Seamless HMD-based VR (Virtual Reality) SG” – Dillon Seo (</a:t>
            </a:r>
            <a:r>
              <a:rPr lang="en-US" dirty="0" err="1"/>
              <a:t>Voler</a:t>
            </a:r>
            <a:r>
              <a:rPr lang="en-US" dirty="0"/>
              <a:t> Creative)</a:t>
            </a:r>
          </a:p>
          <a:p>
            <a:pPr lvl="3" eaLnBrk="1" hangingPunct="1">
              <a:spcBef>
                <a:spcPct val="0"/>
              </a:spcBef>
            </a:pPr>
            <a:r>
              <a:rPr lang="en-US" u="sng" dirty="0">
                <a:hlinkClick r:id="rId5"/>
              </a:rPr>
              <a:t>https://mentor.ieee.org/802.21/dcn/18/21-18-0065-00-0000-21-18-0065-00-0000-goal-of-the-network-enablers-for-seamless-hmd-based-vr-content-service-sg.pptx</a:t>
            </a:r>
            <a:r>
              <a:rPr lang="en-US" dirty="0"/>
              <a:t> </a:t>
            </a:r>
            <a:endParaRPr lang="en-US" altLang="en-US" dirty="0"/>
          </a:p>
          <a:p>
            <a:pPr lvl="3" eaLnBrk="1" hangingPunct="1">
              <a:spcBef>
                <a:spcPts val="0"/>
              </a:spcBef>
              <a:defRPr/>
            </a:pPr>
            <a:r>
              <a:rPr lang="en-US" altLang="en-US" dirty="0"/>
              <a:t>No motions, no straw polls</a:t>
            </a:r>
          </a:p>
          <a:p>
            <a:pPr marL="457200" indent="-457200">
              <a:spcBef>
                <a:spcPts val="0"/>
              </a:spcBef>
            </a:pPr>
            <a:r>
              <a:rPr lang="en-GB" altLang="en-US" dirty="0"/>
              <a:t>Minutes</a:t>
            </a:r>
          </a:p>
          <a:p>
            <a:pPr lvl="1">
              <a:spcBef>
                <a:spcPts val="0"/>
              </a:spcBef>
            </a:pPr>
            <a:r>
              <a:rPr lang="en-GB" altLang="en-US" dirty="0"/>
              <a:t>  </a:t>
            </a:r>
            <a:r>
              <a:rPr lang="en-GB" altLang="en-US" dirty="0">
                <a:hlinkClick r:id="rId6"/>
              </a:rPr>
              <a:t>https://mentor.ieee.org/802.11/dcn/19/11-19-0141-00-0wng-wng-sc-meeting-minutes-for-2019-january-st-louis-meeting.docx</a:t>
            </a:r>
            <a:r>
              <a:rPr lang="en-GB" altLang="en-US" dirty="0"/>
              <a:t> </a:t>
            </a:r>
          </a:p>
          <a:p>
            <a:pPr>
              <a:spcBef>
                <a:spcPts val="0"/>
              </a:spcBef>
            </a:pPr>
            <a:r>
              <a:rPr lang="en-GB" altLang="ko-KR" dirty="0">
                <a:ea typeface="Gulim" pitchFamily="34" charset="-127"/>
              </a:rPr>
              <a:t>Plans for March 2019</a:t>
            </a:r>
            <a:endParaRPr lang="en-US" altLang="en-US" dirty="0"/>
          </a:p>
          <a:p>
            <a:pPr lvl="1" eaLnBrk="1" hangingPunct="1">
              <a:spcBef>
                <a:spcPts val="0"/>
              </a:spcBef>
              <a:defRPr/>
            </a:pPr>
            <a:r>
              <a:rPr lang="en-US" altLang="en-US" dirty="0"/>
              <a:t>TBD</a:t>
            </a:r>
          </a:p>
          <a:p>
            <a:pPr eaLnBrk="1" hangingPunct="1">
              <a:spcBef>
                <a:spcPts val="0"/>
              </a:spcBef>
              <a:defRPr/>
            </a:pPr>
            <a:r>
              <a:rPr lang="en-US" altLang="en-US" dirty="0"/>
              <a:t>No motions in the SG, no conference calls</a:t>
            </a:r>
            <a:endParaRPr lang="en-GB" altLang="en-US" dirty="0"/>
          </a:p>
          <a:p>
            <a:pPr eaLnBrk="1" hangingPunct="1">
              <a:spcBef>
                <a:spcPts val="0"/>
              </a:spcBef>
              <a:defRPr/>
            </a:pPr>
            <a:endParaRPr lang="en-US" altLang="en-US" dirty="0"/>
          </a:p>
        </p:txBody>
      </p:sp>
      <p:sp>
        <p:nvSpPr>
          <p:cNvPr id="15364" name="Slide Number Placeholder 5"/>
          <p:cNvSpPr>
            <a:spLocks noGrp="1"/>
          </p:cNvSpPr>
          <p:nvPr>
            <p:ph type="sldNum" idx="12"/>
          </p:nvPr>
        </p:nvSpPr>
        <p:spPr>
          <a:xfrm>
            <a:off x="5868989" y="6475413"/>
            <a:ext cx="530225" cy="182562"/>
          </a:xfrm>
          <a:prstGeom prst="rect">
            <a:avLst/>
          </a:prstGeo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EE1058B0-560A-46B2-A208-C81E4C0153A3}" type="slidenum">
              <a:rPr lang="en-GB" altLang="en-US" sz="1200" b="0"/>
              <a:pPr>
                <a:spcBef>
                  <a:spcPct val="0"/>
                </a:spcBef>
                <a:buFontTx/>
                <a:buNone/>
              </a:pPr>
              <a:t>32</a:t>
            </a:fld>
            <a:endParaRPr lang="en-GB" altLang="en-US" sz="1200" b="0"/>
          </a:p>
        </p:txBody>
      </p:sp>
      <p:sp>
        <p:nvSpPr>
          <p:cNvPr id="15363" name="Footer Placeholder 4"/>
          <p:cNvSpPr>
            <a:spLocks noGrp="1"/>
          </p:cNvSpPr>
          <p:nvPr>
            <p:ph type="ftr" idx="14"/>
          </p:nvPr>
        </p:nvSpPr>
        <p:spPr>
          <a:xfrm>
            <a:off x="8003257" y="6475413"/>
            <a:ext cx="2064668"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None/>
              <a:defRPr/>
            </a:pPr>
            <a:r>
              <a:rPr lang="en-GB" sz="1200" b="0" dirty="0"/>
              <a:t>Jim Lansford, Chair (Qualcomm)</a:t>
            </a:r>
          </a:p>
        </p:txBody>
      </p:sp>
      <p:sp>
        <p:nvSpPr>
          <p:cNvPr id="15362" name="Date Placeholder 3"/>
          <p:cNvSpPr>
            <a:spLocks noGrp="1"/>
          </p:cNvSpPr>
          <p:nvPr>
            <p:ph type="dt" idx="15"/>
          </p:nvPr>
        </p:nvSpPr>
        <p:spPr>
          <a:xfrm>
            <a:off x="2220913" y="332602"/>
            <a:ext cx="1340110" cy="276999"/>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US" altLang="en-US" sz="1800" dirty="0"/>
              <a:t>January 2019</a:t>
            </a:r>
            <a:endParaRPr lang="en-GB" altLang="en-US" sz="1800" dirty="0"/>
          </a:p>
        </p:txBody>
      </p:sp>
    </p:spTree>
    <p:extLst>
      <p:ext uri="{BB962C8B-B14F-4D97-AF65-F5344CB8AC3E}">
        <p14:creationId xmlns:p14="http://schemas.microsoft.com/office/powerpoint/2010/main" val="36524722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1"/>
          </p:nvPr>
        </p:nvSpPr>
        <p:spPr/>
        <p:txBody>
          <a:bodyPr/>
          <a:lstStyle/>
          <a:p>
            <a:pPr>
              <a:defRPr/>
            </a:pPr>
            <a:r>
              <a:rPr lang="en-US" smtClean="0">
                <a:solidFill>
                  <a:srgbClr val="000000"/>
                </a:solidFill>
              </a:rPr>
              <a:t>Slide </a:t>
            </a:r>
            <a:fld id="{C81347C9-C12F-43D2-B3D1-D523E0829A79}" type="slidenum">
              <a:rPr lang="en-US" smtClean="0">
                <a:solidFill>
                  <a:srgbClr val="000000"/>
                </a:solidFill>
              </a:rPr>
              <a:pPr>
                <a:defRPr/>
              </a:pPr>
              <a:t>33</a:t>
            </a:fld>
            <a:endParaRPr lang="en-US" dirty="0">
              <a:solidFill>
                <a:srgbClr val="000000"/>
              </a:solidFill>
            </a:endParaRPr>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January 2019 (St Louis) closing report</a:t>
            </a:r>
          </a:p>
        </p:txBody>
      </p:sp>
      <p:sp>
        <p:nvSpPr>
          <p:cNvPr id="1030" name="Rectangle 6"/>
          <p:cNvSpPr>
            <a:spLocks noGrp="1" noChangeArrowheads="1"/>
          </p:cNvSpPr>
          <p:nvPr>
            <p:ph type="body" idx="1"/>
          </p:nvPr>
        </p:nvSpPr>
        <p:spPr>
          <a:xfrm>
            <a:off x="2209800" y="2330450"/>
            <a:ext cx="7772400" cy="381000"/>
          </a:xfrm>
        </p:spPr>
        <p:txBody>
          <a:bodyPr/>
          <a:lstStyle/>
          <a:p>
            <a:pPr marL="0" indent="0" algn="ctr">
              <a:defRPr/>
            </a:pPr>
            <a:r>
              <a:rPr lang="en-US" b="0" dirty="0" smtClean="0">
                <a:solidFill>
                  <a:schemeClr val="accent2">
                    <a:lumMod val="50000"/>
                  </a:schemeClr>
                </a:solidFill>
              </a:rPr>
              <a:t>16 Jan 2019</a:t>
            </a:r>
          </a:p>
        </p:txBody>
      </p:sp>
      <p:sp>
        <p:nvSpPr>
          <p:cNvPr id="2054" name="Rectangle 12"/>
          <p:cNvSpPr>
            <a:spLocks noChangeArrowheads="1"/>
          </p:cNvSpPr>
          <p:nvPr/>
        </p:nvSpPr>
        <p:spPr bwMode="auto">
          <a:xfrm>
            <a:off x="2057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defTabSz="914400">
              <a:spcBef>
                <a:spcPct val="50000"/>
              </a:spcBef>
              <a:buClrTx/>
              <a:buSzTx/>
            </a:pPr>
            <a:r>
              <a:rPr lang="en-US" sz="1600" b="1" dirty="0">
                <a:solidFill>
                  <a:srgbClr val="000000"/>
                </a:solidFill>
                <a:latin typeface="Arial" pitchFamily="34" charset="0"/>
                <a:ea typeface="+mn-ea"/>
                <a:cs typeface="Arial" pitchFamily="34" charset="0"/>
              </a:rPr>
              <a:t>Authors:</a:t>
            </a:r>
            <a:endParaRPr lang="en-US" sz="1600" dirty="0">
              <a:solidFill>
                <a:srgbClr val="000000"/>
              </a:solidFill>
              <a:latin typeface="Arial" pitchFamily="34" charset="0"/>
              <a:ea typeface="+mn-ea"/>
              <a:cs typeface="Arial" pitchFamily="34" charset="0"/>
            </a:endParaRPr>
          </a:p>
        </p:txBody>
      </p:sp>
      <p:graphicFrame>
        <p:nvGraphicFramePr>
          <p:cNvPr id="2" name="Table 1"/>
          <p:cNvGraphicFramePr>
            <a:graphicFrameLocks noGrp="1"/>
          </p:cNvGraphicFramePr>
          <p:nvPr>
            <p:extLst/>
          </p:nvPr>
        </p:nvGraphicFramePr>
        <p:xfrm>
          <a:off x="2209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 xmlns:a16="http://schemas.microsoft.com/office/drawing/2014/main" val="20000"/>
                    </a:ext>
                  </a:extLst>
                </a:gridCol>
                <a:gridCol w="1924050">
                  <a:extLst>
                    <a:ext uri="{9D8B030D-6E8A-4147-A177-3AD203B41FA5}">
                      <a16:colId xmlns="" xmlns:a16="http://schemas.microsoft.com/office/drawing/2014/main" val="20001"/>
                    </a:ext>
                  </a:extLst>
                </a:gridCol>
                <a:gridCol w="1924050">
                  <a:extLst>
                    <a:ext uri="{9D8B030D-6E8A-4147-A177-3AD203B41FA5}">
                      <a16:colId xmlns="" xmlns:a16="http://schemas.microsoft.com/office/drawing/2014/main" val="20002"/>
                    </a:ext>
                  </a:extLst>
                </a:gridCol>
                <a:gridCol w="1924050">
                  <a:extLst>
                    <a:ext uri="{9D8B030D-6E8A-4147-A177-3AD203B41FA5}">
                      <a16:colId xmlns=""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6820520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5800"/>
            <a:ext cx="8001000" cy="1066800"/>
          </a:xfrm>
        </p:spPr>
        <p:txBody>
          <a:bodyPr/>
          <a:lstStyle/>
          <a:p>
            <a:r>
              <a:rPr lang="en-AU" dirty="0" smtClean="0"/>
              <a:t>IEEE 802 JTC1 SC focused on executing the PSDO process</a:t>
            </a:r>
            <a:endParaRPr lang="en-AU" dirty="0"/>
          </a:p>
        </p:txBody>
      </p:sp>
      <p:sp>
        <p:nvSpPr>
          <p:cNvPr id="3" name="Content Placeholder 2"/>
          <p:cNvSpPr>
            <a:spLocks noGrp="1"/>
          </p:cNvSpPr>
          <p:nvPr>
            <p:ph idx="1"/>
          </p:nvPr>
        </p:nvSpPr>
        <p:spPr/>
        <p:txBody>
          <a:bodyPr/>
          <a:lstStyle/>
          <a:p>
            <a:r>
              <a:rPr lang="en-AU" dirty="0" smtClean="0"/>
              <a:t>IEEE 802 JTC1 SC achievements in St Louis in Jan 2019</a:t>
            </a:r>
          </a:p>
          <a:p>
            <a:pPr lvl="1"/>
            <a:endParaRPr lang="en-AU" dirty="0" smtClean="0"/>
          </a:p>
        </p:txBody>
      </p:sp>
      <p:sp>
        <p:nvSpPr>
          <p:cNvPr id="4" name="Footer Placeholder 3"/>
          <p:cNvSpPr>
            <a:spLocks noGrp="1"/>
          </p:cNvSpPr>
          <p:nvPr>
            <p:ph type="ftr" sz="quarter" idx="10"/>
          </p:nvPr>
        </p:nvSpPr>
        <p:spPr/>
        <p:txBody>
          <a:bodyPr/>
          <a:lstStyle/>
          <a:p>
            <a:r>
              <a:rPr lang="en-US" smtClean="0">
                <a:solidFill>
                  <a:srgbClr val="000000"/>
                </a:solidFill>
              </a:rPr>
              <a:t>Andrew Myles, Cisco</a:t>
            </a:r>
            <a:endParaRPr lang="en-US" dirty="0">
              <a:solidFill>
                <a:srgbClr val="000000"/>
              </a:solidFill>
            </a:endParaRPr>
          </a:p>
        </p:txBody>
      </p:sp>
      <p:sp>
        <p:nvSpPr>
          <p:cNvPr id="5" name="Slide Number Placeholder 4"/>
          <p:cNvSpPr>
            <a:spLocks noGrp="1"/>
          </p:cNvSpPr>
          <p:nvPr>
            <p:ph type="sldNum" sz="quarter" idx="11"/>
          </p:nvPr>
        </p:nvSpPr>
        <p:spPr/>
        <p:txBody>
          <a:bodyPr/>
          <a:lstStyle/>
          <a:p>
            <a:r>
              <a:rPr lang="en-US" smtClean="0">
                <a:solidFill>
                  <a:srgbClr val="000000"/>
                </a:solidFill>
              </a:rPr>
              <a:t>Slide </a:t>
            </a:r>
            <a:fld id="{EF4002E7-DB4D-4CC3-8382-1939D19420D8}" type="slidenum">
              <a:rPr lang="en-US" smtClean="0">
                <a:solidFill>
                  <a:srgbClr val="000000"/>
                </a:solidFill>
              </a:rPr>
              <a:pPr/>
              <a:t>34</a:t>
            </a:fld>
            <a:endParaRPr lang="en-US">
              <a:solidFill>
                <a:srgbClr val="000000"/>
              </a:solidFill>
            </a:endParaRPr>
          </a:p>
        </p:txBody>
      </p:sp>
      <p:graphicFrame>
        <p:nvGraphicFramePr>
          <p:cNvPr id="7" name="Content Placeholder 5"/>
          <p:cNvGraphicFramePr>
            <a:graphicFrameLocks/>
          </p:cNvGraphicFramePr>
          <p:nvPr>
            <p:extLst/>
          </p:nvPr>
        </p:nvGraphicFramePr>
        <p:xfrm>
          <a:off x="2286000" y="2445226"/>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 xmlns:a16="http://schemas.microsoft.com/office/drawing/2014/main" val="4026387333"/>
                    </a:ext>
                  </a:extLst>
                </a:gridCol>
                <a:gridCol w="1930400">
                  <a:extLst>
                    <a:ext uri="{9D8B030D-6E8A-4147-A177-3AD203B41FA5}">
                      <a16:colId xmlns="" xmlns:a16="http://schemas.microsoft.com/office/drawing/2014/main" val="1749157900"/>
                    </a:ext>
                  </a:extLst>
                </a:gridCol>
                <a:gridCol w="1930400">
                  <a:extLst>
                    <a:ext uri="{9D8B030D-6E8A-4147-A177-3AD203B41FA5}">
                      <a16:colId xmlns=""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Completed</a:t>
                      </a:r>
                      <a:endParaRPr lang="en-AU" dirty="0"/>
                    </a:p>
                  </a:txBody>
                  <a:tcPr/>
                </a:tc>
                <a:tc>
                  <a:txBody>
                    <a:bodyPr/>
                    <a:lstStyle/>
                    <a:p>
                      <a:pPr algn="ctr"/>
                      <a:r>
                        <a:rPr lang="en-AU" dirty="0" smtClean="0"/>
                        <a:t>In-process</a:t>
                      </a:r>
                      <a:endParaRPr lang="en-AU" dirty="0"/>
                    </a:p>
                  </a:txBody>
                  <a:tcPr/>
                </a:tc>
                <a:extLst>
                  <a:ext uri="{0D108BD9-81ED-4DB2-BD59-A6C34878D82A}">
                    <a16:rowId xmlns=""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23</a:t>
                      </a:r>
                      <a:endParaRPr lang="en-AU" dirty="0"/>
                    </a:p>
                  </a:txBody>
                  <a:tcPr/>
                </a:tc>
                <a:tc>
                  <a:txBody>
                    <a:bodyPr/>
                    <a:lstStyle/>
                    <a:p>
                      <a:pPr algn="ctr"/>
                      <a:r>
                        <a:rPr lang="en-AU" dirty="0" smtClean="0"/>
                        <a:t>15</a:t>
                      </a:r>
                      <a:endParaRPr lang="en-AU" dirty="0"/>
                    </a:p>
                  </a:txBody>
                  <a:tcPr/>
                </a:tc>
                <a:extLst>
                  <a:ext uri="{0D108BD9-81ED-4DB2-BD59-A6C34878D82A}">
                    <a16:rowId xmlns=""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10</a:t>
                      </a:r>
                      <a:endParaRPr lang="en-AU" dirty="0"/>
                    </a:p>
                  </a:txBody>
                  <a:tcPr/>
                </a:tc>
                <a:tc>
                  <a:txBody>
                    <a:bodyPr/>
                    <a:lstStyle/>
                    <a:p>
                      <a:pPr algn="ctr"/>
                      <a:r>
                        <a:rPr lang="en-AU" dirty="0" smtClean="0"/>
                        <a:t>10</a:t>
                      </a:r>
                      <a:endParaRPr lang="en-AU" dirty="0"/>
                    </a:p>
                  </a:txBody>
                  <a:tcPr/>
                </a:tc>
                <a:extLst>
                  <a:ext uri="{0D108BD9-81ED-4DB2-BD59-A6C34878D82A}">
                    <a16:rowId xmlns=""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7</a:t>
                      </a:r>
                      <a:endParaRPr lang="en-AU" dirty="0"/>
                    </a:p>
                  </a:txBody>
                  <a:tcPr/>
                </a:tc>
                <a:tc>
                  <a:txBody>
                    <a:bodyPr/>
                    <a:lstStyle/>
                    <a:p>
                      <a:pPr algn="ctr"/>
                      <a:r>
                        <a:rPr lang="en-AU" dirty="0" smtClean="0"/>
                        <a:t>10</a:t>
                      </a:r>
                      <a:endParaRPr lang="en-AU" dirty="0"/>
                    </a:p>
                  </a:txBody>
                  <a:tcPr/>
                </a:tc>
                <a:extLst>
                  <a:ext uri="{0D108BD9-81ED-4DB2-BD59-A6C34878D82A}">
                    <a16:rowId xmlns=""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0</a:t>
                      </a:r>
                      <a:endParaRPr lang="en-AU" dirty="0"/>
                    </a:p>
                  </a:txBody>
                  <a:tcPr/>
                </a:tc>
                <a:extLst>
                  <a:ext uri="{0D108BD9-81ED-4DB2-BD59-A6C34878D82A}">
                    <a16:rowId xmlns=""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3</a:t>
                      </a:r>
                      <a:endParaRPr lang="en-AU" dirty="0"/>
                    </a:p>
                  </a:txBody>
                  <a:tcPr/>
                </a:tc>
                <a:tc>
                  <a:txBody>
                    <a:bodyPr/>
                    <a:lstStyle/>
                    <a:p>
                      <a:pPr algn="ctr"/>
                      <a:r>
                        <a:rPr lang="en-AU" dirty="0" smtClean="0"/>
                        <a:t>0</a:t>
                      </a:r>
                      <a:endParaRPr lang="en-AU" dirty="0"/>
                    </a:p>
                  </a:txBody>
                  <a:tcPr/>
                </a:tc>
                <a:extLst>
                  <a:ext uri="{0D108BD9-81ED-4DB2-BD59-A6C34878D82A}">
                    <a16:rowId xmlns=""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48</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36</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3024263602"/>
                  </a:ext>
                </a:extLst>
              </a:tr>
            </a:tbl>
          </a:graphicData>
        </a:graphic>
      </p:graphicFrame>
    </p:spTree>
    <p:extLst>
      <p:ext uri="{BB962C8B-B14F-4D97-AF65-F5344CB8AC3E}">
        <p14:creationId xmlns:p14="http://schemas.microsoft.com/office/powerpoint/2010/main" val="3952742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5800"/>
            <a:ext cx="8001000" cy="1066800"/>
          </a:xfrm>
        </p:spPr>
        <p:txBody>
          <a:bodyPr/>
          <a:lstStyle/>
          <a:p>
            <a:r>
              <a:rPr lang="en-AU" dirty="0" smtClean="0"/>
              <a:t>IEEE 802 JTC1 SC focused on executing the PSDO process</a:t>
            </a:r>
            <a:endParaRPr lang="en-AU" dirty="0"/>
          </a:p>
        </p:txBody>
      </p:sp>
      <p:sp>
        <p:nvSpPr>
          <p:cNvPr id="3" name="Content Placeholder 2"/>
          <p:cNvSpPr>
            <a:spLocks noGrp="1"/>
          </p:cNvSpPr>
          <p:nvPr>
            <p:ph idx="1"/>
          </p:nvPr>
        </p:nvSpPr>
        <p:spPr/>
        <p:txBody>
          <a:bodyPr/>
          <a:lstStyle/>
          <a:p>
            <a:r>
              <a:rPr lang="en-AU" dirty="0" smtClean="0"/>
              <a:t>IEEE 802 JTC1 SC achievements in St Louis in Jan 2019</a:t>
            </a:r>
          </a:p>
          <a:p>
            <a:pPr lvl="1"/>
            <a:r>
              <a:rPr lang="en-AU" dirty="0" smtClean="0"/>
              <a:t>Noted recent ballot completions</a:t>
            </a:r>
            <a:endParaRPr lang="en-AU" dirty="0"/>
          </a:p>
          <a:p>
            <a:pPr lvl="2"/>
            <a:r>
              <a:rPr lang="en-AU" dirty="0" smtClean="0"/>
              <a:t>802.11aj/</a:t>
            </a:r>
            <a:r>
              <a:rPr lang="en-AU" dirty="0" err="1" smtClean="0"/>
              <a:t>ak</a:t>
            </a:r>
            <a:r>
              <a:rPr lang="en-AU" dirty="0" smtClean="0"/>
              <a:t>/</a:t>
            </a:r>
            <a:r>
              <a:rPr lang="en-AU" dirty="0" err="1" smtClean="0"/>
              <a:t>aq</a:t>
            </a:r>
            <a:r>
              <a:rPr lang="en-AU" dirty="0" smtClean="0"/>
              <a:t> will enter PSDO process in Nov 2018</a:t>
            </a:r>
          </a:p>
          <a:p>
            <a:pPr lvl="2"/>
            <a:r>
              <a:rPr lang="en-AU" dirty="0"/>
              <a:t>FDIS ballot</a:t>
            </a:r>
          </a:p>
          <a:p>
            <a:pPr lvl="3"/>
            <a:r>
              <a:rPr lang="en-AU" dirty="0" smtClean="0"/>
              <a:t>802.1CB, 802.1Qci, 802.1Qch, 802c*</a:t>
            </a:r>
          </a:p>
          <a:p>
            <a:pPr lvl="3"/>
            <a:r>
              <a:rPr lang="en-AU" dirty="0" smtClean="0"/>
              <a:t>802.3bs, 802.3cc</a:t>
            </a:r>
          </a:p>
          <a:p>
            <a:pPr lvl="3"/>
            <a:r>
              <a:rPr lang="en-AU" dirty="0" smtClean="0">
                <a:solidFill>
                  <a:srgbClr val="FF0000"/>
                </a:solidFill>
              </a:rPr>
              <a:t>802.11ai (response approved)</a:t>
            </a:r>
          </a:p>
          <a:p>
            <a:pPr lvl="1"/>
            <a:r>
              <a:rPr lang="en-AU" dirty="0" smtClean="0"/>
              <a:t>Noted many ballots in progress</a:t>
            </a:r>
          </a:p>
          <a:p>
            <a:pPr lvl="2"/>
            <a:r>
              <a:rPr lang="en-AU" dirty="0" smtClean="0"/>
              <a:t>60 day ballot</a:t>
            </a:r>
          </a:p>
          <a:p>
            <a:pPr lvl="3"/>
            <a:r>
              <a:rPr lang="en-AU" dirty="0" smtClean="0"/>
              <a:t>802.1Q, 802.1Xck, 802.1AE</a:t>
            </a:r>
          </a:p>
          <a:p>
            <a:pPr lvl="3"/>
            <a:r>
              <a:rPr lang="en-AU" dirty="0" smtClean="0">
                <a:solidFill>
                  <a:srgbClr val="FF0000"/>
                </a:solidFill>
              </a:rPr>
              <a:t>802.11aj, 802.11ak, 802.11aq</a:t>
            </a:r>
          </a:p>
          <a:p>
            <a:pPr lvl="2"/>
            <a:r>
              <a:rPr lang="en-AU" dirty="0" smtClean="0"/>
              <a:t>FDIS ballot</a:t>
            </a:r>
          </a:p>
          <a:p>
            <a:pPr lvl="3"/>
            <a:r>
              <a:rPr lang="en-AU" dirty="0" smtClean="0"/>
              <a:t>802.1CM, 802.1AC/cor-1, </a:t>
            </a:r>
          </a:p>
          <a:p>
            <a:pPr lvl="3"/>
            <a:r>
              <a:rPr lang="en-AU" dirty="0" smtClean="0"/>
              <a:t>802.3bs, 802.3cc</a:t>
            </a:r>
          </a:p>
          <a:p>
            <a:pPr lvl="3"/>
            <a:r>
              <a:rPr lang="en-AU" dirty="0" smtClean="0">
                <a:solidFill>
                  <a:srgbClr val="FF0000"/>
                </a:solidFill>
              </a:rPr>
              <a:t>802.11ah</a:t>
            </a:r>
            <a:endParaRPr lang="en-AU" dirty="0">
              <a:solidFill>
                <a:srgbClr val="FF0000"/>
              </a:solidFill>
            </a:endParaRPr>
          </a:p>
          <a:p>
            <a:pPr lvl="2"/>
            <a:endParaRPr lang="en-AU" dirty="0" smtClean="0"/>
          </a:p>
          <a:p>
            <a:pPr lvl="2"/>
            <a:endParaRPr lang="en-AU" dirty="0" smtClean="0"/>
          </a:p>
        </p:txBody>
      </p:sp>
      <p:sp>
        <p:nvSpPr>
          <p:cNvPr id="4" name="Footer Placeholder 3"/>
          <p:cNvSpPr>
            <a:spLocks noGrp="1"/>
          </p:cNvSpPr>
          <p:nvPr>
            <p:ph type="ftr" sz="quarter" idx="10"/>
          </p:nvPr>
        </p:nvSpPr>
        <p:spPr/>
        <p:txBody>
          <a:bodyPr/>
          <a:lstStyle/>
          <a:p>
            <a:r>
              <a:rPr lang="en-US" smtClean="0">
                <a:solidFill>
                  <a:srgbClr val="000000"/>
                </a:solidFill>
              </a:rPr>
              <a:t>Andrew Myles, Cisco</a:t>
            </a:r>
            <a:endParaRPr lang="en-US" dirty="0">
              <a:solidFill>
                <a:srgbClr val="000000"/>
              </a:solidFill>
            </a:endParaRPr>
          </a:p>
        </p:txBody>
      </p:sp>
      <p:sp>
        <p:nvSpPr>
          <p:cNvPr id="5" name="Slide Number Placeholder 4"/>
          <p:cNvSpPr>
            <a:spLocks noGrp="1"/>
          </p:cNvSpPr>
          <p:nvPr>
            <p:ph type="sldNum" sz="quarter" idx="11"/>
          </p:nvPr>
        </p:nvSpPr>
        <p:spPr/>
        <p:txBody>
          <a:bodyPr/>
          <a:lstStyle/>
          <a:p>
            <a:r>
              <a:rPr lang="en-US" smtClean="0">
                <a:solidFill>
                  <a:srgbClr val="000000"/>
                </a:solidFill>
              </a:rPr>
              <a:t>Slide </a:t>
            </a:r>
            <a:fld id="{EF4002E7-DB4D-4CC3-8382-1939D19420D8}" type="slidenum">
              <a:rPr lang="en-US" smtClean="0">
                <a:solidFill>
                  <a:srgbClr val="000000"/>
                </a:solidFill>
              </a:rPr>
              <a:pPr/>
              <a:t>35</a:t>
            </a:fld>
            <a:endParaRPr lang="en-US">
              <a:solidFill>
                <a:srgbClr val="000000"/>
              </a:solidFill>
            </a:endParaRPr>
          </a:p>
        </p:txBody>
      </p:sp>
    </p:spTree>
    <p:extLst>
      <p:ext uri="{BB962C8B-B14F-4D97-AF65-F5344CB8AC3E}">
        <p14:creationId xmlns:p14="http://schemas.microsoft.com/office/powerpoint/2010/main" val="10085248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JTC1 SC will focus on executing the PSDO process in Vancouver in January 2019</a:t>
            </a:r>
            <a:endParaRPr lang="en-AU" dirty="0"/>
          </a:p>
        </p:txBody>
      </p:sp>
      <p:sp>
        <p:nvSpPr>
          <p:cNvPr id="3" name="Content Placeholder 2"/>
          <p:cNvSpPr>
            <a:spLocks noGrp="1"/>
          </p:cNvSpPr>
          <p:nvPr>
            <p:ph idx="1"/>
          </p:nvPr>
        </p:nvSpPr>
        <p:spPr/>
        <p:txBody>
          <a:bodyPr/>
          <a:lstStyle/>
          <a:p>
            <a:r>
              <a:rPr lang="en-AU" dirty="0" smtClean="0"/>
              <a:t>IEEE 802 JTC1 SC plans for Vancouver in March 2019</a:t>
            </a:r>
          </a:p>
          <a:p>
            <a:pPr lvl="1"/>
            <a:r>
              <a:rPr lang="en-AU" dirty="0" smtClean="0"/>
              <a:t>Execute PSDO process</a:t>
            </a:r>
          </a:p>
          <a:p>
            <a:pPr lvl="2"/>
            <a:r>
              <a:rPr lang="en-AU" dirty="0" smtClean="0"/>
              <a:t>Expect comments on at least 802.11aj</a:t>
            </a:r>
            <a:r>
              <a:rPr lang="en-AU" dirty="0"/>
              <a:t>, 802.11ak, </a:t>
            </a:r>
            <a:r>
              <a:rPr lang="en-AU" dirty="0" smtClean="0"/>
              <a:t>802.11aq, 802.11ah</a:t>
            </a:r>
          </a:p>
          <a:p>
            <a:pPr lvl="1"/>
            <a:r>
              <a:rPr lang="en-AU" dirty="0" smtClean="0"/>
              <a:t>Prepare for next SC6 meeting</a:t>
            </a:r>
          </a:p>
          <a:p>
            <a:pPr lvl="2"/>
            <a:r>
              <a:rPr lang="en-AU" dirty="0"/>
              <a:t>I</a:t>
            </a:r>
            <a:r>
              <a:rPr lang="en-AU" dirty="0" smtClean="0"/>
              <a:t>s there anyone willing to go to Beijing to represent IEEE 802?</a:t>
            </a:r>
          </a:p>
          <a:p>
            <a:pPr lvl="1"/>
            <a:endParaRPr lang="en-AU" dirty="0"/>
          </a:p>
        </p:txBody>
      </p:sp>
      <p:sp>
        <p:nvSpPr>
          <p:cNvPr id="4" name="Footer Placeholder 3"/>
          <p:cNvSpPr>
            <a:spLocks noGrp="1"/>
          </p:cNvSpPr>
          <p:nvPr>
            <p:ph type="ftr" sz="quarter" idx="10"/>
          </p:nvPr>
        </p:nvSpPr>
        <p:spPr/>
        <p:txBody>
          <a:bodyPr/>
          <a:lstStyle/>
          <a:p>
            <a:r>
              <a:rPr lang="en-US" smtClean="0">
                <a:solidFill>
                  <a:srgbClr val="000000"/>
                </a:solidFill>
              </a:rPr>
              <a:t>Andrew Myles, Cisco</a:t>
            </a:r>
            <a:endParaRPr lang="en-US" dirty="0">
              <a:solidFill>
                <a:srgbClr val="000000"/>
              </a:solidFill>
            </a:endParaRPr>
          </a:p>
        </p:txBody>
      </p:sp>
      <p:sp>
        <p:nvSpPr>
          <p:cNvPr id="5" name="Slide Number Placeholder 4"/>
          <p:cNvSpPr>
            <a:spLocks noGrp="1"/>
          </p:cNvSpPr>
          <p:nvPr>
            <p:ph type="sldNum" sz="quarter" idx="11"/>
          </p:nvPr>
        </p:nvSpPr>
        <p:spPr/>
        <p:txBody>
          <a:bodyPr/>
          <a:lstStyle/>
          <a:p>
            <a:r>
              <a:rPr lang="en-US" smtClean="0">
                <a:solidFill>
                  <a:srgbClr val="000000"/>
                </a:solidFill>
              </a:rPr>
              <a:t>Slide </a:t>
            </a:r>
            <a:fld id="{EF4002E7-DB4D-4CC3-8382-1939D19420D8}" type="slidenum">
              <a:rPr lang="en-US" smtClean="0">
                <a:solidFill>
                  <a:srgbClr val="000000"/>
                </a:solidFill>
              </a:rPr>
              <a:pPr/>
              <a:t>36</a:t>
            </a:fld>
            <a:endParaRPr lang="en-US">
              <a:solidFill>
                <a:srgbClr val="000000"/>
              </a:solidFill>
            </a:endParaRPr>
          </a:p>
        </p:txBody>
      </p:sp>
    </p:spTree>
    <p:extLst>
      <p:ext uri="{BB962C8B-B14F-4D97-AF65-F5344CB8AC3E}">
        <p14:creationId xmlns:p14="http://schemas.microsoft.com/office/powerpoint/2010/main" val="13702637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JTC1 SC approved a response to the 802.11ai comments</a:t>
            </a:r>
            <a:endParaRPr lang="en-AU" dirty="0"/>
          </a:p>
        </p:txBody>
      </p:sp>
      <p:sp>
        <p:nvSpPr>
          <p:cNvPr id="3" name="Content Placeholder 2"/>
          <p:cNvSpPr>
            <a:spLocks noGrp="1"/>
          </p:cNvSpPr>
          <p:nvPr>
            <p:ph idx="1"/>
          </p:nvPr>
        </p:nvSpPr>
        <p:spPr/>
        <p:txBody>
          <a:bodyPr/>
          <a:lstStyle/>
          <a:p>
            <a:r>
              <a:rPr lang="en-AU" dirty="0" smtClean="0"/>
              <a:t>SC Motion</a:t>
            </a:r>
          </a:p>
          <a:p>
            <a:pPr lvl="1"/>
            <a:r>
              <a:rPr lang="en-AU" i="1" dirty="0" smtClean="0"/>
              <a:t>The JTC1 SC recommends to IEEE 802.11 WG that the contents of </a:t>
            </a:r>
            <a:r>
              <a:rPr lang="en-AU" i="1" dirty="0" smtClean="0">
                <a:hlinkClick r:id="rId2"/>
              </a:rPr>
              <a:t>11-19-0062-01</a:t>
            </a:r>
            <a:r>
              <a:rPr lang="en-AU" i="1" dirty="0" smtClean="0"/>
              <a:t> be liaised to SC6 as IEEE 802.11 WG’s response to the comments on the IEEE 802.11ai FDIS ballot</a:t>
            </a:r>
          </a:p>
          <a:p>
            <a:pPr lvl="1"/>
            <a:r>
              <a:rPr lang="en-AU" dirty="0" smtClean="0"/>
              <a:t>Moved: Peter Yee,  Seconded: James Lepp</a:t>
            </a:r>
          </a:p>
          <a:p>
            <a:pPr lvl="1"/>
            <a:r>
              <a:rPr lang="en-AU" dirty="0" smtClean="0"/>
              <a:t>Result: 5/0/2</a:t>
            </a:r>
          </a:p>
          <a:p>
            <a:r>
              <a:rPr lang="en-AU" dirty="0" smtClean="0"/>
              <a:t>WG motion </a:t>
            </a:r>
          </a:p>
          <a:p>
            <a:pPr lvl="1"/>
            <a:r>
              <a:rPr lang="en-AU" dirty="0" smtClean="0"/>
              <a:t> </a:t>
            </a:r>
            <a:r>
              <a:rPr lang="en-AU" i="1" dirty="0"/>
              <a:t>The IEEE 802.11 WG </a:t>
            </a:r>
            <a:r>
              <a:rPr lang="en-AU" i="1" dirty="0" smtClean="0"/>
              <a:t>recommends </a:t>
            </a:r>
            <a:r>
              <a:rPr lang="en-AU" i="1" dirty="0"/>
              <a:t>to IEEE </a:t>
            </a:r>
            <a:r>
              <a:rPr lang="en-AU" i="1" dirty="0" smtClean="0"/>
              <a:t>802 EC that </a:t>
            </a:r>
            <a:r>
              <a:rPr lang="en-AU" i="1" dirty="0"/>
              <a:t>the contents of </a:t>
            </a:r>
            <a:r>
              <a:rPr lang="en-AU" i="1" dirty="0">
                <a:hlinkClick r:id="rId2"/>
              </a:rPr>
              <a:t>11-19-0062-01</a:t>
            </a:r>
            <a:r>
              <a:rPr lang="en-AU" i="1" dirty="0"/>
              <a:t> be liaised to SC6 as IEEE 802.11 WG’s response to the comments on the IEEE 802.11ai FDIS ballot</a:t>
            </a:r>
          </a:p>
          <a:p>
            <a:pPr lvl="1"/>
            <a:r>
              <a:rPr lang="en-AU" dirty="0"/>
              <a:t>Moved: </a:t>
            </a:r>
            <a:r>
              <a:rPr lang="en-AU" dirty="0" smtClean="0"/>
              <a:t>Andrew Myles (</a:t>
            </a:r>
            <a:r>
              <a:rPr lang="en-AU" smtClean="0"/>
              <a:t>on behalf of SC)</a:t>
            </a:r>
            <a:endParaRPr lang="en-AU" dirty="0"/>
          </a:p>
          <a:p>
            <a:endParaRPr lang="en-AU" dirty="0"/>
          </a:p>
        </p:txBody>
      </p:sp>
      <p:sp>
        <p:nvSpPr>
          <p:cNvPr id="4" name="Footer Placeholder 3"/>
          <p:cNvSpPr>
            <a:spLocks noGrp="1"/>
          </p:cNvSpPr>
          <p:nvPr>
            <p:ph type="ftr" sz="quarter" idx="10"/>
          </p:nvPr>
        </p:nvSpPr>
        <p:spPr/>
        <p:txBody>
          <a:bodyPr/>
          <a:lstStyle/>
          <a:p>
            <a:r>
              <a:rPr lang="en-US" smtClean="0">
                <a:solidFill>
                  <a:srgbClr val="000000"/>
                </a:solidFill>
              </a:rPr>
              <a:t>Andrew Myles, Cisco</a:t>
            </a:r>
            <a:endParaRPr lang="en-US" dirty="0">
              <a:solidFill>
                <a:srgbClr val="000000"/>
              </a:solidFill>
            </a:endParaRPr>
          </a:p>
        </p:txBody>
      </p:sp>
      <p:sp>
        <p:nvSpPr>
          <p:cNvPr id="5" name="Slide Number Placeholder 4"/>
          <p:cNvSpPr>
            <a:spLocks noGrp="1"/>
          </p:cNvSpPr>
          <p:nvPr>
            <p:ph type="sldNum" sz="quarter" idx="11"/>
          </p:nvPr>
        </p:nvSpPr>
        <p:spPr/>
        <p:txBody>
          <a:bodyPr/>
          <a:lstStyle/>
          <a:p>
            <a:r>
              <a:rPr lang="en-US" smtClean="0">
                <a:solidFill>
                  <a:srgbClr val="000000"/>
                </a:solidFill>
              </a:rPr>
              <a:t>Slide </a:t>
            </a:r>
            <a:fld id="{EF4002E7-DB4D-4CC3-8382-1939D19420D8}" type="slidenum">
              <a:rPr lang="en-US" smtClean="0">
                <a:solidFill>
                  <a:srgbClr val="000000"/>
                </a:solidFill>
              </a:rPr>
              <a:pPr/>
              <a:t>37</a:t>
            </a:fld>
            <a:endParaRPr lang="en-US">
              <a:solidFill>
                <a:srgbClr val="000000"/>
              </a:solidFill>
            </a:endParaRPr>
          </a:p>
        </p:txBody>
      </p:sp>
    </p:spTree>
    <p:extLst>
      <p:ext uri="{BB962C8B-B14F-4D97-AF65-F5344CB8AC3E}">
        <p14:creationId xmlns:p14="http://schemas.microsoft.com/office/powerpoint/2010/main" val="39416675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p:txBody>
          <a:bodyPr/>
          <a:lstStyle/>
          <a:p>
            <a:r>
              <a:rPr lang="en-US" altLang="en-US" dirty="0" err="1" smtClean="0"/>
              <a:t>TGmd</a:t>
            </a:r>
            <a:r>
              <a:rPr lang="en-US" altLang="en-US" dirty="0" smtClean="0"/>
              <a:t> January 2019 Closing Report</a:t>
            </a:r>
          </a:p>
        </p:txBody>
      </p:sp>
      <p:sp>
        <p:nvSpPr>
          <p:cNvPr id="2054" name="Rectangle 6"/>
          <p:cNvSpPr>
            <a:spLocks noGrp="1" noChangeArrowheads="1"/>
          </p:cNvSpPr>
          <p:nvPr>
            <p:ph idx="1"/>
          </p:nvPr>
        </p:nvSpPr>
        <p:spPr/>
        <p:txBody>
          <a:bodyPr/>
          <a:lstStyle/>
          <a:p>
            <a:pPr algn="ctr">
              <a:lnSpc>
                <a:spcPct val="90000"/>
              </a:lnSpc>
              <a:buFontTx/>
              <a:buNone/>
            </a:pPr>
            <a:r>
              <a:rPr lang="en-US" altLang="en-US" sz="2000" dirty="0"/>
              <a:t>Date:</a:t>
            </a:r>
            <a:r>
              <a:rPr lang="en-US" altLang="en-US" sz="2000" b="0" dirty="0"/>
              <a:t> 2019-01-17</a:t>
            </a:r>
          </a:p>
          <a:p>
            <a:pPr algn="ctr">
              <a:lnSpc>
                <a:spcPct val="90000"/>
              </a:lnSpc>
              <a:buFontTx/>
              <a:buNone/>
            </a:pPr>
            <a:endParaRPr lang="en-US" altLang="en-US" sz="2000" b="0" dirty="0"/>
          </a:p>
        </p:txBody>
      </p:sp>
      <p:sp>
        <p:nvSpPr>
          <p:cNvPr id="3076" name="Slide Number Placeholder 5"/>
          <p:cNvSpPr>
            <a:spLocks noGrp="1"/>
          </p:cNvSpPr>
          <p:nvPr>
            <p:ph type="sldNum" idx="12"/>
          </p:nvPr>
        </p:nvSpPr>
        <p:spPr>
          <a:prstGeom prst="rect">
            <a:avLst/>
          </a:prstGeom>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Slide </a:t>
            </a:r>
            <a:fld id="{77FB121F-92AD-4A94-B9B7-431A9F07F0F0}" type="slidenum">
              <a:rPr lang="en-US" smtClean="0"/>
              <a:pPr>
                <a:defRPr/>
              </a:pPr>
              <a:t>38</a:t>
            </a:fld>
            <a:endParaRPr lang="en-US" smtClean="0"/>
          </a:p>
        </p:txBody>
      </p:sp>
      <p:sp>
        <p:nvSpPr>
          <p:cNvPr id="3075" name="Footer Placeholder 4"/>
          <p:cNvSpPr>
            <a:spLocks noGrp="1"/>
          </p:cNvSpPr>
          <p:nvPr>
            <p:ph type="ftr" idx="14"/>
          </p:nvPr>
        </p:nvSpPr>
        <p:spPr>
          <a:prstGeom prst="rect">
            <a:avLst/>
          </a:prstGeom>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Dorothy Stanley, HP Enterprise</a:t>
            </a:r>
          </a:p>
        </p:txBody>
      </p:sp>
      <p:sp>
        <p:nvSpPr>
          <p:cNvPr id="3074" name="Date Placeholder 3"/>
          <p:cNvSpPr>
            <a:spLocks noGrp="1"/>
          </p:cNvSpPr>
          <p:nvPr>
            <p:ph type="dt" idx="15"/>
          </p:nvPr>
        </p:nvSpPr>
        <p:spPr>
          <a:prstGeom prst="rect">
            <a:avLst/>
          </a:prstGeom>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z="1800"/>
              <a:t>January 2019</a:t>
            </a:r>
            <a:endParaRPr lang="en-US" sz="1800" dirty="0"/>
          </a:p>
        </p:txBody>
      </p:sp>
      <p:graphicFrame>
        <p:nvGraphicFramePr>
          <p:cNvPr id="2055" name="Object 11"/>
          <p:cNvGraphicFramePr>
            <a:graphicFrameLocks noChangeAspect="1"/>
          </p:cNvGraphicFramePr>
          <p:nvPr>
            <p:extLst/>
          </p:nvPr>
        </p:nvGraphicFramePr>
        <p:xfrm>
          <a:off x="2044700" y="2274889"/>
          <a:ext cx="8102600" cy="2498725"/>
        </p:xfrm>
        <a:graphic>
          <a:graphicData uri="http://schemas.openxmlformats.org/presentationml/2006/ole">
            <mc:AlternateContent xmlns:mc="http://schemas.openxmlformats.org/markup-compatibility/2006">
              <mc:Choice xmlns:v="urn:schemas-microsoft-com:vml" Requires="v">
                <p:oleObj spid="_x0000_s57364" name="Document" r:id="rId5" imgW="8254447" imgH="2544858" progId="Word.Document.8">
                  <p:embed/>
                </p:oleObj>
              </mc:Choice>
              <mc:Fallback>
                <p:oleObj name="Document" r:id="rId5" imgW="8254447" imgH="2544858" progId="Word.Document.8">
                  <p:embed/>
                  <p:pic>
                    <p:nvPicPr>
                      <p:cNvPr id="0" name=""/>
                      <p:cNvPicPr>
                        <a:picLocks noChangeAspect="1" noChangeArrowheads="1"/>
                      </p:cNvPicPr>
                      <p:nvPr/>
                    </p:nvPicPr>
                    <p:blipFill>
                      <a:blip r:embed="rId6"/>
                      <a:srcRect/>
                      <a:stretch>
                        <a:fillRect/>
                      </a:stretch>
                    </p:blipFill>
                    <p:spPr bwMode="auto">
                      <a:xfrm>
                        <a:off x="2044700" y="2274889"/>
                        <a:ext cx="8102600" cy="249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400" b="1">
                <a:solidFill>
                  <a:schemeClr val="tx1"/>
                </a:solidFill>
                <a:latin typeface="Times New Roman" pitchFamily="18" charset="0"/>
              </a:defRPr>
            </a:lvl1pPr>
            <a:lvl2pPr marL="742950" indent="-285750" eaLnBrk="0" hangingPunct="0">
              <a:spcBef>
                <a:spcPct val="20000"/>
              </a:spcBef>
              <a:buChar char="–"/>
              <a:defRPr sz="2000">
                <a:solidFill>
                  <a:schemeClr val="tx1"/>
                </a:solidFill>
                <a:latin typeface="Times New Roman" pitchFamily="18" charset="0"/>
              </a:defRPr>
            </a:lvl2pPr>
            <a:lvl3pPr marL="1143000" indent="-228600" eaLnBrk="0" hangingPunct="0">
              <a:spcBef>
                <a:spcPct val="20000"/>
              </a:spcBef>
              <a:buChar char="•"/>
              <a:defRPr>
                <a:solidFill>
                  <a:schemeClr val="tx1"/>
                </a:solidFill>
                <a:latin typeface="Times New Roman" pitchFamily="18" charset="0"/>
              </a:defRPr>
            </a:lvl3pPr>
            <a:lvl4pPr marL="1600200" indent="-228600" eaLnBrk="0" hangingPunct="0">
              <a:spcBef>
                <a:spcPct val="20000"/>
              </a:spcBef>
              <a:buChar char="–"/>
              <a:defRPr sz="1600">
                <a:solidFill>
                  <a:schemeClr val="tx1"/>
                </a:solidFill>
                <a:latin typeface="Times New Roman" pitchFamily="18" charset="0"/>
              </a:defRPr>
            </a:lvl4pPr>
            <a:lvl5pPr marL="2057400" indent="-228600" eaLnBrk="0" hangingPunct="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US" altLang="en-US" sz="2000"/>
              <a:t>Authors:</a:t>
            </a:r>
            <a:endParaRPr lang="en-US" altLang="en-US" sz="2000" b="0"/>
          </a:p>
        </p:txBody>
      </p:sp>
    </p:spTree>
    <p:extLst>
      <p:ext uri="{BB962C8B-B14F-4D97-AF65-F5344CB8AC3E}">
        <p14:creationId xmlns:p14="http://schemas.microsoft.com/office/powerpoint/2010/main" val="5166191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r>
              <a:rPr lang="en-US" altLang="en-US" dirty="0" smtClean="0"/>
              <a:t>Abstract</a:t>
            </a:r>
          </a:p>
        </p:txBody>
      </p:sp>
      <p:sp>
        <p:nvSpPr>
          <p:cNvPr id="3078" name="Rectangle 3"/>
          <p:cNvSpPr>
            <a:spLocks noGrp="1" noChangeArrowheads="1"/>
          </p:cNvSpPr>
          <p:nvPr>
            <p:ph idx="1"/>
          </p:nvPr>
        </p:nvSpPr>
        <p:spPr/>
        <p:txBody>
          <a:bodyPr/>
          <a:lstStyle/>
          <a:p>
            <a:pPr>
              <a:buFontTx/>
              <a:buNone/>
            </a:pPr>
            <a:r>
              <a:rPr lang="en-US" altLang="en-US" dirty="0" smtClean="0"/>
              <a:t>	This presentation contains the IEEE 802.11 </a:t>
            </a:r>
            <a:r>
              <a:rPr lang="en-US" altLang="en-US" dirty="0" err="1" smtClean="0"/>
              <a:t>TGmd</a:t>
            </a:r>
            <a:r>
              <a:rPr lang="en-US" altLang="en-US" dirty="0" smtClean="0"/>
              <a:t> closing report for the January 2019 session.</a:t>
            </a:r>
          </a:p>
        </p:txBody>
      </p:sp>
      <p:sp>
        <p:nvSpPr>
          <p:cNvPr id="4100" name="Slide Number Placeholder 5"/>
          <p:cNvSpPr>
            <a:spLocks noGrp="1"/>
          </p:cNvSpPr>
          <p:nvPr>
            <p:ph type="sldNum" idx="12"/>
          </p:nvPr>
        </p:nvSpPr>
        <p:spPr>
          <a:prstGeom prst="rect">
            <a:avLst/>
          </a:prstGeom>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Slide </a:t>
            </a:r>
            <a:fld id="{56D6E298-42C4-4845-8665-E35DE2769254}" type="slidenum">
              <a:rPr lang="en-US" smtClean="0"/>
              <a:pPr>
                <a:defRPr/>
              </a:pPr>
              <a:t>39</a:t>
            </a:fld>
            <a:endParaRPr lang="en-US" smtClean="0"/>
          </a:p>
        </p:txBody>
      </p:sp>
      <p:sp>
        <p:nvSpPr>
          <p:cNvPr id="4099" name="Footer Placeholder 4"/>
          <p:cNvSpPr>
            <a:spLocks noGrp="1"/>
          </p:cNvSpPr>
          <p:nvPr>
            <p:ph type="ftr" idx="14"/>
          </p:nvPr>
        </p:nvSpPr>
        <p:spPr>
          <a:prstGeom prst="rect">
            <a:avLst/>
          </a:prstGeom>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Dorothy Stanley, HP Enterprise</a:t>
            </a:r>
          </a:p>
        </p:txBody>
      </p:sp>
      <p:sp>
        <p:nvSpPr>
          <p:cNvPr id="4098" name="Date Placeholder 3"/>
          <p:cNvSpPr>
            <a:spLocks noGrp="1"/>
          </p:cNvSpPr>
          <p:nvPr>
            <p:ph type="dt" idx="15"/>
          </p:nvPr>
        </p:nvSpPr>
        <p:spPr>
          <a:prstGeom prst="rect">
            <a:avLst/>
          </a:prstGeom>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z="1800"/>
              <a:t>January 2019</a:t>
            </a:r>
          </a:p>
        </p:txBody>
      </p:sp>
    </p:spTree>
    <p:extLst>
      <p:ext uri="{BB962C8B-B14F-4D97-AF65-F5344CB8AC3E}">
        <p14:creationId xmlns:p14="http://schemas.microsoft.com/office/powerpoint/2010/main" val="1896653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Attendance by affiliation</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600200"/>
            <a:ext cx="8784743" cy="4800600"/>
          </a:xfrm>
        </p:spPr>
      </p:pic>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5" name="Footer Placeholder 4"/>
          <p:cNvSpPr>
            <a:spLocks noGrp="1"/>
          </p:cNvSpPr>
          <p:nvPr>
            <p:ph type="ftr" idx="14"/>
          </p:nvPr>
        </p:nvSpPr>
        <p:spPr/>
        <p:txBody>
          <a:bodyPr/>
          <a:lstStyle/>
          <a:p>
            <a:r>
              <a:rPr lang="en-GB" smtClean="0"/>
              <a:t>Robert Stacey (Intel)</a:t>
            </a:r>
            <a:endParaRPr lang="en-GB" dirty="0"/>
          </a:p>
        </p:txBody>
      </p:sp>
      <p:sp>
        <p:nvSpPr>
          <p:cNvPr id="6" name="Date Placeholder 5"/>
          <p:cNvSpPr>
            <a:spLocks noGrp="1"/>
          </p:cNvSpPr>
          <p:nvPr>
            <p:ph type="dt" idx="15"/>
          </p:nvPr>
        </p:nvSpPr>
        <p:spPr/>
        <p:txBody>
          <a:bodyPr/>
          <a:lstStyle/>
          <a:p>
            <a:r>
              <a:rPr lang="en-US" smtClean="0"/>
              <a:t>November 2018</a:t>
            </a:r>
            <a:endParaRPr lang="en-GB" dirty="0"/>
          </a:p>
        </p:txBody>
      </p:sp>
    </p:spTree>
    <p:extLst>
      <p:ext uri="{BB962C8B-B14F-4D97-AF65-F5344CB8AC3E}">
        <p14:creationId xmlns:p14="http://schemas.microsoft.com/office/powerpoint/2010/main" val="16377703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completed this week </a:t>
            </a:r>
            <a:r>
              <a:rPr lang="en-US" dirty="0"/>
              <a:t/>
            </a:r>
            <a:br>
              <a:rPr lang="en-US" dirty="0"/>
            </a:br>
            <a:endParaRPr lang="en-US" dirty="0"/>
          </a:p>
        </p:txBody>
      </p:sp>
      <p:sp>
        <p:nvSpPr>
          <p:cNvPr id="3" name="Content Placeholder 2"/>
          <p:cNvSpPr>
            <a:spLocks noGrp="1"/>
          </p:cNvSpPr>
          <p:nvPr>
            <p:ph idx="1"/>
          </p:nvPr>
        </p:nvSpPr>
        <p:spPr/>
        <p:txBody>
          <a:bodyPr/>
          <a:lstStyle/>
          <a:p>
            <a:pPr>
              <a:defRPr/>
            </a:pPr>
            <a:r>
              <a:rPr lang="en-US" altLang="ja-JP" dirty="0" smtClean="0"/>
              <a:t>Began comment resolution of 723 comments received in LB236</a:t>
            </a:r>
          </a:p>
          <a:p>
            <a:pPr lvl="1">
              <a:defRPr/>
            </a:pPr>
            <a:r>
              <a:rPr lang="en-US" altLang="ja-JP" dirty="0" smtClean="0"/>
              <a:t>Approximately 80 Comments were resolved </a:t>
            </a:r>
          </a:p>
          <a:p>
            <a:pPr lvl="1">
              <a:defRPr/>
            </a:pPr>
            <a:r>
              <a:rPr lang="en-US" altLang="ja-JP" dirty="0" smtClean="0"/>
              <a:t>In response to CID 2695, developed liaison to Wi-Fi Alliance re: ANA assigned values, </a:t>
            </a:r>
            <a:r>
              <a:rPr lang="en-US" altLang="ja-JP" dirty="0"/>
              <a:t>see </a:t>
            </a:r>
            <a:r>
              <a:rPr lang="en-US" altLang="ja-JP" dirty="0">
                <a:hlinkClick r:id="rId3"/>
              </a:rPr>
              <a:t>https://</a:t>
            </a:r>
            <a:r>
              <a:rPr lang="en-US" altLang="ja-JP" dirty="0" smtClean="0">
                <a:hlinkClick r:id="rId3"/>
              </a:rPr>
              <a:t>mentor.ieee.org/802.11/dcn/19/11-19-0185-01-000m-proposed-ls-to-wfa-on-reserved-usage.docx</a:t>
            </a:r>
            <a:r>
              <a:rPr lang="en-US" altLang="ja-JP" dirty="0" smtClean="0"/>
              <a:t> </a:t>
            </a:r>
          </a:p>
          <a:p>
            <a:pPr>
              <a:defRPr/>
            </a:pPr>
            <a:r>
              <a:rPr lang="en-US" altLang="ja-JP" dirty="0" smtClean="0"/>
              <a:t>Planned teleconferences and Ad-hoc meeting</a:t>
            </a:r>
          </a:p>
          <a:p>
            <a:pPr lvl="1">
              <a:defRPr/>
            </a:pPr>
            <a:r>
              <a:rPr lang="en-US" altLang="en-US" dirty="0"/>
              <a:t>February 1, 8, 15, 22, March 1 2019 10am Eastern, 3 </a:t>
            </a:r>
            <a:r>
              <a:rPr lang="en-US" altLang="en-US" dirty="0" smtClean="0"/>
              <a:t>hours</a:t>
            </a:r>
            <a:endParaRPr lang="en-GB" altLang="en-US" dirty="0"/>
          </a:p>
          <a:p>
            <a:pPr lvl="1">
              <a:defRPr/>
            </a:pPr>
            <a:r>
              <a:rPr lang="en-US" altLang="en-US" dirty="0"/>
              <a:t>Next ad-hoc:  Target Week April 1, 2019 – Location TBD</a:t>
            </a:r>
            <a:endParaRPr lang="en-US" altLang="ja-JP" dirty="0" smtClean="0"/>
          </a:p>
          <a:p>
            <a:pPr>
              <a:defRPr/>
            </a:pPr>
            <a:r>
              <a:rPr lang="en-US" dirty="0" smtClean="0"/>
              <a:t>No changes to </a:t>
            </a:r>
            <a:r>
              <a:rPr lang="en-US" dirty="0" err="1" smtClean="0"/>
              <a:t>TGmd</a:t>
            </a:r>
            <a:r>
              <a:rPr lang="en-US" dirty="0" smtClean="0"/>
              <a:t> schedule</a:t>
            </a:r>
          </a:p>
          <a:p>
            <a:r>
              <a:rPr lang="en-US" dirty="0" smtClean="0"/>
              <a:t>Agenda</a:t>
            </a:r>
            <a:endParaRPr lang="en-US" dirty="0"/>
          </a:p>
          <a:p>
            <a:pPr lvl="1"/>
            <a:r>
              <a:rPr lang="en-US" dirty="0" smtClean="0">
                <a:hlinkClick r:id="rId4"/>
              </a:rPr>
              <a:t>https://mentor.ieee.org/802.11/dcn/18/11-18-2084-05-000m-2019-january-tgmd-agenda.pptx</a:t>
            </a:r>
            <a:r>
              <a:rPr lang="en-US" dirty="0" smtClean="0"/>
              <a:t> </a:t>
            </a:r>
          </a:p>
        </p:txBody>
      </p:sp>
      <p:sp>
        <p:nvSpPr>
          <p:cNvPr id="6" name="Slide Number Placeholder 5"/>
          <p:cNvSpPr>
            <a:spLocks noGrp="1"/>
          </p:cNvSpPr>
          <p:nvPr>
            <p:ph type="sldNum" idx="12"/>
          </p:nvPr>
        </p:nvSpPr>
        <p:spPr>
          <a:prstGeom prst="rect">
            <a:avLst/>
          </a:prstGeom>
        </p:spPr>
        <p:txBody>
          <a:bodyPr/>
          <a:lstStyle/>
          <a:p>
            <a:pPr>
              <a:defRPr/>
            </a:pPr>
            <a:r>
              <a:rPr lang="en-US" smtClean="0"/>
              <a:t>Slide </a:t>
            </a:r>
            <a:fld id="{9F280238-5E03-4A90-BACD-D800220B2674}" type="slidenum">
              <a:rPr lang="en-US" smtClean="0"/>
              <a:pPr>
                <a:defRPr/>
              </a:pPr>
              <a:t>40</a:t>
            </a:fld>
            <a:endParaRPr lang="en-US"/>
          </a:p>
        </p:txBody>
      </p:sp>
      <p:sp>
        <p:nvSpPr>
          <p:cNvPr id="5" name="Footer Placeholder 4"/>
          <p:cNvSpPr>
            <a:spLocks noGrp="1"/>
          </p:cNvSpPr>
          <p:nvPr>
            <p:ph type="ftr" idx="14"/>
          </p:nvPr>
        </p:nvSpPr>
        <p:spPr>
          <a:prstGeom prst="rect">
            <a:avLst/>
          </a:prstGeom>
        </p:spPr>
        <p:txBody>
          <a:bodyPr/>
          <a:lstStyle/>
          <a:p>
            <a:pPr>
              <a:defRPr/>
            </a:pPr>
            <a:r>
              <a:rPr lang="en-US" smtClean="0"/>
              <a:t>Dorothy Stanley, HP Enterprise</a:t>
            </a:r>
            <a:endParaRPr lang="en-US"/>
          </a:p>
        </p:txBody>
      </p:sp>
      <p:sp>
        <p:nvSpPr>
          <p:cNvPr id="4" name="Date Placeholder 3"/>
          <p:cNvSpPr>
            <a:spLocks noGrp="1"/>
          </p:cNvSpPr>
          <p:nvPr>
            <p:ph type="dt" idx="15"/>
          </p:nvPr>
        </p:nvSpPr>
        <p:spPr>
          <a:prstGeom prst="rect">
            <a:avLst/>
          </a:prstGeom>
        </p:spPr>
        <p:txBody>
          <a:bodyPr/>
          <a:lstStyle/>
          <a:p>
            <a:pPr>
              <a:defRPr/>
            </a:pPr>
            <a:r>
              <a:rPr lang="en-US" smtClean="0"/>
              <a:t>January 2019</a:t>
            </a:r>
            <a:endParaRPr lang="en-US" dirty="0"/>
          </a:p>
        </p:txBody>
      </p:sp>
    </p:spTree>
    <p:extLst>
      <p:ext uri="{BB962C8B-B14F-4D97-AF65-F5344CB8AC3E}">
        <p14:creationId xmlns:p14="http://schemas.microsoft.com/office/powerpoint/2010/main" val="35554891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TGmd</a:t>
            </a:r>
            <a:r>
              <a:rPr lang="en-US" dirty="0" smtClean="0"/>
              <a:t> schedule</a:t>
            </a:r>
            <a:r>
              <a:rPr lang="en-US" dirty="0"/>
              <a:t/>
            </a:r>
            <a:br>
              <a:rPr lang="en-US" dirty="0"/>
            </a:br>
            <a:endParaRPr lang="en-US" dirty="0"/>
          </a:p>
        </p:txBody>
      </p:sp>
      <p:sp>
        <p:nvSpPr>
          <p:cNvPr id="3" name="Content Placeholder 2"/>
          <p:cNvSpPr>
            <a:spLocks noGrp="1"/>
          </p:cNvSpPr>
          <p:nvPr>
            <p:ph idx="1"/>
          </p:nvPr>
        </p:nvSpPr>
        <p:spPr/>
        <p:txBody>
          <a:bodyPr/>
          <a:lstStyle/>
          <a:p>
            <a:pPr>
              <a:lnSpc>
                <a:spcPct val="80000"/>
              </a:lnSpc>
            </a:pPr>
            <a:r>
              <a:rPr lang="en-US" altLang="en-US" dirty="0"/>
              <a:t>January 2018 – Initial WGLB</a:t>
            </a:r>
          </a:p>
          <a:p>
            <a:pPr>
              <a:lnSpc>
                <a:spcPct val="80000"/>
              </a:lnSpc>
            </a:pPr>
            <a:r>
              <a:rPr lang="en-US" altLang="en-US" dirty="0" smtClean="0"/>
              <a:t>November </a:t>
            </a:r>
            <a:r>
              <a:rPr lang="en-US" altLang="en-US" dirty="0"/>
              <a:t>2018 –D2.0 WGLB Recirculation LB </a:t>
            </a:r>
          </a:p>
          <a:p>
            <a:pPr>
              <a:lnSpc>
                <a:spcPct val="80000"/>
              </a:lnSpc>
            </a:pPr>
            <a:r>
              <a:rPr lang="en-US" altLang="en-US" dirty="0" smtClean="0"/>
              <a:t>March </a:t>
            </a:r>
            <a:r>
              <a:rPr lang="en-US" altLang="en-US" dirty="0"/>
              <a:t>2019 – Form SB </a:t>
            </a:r>
            <a:r>
              <a:rPr lang="en-US" altLang="en-US" dirty="0" smtClean="0"/>
              <a:t>Pool </a:t>
            </a:r>
            <a:endParaRPr lang="en-US" altLang="en-US" dirty="0"/>
          </a:p>
          <a:p>
            <a:pPr>
              <a:lnSpc>
                <a:spcPct val="80000"/>
              </a:lnSpc>
            </a:pPr>
            <a:r>
              <a:rPr lang="en-US" altLang="en-US" dirty="0"/>
              <a:t>March 2019 – MEC/MDR done</a:t>
            </a:r>
          </a:p>
          <a:p>
            <a:pPr>
              <a:lnSpc>
                <a:spcPct val="80000"/>
              </a:lnSpc>
            </a:pPr>
            <a:r>
              <a:rPr lang="en-US" altLang="en-US" dirty="0" smtClean="0"/>
              <a:t>August </a:t>
            </a:r>
            <a:r>
              <a:rPr lang="en-US" altLang="en-US" dirty="0"/>
              <a:t>2019 – Initial SB </a:t>
            </a:r>
          </a:p>
          <a:p>
            <a:pPr>
              <a:lnSpc>
                <a:spcPct val="80000"/>
              </a:lnSpc>
            </a:pPr>
            <a:r>
              <a:rPr lang="en-US" altLang="en-US" dirty="0" smtClean="0"/>
              <a:t>November </a:t>
            </a:r>
            <a:r>
              <a:rPr lang="en-US" altLang="en-US" dirty="0"/>
              <a:t>2019 – Recirculation </a:t>
            </a:r>
            <a:r>
              <a:rPr lang="en-US" altLang="en-US" dirty="0" smtClean="0"/>
              <a:t>SB </a:t>
            </a:r>
            <a:endParaRPr lang="en-US" altLang="en-US" dirty="0"/>
          </a:p>
          <a:p>
            <a:pPr>
              <a:lnSpc>
                <a:spcPct val="80000"/>
              </a:lnSpc>
            </a:pPr>
            <a:r>
              <a:rPr lang="en-US" altLang="en-US" dirty="0" smtClean="0"/>
              <a:t>March </a:t>
            </a:r>
            <a:r>
              <a:rPr lang="en-US" altLang="en-US" dirty="0"/>
              <a:t>2020 – Final WG/EC </a:t>
            </a:r>
            <a:r>
              <a:rPr lang="en-US" altLang="en-US" dirty="0" smtClean="0"/>
              <a:t>approval </a:t>
            </a:r>
            <a:endParaRPr lang="en-US" altLang="en-US" dirty="0"/>
          </a:p>
          <a:p>
            <a:pPr>
              <a:lnSpc>
                <a:spcPct val="80000"/>
              </a:lnSpc>
            </a:pPr>
            <a:r>
              <a:rPr lang="en-US" altLang="en-US" dirty="0" smtClean="0"/>
              <a:t>May </a:t>
            </a:r>
            <a:r>
              <a:rPr lang="en-US" altLang="en-US" dirty="0"/>
              <a:t>2020 – </a:t>
            </a:r>
            <a:r>
              <a:rPr lang="en-US" altLang="en-US" dirty="0" err="1" smtClean="0"/>
              <a:t>RevCom</a:t>
            </a:r>
            <a:r>
              <a:rPr lang="en-US" altLang="en-US" dirty="0" smtClean="0"/>
              <a:t>/SASB approval</a:t>
            </a:r>
            <a:endParaRPr lang="en-US" altLang="en-US" dirty="0"/>
          </a:p>
        </p:txBody>
      </p:sp>
      <p:sp>
        <p:nvSpPr>
          <p:cNvPr id="6" name="Slide Number Placeholder 5"/>
          <p:cNvSpPr>
            <a:spLocks noGrp="1"/>
          </p:cNvSpPr>
          <p:nvPr>
            <p:ph type="sldNum" idx="12"/>
          </p:nvPr>
        </p:nvSpPr>
        <p:spPr>
          <a:prstGeom prst="rect">
            <a:avLst/>
          </a:prstGeom>
        </p:spPr>
        <p:txBody>
          <a:bodyPr/>
          <a:lstStyle/>
          <a:p>
            <a:pPr>
              <a:defRPr/>
            </a:pPr>
            <a:r>
              <a:rPr lang="en-US" smtClean="0"/>
              <a:t>Slide </a:t>
            </a:r>
            <a:fld id="{9F280238-5E03-4A90-BACD-D800220B2674}" type="slidenum">
              <a:rPr lang="en-US" smtClean="0"/>
              <a:pPr>
                <a:defRPr/>
              </a:pPr>
              <a:t>41</a:t>
            </a:fld>
            <a:endParaRPr lang="en-US"/>
          </a:p>
        </p:txBody>
      </p:sp>
      <p:sp>
        <p:nvSpPr>
          <p:cNvPr id="5" name="Footer Placeholder 4"/>
          <p:cNvSpPr>
            <a:spLocks noGrp="1"/>
          </p:cNvSpPr>
          <p:nvPr>
            <p:ph type="ftr" idx="14"/>
          </p:nvPr>
        </p:nvSpPr>
        <p:spPr>
          <a:prstGeom prst="rect">
            <a:avLst/>
          </a:prstGeom>
        </p:spPr>
        <p:txBody>
          <a:bodyPr/>
          <a:lstStyle/>
          <a:p>
            <a:pPr>
              <a:defRPr/>
            </a:pPr>
            <a:r>
              <a:rPr lang="en-US" smtClean="0"/>
              <a:t>Dorothy Stanley, HP Enterprise</a:t>
            </a:r>
            <a:endParaRPr lang="en-US"/>
          </a:p>
        </p:txBody>
      </p:sp>
      <p:sp>
        <p:nvSpPr>
          <p:cNvPr id="4" name="Date Placeholder 3"/>
          <p:cNvSpPr>
            <a:spLocks noGrp="1"/>
          </p:cNvSpPr>
          <p:nvPr>
            <p:ph type="dt" idx="15"/>
          </p:nvPr>
        </p:nvSpPr>
        <p:spPr>
          <a:prstGeom prst="rect">
            <a:avLst/>
          </a:prstGeom>
        </p:spPr>
        <p:txBody>
          <a:bodyPr/>
          <a:lstStyle/>
          <a:p>
            <a:pPr>
              <a:defRPr/>
            </a:pPr>
            <a:r>
              <a:rPr lang="en-US" smtClean="0"/>
              <a:t>January 2019</a:t>
            </a:r>
            <a:endParaRPr lang="en-US" dirty="0"/>
          </a:p>
        </p:txBody>
      </p:sp>
    </p:spTree>
    <p:extLst>
      <p:ext uri="{BB962C8B-B14F-4D97-AF65-F5344CB8AC3E}">
        <p14:creationId xmlns:p14="http://schemas.microsoft.com/office/powerpoint/2010/main" val="32546577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p:cNvSpPr>
            <a:spLocks noGrp="1" noChangeArrowheads="1"/>
          </p:cNvSpPr>
          <p:nvPr>
            <p:ph type="title"/>
          </p:nvPr>
        </p:nvSpPr>
        <p:spPr/>
        <p:txBody>
          <a:bodyPr/>
          <a:lstStyle/>
          <a:p>
            <a:r>
              <a:rPr lang="en-GB" altLang="en-US" dirty="0" smtClean="0"/>
              <a:t>References</a:t>
            </a:r>
          </a:p>
        </p:txBody>
      </p:sp>
      <p:sp>
        <p:nvSpPr>
          <p:cNvPr id="27654" name="Rectangle 3"/>
          <p:cNvSpPr>
            <a:spLocks noGrp="1" noChangeArrowheads="1"/>
          </p:cNvSpPr>
          <p:nvPr>
            <p:ph idx="1"/>
          </p:nvPr>
        </p:nvSpPr>
        <p:spPr/>
        <p:txBody>
          <a:bodyPr/>
          <a:lstStyle/>
          <a:p>
            <a:r>
              <a:rPr lang="en-US" altLang="en-US" sz="2000" dirty="0">
                <a:hlinkClick r:id="rId3"/>
              </a:rPr>
              <a:t>https://mentor.ieee.org/802.11/dcn/17/11-17-0004-03-0000-revision-par-proposal-tgmd.doc</a:t>
            </a:r>
            <a:r>
              <a:rPr lang="en-US" altLang="en-US" sz="2000" dirty="0"/>
              <a:t> </a:t>
            </a:r>
          </a:p>
          <a:p>
            <a:r>
              <a:rPr lang="en-US" altLang="en-US" sz="2000" dirty="0"/>
              <a:t>Approved PARs: </a:t>
            </a:r>
            <a:r>
              <a:rPr lang="en-US" altLang="en-US" sz="2000" dirty="0">
                <a:hlinkClick r:id="rId4"/>
              </a:rPr>
              <a:t>https://standards.ieee.org/about/sba/index.html</a:t>
            </a:r>
            <a:r>
              <a:rPr lang="en-US" altLang="en-US" sz="2000" dirty="0"/>
              <a:t> </a:t>
            </a:r>
          </a:p>
          <a:p>
            <a:r>
              <a:rPr lang="en-US" altLang="en-US" sz="2000" dirty="0"/>
              <a:t>Comment spreadsheet: </a:t>
            </a:r>
            <a:r>
              <a:rPr lang="en-US" altLang="en-US" sz="2000" dirty="0">
                <a:hlinkClick r:id="rId5"/>
              </a:rPr>
              <a:t>https://mentor.ieee.org/802.11/dcn/18/11-18-0611-13-000m-revmd-wg-ballot-comments.xls</a:t>
            </a:r>
            <a:r>
              <a:rPr lang="en-US" altLang="en-US" sz="2000" dirty="0"/>
              <a:t> </a:t>
            </a:r>
          </a:p>
        </p:txBody>
      </p:sp>
      <p:sp>
        <p:nvSpPr>
          <p:cNvPr id="15364" name="Slide Number Placeholder 5"/>
          <p:cNvSpPr>
            <a:spLocks noGrp="1"/>
          </p:cNvSpPr>
          <p:nvPr>
            <p:ph type="sldNum" idx="12"/>
          </p:nvPr>
        </p:nvSpPr>
        <p:spPr>
          <a:prstGeom prst="rect">
            <a:avLst/>
          </a:prstGeom>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Slide </a:t>
            </a:r>
            <a:fld id="{E58D16CA-04AA-4616-9A71-236CA8F67F1E}" type="slidenum">
              <a:rPr lang="en-US" smtClean="0"/>
              <a:pPr>
                <a:defRPr/>
              </a:pPr>
              <a:t>42</a:t>
            </a:fld>
            <a:endParaRPr lang="en-US" smtClean="0"/>
          </a:p>
        </p:txBody>
      </p:sp>
      <p:sp>
        <p:nvSpPr>
          <p:cNvPr id="15363" name="Footer Placeholder 4"/>
          <p:cNvSpPr>
            <a:spLocks noGrp="1"/>
          </p:cNvSpPr>
          <p:nvPr>
            <p:ph type="ftr" idx="14"/>
          </p:nvPr>
        </p:nvSpPr>
        <p:spPr>
          <a:prstGeom prst="rect">
            <a:avLst/>
          </a:prstGeom>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Dorothy Stanley, HP Enterprise</a:t>
            </a:r>
          </a:p>
        </p:txBody>
      </p:sp>
      <p:sp>
        <p:nvSpPr>
          <p:cNvPr id="15362" name="Date Placeholder 3"/>
          <p:cNvSpPr>
            <a:spLocks noGrp="1"/>
          </p:cNvSpPr>
          <p:nvPr>
            <p:ph type="dt" idx="15"/>
          </p:nvPr>
        </p:nvSpPr>
        <p:spPr>
          <a:prstGeom prst="rect">
            <a:avLst/>
          </a:prstGeom>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z="1800"/>
              <a:t>January 2019</a:t>
            </a:r>
          </a:p>
        </p:txBody>
      </p:sp>
    </p:spTree>
    <p:extLst>
      <p:ext uri="{BB962C8B-B14F-4D97-AF65-F5344CB8AC3E}">
        <p14:creationId xmlns:p14="http://schemas.microsoft.com/office/powerpoint/2010/main" val="30715787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p:txBody>
          <a:bodyPr/>
          <a:lstStyle/>
          <a:p>
            <a:r>
              <a:rPr lang="en-US" dirty="0" err="1" smtClean="0"/>
              <a:t>TGax</a:t>
            </a:r>
            <a:r>
              <a:rPr lang="en-US" dirty="0" smtClean="0"/>
              <a:t> January 2019 Closing Report</a:t>
            </a:r>
          </a:p>
        </p:txBody>
      </p:sp>
      <p:sp>
        <p:nvSpPr>
          <p:cNvPr id="1031" name="Rectangle 6"/>
          <p:cNvSpPr>
            <a:spLocks noGrp="1" noChangeArrowheads="1"/>
          </p:cNvSpPr>
          <p:nvPr>
            <p:ph idx="1"/>
          </p:nvPr>
        </p:nvSpPr>
        <p:spPr/>
        <p:txBody>
          <a:bodyPr/>
          <a:lstStyle/>
          <a:p>
            <a:pPr algn="ctr">
              <a:buFontTx/>
              <a:buNone/>
            </a:pPr>
            <a:r>
              <a:rPr lang="en-US" sz="2000" dirty="0"/>
              <a:t>Date:</a:t>
            </a:r>
            <a:r>
              <a:rPr lang="en-US" sz="2000" b="0" dirty="0"/>
              <a:t> 2019-01-17</a:t>
            </a:r>
          </a:p>
        </p:txBody>
      </p:sp>
      <p:sp>
        <p:nvSpPr>
          <p:cNvPr id="1029" name="Slide Number Placeholder 5"/>
          <p:cNvSpPr>
            <a:spLocks noGrp="1"/>
          </p:cNvSpPr>
          <p:nvPr>
            <p:ph type="sldNum" idx="12"/>
          </p:nvPr>
        </p:nvSpPr>
        <p:spPr>
          <a:prstGeom prst="rect">
            <a:avLst/>
          </a:prstGeom>
          <a:noFill/>
        </p:spPr>
        <p:txBody>
          <a:bodyPr/>
          <a:lstStyle/>
          <a:p>
            <a:r>
              <a:rPr lang="en-US" smtClean="0"/>
              <a:t>Slide </a:t>
            </a:r>
            <a:fld id="{793F0BDF-8B5A-4F42-A460-6E03123FEBC0}" type="slidenum">
              <a:rPr lang="en-US" smtClean="0"/>
              <a:pPr/>
              <a:t>43</a:t>
            </a:fld>
            <a:endParaRPr lang="en-US" smtClean="0"/>
          </a:p>
        </p:txBody>
      </p:sp>
      <p:sp>
        <p:nvSpPr>
          <p:cNvPr id="1028" name="Footer Placeholder 4"/>
          <p:cNvSpPr>
            <a:spLocks noGrp="1"/>
          </p:cNvSpPr>
          <p:nvPr>
            <p:ph type="ftr" idx="14"/>
          </p:nvPr>
        </p:nvSpPr>
        <p:spPr>
          <a:prstGeom prst="rect">
            <a:avLst/>
          </a:prstGeom>
          <a:noFill/>
        </p:spPr>
        <p:txBody>
          <a:bodyPr/>
          <a:lstStyle/>
          <a:p>
            <a:r>
              <a:rPr lang="en-US" smtClean="0"/>
              <a:t>Osama Aboul-Magd (Huawei Technologies)</a:t>
            </a:r>
          </a:p>
        </p:txBody>
      </p:sp>
      <p:sp>
        <p:nvSpPr>
          <p:cNvPr id="1027" name="Date Placeholder 3"/>
          <p:cNvSpPr>
            <a:spLocks noGrp="1"/>
          </p:cNvSpPr>
          <p:nvPr>
            <p:ph type="dt" idx="15"/>
          </p:nvPr>
        </p:nvSpPr>
        <p:spPr>
          <a:prstGeom prst="rect">
            <a:avLst/>
          </a:prstGeom>
          <a:noFill/>
        </p:spPr>
        <p:txBody>
          <a:bodyPr/>
          <a:lstStyle/>
          <a:p>
            <a:r>
              <a:rPr lang="en-US" altLang="zh-CN" smtClean="0"/>
              <a:t>January 2019</a:t>
            </a:r>
            <a:endParaRPr lang="en-US" smtClean="0"/>
          </a:p>
        </p:txBody>
      </p:sp>
      <p:graphicFrame>
        <p:nvGraphicFramePr>
          <p:cNvPr id="1026" name="Object 11"/>
          <p:cNvGraphicFramePr>
            <a:graphicFrameLocks noChangeAspect="1"/>
          </p:cNvGraphicFramePr>
          <p:nvPr/>
        </p:nvGraphicFramePr>
        <p:xfrm>
          <a:off x="2590801" y="2590800"/>
          <a:ext cx="7535863" cy="2286000"/>
        </p:xfrm>
        <a:graphic>
          <a:graphicData uri="http://schemas.openxmlformats.org/presentationml/2006/ole">
            <mc:AlternateContent xmlns:mc="http://schemas.openxmlformats.org/markup-compatibility/2006">
              <mc:Choice xmlns:v="urn:schemas-microsoft-com:vml" Requires="v">
                <p:oleObj spid="_x0000_s58388" name="Document" r:id="rId5" imgW="8610834" imgH="2617202" progId="Word.Document.8">
                  <p:embed/>
                </p:oleObj>
              </mc:Choice>
              <mc:Fallback>
                <p:oleObj name="Document" r:id="rId5" imgW="8610834" imgH="2617202"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1" y="2590800"/>
                        <a:ext cx="7535863" cy="2286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2133600"/>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spTree>
    <p:extLst>
      <p:ext uri="{BB962C8B-B14F-4D97-AF65-F5344CB8AC3E}">
        <p14:creationId xmlns:p14="http://schemas.microsoft.com/office/powerpoint/2010/main" val="12468649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p:txBody>
          <a:bodyPr/>
          <a:lstStyle/>
          <a:p>
            <a:r>
              <a:rPr lang="en-US" dirty="0" smtClean="0"/>
              <a:t>Abstract</a:t>
            </a:r>
          </a:p>
        </p:txBody>
      </p:sp>
      <p:sp>
        <p:nvSpPr>
          <p:cNvPr id="7174" name="Rectangle 3"/>
          <p:cNvSpPr>
            <a:spLocks noGrp="1" noChangeArrowheads="1"/>
          </p:cNvSpPr>
          <p:nvPr>
            <p:ph idx="1"/>
          </p:nvPr>
        </p:nvSpPr>
        <p:spPr/>
        <p:txBody>
          <a:bodyPr/>
          <a:lstStyle/>
          <a:p>
            <a:pPr>
              <a:buFontTx/>
              <a:buNone/>
            </a:pPr>
            <a:r>
              <a:rPr lang="en-US" dirty="0" smtClean="0"/>
              <a:t>This document is the closing report for the TGax for the January 2019 session.</a:t>
            </a:r>
          </a:p>
        </p:txBody>
      </p:sp>
      <p:sp>
        <p:nvSpPr>
          <p:cNvPr id="7172" name="Slide Number Placeholder 5"/>
          <p:cNvSpPr>
            <a:spLocks noGrp="1"/>
          </p:cNvSpPr>
          <p:nvPr>
            <p:ph type="sldNum" idx="12"/>
          </p:nvPr>
        </p:nvSpPr>
        <p:spPr>
          <a:prstGeom prst="rect">
            <a:avLst/>
          </a:prstGeom>
          <a:noFill/>
        </p:spPr>
        <p:txBody>
          <a:bodyPr/>
          <a:lstStyle/>
          <a:p>
            <a:r>
              <a:rPr lang="en-US" smtClean="0"/>
              <a:t>Slide </a:t>
            </a:r>
            <a:fld id="{9BDFEE4B-8411-40A8-8639-87B3C757CCB2}" type="slidenum">
              <a:rPr lang="en-US" smtClean="0"/>
              <a:pPr/>
              <a:t>44</a:t>
            </a:fld>
            <a:endParaRPr lang="en-US" smtClean="0"/>
          </a:p>
        </p:txBody>
      </p:sp>
      <p:sp>
        <p:nvSpPr>
          <p:cNvPr id="7171" name="Footer Placeholder 4"/>
          <p:cNvSpPr>
            <a:spLocks noGrp="1"/>
          </p:cNvSpPr>
          <p:nvPr>
            <p:ph type="ftr" idx="14"/>
          </p:nvPr>
        </p:nvSpPr>
        <p:spPr>
          <a:prstGeom prst="rect">
            <a:avLst/>
          </a:prstGeom>
          <a:noFill/>
        </p:spPr>
        <p:txBody>
          <a:bodyPr/>
          <a:lstStyle/>
          <a:p>
            <a:r>
              <a:rPr lang="en-US" smtClean="0"/>
              <a:t>Osama Aboul-Magd (Huawei Technologies)</a:t>
            </a:r>
          </a:p>
        </p:txBody>
      </p:sp>
      <p:sp>
        <p:nvSpPr>
          <p:cNvPr id="7170" name="Date Placeholder 3"/>
          <p:cNvSpPr>
            <a:spLocks noGrp="1"/>
          </p:cNvSpPr>
          <p:nvPr>
            <p:ph type="dt" idx="15"/>
          </p:nvPr>
        </p:nvSpPr>
        <p:spPr>
          <a:prstGeom prst="rect">
            <a:avLst/>
          </a:prstGeom>
          <a:noFill/>
        </p:spPr>
        <p:txBody>
          <a:bodyPr/>
          <a:lstStyle/>
          <a:p>
            <a:r>
              <a:rPr lang="en-US" altLang="zh-CN" smtClean="0"/>
              <a:t>January 2019</a:t>
            </a:r>
            <a:endParaRPr lang="en-US" smtClean="0"/>
          </a:p>
        </p:txBody>
      </p:sp>
    </p:spTree>
    <p:extLst>
      <p:ext uri="{BB962C8B-B14F-4D97-AF65-F5344CB8AC3E}">
        <p14:creationId xmlns:p14="http://schemas.microsoft.com/office/powerpoint/2010/main" val="8598503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 Completed</a:t>
            </a:r>
            <a:endParaRPr lang="en-CA" dirty="0"/>
          </a:p>
        </p:txBody>
      </p:sp>
      <p:sp>
        <p:nvSpPr>
          <p:cNvPr id="3" name="Content Placeholder 2"/>
          <p:cNvSpPr>
            <a:spLocks noGrp="1"/>
          </p:cNvSpPr>
          <p:nvPr>
            <p:ph idx="1"/>
          </p:nvPr>
        </p:nvSpPr>
        <p:spPr/>
        <p:txBody>
          <a:bodyPr/>
          <a:lstStyle/>
          <a:p>
            <a:r>
              <a:rPr lang="en-CA" dirty="0" smtClean="0"/>
              <a:t>The TG completed the resolution of all comments submitted on draft D3.0.</a:t>
            </a:r>
          </a:p>
          <a:p>
            <a:r>
              <a:rPr lang="en-CA" dirty="0" smtClean="0"/>
              <a:t>The TG passed a motion to allow the Editor to prepare draft D4.0 and start a 15 day WG Ballot.</a:t>
            </a:r>
          </a:p>
          <a:p>
            <a:r>
              <a:rPr lang="en-CA" dirty="0" smtClean="0"/>
              <a:t>The TG approved a new revision of the Coexistence Assurance document.</a:t>
            </a:r>
          </a:p>
          <a:p>
            <a:r>
              <a:rPr lang="en-CA" dirty="0" smtClean="0"/>
              <a:t>Timeline adjustment</a:t>
            </a:r>
          </a:p>
          <a:p>
            <a:r>
              <a:rPr lang="en-CA" dirty="0" smtClean="0"/>
              <a:t>The TG agenda is available at:</a:t>
            </a:r>
          </a:p>
          <a:p>
            <a:pPr lvl="1"/>
            <a:r>
              <a:rPr lang="en-CA" dirty="0">
                <a:hlinkClick r:id="rId3"/>
              </a:rPr>
              <a:t>https://mentor.ieee.org/802.11/dcn/18/11-18-2114-10-00ax-tgax-january-2019-meeting-</a:t>
            </a:r>
            <a:r>
              <a:rPr lang="en-CA" dirty="0" smtClean="0">
                <a:hlinkClick r:id="rId3"/>
              </a:rPr>
              <a:t>agenda.pptx</a:t>
            </a:r>
            <a:r>
              <a:rPr lang="en-CA" dirty="0" smtClean="0"/>
              <a:t> </a:t>
            </a:r>
          </a:p>
        </p:txBody>
      </p:sp>
      <p:sp>
        <p:nvSpPr>
          <p:cNvPr id="6" name="Slide Number Placeholder 5"/>
          <p:cNvSpPr>
            <a:spLocks noGrp="1"/>
          </p:cNvSpPr>
          <p:nvPr>
            <p:ph type="sldNum" idx="12"/>
          </p:nvPr>
        </p:nvSpPr>
        <p:spPr>
          <a:prstGeom prst="rect">
            <a:avLst/>
          </a:prstGeom>
        </p:spPr>
        <p:txBody>
          <a:bodyPr/>
          <a:lstStyle/>
          <a:p>
            <a:pPr>
              <a:defRPr/>
            </a:pPr>
            <a:r>
              <a:rPr lang="en-US" smtClean="0"/>
              <a:t>Slide </a:t>
            </a:r>
            <a:fld id="{E7E6215C-0148-4EB1-A390-22B113FC486F}" type="slidenum">
              <a:rPr lang="en-US" smtClean="0"/>
              <a:pPr>
                <a:defRPr/>
              </a:pPr>
              <a:t>45</a:t>
            </a:fld>
            <a:endParaRPr lang="en-US"/>
          </a:p>
        </p:txBody>
      </p:sp>
      <p:sp>
        <p:nvSpPr>
          <p:cNvPr id="5" name="Footer Placeholder 4"/>
          <p:cNvSpPr>
            <a:spLocks noGrp="1"/>
          </p:cNvSpPr>
          <p:nvPr>
            <p:ph type="ftr" idx="14"/>
          </p:nvPr>
        </p:nvSpPr>
        <p:spPr>
          <a:prstGeom prst="rect">
            <a:avLst/>
          </a:prstGeom>
        </p:spPr>
        <p:txBody>
          <a:bodyPr/>
          <a:lstStyle/>
          <a:p>
            <a:pPr>
              <a:defRPr/>
            </a:pPr>
            <a:r>
              <a:rPr lang="en-US" smtClean="0"/>
              <a:t>Osama Aboul-Magd (Huawei Technologies)</a:t>
            </a:r>
            <a:endParaRPr lang="en-US"/>
          </a:p>
        </p:txBody>
      </p:sp>
      <p:sp>
        <p:nvSpPr>
          <p:cNvPr id="4" name="Date Placeholder 3"/>
          <p:cNvSpPr>
            <a:spLocks noGrp="1"/>
          </p:cNvSpPr>
          <p:nvPr>
            <p:ph type="dt" idx="15"/>
          </p:nvPr>
        </p:nvSpPr>
        <p:spPr>
          <a:prstGeom prst="rect">
            <a:avLst/>
          </a:prstGeom>
        </p:spPr>
        <p:txBody>
          <a:bodyPr/>
          <a:lstStyle/>
          <a:p>
            <a:pPr>
              <a:defRPr/>
            </a:pPr>
            <a:r>
              <a:rPr lang="en-US" altLang="zh-CN" smtClean="0"/>
              <a:t>January 2019</a:t>
            </a:r>
            <a:endParaRPr lang="en-US" dirty="0"/>
          </a:p>
        </p:txBody>
      </p:sp>
    </p:spTree>
    <p:extLst>
      <p:ext uri="{BB962C8B-B14F-4D97-AF65-F5344CB8AC3E}">
        <p14:creationId xmlns:p14="http://schemas.microsoft.com/office/powerpoint/2010/main" val="6249259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9" name="Content Placeholder 2">
            <a:extLst>
              <a:ext uri="{FF2B5EF4-FFF2-40B4-BE49-F238E27FC236}">
                <a16:creationId xmlns:a16="http://schemas.microsoft.com/office/drawing/2014/main" xmlns="" id="{CDEADD4B-701D-FA47-9508-1AF4DF0E33EE}"/>
              </a:ext>
            </a:extLst>
          </p:cNvPr>
          <p:cNvSpPr>
            <a:spLocks noGrp="1"/>
          </p:cNvSpPr>
          <p:nvPr>
            <p:ph idx="1"/>
          </p:nvPr>
        </p:nvSpPr>
        <p:spPr/>
        <p:txBody>
          <a:bodyPr/>
          <a:lstStyle/>
          <a:p>
            <a:r>
              <a:rPr lang="en-US" dirty="0">
                <a:hlinkClick r:id="rId2"/>
              </a:rPr>
              <a:t>http://www.ieee802.org/11/Reports/802.11_Timelines.htm</a:t>
            </a:r>
            <a:r>
              <a:rPr lang="en-US" dirty="0"/>
              <a:t> </a:t>
            </a:r>
          </a:p>
          <a:p>
            <a:endParaRPr lang="en-US" dirty="0"/>
          </a:p>
          <a:p>
            <a:pPr>
              <a:buFont typeface="Arial" panose="020B0604020202020204" pitchFamily="34" charset="0"/>
              <a:buChar char="•"/>
            </a:pPr>
            <a:r>
              <a:rPr lang="en-US" sz="2000" dirty="0"/>
              <a:t>Recirculation				Jan. 2019</a:t>
            </a:r>
          </a:p>
          <a:p>
            <a:pPr>
              <a:buFont typeface="Arial" panose="020B0604020202020204" pitchFamily="34" charset="0"/>
              <a:buChar char="•"/>
            </a:pPr>
            <a:r>
              <a:rPr lang="en-US" sz="2000" dirty="0"/>
              <a:t>MEC/MRD				Mar. 2019</a:t>
            </a:r>
          </a:p>
          <a:p>
            <a:pPr>
              <a:buFont typeface="Arial" panose="020B0604020202020204" pitchFamily="34" charset="0"/>
              <a:buChar char="•"/>
            </a:pPr>
            <a:r>
              <a:rPr lang="en-US" sz="2000" dirty="0"/>
              <a:t>Sponsor Ballot pool			Feb. 2019</a:t>
            </a:r>
          </a:p>
          <a:p>
            <a:pPr>
              <a:buFont typeface="Arial" panose="020B0604020202020204" pitchFamily="34" charset="0"/>
              <a:buChar char="•"/>
            </a:pPr>
            <a:r>
              <a:rPr lang="en-US" sz="2000" dirty="0"/>
              <a:t>Initial Sponsor Ballot			May 2019  </a:t>
            </a:r>
            <a:r>
              <a:rPr lang="en-US" sz="2000" dirty="0">
                <a:sym typeface="Wingdings"/>
              </a:rPr>
              <a:t> July 2019</a:t>
            </a:r>
            <a:endParaRPr lang="en-US" sz="2000" dirty="0"/>
          </a:p>
          <a:p>
            <a:pPr>
              <a:buFont typeface="Arial" panose="020B0604020202020204" pitchFamily="34" charset="0"/>
              <a:buChar char="•"/>
            </a:pPr>
            <a:r>
              <a:rPr lang="en-US" sz="2000" dirty="0"/>
              <a:t>Final 802.11 Approval 		Nov. 2019  </a:t>
            </a:r>
            <a:r>
              <a:rPr lang="en-US" sz="2000" dirty="0">
                <a:sym typeface="Wingdings"/>
              </a:rPr>
              <a:t> January 2020</a:t>
            </a:r>
            <a:endParaRPr lang="en-US" sz="2000" dirty="0"/>
          </a:p>
          <a:p>
            <a:pPr>
              <a:buFont typeface="Arial" panose="020B0604020202020204" pitchFamily="34" charset="0"/>
              <a:buChar char="•"/>
            </a:pPr>
            <a:r>
              <a:rPr lang="en-US" sz="2000" dirty="0"/>
              <a:t>Final Conditional EC approval 	Nov. 2019  </a:t>
            </a:r>
            <a:r>
              <a:rPr lang="en-US" sz="2000" dirty="0">
                <a:sym typeface="Wingdings"/>
              </a:rPr>
              <a:t> March 2020</a:t>
            </a:r>
            <a:endParaRPr lang="en-US" sz="2000" dirty="0"/>
          </a:p>
          <a:p>
            <a:pPr>
              <a:buFont typeface="Arial" panose="020B0604020202020204" pitchFamily="34" charset="0"/>
              <a:buChar char="•"/>
            </a:pPr>
            <a:r>
              <a:rPr lang="en-US" sz="2000" dirty="0" err="1"/>
              <a:t>RevCom</a:t>
            </a:r>
            <a:r>
              <a:rPr lang="en-US" sz="2000" dirty="0"/>
              <a:t>				Dec. 2019 </a:t>
            </a:r>
            <a:r>
              <a:rPr lang="en-US" sz="2000" dirty="0">
                <a:sym typeface="Wingdings"/>
              </a:rPr>
              <a:t>  June 2020</a:t>
            </a:r>
            <a:endParaRPr lang="en-US" dirty="0"/>
          </a:p>
        </p:txBody>
      </p:sp>
      <p:sp>
        <p:nvSpPr>
          <p:cNvPr id="6" name="Slide Number Placeholder 5"/>
          <p:cNvSpPr>
            <a:spLocks noGrp="1"/>
          </p:cNvSpPr>
          <p:nvPr>
            <p:ph type="sldNum" idx="12"/>
          </p:nvPr>
        </p:nvSpPr>
        <p:spPr>
          <a:prstGeom prst="rect">
            <a:avLst/>
          </a:prstGeom>
        </p:spPr>
        <p:txBody>
          <a:bodyPr/>
          <a:lstStyle/>
          <a:p>
            <a:pPr>
              <a:defRPr/>
            </a:pPr>
            <a:r>
              <a:rPr lang="en-US" smtClean="0"/>
              <a:t>Slide </a:t>
            </a:r>
            <a:fld id="{E7E6215C-0148-4EB1-A390-22B113FC486F}" type="slidenum">
              <a:rPr lang="en-US" smtClean="0"/>
              <a:pPr>
                <a:defRPr/>
              </a:pPr>
              <a:t>46</a:t>
            </a:fld>
            <a:endParaRPr lang="en-US"/>
          </a:p>
        </p:txBody>
      </p:sp>
      <p:sp>
        <p:nvSpPr>
          <p:cNvPr id="5" name="Footer Placeholder 4"/>
          <p:cNvSpPr>
            <a:spLocks noGrp="1"/>
          </p:cNvSpPr>
          <p:nvPr>
            <p:ph type="ftr" idx="14"/>
          </p:nvPr>
        </p:nvSpPr>
        <p:spPr>
          <a:prstGeom prst="rect">
            <a:avLst/>
          </a:prstGeom>
        </p:spPr>
        <p:txBody>
          <a:bodyPr/>
          <a:lstStyle/>
          <a:p>
            <a:pPr>
              <a:defRPr/>
            </a:pPr>
            <a:r>
              <a:rPr lang="en-US" smtClean="0"/>
              <a:t>Osama Aboul-Magd (Huawei Technologies)</a:t>
            </a:r>
            <a:endParaRPr lang="en-US"/>
          </a:p>
        </p:txBody>
      </p:sp>
      <p:sp>
        <p:nvSpPr>
          <p:cNvPr id="4" name="Date Placeholder 3"/>
          <p:cNvSpPr>
            <a:spLocks noGrp="1"/>
          </p:cNvSpPr>
          <p:nvPr>
            <p:ph type="dt" idx="15"/>
          </p:nvPr>
        </p:nvSpPr>
        <p:spPr>
          <a:prstGeom prst="rect">
            <a:avLst/>
          </a:prstGeom>
        </p:spPr>
        <p:txBody>
          <a:bodyPr/>
          <a:lstStyle/>
          <a:p>
            <a:pPr>
              <a:defRPr/>
            </a:pPr>
            <a:r>
              <a:rPr lang="en-US" altLang="zh-CN" smtClean="0"/>
              <a:t>January 2019</a:t>
            </a:r>
            <a:endParaRPr lang="en-US" dirty="0"/>
          </a:p>
        </p:txBody>
      </p:sp>
    </p:spTree>
    <p:extLst>
      <p:ext uri="{BB962C8B-B14F-4D97-AF65-F5344CB8AC3E}">
        <p14:creationId xmlns:p14="http://schemas.microsoft.com/office/powerpoint/2010/main" val="9636498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p:txBody>
          <a:bodyPr/>
          <a:lstStyle/>
          <a:p>
            <a:r>
              <a:rPr lang="en-US" dirty="0" smtClean="0"/>
              <a:t>March 2019 Goals</a:t>
            </a:r>
          </a:p>
        </p:txBody>
      </p:sp>
      <p:sp>
        <p:nvSpPr>
          <p:cNvPr id="10246" name="Rectangle 3"/>
          <p:cNvSpPr>
            <a:spLocks noGrp="1" noChangeArrowheads="1"/>
          </p:cNvSpPr>
          <p:nvPr>
            <p:ph idx="1"/>
          </p:nvPr>
        </p:nvSpPr>
        <p:spPr/>
        <p:txBody>
          <a:bodyPr/>
          <a:lstStyle/>
          <a:p>
            <a:pPr>
              <a:buFont typeface="Arial" panose="020B0604020202020204" pitchFamily="34" charset="0"/>
              <a:buChar char="•"/>
            </a:pPr>
            <a:r>
              <a:rPr lang="en-US" sz="2800" dirty="0"/>
              <a:t>Start comment resolution on draft D4.0.</a:t>
            </a:r>
          </a:p>
        </p:txBody>
      </p:sp>
      <p:sp>
        <p:nvSpPr>
          <p:cNvPr id="10244" name="Slide Number Placeholder 5"/>
          <p:cNvSpPr>
            <a:spLocks noGrp="1"/>
          </p:cNvSpPr>
          <p:nvPr>
            <p:ph type="sldNum" idx="12"/>
          </p:nvPr>
        </p:nvSpPr>
        <p:spPr>
          <a:prstGeom prst="rect">
            <a:avLst/>
          </a:prstGeom>
          <a:noFill/>
        </p:spPr>
        <p:txBody>
          <a:bodyPr/>
          <a:lstStyle/>
          <a:p>
            <a:r>
              <a:rPr lang="en-US" smtClean="0"/>
              <a:t>Slide </a:t>
            </a:r>
            <a:fld id="{049BA8DF-A3A2-4703-BC17-810D8C766354}" type="slidenum">
              <a:rPr lang="en-US" smtClean="0"/>
              <a:pPr/>
              <a:t>47</a:t>
            </a:fld>
            <a:endParaRPr lang="en-US" smtClean="0"/>
          </a:p>
        </p:txBody>
      </p:sp>
      <p:sp>
        <p:nvSpPr>
          <p:cNvPr id="10243" name="Footer Placeholder 4"/>
          <p:cNvSpPr>
            <a:spLocks noGrp="1"/>
          </p:cNvSpPr>
          <p:nvPr>
            <p:ph type="ftr" idx="14"/>
          </p:nvPr>
        </p:nvSpPr>
        <p:spPr>
          <a:prstGeom prst="rect">
            <a:avLst/>
          </a:prstGeom>
          <a:noFill/>
        </p:spPr>
        <p:txBody>
          <a:bodyPr/>
          <a:lstStyle/>
          <a:p>
            <a:r>
              <a:rPr lang="en-US" smtClean="0"/>
              <a:t>Osama Aboul-Magd (Huawei Technologies)</a:t>
            </a:r>
          </a:p>
        </p:txBody>
      </p:sp>
      <p:sp>
        <p:nvSpPr>
          <p:cNvPr id="10242" name="Date Placeholder 3"/>
          <p:cNvSpPr>
            <a:spLocks noGrp="1"/>
          </p:cNvSpPr>
          <p:nvPr>
            <p:ph type="dt" idx="15"/>
          </p:nvPr>
        </p:nvSpPr>
        <p:spPr>
          <a:prstGeom prst="rect">
            <a:avLst/>
          </a:prstGeom>
          <a:noFill/>
        </p:spPr>
        <p:txBody>
          <a:bodyPr/>
          <a:lstStyle/>
          <a:p>
            <a:r>
              <a:rPr lang="en-US" altLang="zh-CN" smtClean="0"/>
              <a:t>January 2019</a:t>
            </a:r>
            <a:endParaRPr lang="en-US" smtClean="0"/>
          </a:p>
        </p:txBody>
      </p:sp>
    </p:spTree>
    <p:extLst>
      <p:ext uri="{BB962C8B-B14F-4D97-AF65-F5344CB8AC3E}">
        <p14:creationId xmlns:p14="http://schemas.microsoft.com/office/powerpoint/2010/main" val="40936329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Telecons</a:t>
            </a:r>
            <a:endParaRPr lang="en-US" dirty="0"/>
          </a:p>
        </p:txBody>
      </p:sp>
      <p:sp>
        <p:nvSpPr>
          <p:cNvPr id="3" name="Content Placeholder 2"/>
          <p:cNvSpPr>
            <a:spLocks noGrp="1"/>
          </p:cNvSpPr>
          <p:nvPr>
            <p:ph idx="1"/>
          </p:nvPr>
        </p:nvSpPr>
        <p:spPr/>
        <p:txBody>
          <a:bodyPr/>
          <a:lstStyle/>
          <a:p>
            <a:r>
              <a:rPr lang="en-US" sz="2800" dirty="0"/>
              <a:t>With 10-day advance notice.					</a:t>
            </a:r>
          </a:p>
          <a:p>
            <a:pPr>
              <a:buFont typeface="Arial"/>
              <a:buChar char="•"/>
            </a:pPr>
            <a:endParaRPr lang="en-US" sz="2800" dirty="0"/>
          </a:p>
        </p:txBody>
      </p:sp>
      <p:sp>
        <p:nvSpPr>
          <p:cNvPr id="4" name="Slide Number Placeholder 3"/>
          <p:cNvSpPr>
            <a:spLocks noGrp="1"/>
          </p:cNvSpPr>
          <p:nvPr>
            <p:ph type="sldNum" idx="12"/>
          </p:nvPr>
        </p:nvSpPr>
        <p:spPr>
          <a:prstGeom prst="rect">
            <a:avLst/>
          </a:prstGeom>
        </p:spPr>
        <p:txBody>
          <a:bodyPr/>
          <a:lstStyle/>
          <a:p>
            <a:r>
              <a:rPr lang="en-GB" smtClean="0"/>
              <a:t>Slide </a:t>
            </a:r>
            <a:fld id="{440F5867-744E-4AA6-B0ED-4C44D2DFBB7B}" type="slidenum">
              <a:rPr lang="en-GB" smtClean="0"/>
              <a:pPr/>
              <a:t>48</a:t>
            </a:fld>
            <a:endParaRPr lang="en-GB" dirty="0"/>
          </a:p>
        </p:txBody>
      </p:sp>
      <p:sp>
        <p:nvSpPr>
          <p:cNvPr id="5" name="Footer Placeholder 4"/>
          <p:cNvSpPr>
            <a:spLocks noGrp="1"/>
          </p:cNvSpPr>
          <p:nvPr>
            <p:ph type="ftr" idx="14"/>
          </p:nvPr>
        </p:nvSpPr>
        <p:spPr>
          <a:prstGeom prst="rect">
            <a:avLst/>
          </a:prstGeom>
        </p:spPr>
        <p:txBody>
          <a:bodyPr/>
          <a:lstStyle/>
          <a:p>
            <a:r>
              <a:rPr lang="en-GB" smtClean="0"/>
              <a:t>Osama Aboul-Magd (Huawei Technologies)</a:t>
            </a:r>
            <a:endParaRPr lang="en-GB" dirty="0"/>
          </a:p>
        </p:txBody>
      </p:sp>
      <p:sp>
        <p:nvSpPr>
          <p:cNvPr id="6" name="Date Placeholder 5"/>
          <p:cNvSpPr>
            <a:spLocks noGrp="1"/>
          </p:cNvSpPr>
          <p:nvPr>
            <p:ph type="dt" idx="15"/>
          </p:nvPr>
        </p:nvSpPr>
        <p:spPr>
          <a:prstGeom prst="rect">
            <a:avLst/>
          </a:prstGeom>
        </p:spPr>
        <p:txBody>
          <a:bodyPr/>
          <a:lstStyle/>
          <a:p>
            <a:r>
              <a:rPr lang="en-US" smtClean="0"/>
              <a:t>January 2019</a:t>
            </a:r>
            <a:endParaRPr lang="en-GB" dirty="0"/>
          </a:p>
        </p:txBody>
      </p:sp>
    </p:spTree>
    <p:extLst>
      <p:ext uri="{BB962C8B-B14F-4D97-AF65-F5344CB8AC3E}">
        <p14:creationId xmlns:p14="http://schemas.microsoft.com/office/powerpoint/2010/main" val="20079036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p:txBody>
          <a:bodyPr/>
          <a:lstStyle/>
          <a:p>
            <a:r>
              <a:rPr lang="en-US" altLang="en-US" smtClean="0"/>
              <a:t>Task Group AY </a:t>
            </a:r>
            <a:br>
              <a:rPr lang="en-US" altLang="en-US" smtClean="0"/>
            </a:br>
            <a:r>
              <a:rPr lang="en-US" altLang="en-US" smtClean="0"/>
              <a:t>January 2019 Closing Report</a:t>
            </a:r>
          </a:p>
        </p:txBody>
      </p:sp>
      <p:sp>
        <p:nvSpPr>
          <p:cNvPr id="15366" name="Rectangle 6"/>
          <p:cNvSpPr>
            <a:spLocks noGrp="1" noChangeArrowheads="1"/>
          </p:cNvSpPr>
          <p:nvPr>
            <p:ph idx="1"/>
          </p:nvPr>
        </p:nvSpPr>
        <p:spPr/>
        <p:txBody>
          <a:bodyPr/>
          <a:lstStyle/>
          <a:p>
            <a:pPr algn="ctr">
              <a:buFontTx/>
              <a:buNone/>
            </a:pPr>
            <a:r>
              <a:rPr lang="en-US" altLang="en-US" sz="2000"/>
              <a:t>Date:</a:t>
            </a:r>
            <a:r>
              <a:rPr lang="en-US" altLang="en-US" sz="2000" b="0"/>
              <a:t> 2019-01-17</a:t>
            </a:r>
          </a:p>
        </p:txBody>
      </p:sp>
      <p:sp>
        <p:nvSpPr>
          <p:cNvPr id="15364"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662649F4-6570-41FB-AC3D-20255A0982A1}" type="slidenum">
              <a:rPr lang="en-US" altLang="en-US" sz="1200" b="0"/>
              <a:pPr>
                <a:spcBef>
                  <a:spcPct val="0"/>
                </a:spcBef>
                <a:buFontTx/>
                <a:buNone/>
              </a:pPr>
              <a:t>49</a:t>
            </a:fld>
            <a:endParaRPr lang="en-US" altLang="en-US" sz="1200" b="0"/>
          </a:p>
        </p:txBody>
      </p:sp>
      <p:sp>
        <p:nvSpPr>
          <p:cNvPr id="15363" name="Footer Placeholder 4"/>
          <p:cNvSpPr>
            <a:spLocks noGrp="1"/>
          </p:cNvSpPr>
          <p:nvPr>
            <p:ph type="ftr" idx="14"/>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Edward Au (Huawei Technologies)</a:t>
            </a:r>
          </a:p>
        </p:txBody>
      </p:sp>
      <p:sp>
        <p:nvSpPr>
          <p:cNvPr id="15362" name="Date Placeholder 3"/>
          <p:cNvSpPr>
            <a:spLocks noGrp="1"/>
          </p:cNvSpPr>
          <p:nvPr>
            <p:ph type="dt" idx="15"/>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January 2019</a:t>
            </a:r>
          </a:p>
        </p:txBody>
      </p:sp>
      <p:graphicFrame>
        <p:nvGraphicFramePr>
          <p:cNvPr id="15367" name="Object 11"/>
          <p:cNvGraphicFramePr>
            <a:graphicFrameLocks noChangeAspect="1"/>
          </p:cNvGraphicFramePr>
          <p:nvPr/>
        </p:nvGraphicFramePr>
        <p:xfrm>
          <a:off x="2198688" y="2667000"/>
          <a:ext cx="7816850" cy="939800"/>
        </p:xfrm>
        <a:graphic>
          <a:graphicData uri="http://schemas.openxmlformats.org/presentationml/2006/ole">
            <mc:AlternateContent xmlns:mc="http://schemas.openxmlformats.org/markup-compatibility/2006">
              <mc:Choice xmlns:v="urn:schemas-microsoft-com:vml" Requires="v">
                <p:oleObj spid="_x0000_s60436" name="Document" r:id="rId5" imgW="8227229" imgH="998269" progId="Word.Document.8">
                  <p:embed/>
                </p:oleObj>
              </mc:Choice>
              <mc:Fallback>
                <p:oleObj name="Document" r:id="rId5" imgW="8227229" imgH="998269"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8688" y="2667000"/>
                        <a:ext cx="7816850"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p:cNvSpPr>
            <a:spLocks noChangeArrowheads="1"/>
          </p:cNvSpPr>
          <p:nvPr/>
        </p:nvSpPr>
        <p:spPr bwMode="auto">
          <a:xfrm>
            <a:off x="2209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Authors:</a:t>
            </a:r>
            <a:endParaRPr lang="en-US" altLang="en-US" sz="2000" b="0"/>
          </a:p>
        </p:txBody>
      </p:sp>
    </p:spTree>
    <p:extLst>
      <p:ext uri="{BB962C8B-B14F-4D97-AF65-F5344CB8AC3E}">
        <p14:creationId xmlns:p14="http://schemas.microsoft.com/office/powerpoint/2010/main" val="1003609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(January 2019)</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2019-01-06</a:t>
            </a:r>
          </a:p>
        </p:txBody>
      </p:sp>
      <p:sp>
        <p:nvSpPr>
          <p:cNvPr id="6" name="Date Placeholder 3"/>
          <p:cNvSpPr>
            <a:spLocks noGrp="1"/>
          </p:cNvSpPr>
          <p:nvPr>
            <p:ph type="dt" idx="10"/>
          </p:nvPr>
        </p:nvSpPr>
        <p:spPr/>
        <p:txBody>
          <a:bodyPr/>
          <a:lstStyle/>
          <a:p>
            <a:r>
              <a:rPr lang="en-US"/>
              <a:t>January 2019</a:t>
            </a:r>
            <a:endParaRPr lang="en-GB" dirty="0"/>
          </a:p>
        </p:txBody>
      </p:sp>
      <p:sp>
        <p:nvSpPr>
          <p:cNvPr id="7" name="Footer Placeholder 4"/>
          <p:cNvSpPr>
            <a:spLocks noGrp="1"/>
          </p:cNvSpPr>
          <p:nvPr>
            <p:ph type="ftr" idx="11"/>
          </p:nvPr>
        </p:nvSpPr>
        <p:spPr/>
        <p:txBody>
          <a:bodyPr/>
          <a:lstStyle/>
          <a:p>
            <a:r>
              <a:rPr lang="en-GB" dirty="0"/>
              <a:t>Peter Ecclesine (Cisco Systems)</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5</a:t>
            </a:fld>
            <a:endParaRPr lang="en-GB" dirty="0"/>
          </a:p>
        </p:txBody>
      </p:sp>
      <p:graphicFrame>
        <p:nvGraphicFramePr>
          <p:cNvPr id="3075" name="Object 3"/>
          <p:cNvGraphicFramePr>
            <a:graphicFrameLocks noChangeAspect="1"/>
          </p:cNvGraphicFramePr>
          <p:nvPr>
            <p:extLst/>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spid="_x0000_s53270" name="Document" r:id="rId4" imgW="10439485" imgH="2546686" progId="Word.Document.8">
                  <p:embed/>
                </p:oleObj>
              </mc:Choice>
              <mc:Fallback>
                <p:oleObj name="Document" r:id="rId4" imgW="10439485" imgH="2546686" progId="Word.Document.8">
                  <p:embed/>
                  <p:pic>
                    <p:nvPicPr>
                      <p:cNvPr id="0" name=""/>
                      <p:cNvPicPr>
                        <a:picLocks noChangeAspect="1" noChangeArrowheads="1"/>
                      </p:cNvPicPr>
                      <p:nvPr/>
                    </p:nvPicPr>
                    <p:blipFill>
                      <a:blip r:embed="rId5"/>
                      <a:srcRect/>
                      <a:stretch>
                        <a:fillRect/>
                      </a:stretch>
                    </p:blipFill>
                    <p:spPr bwMode="auto">
                      <a:xfrm>
                        <a:off x="993775" y="2436813"/>
                        <a:ext cx="10123488" cy="2460625"/>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extLst>
      <p:ext uri="{BB962C8B-B14F-4D97-AF65-F5344CB8AC3E}">
        <p14:creationId xmlns:p14="http://schemas.microsoft.com/office/powerpoint/2010/main" val="39070918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US" altLang="en-US" smtClean="0"/>
              <a:t>Abstract</a:t>
            </a:r>
          </a:p>
        </p:txBody>
      </p:sp>
      <p:sp>
        <p:nvSpPr>
          <p:cNvPr id="17412" name="Rectangle 3"/>
          <p:cNvSpPr>
            <a:spLocks noGrp="1" noChangeArrowheads="1"/>
          </p:cNvSpPr>
          <p:nvPr>
            <p:ph idx="1"/>
          </p:nvPr>
        </p:nvSpPr>
        <p:spPr/>
        <p:txBody>
          <a:bodyPr/>
          <a:lstStyle/>
          <a:p>
            <a:pPr marL="0" algn="just"/>
            <a:r>
              <a:rPr lang="en-US" altLang="en-US" smtClean="0"/>
              <a:t>This document is the closing report for Task Group AY for the January 2019 session.</a:t>
            </a:r>
          </a:p>
        </p:txBody>
      </p:sp>
      <p:sp>
        <p:nvSpPr>
          <p:cNvPr id="17410"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FCCE95B9-6959-4A25-BEA6-A3B2A7F9CA03}" type="slidenum">
              <a:rPr lang="en-US" altLang="en-US" sz="1200" b="0"/>
              <a:pPr>
                <a:spcBef>
                  <a:spcPct val="0"/>
                </a:spcBef>
                <a:buFontTx/>
                <a:buNone/>
              </a:pPr>
              <a:t>50</a:t>
            </a:fld>
            <a:endParaRPr lang="en-US" altLang="en-US" sz="1200" b="0"/>
          </a:p>
        </p:txBody>
      </p:sp>
      <p:sp>
        <p:nvSpPr>
          <p:cNvPr id="7" name="Footer Placeholder 4"/>
          <p:cNvSpPr>
            <a:spLocks noGrp="1"/>
          </p:cNvSpPr>
          <p:nvPr>
            <p:ph type="ftr" idx="14"/>
          </p:nvPr>
        </p:nvSpPr>
        <p:spPr>
          <a:prstGeom prst="rect">
            <a:avLst/>
          </a:prstGeom>
        </p:spPr>
        <p:txBody>
          <a:bodyPr/>
          <a:lstStyle/>
          <a:p>
            <a:pPr>
              <a:defRPr/>
            </a:pPr>
            <a:r>
              <a:rPr lang="en-US"/>
              <a:t>Edward Au (Huawei Technologies)</a:t>
            </a:r>
          </a:p>
        </p:txBody>
      </p:sp>
      <p:sp>
        <p:nvSpPr>
          <p:cNvPr id="17414" name="Date Placeholder 3"/>
          <p:cNvSpPr>
            <a:spLocks noGrp="1"/>
          </p:cNvSpPr>
          <p:nvPr>
            <p:ph type="dt" idx="15"/>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5113524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9EF7F14E-3F99-49C6-BA17-F1E05E72DCF7}" type="slidenum">
              <a:rPr lang="en-US" altLang="en-US" sz="1200" b="0"/>
              <a:pPr>
                <a:spcBef>
                  <a:spcPct val="0"/>
                </a:spcBef>
                <a:buFontTx/>
                <a:buNone/>
              </a:pPr>
              <a:t>51</a:t>
            </a:fld>
            <a:endParaRPr lang="en-US" altLang="en-US" sz="1200" b="0"/>
          </a:p>
        </p:txBody>
      </p:sp>
      <p:sp>
        <p:nvSpPr>
          <p:cNvPr id="19461" name="Footer Placeholder 4"/>
          <p:cNvSpPr>
            <a:spLocks noGrp="1"/>
          </p:cNvSpPr>
          <p:nvPr>
            <p:ph type="ftr" idx="14"/>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Edward Au (Huawei Technologies)</a:t>
            </a:r>
          </a:p>
        </p:txBody>
      </p:sp>
      <p:sp>
        <p:nvSpPr>
          <p:cNvPr id="19462" name="Date Placeholder 3"/>
          <p:cNvSpPr>
            <a:spLocks noGrp="1"/>
          </p:cNvSpPr>
          <p:nvPr>
            <p:ph type="dt" idx="15"/>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January 2019</a:t>
            </a:r>
          </a:p>
        </p:txBody>
      </p:sp>
      <p:sp>
        <p:nvSpPr>
          <p:cNvPr id="19459"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Work Completed</a:t>
            </a:r>
          </a:p>
        </p:txBody>
      </p:sp>
      <p:sp>
        <p:nvSpPr>
          <p:cNvPr id="19460" name="Rectangle 3"/>
          <p:cNvSpPr txBox="1">
            <a:spLocks noChangeArrowheads="1"/>
          </p:cNvSpPr>
          <p:nvPr/>
        </p:nvSpPr>
        <p:spPr bwMode="auto">
          <a:xfrm>
            <a:off x="2209800" y="18288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00"/>
              </a:spcBef>
            </a:pPr>
            <a:r>
              <a:rPr lang="en-US" altLang="en-US"/>
              <a:t>27 submissions are covered during the meeting covering areas related to:</a:t>
            </a:r>
          </a:p>
          <a:p>
            <a:pPr lvl="1" algn="just">
              <a:spcBef>
                <a:spcPts val="575"/>
              </a:spcBef>
              <a:buFontTx/>
              <a:buChar char="•"/>
            </a:pPr>
            <a:r>
              <a:rPr lang="en-US" altLang="en-US" sz="1800"/>
              <a:t>Comment resolution on Letter Ballot 234 (Draft 2.0)</a:t>
            </a:r>
          </a:p>
          <a:p>
            <a:pPr lvl="1" algn="just">
              <a:spcBef>
                <a:spcPts val="575"/>
              </a:spcBef>
              <a:buFontTx/>
              <a:buChar char="•"/>
            </a:pPr>
            <a:r>
              <a:rPr lang="en-US" altLang="en-US" sz="1800"/>
              <a:t>Technical presentation</a:t>
            </a:r>
            <a:endParaRPr lang="en-CA" altLang="en-US"/>
          </a:p>
          <a:p>
            <a:pPr algn="just">
              <a:spcBef>
                <a:spcPts val="1225"/>
              </a:spcBef>
            </a:pPr>
            <a:r>
              <a:rPr lang="en-CA" altLang="en-US"/>
              <a:t>All open CIDs are reviewed, resolved, and approved</a:t>
            </a:r>
          </a:p>
          <a:p>
            <a:pPr algn="just">
              <a:spcBef>
                <a:spcPts val="1225"/>
              </a:spcBef>
            </a:pPr>
            <a:r>
              <a:rPr lang="en-US" altLang="en-US"/>
              <a:t>Coexistence assurance document (17/1288r3) is reaffirmed</a:t>
            </a:r>
          </a:p>
          <a:p>
            <a:pPr algn="just">
              <a:spcBef>
                <a:spcPts val="1225"/>
              </a:spcBef>
            </a:pPr>
            <a:r>
              <a:rPr lang="en-CA" altLang="en-US"/>
              <a:t>Passed a motion to prepare D3.0 and start a 15 day recirculation Working Group technical letter ballot</a:t>
            </a:r>
          </a:p>
          <a:p>
            <a:pPr algn="just">
              <a:spcBef>
                <a:spcPts val="1225"/>
              </a:spcBef>
            </a:pPr>
            <a:endParaRPr lang="en-CA" altLang="en-US"/>
          </a:p>
          <a:p>
            <a:pPr algn="just">
              <a:spcBef>
                <a:spcPts val="1225"/>
              </a:spcBef>
            </a:pPr>
            <a:endParaRPr lang="en-CA" altLang="en-US"/>
          </a:p>
          <a:p>
            <a:pPr algn="just">
              <a:spcBef>
                <a:spcPts val="1225"/>
              </a:spcBef>
            </a:pPr>
            <a:endParaRPr lang="en-CA" altLang="en-US"/>
          </a:p>
          <a:p>
            <a:pPr algn="just">
              <a:spcBef>
                <a:spcPts val="1225"/>
              </a:spcBef>
            </a:pPr>
            <a:endParaRPr lang="en-US" altLang="en-US"/>
          </a:p>
          <a:p>
            <a:pPr lvl="1" algn="just">
              <a:spcBef>
                <a:spcPts val="1225"/>
              </a:spcBef>
            </a:pPr>
            <a:endParaRPr lang="en-US" altLang="en-US"/>
          </a:p>
          <a:p>
            <a:pPr lvl="1" algn="just"/>
            <a:endParaRPr lang="en-US" altLang="en-US"/>
          </a:p>
          <a:p>
            <a:pPr lvl="1"/>
            <a:endParaRPr lang="en-US" altLang="en-US"/>
          </a:p>
          <a:p>
            <a:pPr lvl="1"/>
            <a:endParaRPr lang="en-US" altLang="en-US"/>
          </a:p>
        </p:txBody>
      </p:sp>
    </p:spTree>
    <p:extLst>
      <p:ext uri="{BB962C8B-B14F-4D97-AF65-F5344CB8AC3E}">
        <p14:creationId xmlns:p14="http://schemas.microsoft.com/office/powerpoint/2010/main" val="40605495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397F0B03-013A-4FC7-9470-9B59783EFCBC}" type="slidenum">
              <a:rPr lang="en-US" altLang="en-US" sz="1200" b="0"/>
              <a:pPr>
                <a:spcBef>
                  <a:spcPct val="0"/>
                </a:spcBef>
                <a:buFontTx/>
                <a:buNone/>
              </a:pPr>
              <a:t>52</a:t>
            </a:fld>
            <a:endParaRPr lang="en-US" altLang="en-US" sz="1200" b="0"/>
          </a:p>
        </p:txBody>
      </p:sp>
      <p:sp>
        <p:nvSpPr>
          <p:cNvPr id="21509" name="Footer Placeholder 4"/>
          <p:cNvSpPr>
            <a:spLocks noGrp="1"/>
          </p:cNvSpPr>
          <p:nvPr>
            <p:ph type="ftr" idx="14"/>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Edward Au (Huawei Technologies)</a:t>
            </a:r>
          </a:p>
        </p:txBody>
      </p:sp>
      <p:sp>
        <p:nvSpPr>
          <p:cNvPr id="21510" name="Date Placeholder 3"/>
          <p:cNvSpPr>
            <a:spLocks noGrp="1"/>
          </p:cNvSpPr>
          <p:nvPr>
            <p:ph type="dt" idx="15"/>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January 2019</a:t>
            </a:r>
          </a:p>
        </p:txBody>
      </p:sp>
      <p:sp>
        <p:nvSpPr>
          <p:cNvPr id="2150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Goals for March 2019 plenary</a:t>
            </a:r>
          </a:p>
        </p:txBody>
      </p:sp>
      <p:sp>
        <p:nvSpPr>
          <p:cNvPr id="21508" name="Rectangle 3"/>
          <p:cNvSpPr txBox="1">
            <a:spLocks noChangeArrowheads="1"/>
          </p:cNvSpPr>
          <p:nvPr/>
        </p:nvSpPr>
        <p:spPr bwMode="auto">
          <a:xfrm>
            <a:off x="2209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25"/>
              </a:spcBef>
            </a:pPr>
            <a:r>
              <a:rPr lang="en-US" altLang="en-US"/>
              <a:t>Comment resolution on D3.0</a:t>
            </a:r>
          </a:p>
          <a:p>
            <a:pPr algn="just">
              <a:spcBef>
                <a:spcPts val="1225"/>
              </a:spcBef>
            </a:pPr>
            <a:r>
              <a:rPr lang="en-US" altLang="en-US"/>
              <a:t>Technical presentation</a:t>
            </a:r>
          </a:p>
          <a:p>
            <a:pPr algn="just">
              <a:spcBef>
                <a:spcPts val="1225"/>
              </a:spcBef>
            </a:pPr>
            <a:endParaRPr lang="en-US" altLang="en-US"/>
          </a:p>
          <a:p>
            <a:pPr algn="just">
              <a:spcBef>
                <a:spcPts val="1225"/>
              </a:spcBef>
            </a:pPr>
            <a:endParaRPr lang="en-US" altLang="en-US"/>
          </a:p>
          <a:p>
            <a:pPr lvl="1" algn="just"/>
            <a:endParaRPr lang="en-US" altLang="en-US"/>
          </a:p>
          <a:p>
            <a:pPr lvl="1"/>
            <a:endParaRPr lang="en-US" altLang="en-US"/>
          </a:p>
          <a:p>
            <a:pPr lvl="1"/>
            <a:endParaRPr lang="en-US" altLang="en-US"/>
          </a:p>
        </p:txBody>
      </p:sp>
    </p:spTree>
    <p:extLst>
      <p:ext uri="{BB962C8B-B14F-4D97-AF65-F5344CB8AC3E}">
        <p14:creationId xmlns:p14="http://schemas.microsoft.com/office/powerpoint/2010/main" val="32463704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012B8915-72D1-4180-840B-525FA3ABC4F3}" type="slidenum">
              <a:rPr lang="en-US" altLang="en-US" sz="1200" b="0"/>
              <a:pPr>
                <a:spcBef>
                  <a:spcPct val="0"/>
                </a:spcBef>
                <a:buFontTx/>
                <a:buNone/>
              </a:pPr>
              <a:t>53</a:t>
            </a:fld>
            <a:endParaRPr lang="en-US" altLang="en-US" sz="1200" b="0"/>
          </a:p>
        </p:txBody>
      </p:sp>
      <p:sp>
        <p:nvSpPr>
          <p:cNvPr id="23557" name="Footer Placeholder 4"/>
          <p:cNvSpPr>
            <a:spLocks noGrp="1"/>
          </p:cNvSpPr>
          <p:nvPr>
            <p:ph type="ftr" idx="14"/>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Edward Au (Huawei Technologies)</a:t>
            </a:r>
          </a:p>
        </p:txBody>
      </p:sp>
      <p:sp>
        <p:nvSpPr>
          <p:cNvPr id="23558" name="Date Placeholder 3"/>
          <p:cNvSpPr>
            <a:spLocks noGrp="1"/>
          </p:cNvSpPr>
          <p:nvPr>
            <p:ph type="dt" idx="15"/>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January 2019</a:t>
            </a:r>
          </a:p>
        </p:txBody>
      </p:sp>
      <p:sp>
        <p:nvSpPr>
          <p:cNvPr id="23555"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Teleconference Schedule</a:t>
            </a:r>
          </a:p>
        </p:txBody>
      </p:sp>
      <p:sp>
        <p:nvSpPr>
          <p:cNvPr id="23556" name="Rectangle 3"/>
          <p:cNvSpPr txBox="1">
            <a:spLocks noChangeArrowheads="1"/>
          </p:cNvSpPr>
          <p:nvPr/>
        </p:nvSpPr>
        <p:spPr bwMode="auto">
          <a:xfrm>
            <a:off x="22098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600"/>
              </a:spcBef>
            </a:pPr>
            <a:r>
              <a:rPr lang="en-US" altLang="en-US">
                <a:cs typeface="Times New Roman" panose="02020603050405020304" pitchFamily="18" charset="0"/>
              </a:rPr>
              <a:t>February 27 (Wednesday), 10:00am ET – 11:30am ET</a:t>
            </a:r>
          </a:p>
          <a:p>
            <a:pPr algn="just">
              <a:spcBef>
                <a:spcPts val="600"/>
              </a:spcBef>
            </a:pPr>
            <a:r>
              <a:rPr lang="en-US" altLang="en-US">
                <a:cs typeface="Times New Roman" panose="02020603050405020304" pitchFamily="18" charset="0"/>
              </a:rPr>
              <a:t>March 6 (Wednesday), 10:00am ET – 11:30am ET</a:t>
            </a:r>
          </a:p>
          <a:p>
            <a:pPr algn="just">
              <a:spcBef>
                <a:spcPts val="600"/>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lvl="1" algn="just"/>
            <a:endParaRPr lang="en-US" altLang="en-US">
              <a:cs typeface="Times New Roman" panose="02020603050405020304" pitchFamily="18" charset="0"/>
            </a:endParaRPr>
          </a:p>
          <a:p>
            <a:pPr lvl="1"/>
            <a:endParaRPr lang="en-US" altLang="en-US">
              <a:cs typeface="Times New Roman" panose="02020603050405020304" pitchFamily="18" charset="0"/>
            </a:endParaRPr>
          </a:p>
          <a:p>
            <a:pPr lvl="1"/>
            <a:endParaRPr lang="en-US" altLang="en-US">
              <a:cs typeface="Times New Roman" panose="02020603050405020304" pitchFamily="18" charset="0"/>
            </a:endParaRPr>
          </a:p>
        </p:txBody>
      </p:sp>
    </p:spTree>
    <p:extLst>
      <p:ext uri="{BB962C8B-B14F-4D97-AF65-F5344CB8AC3E}">
        <p14:creationId xmlns:p14="http://schemas.microsoft.com/office/powerpoint/2010/main" val="31939270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TGaz</a:t>
            </a:r>
            <a:r>
              <a:rPr lang="en-US" altLang="en-US" dirty="0"/>
              <a:t> Next Generation Positioning </a:t>
            </a:r>
            <a:br>
              <a:rPr lang="en-US" altLang="en-US" dirty="0"/>
            </a:br>
            <a:r>
              <a:rPr lang="en-US" altLang="en-US" dirty="0" smtClean="0"/>
              <a:t>Jan. Meeting Closing Report</a:t>
            </a:r>
            <a:endParaRPr lang="en-GB" dirty="0"/>
          </a:p>
        </p:txBody>
      </p:sp>
      <p:sp>
        <p:nvSpPr>
          <p:cNvPr id="3074" name="Rectangle 2"/>
          <p:cNvSpPr>
            <a:spLocks noGrp="1" noChangeArrowheads="1"/>
          </p:cNvSpPr>
          <p:nvPr>
            <p:ph type="subTitle" idx="1"/>
          </p:nvPr>
        </p:nvSpPr>
        <p:spPr>
          <a:xfrm>
            <a:off x="1828800" y="1731664"/>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smtClean="0"/>
              <a:t>Date</a:t>
            </a:r>
            <a:r>
              <a:rPr lang="en-GB" sz="2000" dirty="0"/>
              <a:t>:</a:t>
            </a:r>
            <a:r>
              <a:rPr lang="en-GB" sz="2000" b="0" dirty="0"/>
              <a:t> </a:t>
            </a:r>
            <a:r>
              <a:rPr lang="en-GB" sz="2000" b="0" dirty="0" smtClean="0"/>
              <a:t>2019-01-17</a:t>
            </a:r>
          </a:p>
        </p:txBody>
      </p:sp>
      <p:sp>
        <p:nvSpPr>
          <p:cNvPr id="6" name="Date Placeholder 3"/>
          <p:cNvSpPr>
            <a:spLocks noGrp="1"/>
          </p:cNvSpPr>
          <p:nvPr>
            <p:ph type="dt" idx="10"/>
          </p:nvPr>
        </p:nvSpPr>
        <p:spPr/>
        <p:txBody>
          <a:bodyPr/>
          <a:lstStyle/>
          <a:p>
            <a:r>
              <a:rPr lang="en-US" smtClean="0"/>
              <a:t>Jan. 2019</a:t>
            </a:r>
            <a:endParaRPr lang="en-GB" dirty="0"/>
          </a:p>
        </p:txBody>
      </p:sp>
      <p:sp>
        <p:nvSpPr>
          <p:cNvPr id="7" name="Footer Placeholder 4"/>
          <p:cNvSpPr>
            <a:spLocks noGrp="1"/>
          </p:cNvSpPr>
          <p:nvPr>
            <p:ph type="ftr" idx="11"/>
          </p:nvPr>
        </p:nvSpPr>
        <p:spPr/>
        <p:txBody>
          <a:bodyPr/>
          <a:lstStyle/>
          <a:p>
            <a:r>
              <a:rPr lang="en-GB" smtClean="0"/>
              <a:t>Jonathan Segev,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54</a:t>
            </a:fld>
            <a:endParaRPr lang="en-GB" dirty="0"/>
          </a:p>
        </p:txBody>
      </p:sp>
      <p:graphicFrame>
        <p:nvGraphicFramePr>
          <p:cNvPr id="3075" name="Object 3"/>
          <p:cNvGraphicFramePr>
            <a:graphicFrameLocks noChangeAspect="1"/>
          </p:cNvGraphicFramePr>
          <p:nvPr>
            <p:extLst/>
          </p:nvPr>
        </p:nvGraphicFramePr>
        <p:xfrm>
          <a:off x="990600" y="2416175"/>
          <a:ext cx="10628313" cy="2457450"/>
        </p:xfrm>
        <a:graphic>
          <a:graphicData uri="http://schemas.openxmlformats.org/presentationml/2006/ole">
            <mc:AlternateContent xmlns:mc="http://schemas.openxmlformats.org/markup-compatibility/2006">
              <mc:Choice xmlns:v="urn:schemas-microsoft-com:vml" Requires="v">
                <p:oleObj spid="_x0000_s61459" name="Document" r:id="rId5" imgW="10797356" imgH="2534496" progId="Word.Document.8">
                  <p:embed/>
                </p:oleObj>
              </mc:Choice>
              <mc:Fallback>
                <p:oleObj name="Document" r:id="rId5" imgW="10797356" imgH="2534496" progId="Word.Document.8">
                  <p:embed/>
                  <p:pic>
                    <p:nvPicPr>
                      <p:cNvPr id="0" name=""/>
                      <p:cNvPicPr>
                        <a:picLocks noChangeAspect="1" noChangeArrowheads="1"/>
                      </p:cNvPicPr>
                      <p:nvPr/>
                    </p:nvPicPr>
                    <p:blipFill>
                      <a:blip r:embed="rId6"/>
                      <a:srcRect/>
                      <a:stretch>
                        <a:fillRect/>
                      </a:stretch>
                    </p:blipFill>
                    <p:spPr bwMode="auto">
                      <a:xfrm>
                        <a:off x="990600" y="2416175"/>
                        <a:ext cx="10628313" cy="2457450"/>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extLst>
      <p:ext uri="{BB962C8B-B14F-4D97-AF65-F5344CB8AC3E}">
        <p14:creationId xmlns:p14="http://schemas.microsoft.com/office/powerpoint/2010/main" val="33010021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smtClean="0"/>
              <a:t>This </a:t>
            </a:r>
            <a:r>
              <a:rPr lang="en-US" dirty="0"/>
              <a:t>document is the </a:t>
            </a:r>
            <a:r>
              <a:rPr lang="en-US" dirty="0" err="1"/>
              <a:t>TGaz</a:t>
            </a:r>
            <a:r>
              <a:rPr lang="en-US" dirty="0"/>
              <a:t> Next Generation Positioning closing report for the </a:t>
            </a:r>
            <a:r>
              <a:rPr lang="en-US" dirty="0" smtClean="0"/>
              <a:t>St. Louis meeting, Jan. 2019 </a:t>
            </a:r>
            <a:r>
              <a:rPr lang="en-US" dirty="0"/>
              <a:t>meeting.</a:t>
            </a:r>
          </a:p>
          <a:p>
            <a:pPr indent="12700" algn="just">
              <a:spcBef>
                <a:spcPct val="20000"/>
              </a:spcBef>
            </a:pPr>
            <a:endParaRPr lang="en-US" altLang="en-US"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55</a:t>
            </a:fld>
            <a:endParaRPr lang="en-GB"/>
          </a:p>
        </p:txBody>
      </p:sp>
      <p:sp>
        <p:nvSpPr>
          <p:cNvPr id="5" name="Footer Placeholder 4"/>
          <p:cNvSpPr>
            <a:spLocks noGrp="1"/>
          </p:cNvSpPr>
          <p:nvPr>
            <p:ph type="ftr" idx="14"/>
          </p:nvPr>
        </p:nvSpPr>
        <p:spPr/>
        <p:txBody>
          <a:bodyPr/>
          <a:lstStyle/>
          <a:p>
            <a:r>
              <a:rPr lang="en-GB" smtClean="0"/>
              <a:t>Jonathan Segev, Intel corporation</a:t>
            </a:r>
            <a:endParaRPr lang="en-GB" dirty="0"/>
          </a:p>
        </p:txBody>
      </p:sp>
      <p:sp>
        <p:nvSpPr>
          <p:cNvPr id="4" name="Date Placeholder 3"/>
          <p:cNvSpPr>
            <a:spLocks noGrp="1"/>
          </p:cNvSpPr>
          <p:nvPr>
            <p:ph type="dt" idx="15"/>
          </p:nvPr>
        </p:nvSpPr>
        <p:spPr/>
        <p:txBody>
          <a:bodyPr/>
          <a:lstStyle/>
          <a:p>
            <a:r>
              <a:rPr lang="en-US" smtClean="0"/>
              <a:t>Jan. 2019</a:t>
            </a:r>
            <a:endParaRPr lang="en-GB" dirty="0"/>
          </a:p>
        </p:txBody>
      </p:sp>
    </p:spTree>
    <p:extLst>
      <p:ext uri="{BB962C8B-B14F-4D97-AF65-F5344CB8AC3E}">
        <p14:creationId xmlns:p14="http://schemas.microsoft.com/office/powerpoint/2010/main" val="18871351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400" dirty="0"/>
              <a:t>TG Status And Work Completed</a:t>
            </a:r>
            <a:endParaRPr lang="en-US" sz="44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0" dirty="0"/>
              <a:t>Published a new draft, P802.11az </a:t>
            </a:r>
            <a:r>
              <a:rPr lang="en-US" b="0" dirty="0" smtClean="0"/>
              <a:t>D0.6.</a:t>
            </a:r>
            <a:endParaRPr lang="en-US" b="0" dirty="0"/>
          </a:p>
          <a:p>
            <a:pPr>
              <a:buFont typeface="Arial" panose="020B0604020202020204" pitchFamily="34" charset="0"/>
              <a:buChar char="•"/>
            </a:pPr>
            <a:r>
              <a:rPr lang="en-US" b="0" dirty="0" smtClean="0"/>
              <a:t>Group met for 8 meeting slots, reviewed a total </a:t>
            </a:r>
            <a:r>
              <a:rPr lang="en-US" b="0" dirty="0"/>
              <a:t>of </a:t>
            </a:r>
            <a:r>
              <a:rPr lang="en-US" b="0" dirty="0" smtClean="0"/>
              <a:t>32 submissions.</a:t>
            </a:r>
          </a:p>
          <a:p>
            <a:pPr>
              <a:buFont typeface="Arial" panose="020B0604020202020204" pitchFamily="34" charset="0"/>
              <a:buChar char="•"/>
            </a:pPr>
            <a:r>
              <a:rPr lang="en-US" b="0" dirty="0" smtClean="0"/>
              <a:t>Closed all 64 identified TBDs in the spec.</a:t>
            </a:r>
          </a:p>
          <a:p>
            <a:pPr>
              <a:buFont typeface="Arial" panose="020B0604020202020204" pitchFamily="34" charset="0"/>
              <a:buChar char="•"/>
            </a:pPr>
            <a:r>
              <a:rPr lang="en-US" b="0" dirty="0" smtClean="0"/>
              <a:t>TG approved Initial WG ballot initiation.</a:t>
            </a:r>
          </a:p>
          <a:p>
            <a:pPr>
              <a:buFont typeface="Arial" panose="020B0604020202020204" pitchFamily="34" charset="0"/>
              <a:buChar char="•"/>
            </a:pPr>
            <a:endParaRPr lang="en-US" b="0" dirty="0"/>
          </a:p>
          <a:p>
            <a:pPr marL="457200" lvl="1" indent="0"/>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56</a:t>
            </a:fld>
            <a:endParaRPr lang="en-GB" dirty="0"/>
          </a:p>
        </p:txBody>
      </p:sp>
      <p:sp>
        <p:nvSpPr>
          <p:cNvPr id="5" name="Footer Placeholder 4"/>
          <p:cNvSpPr>
            <a:spLocks noGrp="1"/>
          </p:cNvSpPr>
          <p:nvPr>
            <p:ph type="ftr" idx="14"/>
          </p:nvPr>
        </p:nvSpPr>
        <p:spPr/>
        <p:txBody>
          <a:bodyPr/>
          <a:lstStyle/>
          <a:p>
            <a:r>
              <a:rPr lang="en-GB" smtClean="0"/>
              <a:t>Jonathan Segev, Intel corporation</a:t>
            </a:r>
            <a:endParaRPr lang="en-GB" dirty="0"/>
          </a:p>
        </p:txBody>
      </p:sp>
      <p:sp>
        <p:nvSpPr>
          <p:cNvPr id="6" name="Date Placeholder 5"/>
          <p:cNvSpPr>
            <a:spLocks noGrp="1"/>
          </p:cNvSpPr>
          <p:nvPr>
            <p:ph type="dt" idx="15"/>
          </p:nvPr>
        </p:nvSpPr>
        <p:spPr/>
        <p:txBody>
          <a:bodyPr/>
          <a:lstStyle/>
          <a:p>
            <a:r>
              <a:rPr lang="en-US" smtClean="0"/>
              <a:t>Jan. 2019</a:t>
            </a:r>
            <a:endParaRPr lang="en-GB" dirty="0"/>
          </a:p>
        </p:txBody>
      </p:sp>
    </p:spTree>
    <p:extLst>
      <p:ext uri="{BB962C8B-B14F-4D97-AF65-F5344CB8AC3E}">
        <p14:creationId xmlns:p14="http://schemas.microsoft.com/office/powerpoint/2010/main" val="2259766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Towards March Meeting and Beyond</a:t>
            </a:r>
            <a:endParaRPr lang="en-US" dirty="0"/>
          </a:p>
        </p:txBody>
      </p:sp>
      <p:sp>
        <p:nvSpPr>
          <p:cNvPr id="3" name="Content Placeholder 2"/>
          <p:cNvSpPr>
            <a:spLocks noGrp="1"/>
          </p:cNvSpPr>
          <p:nvPr>
            <p:ph idx="1"/>
          </p:nvPr>
        </p:nvSpPr>
        <p:spPr>
          <a:xfrm>
            <a:off x="929217" y="1628800"/>
            <a:ext cx="10361084" cy="4473253"/>
          </a:xfrm>
        </p:spPr>
        <p:txBody>
          <a:bodyPr/>
          <a:lstStyle/>
          <a:p>
            <a:pPr>
              <a:buFont typeface="Arial" panose="020B0604020202020204" pitchFamily="34" charset="0"/>
              <a:buChar char="•"/>
            </a:pPr>
            <a:r>
              <a:rPr lang="en-US" b="0" dirty="0" smtClean="0"/>
              <a:t>Conduct Initial WG ballot and technical comment collection.</a:t>
            </a:r>
          </a:p>
          <a:p>
            <a:pPr>
              <a:buFont typeface="Arial" panose="020B0604020202020204" pitchFamily="34" charset="0"/>
              <a:buChar char="•"/>
            </a:pPr>
            <a:r>
              <a:rPr lang="en-US" b="0" dirty="0" smtClean="0"/>
              <a:t>Review initial WG ballot results.</a:t>
            </a:r>
          </a:p>
          <a:p>
            <a:pPr>
              <a:buFont typeface="Arial" panose="020B0604020202020204" pitchFamily="34" charset="0"/>
              <a:buChar char="•"/>
            </a:pPr>
            <a:r>
              <a:rPr lang="en-US" b="0" dirty="0" smtClean="0"/>
              <a:t>Consider any comment resolution generated by the March meeting.</a:t>
            </a:r>
          </a:p>
          <a:p>
            <a:pPr marL="0" indent="0"/>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57</a:t>
            </a:fld>
            <a:endParaRPr lang="en-GB" dirty="0"/>
          </a:p>
        </p:txBody>
      </p:sp>
      <p:sp>
        <p:nvSpPr>
          <p:cNvPr id="5" name="Footer Placeholder 4"/>
          <p:cNvSpPr>
            <a:spLocks noGrp="1"/>
          </p:cNvSpPr>
          <p:nvPr>
            <p:ph type="ftr" idx="14"/>
          </p:nvPr>
        </p:nvSpPr>
        <p:spPr/>
        <p:txBody>
          <a:bodyPr/>
          <a:lstStyle/>
          <a:p>
            <a:r>
              <a:rPr lang="en-GB" smtClean="0"/>
              <a:t>Jonathan Segev, Intel corporation</a:t>
            </a:r>
            <a:endParaRPr lang="en-GB" dirty="0"/>
          </a:p>
        </p:txBody>
      </p:sp>
      <p:sp>
        <p:nvSpPr>
          <p:cNvPr id="6" name="Date Placeholder 5"/>
          <p:cNvSpPr>
            <a:spLocks noGrp="1"/>
          </p:cNvSpPr>
          <p:nvPr>
            <p:ph type="dt" idx="15"/>
          </p:nvPr>
        </p:nvSpPr>
        <p:spPr/>
        <p:txBody>
          <a:bodyPr/>
          <a:lstStyle/>
          <a:p>
            <a:r>
              <a:rPr lang="en-US" smtClean="0"/>
              <a:t>Jan. 2019</a:t>
            </a:r>
            <a:endParaRPr lang="en-GB" dirty="0"/>
          </a:p>
        </p:txBody>
      </p:sp>
    </p:spTree>
    <p:extLst>
      <p:ext uri="{BB962C8B-B14F-4D97-AF65-F5344CB8AC3E}">
        <p14:creationId xmlns:p14="http://schemas.microsoft.com/office/powerpoint/2010/main" val="40390309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2"/>
                </a:solidFill>
              </a:rPr>
              <a:t>Teleconference Schedule</a:t>
            </a:r>
            <a:endParaRPr lang="en-US" dirty="0"/>
          </a:p>
        </p:txBody>
      </p:sp>
      <p:sp>
        <p:nvSpPr>
          <p:cNvPr id="3" name="Content Placeholder 2"/>
          <p:cNvSpPr>
            <a:spLocks noGrp="1"/>
          </p:cNvSpPr>
          <p:nvPr>
            <p:ph idx="1"/>
          </p:nvPr>
        </p:nvSpPr>
        <p:spPr/>
        <p:txBody>
          <a:bodyPr/>
          <a:lstStyle/>
          <a:p>
            <a:pPr algn="just">
              <a:spcBef>
                <a:spcPct val="20000"/>
              </a:spcBef>
              <a:buFontTx/>
              <a:buChar char="•"/>
            </a:pPr>
            <a:r>
              <a:rPr lang="en-US" altLang="en-US" b="0" dirty="0" smtClean="0"/>
              <a:t>Mar. 6</a:t>
            </a:r>
            <a:r>
              <a:rPr lang="en-US" altLang="en-US" b="0" baseline="30000" dirty="0" smtClean="0"/>
              <a:t>th</a:t>
            </a:r>
            <a:r>
              <a:rPr lang="en-US" altLang="en-US" b="0" dirty="0" smtClean="0"/>
              <a:t> (Wed.) 12:00 PM ET, 1:30 hr. </a:t>
            </a:r>
          </a:p>
          <a:p>
            <a:endParaRPr lang="en-US" b="0" dirty="0"/>
          </a:p>
          <a:p>
            <a:endParaRPr lang="en-US" b="0" dirty="0"/>
          </a:p>
          <a:p>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58</a:t>
            </a:fld>
            <a:endParaRPr lang="en-GB" dirty="0"/>
          </a:p>
        </p:txBody>
      </p:sp>
      <p:sp>
        <p:nvSpPr>
          <p:cNvPr id="5" name="Footer Placeholder 4"/>
          <p:cNvSpPr>
            <a:spLocks noGrp="1"/>
          </p:cNvSpPr>
          <p:nvPr>
            <p:ph type="ftr" idx="14"/>
          </p:nvPr>
        </p:nvSpPr>
        <p:spPr/>
        <p:txBody>
          <a:bodyPr/>
          <a:lstStyle/>
          <a:p>
            <a:r>
              <a:rPr lang="en-GB" smtClean="0"/>
              <a:t>Jonathan Segev, Intel corporation</a:t>
            </a:r>
            <a:endParaRPr lang="en-GB" dirty="0"/>
          </a:p>
        </p:txBody>
      </p:sp>
      <p:sp>
        <p:nvSpPr>
          <p:cNvPr id="6" name="Date Placeholder 5"/>
          <p:cNvSpPr>
            <a:spLocks noGrp="1"/>
          </p:cNvSpPr>
          <p:nvPr>
            <p:ph type="dt" idx="15"/>
          </p:nvPr>
        </p:nvSpPr>
        <p:spPr/>
        <p:txBody>
          <a:bodyPr/>
          <a:lstStyle/>
          <a:p>
            <a:r>
              <a:rPr lang="en-US" smtClean="0"/>
              <a:t>Jan. 2019</a:t>
            </a:r>
            <a:endParaRPr lang="en-GB" dirty="0"/>
          </a:p>
        </p:txBody>
      </p:sp>
    </p:spTree>
    <p:extLst>
      <p:ext uri="{BB962C8B-B14F-4D97-AF65-F5344CB8AC3E}">
        <p14:creationId xmlns:p14="http://schemas.microsoft.com/office/powerpoint/2010/main" val="12302552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9"/>
          <p:cNvSpPr>
            <a:spLocks noGrp="1"/>
          </p:cNvSpPr>
          <p:nvPr>
            <p:ph type="title"/>
          </p:nvPr>
        </p:nvSpPr>
        <p:spPr/>
        <p:txBody>
          <a:bodyPr/>
          <a:lstStyle/>
          <a:p>
            <a:r>
              <a:rPr lang="en-US" altLang="en-US" smtClean="0"/>
              <a:t>2019 January </a:t>
            </a:r>
            <a:br>
              <a:rPr lang="en-US" altLang="en-US" smtClean="0"/>
            </a:br>
            <a:r>
              <a:rPr lang="en-US" altLang="en-US" smtClean="0"/>
              <a:t>TGba Closing Report</a:t>
            </a:r>
          </a:p>
        </p:txBody>
      </p:sp>
      <p:sp>
        <p:nvSpPr>
          <p:cNvPr id="4101"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DBDD0281-9D1F-4D5A-BF0D-5858B2EA1988}" type="slidenum">
              <a:rPr lang="en-US" altLang="en-US" sz="1200" b="0"/>
              <a:pPr>
                <a:spcBef>
                  <a:spcPct val="0"/>
                </a:spcBef>
                <a:buFontTx/>
                <a:buNone/>
              </a:pPr>
              <a:t>59</a:t>
            </a:fld>
            <a:endParaRPr lang="en-US" altLang="en-US" sz="1200" b="0"/>
          </a:p>
        </p:txBody>
      </p:sp>
      <p:sp>
        <p:nvSpPr>
          <p:cNvPr id="5" name="Footer Placeholder 4"/>
          <p:cNvSpPr>
            <a:spLocks noGrp="1"/>
          </p:cNvSpPr>
          <p:nvPr>
            <p:ph type="ftr" idx="14"/>
          </p:nvPr>
        </p:nvSpPr>
        <p:spPr/>
        <p:txBody>
          <a:bodyPr/>
          <a:lstStyle/>
          <a:p>
            <a:pPr>
              <a:defRPr/>
            </a:pPr>
            <a:r>
              <a:rPr lang="en-US"/>
              <a:t>Minyoung Park (Intel Corp.)</a:t>
            </a:r>
          </a:p>
        </p:txBody>
      </p:sp>
      <p:sp>
        <p:nvSpPr>
          <p:cNvPr id="4" name="Date Placeholder 3"/>
          <p:cNvSpPr>
            <a:spLocks noGrp="1"/>
          </p:cNvSpPr>
          <p:nvPr>
            <p:ph type="dt" idx="15"/>
          </p:nvPr>
        </p:nvSpPr>
        <p:spPr/>
        <p:txBody>
          <a:bodyPr/>
          <a:lstStyle/>
          <a:p>
            <a:pPr>
              <a:defRPr/>
            </a:pPr>
            <a:r>
              <a:rPr lang="en-US"/>
              <a:t>January 2019</a:t>
            </a:r>
            <a:endParaRPr lang="en-US" dirty="0"/>
          </a:p>
        </p:txBody>
      </p:sp>
      <p:sp>
        <p:nvSpPr>
          <p:cNvPr id="12" name="Rectangle 2"/>
          <p:cNvSpPr txBox="1">
            <a:spLocks noChangeArrowheads="1"/>
          </p:cNvSpPr>
          <p:nvPr/>
        </p:nvSpPr>
        <p:spPr bwMode="auto">
          <a:xfrm>
            <a:off x="2151063" y="2292351"/>
            <a:ext cx="777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lgn="ctr">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2000" b="0" kern="0" dirty="0"/>
              <a:t>Date: 2019-1-18</a:t>
            </a:r>
          </a:p>
        </p:txBody>
      </p:sp>
      <p:sp>
        <p:nvSpPr>
          <p:cNvPr id="4103" name="Rectangle 4"/>
          <p:cNvSpPr>
            <a:spLocks noChangeArrowheads="1"/>
          </p:cNvSpPr>
          <p:nvPr/>
        </p:nvSpPr>
        <p:spPr bwMode="auto">
          <a:xfrm>
            <a:off x="2301875" y="26892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9pPr>
          </a:lstStyle>
          <a:p>
            <a:pPr>
              <a:spcBef>
                <a:spcPts val="500"/>
              </a:spcBef>
              <a:buNone/>
            </a:pPr>
            <a:r>
              <a:rPr lang="en-GB" altLang="en-US" sz="2000" b="0">
                <a:solidFill>
                  <a:srgbClr val="000000"/>
                </a:solidFill>
              </a:rPr>
              <a:t>Authors:</a:t>
            </a:r>
          </a:p>
        </p:txBody>
      </p:sp>
      <p:graphicFrame>
        <p:nvGraphicFramePr>
          <p:cNvPr id="4104" name="Object 3"/>
          <p:cNvGraphicFramePr>
            <a:graphicFrameLocks noChangeAspect="1"/>
          </p:cNvGraphicFramePr>
          <p:nvPr/>
        </p:nvGraphicFramePr>
        <p:xfrm>
          <a:off x="2300289" y="3062289"/>
          <a:ext cx="7177087" cy="2625725"/>
        </p:xfrm>
        <a:graphic>
          <a:graphicData uri="http://schemas.openxmlformats.org/presentationml/2006/ole">
            <mc:AlternateContent xmlns:mc="http://schemas.openxmlformats.org/markup-compatibility/2006">
              <mc:Choice xmlns:v="urn:schemas-microsoft-com:vml" Requires="v">
                <p:oleObj spid="_x0000_s62482" name="Document" r:id="rId5" imgW="8267030" imgH="3023616" progId="Word.Document.8">
                  <p:embed/>
                </p:oleObj>
              </mc:Choice>
              <mc:Fallback>
                <p:oleObj name="Document" r:id="rId5" imgW="8267030" imgH="3023616"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0289" y="3062289"/>
                        <a:ext cx="7177087" cy="262572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85797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6</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January 2019</a:t>
            </a:r>
            <a:endParaRPr lang="en-GB"/>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err="1"/>
              <a:t>TGax</a:t>
            </a:r>
            <a:r>
              <a:rPr lang="en-US" sz="1600" b="1" dirty="0"/>
              <a:t> – Robert Stacey </a:t>
            </a:r>
            <a:r>
              <a:rPr lang="en-US" sz="1600" dirty="0"/>
              <a:t>– </a:t>
            </a:r>
            <a:r>
              <a:rPr lang="en-US" sz="1600" dirty="0">
                <a:hlinkClick r:id="rId3"/>
              </a:rPr>
              <a:t>robert.stacey@intel.com</a:t>
            </a:r>
            <a:r>
              <a:rPr lang="en-US" sz="1600" dirty="0"/>
              <a:t> </a:t>
            </a:r>
            <a:r>
              <a:rPr lang="en-US" sz="1600" b="0" dirty="0"/>
              <a:t> </a:t>
            </a:r>
          </a:p>
          <a:p>
            <a:pPr marL="342900" lvl="1" indent="-342900">
              <a:buFontTx/>
              <a:buChar char="•"/>
            </a:pPr>
            <a:r>
              <a:rPr lang="en-US" sz="1600" b="1" dirty="0" err="1"/>
              <a:t>TGay</a:t>
            </a:r>
            <a:r>
              <a:rPr lang="en-US" sz="1600" b="1" dirty="0"/>
              <a:t> – Carlos </a:t>
            </a:r>
            <a:r>
              <a:rPr lang="en-US" sz="1600" b="1" dirty="0" err="1"/>
              <a:t>Cordeiro</a:t>
            </a:r>
            <a:r>
              <a:rPr lang="en-US" sz="1600" b="1" dirty="0"/>
              <a:t> </a:t>
            </a:r>
            <a:r>
              <a:rPr lang="en-US" sz="1600" dirty="0"/>
              <a:t>– </a:t>
            </a:r>
            <a:r>
              <a:rPr lang="en-US" sz="1600" dirty="0">
                <a:hlinkClick r:id="rId4"/>
              </a:rPr>
              <a:t>carlos.cordeiro@intel.com</a:t>
            </a:r>
            <a:r>
              <a:rPr lang="en-US" sz="1600" dirty="0"/>
              <a:t>  </a:t>
            </a:r>
          </a:p>
          <a:p>
            <a:pPr marL="342900" lvl="1" indent="-342900">
              <a:buFontTx/>
              <a:buChar char="•"/>
            </a:pPr>
            <a:r>
              <a:rPr lang="en-US" sz="1600" b="1" dirty="0" err="1"/>
              <a:t>TGaz</a:t>
            </a:r>
            <a:r>
              <a:rPr lang="en-US" sz="1600" b="1" dirty="0"/>
              <a:t> – Chao Chun Wang </a:t>
            </a:r>
            <a:r>
              <a:rPr lang="en-US" sz="1600" dirty="0"/>
              <a:t>– </a:t>
            </a:r>
            <a:r>
              <a:rPr lang="en-US" sz="1600" dirty="0">
                <a:hlinkClick r:id="rId5"/>
              </a:rPr>
              <a:t>chaochun.wang@mediatek.com</a:t>
            </a:r>
            <a:r>
              <a:rPr lang="en-US" sz="1600" dirty="0"/>
              <a:t> </a:t>
            </a:r>
          </a:p>
          <a:p>
            <a:pPr marL="342900" lvl="1" indent="-342900">
              <a:buFontTx/>
              <a:buChar char="•"/>
            </a:pPr>
            <a:r>
              <a:rPr lang="en-US" sz="1600" b="1" dirty="0" err="1"/>
              <a:t>TGba</a:t>
            </a:r>
            <a:r>
              <a:rPr lang="en-US" sz="1600" b="1" dirty="0"/>
              <a:t> – Po-kai Huang </a:t>
            </a:r>
            <a:r>
              <a:rPr lang="en-US" sz="1600" dirty="0"/>
              <a:t>– </a:t>
            </a:r>
            <a:r>
              <a:rPr lang="en-US" sz="1600" dirty="0">
                <a:hlinkClick r:id="rId6"/>
              </a:rPr>
              <a:t>po-kai.huang@intel.com</a:t>
            </a:r>
            <a:r>
              <a:rPr lang="en-US" sz="1600" dirty="0"/>
              <a:t> </a:t>
            </a:r>
          </a:p>
          <a:p>
            <a:pPr marL="342900" lvl="1" indent="-342900">
              <a:buFontTx/>
              <a:buChar char="•"/>
            </a:pPr>
            <a:r>
              <a:rPr lang="en-US" sz="1600" b="1" dirty="0" err="1"/>
              <a:t>TGbb</a:t>
            </a:r>
            <a:r>
              <a:rPr lang="en-US" sz="1600" b="1" dirty="0"/>
              <a:t> – Volker </a:t>
            </a:r>
            <a:r>
              <a:rPr lang="en-US" sz="1600" b="1" dirty="0" err="1"/>
              <a:t>Jungnickel</a:t>
            </a:r>
            <a:r>
              <a:rPr lang="en-US" sz="1600" b="1" dirty="0"/>
              <a:t> </a:t>
            </a:r>
            <a:r>
              <a:rPr lang="en-US" sz="1600" dirty="0">
                <a:hlinkClick r:id="rId7"/>
              </a:rPr>
              <a:t>volker.jungnickel@hhi.fraunhofer.de</a:t>
            </a:r>
            <a:r>
              <a:rPr lang="en-US" sz="1600" dirty="0"/>
              <a:t> </a:t>
            </a:r>
          </a:p>
          <a:p>
            <a:pPr marL="342900" lvl="1" indent="-342900">
              <a:buFontTx/>
              <a:buChar char="•"/>
            </a:pPr>
            <a:r>
              <a:rPr lang="en-US" sz="1600" dirty="0"/>
              <a:t> </a:t>
            </a:r>
            <a:r>
              <a:rPr lang="en-US" sz="1600" b="1" dirty="0" err="1"/>
              <a:t>REVmd</a:t>
            </a:r>
            <a:r>
              <a:rPr lang="en-US" sz="1600" b="1" dirty="0"/>
              <a:t> – Emily Qi </a:t>
            </a:r>
            <a:r>
              <a:rPr lang="en-US" sz="1600" dirty="0"/>
              <a:t>– </a:t>
            </a:r>
            <a:r>
              <a:rPr lang="en-US" sz="1600" b="0" dirty="0">
                <a:hlinkClick r:id="rId8"/>
              </a:rPr>
              <a:t>emily.h.qi@intel.com</a:t>
            </a:r>
            <a:r>
              <a:rPr lang="en-US" sz="1600" dirty="0"/>
              <a:t>, </a:t>
            </a:r>
            <a:r>
              <a:rPr lang="en-US" sz="1600" b="1" dirty="0"/>
              <a:t>Edward Au </a:t>
            </a:r>
            <a:r>
              <a:rPr lang="en-US" sz="1600" dirty="0"/>
              <a:t>– </a:t>
            </a:r>
            <a:r>
              <a:rPr lang="en-US" sz="1600" b="0" u="sng" dirty="0">
                <a:hlinkClick r:id="rId9"/>
              </a:rPr>
              <a:t>edward.ks.au@huawei.com</a:t>
            </a:r>
            <a:r>
              <a:rPr lang="en-US" sz="1600" dirty="0"/>
              <a:t>, </a:t>
            </a:r>
          </a:p>
          <a:p>
            <a:pPr marL="342900" lvl="1" indent="-342900">
              <a:buFontTx/>
              <a:buChar char="•"/>
            </a:pPr>
            <a:r>
              <a:rPr lang="en-US" sz="1600" dirty="0"/>
              <a:t>Editors Emeritus:</a:t>
            </a:r>
          </a:p>
          <a:p>
            <a:pPr lvl="1"/>
            <a:r>
              <a:rPr lang="en-US" sz="1050" dirty="0" err="1"/>
              <a:t>TGaa</a:t>
            </a:r>
            <a:r>
              <a:rPr lang="en-US" sz="1050" dirty="0"/>
              <a:t> – Alex Ashley – </a:t>
            </a:r>
            <a:r>
              <a:rPr lang="en-US" sz="1050" dirty="0">
                <a:hlinkClick r:id="rId10"/>
              </a:rPr>
              <a:t>alex.ashley@hotmail.co.uk</a:t>
            </a:r>
            <a:r>
              <a:rPr lang="en-US" sz="1050" dirty="0"/>
              <a:t>	</a:t>
            </a:r>
          </a:p>
          <a:p>
            <a:pPr lvl="1"/>
            <a:r>
              <a:rPr lang="en-US" sz="1050" dirty="0" err="1"/>
              <a:t>TGac</a:t>
            </a:r>
            <a:r>
              <a:rPr lang="en-US" sz="1050" dirty="0"/>
              <a:t> – Robert Stacey – </a:t>
            </a:r>
            <a:r>
              <a:rPr lang="en-US" sz="1050" dirty="0">
                <a:hlinkClick r:id="rId3"/>
              </a:rPr>
              <a:t>robert.stacey@intel.com</a:t>
            </a:r>
            <a:r>
              <a:rPr lang="en-US" sz="1050" dirty="0"/>
              <a:t> </a:t>
            </a:r>
          </a:p>
          <a:p>
            <a:pPr lvl="1"/>
            <a:r>
              <a:rPr lang="en-US" sz="1050" dirty="0" err="1"/>
              <a:t>TGad</a:t>
            </a:r>
            <a:r>
              <a:rPr lang="en-US" sz="1050" dirty="0"/>
              <a:t> – Carlos Cordeiro – </a:t>
            </a:r>
            <a:r>
              <a:rPr lang="en-US" sz="1050" dirty="0">
                <a:hlinkClick r:id="rId4"/>
              </a:rPr>
              <a:t>carlos.cordeiro@intel.com</a:t>
            </a:r>
            <a:r>
              <a:rPr lang="en-US" sz="1050" dirty="0"/>
              <a:t>  </a:t>
            </a:r>
          </a:p>
          <a:p>
            <a:pPr lvl="1"/>
            <a:r>
              <a:rPr lang="en-US" sz="1050" dirty="0" err="1"/>
              <a:t>TGae</a:t>
            </a:r>
            <a:r>
              <a:rPr lang="en-US" sz="1050" dirty="0"/>
              <a:t> – Henry </a:t>
            </a:r>
            <a:r>
              <a:rPr lang="en-US" sz="1050" dirty="0" err="1"/>
              <a:t>Ptasinski</a:t>
            </a:r>
            <a:r>
              <a:rPr lang="en-US" sz="1050" dirty="0"/>
              <a:t> – </a:t>
            </a:r>
            <a:r>
              <a:rPr lang="en-US" sz="1050" dirty="0">
                <a:hlinkClick r:id="rId11"/>
              </a:rPr>
              <a:t>henry@LOGOUT.COM</a:t>
            </a:r>
            <a:r>
              <a:rPr lang="en-US" sz="1050" dirty="0"/>
              <a:t> </a:t>
            </a:r>
          </a:p>
          <a:p>
            <a:pPr lvl="1"/>
            <a:r>
              <a:rPr lang="en-US" sz="1050" dirty="0" err="1"/>
              <a:t>TGaf</a:t>
            </a:r>
            <a:r>
              <a:rPr lang="en-US" sz="1050" dirty="0"/>
              <a:t> – Peter Ecclesine – </a:t>
            </a:r>
            <a:r>
              <a:rPr lang="en-US" sz="1050" dirty="0">
                <a:hlinkClick r:id="rId12"/>
              </a:rPr>
              <a:t>petere@ieee.org</a:t>
            </a:r>
            <a:r>
              <a:rPr lang="en-US" sz="1050" dirty="0"/>
              <a:t>  </a:t>
            </a:r>
          </a:p>
          <a:p>
            <a:pPr lvl="1"/>
            <a:r>
              <a:rPr lang="en-US" sz="1050" dirty="0" err="1"/>
              <a:t>REVmc</a:t>
            </a:r>
            <a:r>
              <a:rPr lang="en-US" sz="1050" dirty="0"/>
              <a:t> – Adrian Stephens </a:t>
            </a:r>
            <a:r>
              <a:rPr lang="en-US" sz="1050" b="0" dirty="0"/>
              <a:t>– </a:t>
            </a:r>
            <a:r>
              <a:rPr lang="en-US" sz="1050" b="0" dirty="0">
                <a:hlinkClick r:id="rId13"/>
              </a:rPr>
              <a:t>adrian.p.stephens@ieee.org</a:t>
            </a:r>
            <a:r>
              <a:rPr lang="en-US" sz="1050" b="0" dirty="0"/>
              <a:t> </a:t>
            </a:r>
            <a:r>
              <a:rPr lang="en-US" sz="1050" dirty="0"/>
              <a:t>, Edward Au – </a:t>
            </a:r>
            <a:r>
              <a:rPr lang="en-US" sz="1050" b="0" u="sng" dirty="0">
                <a:hlinkClick r:id="rId9"/>
              </a:rPr>
              <a:t>edward.ks.au@huawei.com</a:t>
            </a:r>
            <a:r>
              <a:rPr lang="en-US" sz="1050" dirty="0"/>
              <a:t>, Emily Qi – </a:t>
            </a:r>
            <a:r>
              <a:rPr lang="en-US" sz="1050" b="0" dirty="0">
                <a:hlinkClick r:id="rId8"/>
              </a:rPr>
              <a:t>emily.h.qi@intel.com</a:t>
            </a:r>
            <a:r>
              <a:rPr lang="en-US" sz="1050" b="0" dirty="0"/>
              <a:t> </a:t>
            </a:r>
          </a:p>
          <a:p>
            <a:pPr lvl="1"/>
            <a:r>
              <a:rPr lang="en-US" sz="1050" dirty="0" err="1"/>
              <a:t>TGah</a:t>
            </a:r>
            <a:r>
              <a:rPr lang="en-US" sz="1050" dirty="0"/>
              <a:t> – </a:t>
            </a:r>
            <a:r>
              <a:rPr lang="en-US" sz="1050" dirty="0" err="1"/>
              <a:t>Yongho</a:t>
            </a:r>
            <a:r>
              <a:rPr lang="en-US" sz="1050" dirty="0"/>
              <a:t> </a:t>
            </a:r>
            <a:r>
              <a:rPr lang="en-US" sz="1050" dirty="0" err="1"/>
              <a:t>Seok</a:t>
            </a:r>
            <a:r>
              <a:rPr lang="en-US" sz="1050" dirty="0"/>
              <a:t> </a:t>
            </a:r>
            <a:r>
              <a:rPr lang="en-US" sz="1050" dirty="0">
                <a:hlinkClick r:id="rId14"/>
              </a:rPr>
              <a:t>yongho.seok@gmail.com</a:t>
            </a:r>
            <a:r>
              <a:rPr lang="en-US" sz="1050" dirty="0"/>
              <a:t>,  Alfred </a:t>
            </a:r>
            <a:r>
              <a:rPr lang="en-US" sz="1050" dirty="0" err="1"/>
              <a:t>Asterjadhi</a:t>
            </a:r>
            <a:r>
              <a:rPr lang="en-US" sz="1050" dirty="0"/>
              <a:t> – </a:t>
            </a:r>
            <a:r>
              <a:rPr lang="en-US" sz="1050" dirty="0">
                <a:hlinkClick r:id="rId15"/>
              </a:rPr>
              <a:t>aasterja@qti.qualcomm.com</a:t>
            </a:r>
            <a:r>
              <a:rPr lang="en-US" sz="1050" dirty="0"/>
              <a:t>  </a:t>
            </a:r>
          </a:p>
          <a:p>
            <a:pPr lvl="1"/>
            <a:r>
              <a:rPr lang="en-US" sz="1050" dirty="0" err="1"/>
              <a:t>TGai</a:t>
            </a:r>
            <a:r>
              <a:rPr lang="en-US" sz="1050" dirty="0"/>
              <a:t> - </a:t>
            </a:r>
            <a:r>
              <a:rPr lang="en-US" sz="1050" dirty="0">
                <a:hlinkClick r:id="rId16"/>
              </a:rPr>
              <a:t>LRA@tiac.net</a:t>
            </a:r>
            <a:r>
              <a:rPr lang="en-US" sz="1050" dirty="0"/>
              <a:t>, Ping FANG </a:t>
            </a:r>
            <a:r>
              <a:rPr lang="en-US" sz="1050" dirty="0">
                <a:hlinkClick r:id="rId17"/>
              </a:rPr>
              <a:t>Ping.FANG@huawei.com </a:t>
            </a:r>
            <a:endParaRPr lang="en-US" sz="1050" dirty="0"/>
          </a:p>
          <a:p>
            <a:pPr lvl="1"/>
            <a:r>
              <a:rPr lang="en-US" sz="1000" b="0" dirty="0" err="1"/>
              <a:t>TGaj</a:t>
            </a:r>
            <a:r>
              <a:rPr lang="en-US" sz="1000" b="0" dirty="0"/>
              <a:t> – </a:t>
            </a:r>
            <a:r>
              <a:rPr lang="en-US" sz="1000" b="0" dirty="0" err="1"/>
              <a:t>Jiamin</a:t>
            </a:r>
            <a:r>
              <a:rPr lang="en-US" sz="1000" b="0" dirty="0"/>
              <a:t> CHEN – </a:t>
            </a:r>
            <a:r>
              <a:rPr lang="en-US" sz="1000" b="0" dirty="0">
                <a:hlinkClick r:id="rId18"/>
              </a:rPr>
              <a:t>jiamin.chen@mail01.huawei.com</a:t>
            </a:r>
            <a:r>
              <a:rPr lang="en-US" sz="1000" b="0" dirty="0"/>
              <a:t> , </a:t>
            </a:r>
            <a:r>
              <a:rPr lang="en-US" sz="1000" b="0" dirty="0" err="1"/>
              <a:t>Shiwen</a:t>
            </a:r>
            <a:r>
              <a:rPr lang="en-US" sz="1000" b="0" dirty="0"/>
              <a:t> He – </a:t>
            </a:r>
            <a:r>
              <a:rPr lang="en-US" sz="1000" b="0" u="sng" dirty="0">
                <a:hlinkClick r:id="rId19"/>
              </a:rPr>
              <a:t>shiwenhe@seu.edu.cn</a:t>
            </a:r>
            <a:endParaRPr lang="en-US" sz="1000" b="0" u="sng" dirty="0"/>
          </a:p>
          <a:p>
            <a:pPr lvl="1"/>
            <a:r>
              <a:rPr lang="en-US" sz="1000" dirty="0" err="1"/>
              <a:t>TGak</a:t>
            </a:r>
            <a:r>
              <a:rPr lang="en-US" sz="1000" dirty="0"/>
              <a:t> – Donald Eastlake – </a:t>
            </a:r>
            <a:r>
              <a:rPr lang="en-US" sz="1000" dirty="0">
                <a:hlinkClick r:id="rId20"/>
              </a:rPr>
              <a:t>d3e3e3@gmail.com</a:t>
            </a:r>
            <a:r>
              <a:rPr lang="en-US" sz="1000" dirty="0"/>
              <a:t> </a:t>
            </a:r>
          </a:p>
          <a:p>
            <a:pPr lvl="1"/>
            <a:r>
              <a:rPr lang="en-US" sz="1050" dirty="0" err="1"/>
              <a:t>TGaq</a:t>
            </a:r>
            <a:r>
              <a:rPr lang="en-US" sz="1050" dirty="0"/>
              <a:t> – Dan Gal –  </a:t>
            </a:r>
            <a:r>
              <a:rPr lang="en-US" sz="1050" dirty="0">
                <a:hlinkClick r:id="rId21"/>
              </a:rPr>
              <a:t>ddrgal@gmail.com</a:t>
            </a:r>
            <a:r>
              <a:rPr lang="en-US" sz="1050" dirty="0"/>
              <a:t> , Lee Armstrong – </a:t>
            </a:r>
            <a:r>
              <a:rPr lang="en-US" sz="1050" dirty="0">
                <a:solidFill>
                  <a:schemeClr val="accent2"/>
                </a:solidFill>
                <a:hlinkClick r:id="rId16"/>
              </a:rPr>
              <a:t>LRA@tiac.net</a:t>
            </a:r>
            <a:r>
              <a:rPr lang="en-US" sz="1050" dirty="0">
                <a:solidFill>
                  <a:schemeClr val="accent2"/>
                </a:solidFill>
              </a:rPr>
              <a:t> </a:t>
            </a:r>
            <a:endParaRPr lang="en-US" sz="1050" dirty="0"/>
          </a:p>
          <a:p>
            <a:pPr lvl="1"/>
            <a:endParaRPr lang="en-US" sz="1050" dirty="0"/>
          </a:p>
          <a:p>
            <a:pPr lvl="1"/>
            <a:endParaRPr lang="en-US" sz="1600" dirty="0"/>
          </a:p>
        </p:txBody>
      </p:sp>
    </p:spTree>
    <p:extLst>
      <p:ext uri="{BB962C8B-B14F-4D97-AF65-F5344CB8AC3E}">
        <p14:creationId xmlns:p14="http://schemas.microsoft.com/office/powerpoint/2010/main" val="30437942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Work Completed</a:t>
            </a:r>
          </a:p>
        </p:txBody>
      </p:sp>
      <p:sp>
        <p:nvSpPr>
          <p:cNvPr id="6147" name="Content Placeholder 2"/>
          <p:cNvSpPr>
            <a:spLocks noGrp="1"/>
          </p:cNvSpPr>
          <p:nvPr>
            <p:ph idx="1"/>
          </p:nvPr>
        </p:nvSpPr>
        <p:spPr/>
        <p:txBody>
          <a:bodyPr/>
          <a:lstStyle/>
          <a:p>
            <a:endParaRPr lang="en-US" altLang="en-US" smtClean="0"/>
          </a:p>
          <a:p>
            <a:r>
              <a:rPr lang="en-US" altLang="en-US" smtClean="0"/>
              <a:t>Completed comment resolution on TGba Draft 1.0</a:t>
            </a:r>
          </a:p>
          <a:p>
            <a:r>
              <a:rPr lang="en-US" altLang="en-US" smtClean="0"/>
              <a:t>TGba approved to generate TGba Draft 2.0 and start 30 day initial WG letter ballot</a:t>
            </a:r>
          </a:p>
          <a:p>
            <a:r>
              <a:rPr lang="en-US" altLang="en-US" smtClean="0"/>
              <a:t>TGba approved TGba coexistence assurance document</a:t>
            </a:r>
          </a:p>
          <a:p>
            <a:pPr lvl="1"/>
            <a:r>
              <a:rPr lang="en-US" altLang="en-US" smtClean="0"/>
              <a:t>11-18/1069r1</a:t>
            </a:r>
          </a:p>
          <a:p>
            <a:r>
              <a:rPr lang="en-US" altLang="en-US" smtClean="0"/>
              <a:t>Reviewed TG timeline</a:t>
            </a:r>
          </a:p>
          <a:p>
            <a:r>
              <a:rPr lang="en-US" altLang="en-US" smtClean="0"/>
              <a:t>Agenda: doc:11-18/2109r10</a:t>
            </a:r>
          </a:p>
          <a:p>
            <a:endParaRPr lang="en-US" altLang="en-US" smtClean="0"/>
          </a:p>
          <a:p>
            <a:endParaRPr lang="en-US" altLang="en-US" smtClean="0"/>
          </a:p>
        </p:txBody>
      </p:sp>
      <p:sp>
        <p:nvSpPr>
          <p:cNvPr id="6150"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83D00ADB-F179-4C1C-BEB9-21FF5DCD4408}" type="slidenum">
              <a:rPr lang="en-US" altLang="en-US" sz="1200" b="0"/>
              <a:pPr>
                <a:spcBef>
                  <a:spcPct val="0"/>
                </a:spcBef>
                <a:buFontTx/>
                <a:buNone/>
              </a:pPr>
              <a:t>60</a:t>
            </a:fld>
            <a:endParaRPr lang="en-US" altLang="en-US" sz="1200" b="0"/>
          </a:p>
        </p:txBody>
      </p:sp>
      <p:sp>
        <p:nvSpPr>
          <p:cNvPr id="5" name="Footer Placeholder 4"/>
          <p:cNvSpPr>
            <a:spLocks noGrp="1"/>
          </p:cNvSpPr>
          <p:nvPr>
            <p:ph type="ftr" idx="14"/>
          </p:nvPr>
        </p:nvSpPr>
        <p:spPr>
          <a:prstGeom prst="rect">
            <a:avLst/>
          </a:prstGeom>
        </p:spPr>
        <p:txBody>
          <a:bodyPr/>
          <a:lstStyle/>
          <a:p>
            <a:pPr>
              <a:defRPr/>
            </a:pPr>
            <a:r>
              <a:rPr lang="en-US"/>
              <a:t>Minyoung Park (Intel Corp.)</a:t>
            </a:r>
          </a:p>
        </p:txBody>
      </p:sp>
      <p:sp>
        <p:nvSpPr>
          <p:cNvPr id="4" name="Date Placeholder 3"/>
          <p:cNvSpPr>
            <a:spLocks noGrp="1"/>
          </p:cNvSpPr>
          <p:nvPr>
            <p:ph type="dt" idx="15"/>
          </p:nvPr>
        </p:nvSpPr>
        <p:spPr>
          <a:prstGeom prst="rect">
            <a:avLst/>
          </a:prstGeom>
        </p:spPr>
        <p:txBody>
          <a:bodyPr/>
          <a:lstStyle/>
          <a:p>
            <a:pPr>
              <a:defRPr/>
            </a:pPr>
            <a:r>
              <a:rPr lang="en-US"/>
              <a:t>January 2019</a:t>
            </a:r>
            <a:endParaRPr lang="en-US" dirty="0"/>
          </a:p>
        </p:txBody>
      </p:sp>
    </p:spTree>
    <p:extLst>
      <p:ext uri="{BB962C8B-B14F-4D97-AF65-F5344CB8AC3E}">
        <p14:creationId xmlns:p14="http://schemas.microsoft.com/office/powerpoint/2010/main" val="27155319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7"/>
          <p:cNvSpPr>
            <a:spLocks noGrp="1"/>
          </p:cNvSpPr>
          <p:nvPr>
            <p:ph type="title"/>
          </p:nvPr>
        </p:nvSpPr>
        <p:spPr/>
        <p:txBody>
          <a:bodyPr/>
          <a:lstStyle/>
          <a:p>
            <a:r>
              <a:rPr lang="en-US" altLang="en-US" smtClean="0"/>
              <a:t>Goals for March 2019</a:t>
            </a:r>
          </a:p>
        </p:txBody>
      </p:sp>
      <p:sp>
        <p:nvSpPr>
          <p:cNvPr id="33795" name="Content Placeholder 8"/>
          <p:cNvSpPr>
            <a:spLocks noGrp="1"/>
          </p:cNvSpPr>
          <p:nvPr>
            <p:ph idx="1"/>
          </p:nvPr>
        </p:nvSpPr>
        <p:spPr/>
        <p:txBody>
          <a:bodyPr/>
          <a:lstStyle/>
          <a:p>
            <a:pPr>
              <a:defRPr/>
            </a:pPr>
            <a:r>
              <a:rPr lang="en-US" altLang="en-US" dirty="0" smtClean="0"/>
              <a:t>Comment assignment </a:t>
            </a:r>
          </a:p>
          <a:p>
            <a:pPr>
              <a:defRPr/>
            </a:pPr>
            <a:endParaRPr lang="en-US" altLang="en-US" dirty="0" smtClean="0"/>
          </a:p>
          <a:p>
            <a:pPr>
              <a:defRPr/>
            </a:pPr>
            <a:r>
              <a:rPr lang="en-US" altLang="en-US" dirty="0" smtClean="0"/>
              <a:t>Comment resolution on </a:t>
            </a:r>
            <a:r>
              <a:rPr lang="en-US" altLang="en-US" dirty="0" err="1" smtClean="0"/>
              <a:t>TGba</a:t>
            </a:r>
            <a:r>
              <a:rPr lang="en-US" altLang="en-US" dirty="0" smtClean="0"/>
              <a:t> Draft 2.0 </a:t>
            </a:r>
            <a:endParaRPr lang="en-US" altLang="en-US" dirty="0"/>
          </a:p>
          <a:p>
            <a:pPr>
              <a:defRPr/>
            </a:pPr>
            <a:endParaRPr lang="en-US" altLang="en-US" dirty="0"/>
          </a:p>
          <a:p>
            <a:pPr>
              <a:defRPr/>
            </a:pPr>
            <a:r>
              <a:rPr lang="en-US" altLang="en-US" dirty="0"/>
              <a:t>Review TG timeline</a:t>
            </a:r>
          </a:p>
          <a:p>
            <a:pPr>
              <a:defRPr/>
            </a:pPr>
            <a:endParaRPr lang="en-US" altLang="en-US" dirty="0" smtClean="0"/>
          </a:p>
          <a:p>
            <a:pPr marL="0" indent="0">
              <a:defRPr/>
            </a:pPr>
            <a:endParaRPr lang="en-US" altLang="en-US" dirty="0" smtClean="0"/>
          </a:p>
          <a:p>
            <a:pPr>
              <a:defRPr/>
            </a:pPr>
            <a:endParaRPr lang="en-US" altLang="en-US" dirty="0" smtClean="0"/>
          </a:p>
        </p:txBody>
      </p:sp>
      <p:sp>
        <p:nvSpPr>
          <p:cNvPr id="7174" name="Slide Number Placeholder 6"/>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837D4C06-142C-4B3B-8135-76769EB038ED}" type="slidenum">
              <a:rPr lang="en-US" altLang="en-US" sz="1200" b="0"/>
              <a:pPr>
                <a:spcBef>
                  <a:spcPct val="0"/>
                </a:spcBef>
                <a:buFontTx/>
                <a:buNone/>
              </a:pPr>
              <a:t>61</a:t>
            </a:fld>
            <a:endParaRPr lang="en-US" altLang="en-US" sz="1200" b="0"/>
          </a:p>
        </p:txBody>
      </p:sp>
      <p:sp>
        <p:nvSpPr>
          <p:cNvPr id="6" name="Footer Placeholder 5"/>
          <p:cNvSpPr>
            <a:spLocks noGrp="1"/>
          </p:cNvSpPr>
          <p:nvPr>
            <p:ph type="ftr" idx="14"/>
          </p:nvPr>
        </p:nvSpPr>
        <p:spPr>
          <a:prstGeom prst="rect">
            <a:avLst/>
          </a:prstGeom>
        </p:spPr>
        <p:txBody>
          <a:bodyPr/>
          <a:lstStyle/>
          <a:p>
            <a:pPr>
              <a:defRPr/>
            </a:pPr>
            <a:r>
              <a:rPr lang="en-US"/>
              <a:t>Minyoung Park (Intel Corp.)</a:t>
            </a:r>
          </a:p>
        </p:txBody>
      </p:sp>
      <p:sp>
        <p:nvSpPr>
          <p:cNvPr id="5" name="Date Placeholder 4"/>
          <p:cNvSpPr>
            <a:spLocks noGrp="1"/>
          </p:cNvSpPr>
          <p:nvPr>
            <p:ph type="dt" idx="15"/>
          </p:nvPr>
        </p:nvSpPr>
        <p:spPr>
          <a:prstGeom prst="rect">
            <a:avLst/>
          </a:prstGeom>
        </p:spPr>
        <p:txBody>
          <a:bodyPr/>
          <a:lstStyle/>
          <a:p>
            <a:pPr>
              <a:defRPr/>
            </a:pPr>
            <a:r>
              <a:rPr lang="en-US"/>
              <a:t>January 2019</a:t>
            </a:r>
            <a:endParaRPr lang="en-US" dirty="0"/>
          </a:p>
        </p:txBody>
      </p:sp>
    </p:spTree>
    <p:extLst>
      <p:ext uri="{BB962C8B-B14F-4D97-AF65-F5344CB8AC3E}">
        <p14:creationId xmlns:p14="http://schemas.microsoft.com/office/powerpoint/2010/main" val="31308619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Teleconference Call Schedule</a:t>
            </a:r>
          </a:p>
        </p:txBody>
      </p:sp>
      <p:sp>
        <p:nvSpPr>
          <p:cNvPr id="8195" name="Content Placeholder 2"/>
          <p:cNvSpPr>
            <a:spLocks noGrp="1"/>
          </p:cNvSpPr>
          <p:nvPr>
            <p:ph idx="1"/>
          </p:nvPr>
        </p:nvSpPr>
        <p:spPr/>
        <p:txBody>
          <a:bodyPr/>
          <a:lstStyle/>
          <a:p>
            <a:pPr marL="342900" lvl="1" indent="-342900">
              <a:buFontTx/>
              <a:buChar char="•"/>
              <a:defRPr/>
            </a:pPr>
            <a:r>
              <a:rPr lang="en-US" altLang="en-US" sz="2400" b="1" dirty="0"/>
              <a:t>Five teleconference calls:</a:t>
            </a:r>
          </a:p>
          <a:p>
            <a:pPr marL="685800" lvl="2" indent="-342900">
              <a:defRPr/>
            </a:pPr>
            <a:r>
              <a:rPr lang="en-US" altLang="en-US" sz="2400" b="1" dirty="0"/>
              <a:t>March 4th, Monday, 10:00 ET, 2 hours</a:t>
            </a:r>
          </a:p>
          <a:p>
            <a:pPr marL="342900" lvl="2" indent="0">
              <a:defRPr/>
            </a:pPr>
            <a:endParaRPr lang="en-US" altLang="en-US" sz="2400" b="1" dirty="0"/>
          </a:p>
        </p:txBody>
      </p:sp>
      <p:sp>
        <p:nvSpPr>
          <p:cNvPr id="8198"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BB3D0803-CF82-4904-AB08-1FFF86A276DA}" type="slidenum">
              <a:rPr lang="en-US" altLang="en-US" sz="1200" b="0"/>
              <a:pPr>
                <a:spcBef>
                  <a:spcPct val="0"/>
                </a:spcBef>
                <a:buFontTx/>
                <a:buNone/>
              </a:pPr>
              <a:t>62</a:t>
            </a:fld>
            <a:endParaRPr lang="en-US" altLang="en-US" sz="1200" b="0"/>
          </a:p>
        </p:txBody>
      </p:sp>
      <p:sp>
        <p:nvSpPr>
          <p:cNvPr id="5" name="Footer Placeholder 4"/>
          <p:cNvSpPr>
            <a:spLocks noGrp="1"/>
          </p:cNvSpPr>
          <p:nvPr>
            <p:ph type="ftr" idx="14"/>
          </p:nvPr>
        </p:nvSpPr>
        <p:spPr>
          <a:prstGeom prst="rect">
            <a:avLst/>
          </a:prstGeom>
        </p:spPr>
        <p:txBody>
          <a:bodyPr/>
          <a:lstStyle/>
          <a:p>
            <a:pPr>
              <a:defRPr/>
            </a:pPr>
            <a:r>
              <a:rPr lang="en-US"/>
              <a:t>Minyoung Park (Intel Corp.)</a:t>
            </a:r>
          </a:p>
        </p:txBody>
      </p:sp>
      <p:sp>
        <p:nvSpPr>
          <p:cNvPr id="4" name="Date Placeholder 3"/>
          <p:cNvSpPr>
            <a:spLocks noGrp="1"/>
          </p:cNvSpPr>
          <p:nvPr>
            <p:ph type="dt" idx="15"/>
          </p:nvPr>
        </p:nvSpPr>
        <p:spPr>
          <a:prstGeom prst="rect">
            <a:avLst/>
          </a:prstGeom>
        </p:spPr>
        <p:txBody>
          <a:bodyPr/>
          <a:lstStyle/>
          <a:p>
            <a:pPr>
              <a:defRPr/>
            </a:pPr>
            <a:r>
              <a:rPr lang="en-US"/>
              <a:t>January 2019</a:t>
            </a:r>
            <a:endParaRPr lang="en-US" dirty="0"/>
          </a:p>
        </p:txBody>
      </p:sp>
    </p:spTree>
    <p:extLst>
      <p:ext uri="{BB962C8B-B14F-4D97-AF65-F5344CB8AC3E}">
        <p14:creationId xmlns:p14="http://schemas.microsoft.com/office/powerpoint/2010/main" val="22077378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p:txBody>
          <a:bodyPr/>
          <a:lstStyle/>
          <a:p>
            <a:r>
              <a:rPr lang="en-US" altLang="en-US" smtClean="0"/>
              <a:t>TGbb Janurary 2019 Closing Report</a:t>
            </a:r>
          </a:p>
        </p:txBody>
      </p:sp>
      <p:sp>
        <p:nvSpPr>
          <p:cNvPr id="15366" name="Rectangle 6"/>
          <p:cNvSpPr>
            <a:spLocks noGrp="1" noChangeArrowheads="1"/>
          </p:cNvSpPr>
          <p:nvPr>
            <p:ph idx="1"/>
          </p:nvPr>
        </p:nvSpPr>
        <p:spPr/>
        <p:txBody>
          <a:bodyPr/>
          <a:lstStyle/>
          <a:p>
            <a:pPr algn="ctr">
              <a:buFontTx/>
              <a:buNone/>
            </a:pPr>
            <a:r>
              <a:rPr lang="en-US" altLang="en-US" sz="2000"/>
              <a:t>Date:</a:t>
            </a:r>
            <a:r>
              <a:rPr lang="en-US" altLang="en-US" sz="2000" b="0"/>
              <a:t> 2019-01-17</a:t>
            </a:r>
          </a:p>
        </p:txBody>
      </p:sp>
      <p:sp>
        <p:nvSpPr>
          <p:cNvPr id="15364"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0D51AD08-BF7A-4A87-827A-45F8A0BCD7B9}" type="slidenum">
              <a:rPr lang="en-US" altLang="en-US" sz="1200" b="0"/>
              <a:pPr>
                <a:spcBef>
                  <a:spcPct val="0"/>
                </a:spcBef>
                <a:buFontTx/>
                <a:buNone/>
              </a:pPr>
              <a:t>63</a:t>
            </a:fld>
            <a:endParaRPr lang="en-US" altLang="en-US" sz="1200" b="0"/>
          </a:p>
        </p:txBody>
      </p:sp>
      <p:sp>
        <p:nvSpPr>
          <p:cNvPr id="15363" name="Footer Placeholder 4"/>
          <p:cNvSpPr>
            <a:spLocks noGrp="1"/>
          </p:cNvSpPr>
          <p:nvPr>
            <p:ph type="ftr" idx="14"/>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Nikola Serafimovski (pureLiFi)</a:t>
            </a:r>
          </a:p>
        </p:txBody>
      </p:sp>
      <p:sp>
        <p:nvSpPr>
          <p:cNvPr id="15362" name="Date Placeholder 3"/>
          <p:cNvSpPr>
            <a:spLocks noGrp="1"/>
          </p:cNvSpPr>
          <p:nvPr>
            <p:ph type="dt" idx="15"/>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January 2019</a:t>
            </a:r>
          </a:p>
        </p:txBody>
      </p:sp>
      <p:graphicFrame>
        <p:nvGraphicFramePr>
          <p:cNvPr id="15367" name="Object 11"/>
          <p:cNvGraphicFramePr>
            <a:graphicFrameLocks noChangeAspect="1"/>
          </p:cNvGraphicFramePr>
          <p:nvPr/>
        </p:nvGraphicFramePr>
        <p:xfrm>
          <a:off x="2195514" y="2667000"/>
          <a:ext cx="9126537" cy="1174750"/>
        </p:xfrm>
        <a:graphic>
          <a:graphicData uri="http://schemas.openxmlformats.org/presentationml/2006/ole">
            <mc:AlternateContent xmlns:mc="http://schemas.openxmlformats.org/markup-compatibility/2006">
              <mc:Choice xmlns:v="urn:schemas-microsoft-com:vml" Requires="v">
                <p:oleObj spid="_x0000_s63506" name="Document" r:id="rId5" imgW="8216847" imgH="1061847" progId="Word.Document.8">
                  <p:embed/>
                </p:oleObj>
              </mc:Choice>
              <mc:Fallback>
                <p:oleObj name="Document" r:id="rId5" imgW="8216847" imgH="1061847"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514" y="2667000"/>
                        <a:ext cx="9126537" cy="117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p:cNvSpPr>
            <a:spLocks noChangeArrowheads="1"/>
          </p:cNvSpPr>
          <p:nvPr/>
        </p:nvSpPr>
        <p:spPr bwMode="auto">
          <a:xfrm>
            <a:off x="2209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spTree>
    <p:extLst>
      <p:ext uri="{BB962C8B-B14F-4D97-AF65-F5344CB8AC3E}">
        <p14:creationId xmlns:p14="http://schemas.microsoft.com/office/powerpoint/2010/main" val="19209463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14EFE8C2-0D64-4F32-B0BC-C236F20AB8B2}" type="slidenum">
              <a:rPr lang="en-US" altLang="en-US" sz="1200" b="0"/>
              <a:pPr>
                <a:spcBef>
                  <a:spcPct val="0"/>
                </a:spcBef>
                <a:buFontTx/>
                <a:buNone/>
              </a:pPr>
              <a:t>64</a:t>
            </a:fld>
            <a:endParaRPr lang="en-US" altLang="en-US" sz="1200" b="0"/>
          </a:p>
        </p:txBody>
      </p:sp>
      <p:sp>
        <p:nvSpPr>
          <p:cNvPr id="17414" name="Footer Placeholder 4"/>
          <p:cNvSpPr>
            <a:spLocks noGrp="1"/>
          </p:cNvSpPr>
          <p:nvPr>
            <p:ph type="ftr" idx="14"/>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Nikola Serafimovski (pureLiFi)</a:t>
            </a:r>
          </a:p>
        </p:txBody>
      </p:sp>
      <p:sp>
        <p:nvSpPr>
          <p:cNvPr id="17413" name="Date Placeholder 3"/>
          <p:cNvSpPr>
            <a:spLocks noGrp="1"/>
          </p:cNvSpPr>
          <p:nvPr>
            <p:ph type="dt" idx="15"/>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January 2019</a:t>
            </a:r>
          </a:p>
        </p:txBody>
      </p:sp>
      <p:sp>
        <p:nvSpPr>
          <p:cNvPr id="17411" name="Rectangle 3"/>
          <p:cNvSpPr txBox="1">
            <a:spLocks noChangeArrowheads="1"/>
          </p:cNvSpPr>
          <p:nvPr/>
        </p:nvSpPr>
        <p:spPr bwMode="auto">
          <a:xfrm>
            <a:off x="2209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a:t>This presentation contains the IEEE 802.11 Light Communications Task Group closing report for the January 2019 session.</a:t>
            </a:r>
          </a:p>
          <a:p>
            <a:pPr lvl="1"/>
            <a:endParaRPr lang="en-US" altLang="en-US"/>
          </a:p>
          <a:p>
            <a:pPr lvl="1"/>
            <a:endParaRPr lang="en-US" altLang="en-US"/>
          </a:p>
        </p:txBody>
      </p:sp>
      <p:sp>
        <p:nvSpPr>
          <p:cNvPr id="1741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extLst>
      <p:ext uri="{BB962C8B-B14F-4D97-AF65-F5344CB8AC3E}">
        <p14:creationId xmlns:p14="http://schemas.microsoft.com/office/powerpoint/2010/main" val="33542207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0DFD817E-24F3-40FC-90CC-5ED7114D8688}" type="slidenum">
              <a:rPr lang="en-US" altLang="en-US" sz="1200" b="0"/>
              <a:pPr>
                <a:spcBef>
                  <a:spcPct val="0"/>
                </a:spcBef>
                <a:buFontTx/>
                <a:buNone/>
              </a:pPr>
              <a:t>65</a:t>
            </a:fld>
            <a:endParaRPr lang="en-US" altLang="en-US" sz="1200" b="0"/>
          </a:p>
        </p:txBody>
      </p:sp>
      <p:sp>
        <p:nvSpPr>
          <p:cNvPr id="19462" name="Footer Placeholder 4"/>
          <p:cNvSpPr>
            <a:spLocks noGrp="1"/>
          </p:cNvSpPr>
          <p:nvPr>
            <p:ph type="ftr" idx="14"/>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Nikola Serafimovski (pureLiFi)</a:t>
            </a:r>
          </a:p>
        </p:txBody>
      </p:sp>
      <p:sp>
        <p:nvSpPr>
          <p:cNvPr id="19461" name="Date Placeholder 3"/>
          <p:cNvSpPr>
            <a:spLocks noGrp="1"/>
          </p:cNvSpPr>
          <p:nvPr>
            <p:ph type="dt" idx="15"/>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January 2019</a:t>
            </a:r>
          </a:p>
        </p:txBody>
      </p:sp>
      <p:sp>
        <p:nvSpPr>
          <p:cNvPr id="17411" name="Rectangle 3">
            <a:extLst>
              <a:ext uri="{FF2B5EF4-FFF2-40B4-BE49-F238E27FC236}">
                <a16:creationId xmlns="" xmlns:a16="http://schemas.microsoft.com/office/drawing/2014/main" id="{6F1E1487-9677-45E7-8A6F-BEB88DB435CF}"/>
              </a:ext>
            </a:extLst>
          </p:cNvPr>
          <p:cNvSpPr txBox="1">
            <a:spLocks noChangeArrowheads="1"/>
          </p:cNvSpPr>
          <p:nvPr/>
        </p:nvSpPr>
        <p:spPr bwMode="auto">
          <a:xfrm>
            <a:off x="2209800" y="1676400"/>
            <a:ext cx="77612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457200" lvl="1" indent="0">
              <a:buNone/>
              <a:defRPr/>
            </a:pPr>
            <a:r>
              <a:rPr lang="en-US" altLang="en-US" sz="1400" b="1" u="sng" dirty="0"/>
              <a:t>Content</a:t>
            </a:r>
          </a:p>
          <a:p>
            <a:pPr lvl="1">
              <a:defRPr/>
            </a:pPr>
            <a:r>
              <a:rPr lang="en-GB" altLang="en-US" sz="1600" dirty="0"/>
              <a:t>Evaluation Methodology document has been created and agreed (</a:t>
            </a:r>
            <a:r>
              <a:rPr lang="en-GB" altLang="en-US" sz="1600" b="1" dirty="0"/>
              <a:t>doc. 11-19/0187</a:t>
            </a:r>
            <a:r>
              <a:rPr lang="en-GB" altLang="en-US" sz="1600" dirty="0"/>
              <a:t>)</a:t>
            </a:r>
          </a:p>
          <a:p>
            <a:pPr lvl="1">
              <a:defRPr/>
            </a:pPr>
            <a:r>
              <a:rPr lang="en-GB" altLang="en-US" sz="1600" dirty="0"/>
              <a:t>PHY evaluation methodology has been included in the Evaluation Methodology (</a:t>
            </a:r>
            <a:r>
              <a:rPr lang="en-GB" altLang="en-US" sz="1600" b="1" dirty="0"/>
              <a:t>doc. 11-19/0186r2</a:t>
            </a:r>
            <a:r>
              <a:rPr lang="en-GB" altLang="en-US" sz="1600" dirty="0"/>
              <a:t>)</a:t>
            </a:r>
          </a:p>
          <a:p>
            <a:pPr lvl="1">
              <a:defRPr/>
            </a:pPr>
            <a:r>
              <a:rPr lang="en-GB" altLang="en-US" sz="1600" dirty="0" err="1"/>
              <a:t>TGbb</a:t>
            </a:r>
            <a:r>
              <a:rPr lang="en-GB" altLang="en-US" sz="1600" dirty="0"/>
              <a:t> timeline has been reviewed and agreed (</a:t>
            </a:r>
            <a:r>
              <a:rPr lang="en-GB" altLang="en-US" sz="1600" b="1" dirty="0"/>
              <a:t>doc. 11-18/1290r2</a:t>
            </a:r>
            <a:r>
              <a:rPr lang="en-GB" altLang="en-US" sz="1600" dirty="0"/>
              <a:t>)</a:t>
            </a:r>
          </a:p>
          <a:p>
            <a:pPr marL="457200" lvl="1" indent="0">
              <a:buNone/>
              <a:defRPr/>
            </a:pPr>
            <a:endParaRPr lang="en-US" altLang="en-US" sz="1600" b="1" dirty="0"/>
          </a:p>
          <a:p>
            <a:pPr marL="457200" lvl="1" indent="0">
              <a:buNone/>
              <a:defRPr/>
            </a:pPr>
            <a:r>
              <a:rPr lang="en-US" altLang="en-US" sz="1600" b="1" dirty="0"/>
              <a:t>Meeting agenda and motions are available as doc. 11-18/2122r4</a:t>
            </a:r>
          </a:p>
          <a:p>
            <a:pPr marL="457200" lvl="1" indent="0">
              <a:buNone/>
              <a:defRPr/>
            </a:pPr>
            <a:endParaRPr lang="en-US" altLang="en-US" sz="1600" b="1" dirty="0"/>
          </a:p>
          <a:p>
            <a:pPr marL="457200" lvl="1" indent="0">
              <a:buNone/>
              <a:defRPr/>
            </a:pPr>
            <a:r>
              <a:rPr lang="en-US" altLang="en-US" sz="1600" b="1" dirty="0"/>
              <a:t>Minutes of the meeting are available as doc. 11-19/0211r0.</a:t>
            </a:r>
          </a:p>
        </p:txBody>
      </p:sp>
      <p:sp>
        <p:nvSpPr>
          <p:cNvPr id="19460"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TGbb November Meeting</a:t>
            </a:r>
          </a:p>
        </p:txBody>
      </p:sp>
    </p:spTree>
    <p:extLst>
      <p:ext uri="{BB962C8B-B14F-4D97-AF65-F5344CB8AC3E}">
        <p14:creationId xmlns:p14="http://schemas.microsoft.com/office/powerpoint/2010/main" val="1249207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742BF1F7-BACA-4E2A-821C-C18A0D2FA56A}" type="slidenum">
              <a:rPr lang="en-US" altLang="en-US" sz="1200" b="0"/>
              <a:pPr>
                <a:spcBef>
                  <a:spcPct val="0"/>
                </a:spcBef>
                <a:buFontTx/>
                <a:buNone/>
              </a:pPr>
              <a:t>66</a:t>
            </a:fld>
            <a:endParaRPr lang="en-US" altLang="en-US" sz="1200" b="0"/>
          </a:p>
        </p:txBody>
      </p:sp>
      <p:sp>
        <p:nvSpPr>
          <p:cNvPr id="21510" name="Footer Placeholder 4"/>
          <p:cNvSpPr>
            <a:spLocks noGrp="1"/>
          </p:cNvSpPr>
          <p:nvPr>
            <p:ph type="ftr" idx="14"/>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Nikola Serafimovski (pureLiFi)</a:t>
            </a:r>
          </a:p>
        </p:txBody>
      </p:sp>
      <p:sp>
        <p:nvSpPr>
          <p:cNvPr id="21509" name="Date Placeholder 3"/>
          <p:cNvSpPr>
            <a:spLocks noGrp="1"/>
          </p:cNvSpPr>
          <p:nvPr>
            <p:ph type="dt" idx="15"/>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January 2019</a:t>
            </a:r>
          </a:p>
        </p:txBody>
      </p:sp>
      <p:sp>
        <p:nvSpPr>
          <p:cNvPr id="21507" name="Rectangle 3"/>
          <p:cNvSpPr txBox="1">
            <a:spLocks noChangeArrowheads="1"/>
          </p:cNvSpPr>
          <p:nvPr/>
        </p:nvSpPr>
        <p:spPr bwMode="auto">
          <a:xfrm>
            <a:off x="2209800" y="1676400"/>
            <a:ext cx="77612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a:r>
              <a:rPr lang="en-GB" altLang="en-US" sz="1800"/>
              <a:t>Evaluation Framework document discussion</a:t>
            </a:r>
          </a:p>
          <a:p>
            <a:pPr lvl="1"/>
            <a:r>
              <a:rPr lang="en-GB" altLang="en-US" sz="1800"/>
              <a:t>Consideration of PHY/MAC pre-proposals</a:t>
            </a:r>
          </a:p>
        </p:txBody>
      </p:sp>
      <p:sp>
        <p:nvSpPr>
          <p:cNvPr id="21508"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Plan for TGbb March Meeting</a:t>
            </a:r>
          </a:p>
        </p:txBody>
      </p:sp>
    </p:spTree>
    <p:extLst>
      <p:ext uri="{BB962C8B-B14F-4D97-AF65-F5344CB8AC3E}">
        <p14:creationId xmlns:p14="http://schemas.microsoft.com/office/powerpoint/2010/main" val="15756057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E3AC289B-83C0-49FF-AC07-8C88EC794DA8}" type="slidenum">
              <a:rPr lang="en-US" altLang="en-US" sz="1200" b="0"/>
              <a:pPr>
                <a:spcBef>
                  <a:spcPct val="0"/>
                </a:spcBef>
                <a:buFontTx/>
                <a:buNone/>
              </a:pPr>
              <a:t>67</a:t>
            </a:fld>
            <a:endParaRPr lang="en-US" altLang="en-US" sz="1200" b="0"/>
          </a:p>
        </p:txBody>
      </p:sp>
      <p:sp>
        <p:nvSpPr>
          <p:cNvPr id="23557" name="Footer Placeholder 4"/>
          <p:cNvSpPr>
            <a:spLocks noGrp="1"/>
          </p:cNvSpPr>
          <p:nvPr>
            <p:ph type="ftr" idx="14"/>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Nikola Serafimovski (pureLiFi)</a:t>
            </a:r>
          </a:p>
        </p:txBody>
      </p:sp>
      <p:sp>
        <p:nvSpPr>
          <p:cNvPr id="23556" name="Date Placeholder 3"/>
          <p:cNvSpPr>
            <a:spLocks noGrp="1"/>
          </p:cNvSpPr>
          <p:nvPr>
            <p:ph type="dt" idx="15"/>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January 2019</a:t>
            </a:r>
          </a:p>
        </p:txBody>
      </p:sp>
      <p:sp>
        <p:nvSpPr>
          <p:cNvPr id="23555"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Evaluation methodology approval</a:t>
            </a:r>
          </a:p>
        </p:txBody>
      </p:sp>
      <p:pic>
        <p:nvPicPr>
          <p:cNvPr id="235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0" y="1447800"/>
            <a:ext cx="660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1558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721B198F-AB36-4FC2-BD6E-E60E3B374B78}" type="slidenum">
              <a:rPr lang="en-US" altLang="en-US" sz="1200" b="0"/>
              <a:pPr>
                <a:spcBef>
                  <a:spcPct val="0"/>
                </a:spcBef>
                <a:buFontTx/>
                <a:buNone/>
              </a:pPr>
              <a:t>68</a:t>
            </a:fld>
            <a:endParaRPr lang="en-US" altLang="en-US" sz="1200" b="0"/>
          </a:p>
        </p:txBody>
      </p:sp>
      <p:sp>
        <p:nvSpPr>
          <p:cNvPr id="25605" name="Footer Placeholder 4"/>
          <p:cNvSpPr>
            <a:spLocks noGrp="1"/>
          </p:cNvSpPr>
          <p:nvPr>
            <p:ph type="ftr" idx="14"/>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Nikola Serafimovski (pureLiFi)</a:t>
            </a:r>
          </a:p>
        </p:txBody>
      </p:sp>
      <p:sp>
        <p:nvSpPr>
          <p:cNvPr id="25604" name="Date Placeholder 3"/>
          <p:cNvSpPr>
            <a:spLocks noGrp="1"/>
          </p:cNvSpPr>
          <p:nvPr>
            <p:ph type="dt" idx="15"/>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January 2019</a:t>
            </a:r>
          </a:p>
        </p:txBody>
      </p:sp>
      <p:sp>
        <p:nvSpPr>
          <p:cNvPr id="25603"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Process Document Approval</a:t>
            </a:r>
          </a:p>
        </p:txBody>
      </p:sp>
      <p:pic>
        <p:nvPicPr>
          <p:cNvPr id="2560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4478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52794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F03DBE67-258C-4E6C-BA25-3B43573736A9}" type="slidenum">
              <a:rPr lang="en-US" altLang="en-US" sz="1200" b="0"/>
              <a:pPr>
                <a:spcBef>
                  <a:spcPct val="0"/>
                </a:spcBef>
                <a:buFontTx/>
                <a:buNone/>
              </a:pPr>
              <a:t>69</a:t>
            </a:fld>
            <a:endParaRPr lang="en-US" altLang="en-US" sz="1200" b="0"/>
          </a:p>
        </p:txBody>
      </p:sp>
      <p:sp>
        <p:nvSpPr>
          <p:cNvPr id="27653" name="Footer Placeholder 4"/>
          <p:cNvSpPr>
            <a:spLocks noGrp="1"/>
          </p:cNvSpPr>
          <p:nvPr>
            <p:ph type="ftr" idx="14"/>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Nikola Serafimovski (pureLiFi)</a:t>
            </a:r>
          </a:p>
        </p:txBody>
      </p:sp>
      <p:sp>
        <p:nvSpPr>
          <p:cNvPr id="27652" name="Date Placeholder 3"/>
          <p:cNvSpPr>
            <a:spLocks noGrp="1"/>
          </p:cNvSpPr>
          <p:nvPr>
            <p:ph type="dt" idx="15"/>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January 2019</a:t>
            </a:r>
          </a:p>
        </p:txBody>
      </p:sp>
      <p:sp>
        <p:nvSpPr>
          <p:cNvPr id="27651"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PHY Evaluation methodology approval</a:t>
            </a:r>
          </a:p>
        </p:txBody>
      </p:sp>
      <p:pic>
        <p:nvPicPr>
          <p:cNvPr id="276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0" y="1485900"/>
            <a:ext cx="6350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3569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11ax, 11ay and </a:t>
            </a:r>
            <a:r>
              <a:rPr lang="en-US" dirty="0" err="1"/>
              <a:t>REVmd</a:t>
            </a:r>
            <a:r>
              <a:rPr lang="en-US" dirty="0"/>
              <a:t> next steps (continued)</a:t>
            </a:r>
          </a:p>
        </p:txBody>
      </p:sp>
      <p:sp>
        <p:nvSpPr>
          <p:cNvPr id="3" name="Content Placeholder 2"/>
          <p:cNvSpPr>
            <a:spLocks noGrp="1"/>
          </p:cNvSpPr>
          <p:nvPr>
            <p:ph idx="1"/>
          </p:nvPr>
        </p:nvSpPr>
        <p:spPr>
          <a:xfrm>
            <a:off x="929217" y="1981200"/>
            <a:ext cx="10361084" cy="4113213"/>
          </a:xfrm>
        </p:spPr>
        <p:txBody>
          <a:bodyPr/>
          <a:lstStyle/>
          <a:p>
            <a:r>
              <a:rPr lang="en-US" dirty="0"/>
              <a:t>MDR reviews for several volunteers (two+ for the style guide, one for MIB following new MIB guidelines), need </a:t>
            </a:r>
            <a:r>
              <a:rPr lang="en-US" dirty="0" err="1"/>
              <a:t>REVmd</a:t>
            </a:r>
            <a:r>
              <a:rPr lang="en-US" dirty="0"/>
              <a:t> candidates, have 11ax and 11ay identified</a:t>
            </a:r>
          </a:p>
          <a:p>
            <a:endParaRPr lang="en-US" dirty="0"/>
          </a:p>
          <a:p>
            <a:r>
              <a:rPr lang="en-US" dirty="0"/>
              <a:t>All amendments are based on </a:t>
            </a:r>
            <a:r>
              <a:rPr lang="en-US" dirty="0" err="1"/>
              <a:t>REVmd</a:t>
            </a:r>
            <a:endParaRPr lang="en-US" dirty="0"/>
          </a:p>
          <a:p>
            <a:endParaRPr lang="en-US" dirty="0"/>
          </a:p>
          <a:p>
            <a:r>
              <a:rPr lang="en-US" dirty="0" err="1"/>
              <a:t>REVmd</a:t>
            </a:r>
            <a:r>
              <a:rPr lang="en-US" dirty="0"/>
              <a:t> SB July 2019, probably will have a shorter SB recycle than </a:t>
            </a:r>
            <a:r>
              <a:rPr lang="en-US" dirty="0" err="1"/>
              <a:t>REVmc</a:t>
            </a:r>
            <a:r>
              <a:rPr lang="en-US" dirty="0"/>
              <a:t> did without rolling in any amendments. </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6" name="Date Placeholder 5"/>
          <p:cNvSpPr>
            <a:spLocks noGrp="1"/>
          </p:cNvSpPr>
          <p:nvPr>
            <p:ph type="dt" idx="15"/>
          </p:nvPr>
        </p:nvSpPr>
        <p:spPr/>
        <p:txBody>
          <a:bodyPr/>
          <a:lstStyle/>
          <a:p>
            <a:r>
              <a:rPr lang="en-US"/>
              <a:t>January 2019</a:t>
            </a:r>
            <a:endParaRPr lang="en-GB" dirty="0"/>
          </a:p>
        </p:txBody>
      </p:sp>
    </p:spTree>
    <p:extLst>
      <p:ext uri="{BB962C8B-B14F-4D97-AF65-F5344CB8AC3E}">
        <p14:creationId xmlns:p14="http://schemas.microsoft.com/office/powerpoint/2010/main" val="632474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F7C6CC05-04AB-4774-A70C-9ACED4112481}" type="slidenum">
              <a:rPr lang="en-US" altLang="en-US" sz="1200" b="0"/>
              <a:pPr>
                <a:spcBef>
                  <a:spcPct val="0"/>
                </a:spcBef>
                <a:buFontTx/>
                <a:buNone/>
              </a:pPr>
              <a:t>70</a:t>
            </a:fld>
            <a:endParaRPr lang="en-US" altLang="en-US" sz="1200" b="0"/>
          </a:p>
        </p:txBody>
      </p:sp>
      <p:sp>
        <p:nvSpPr>
          <p:cNvPr id="29701" name="Footer Placeholder 4"/>
          <p:cNvSpPr>
            <a:spLocks noGrp="1"/>
          </p:cNvSpPr>
          <p:nvPr>
            <p:ph type="ftr" idx="14"/>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Nikola Serafimovski (pureLiFi)</a:t>
            </a:r>
          </a:p>
        </p:txBody>
      </p:sp>
      <p:sp>
        <p:nvSpPr>
          <p:cNvPr id="29700" name="Date Placeholder 3"/>
          <p:cNvSpPr>
            <a:spLocks noGrp="1"/>
          </p:cNvSpPr>
          <p:nvPr>
            <p:ph type="dt" idx="15"/>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January 2019</a:t>
            </a:r>
          </a:p>
        </p:txBody>
      </p:sp>
      <p:sp>
        <p:nvSpPr>
          <p:cNvPr id="29699"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Timeline update</a:t>
            </a:r>
          </a:p>
        </p:txBody>
      </p:sp>
      <p:pic>
        <p:nvPicPr>
          <p:cNvPr id="2970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800" y="1447800"/>
            <a:ext cx="657860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01247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C79A6066-11AB-486C-8710-E75ACA753C07}" type="slidenum">
              <a:rPr lang="en-US" altLang="en-US" sz="1200" b="0"/>
              <a:pPr>
                <a:spcBef>
                  <a:spcPct val="0"/>
                </a:spcBef>
                <a:buFontTx/>
                <a:buNone/>
              </a:pPr>
              <a:t>71</a:t>
            </a:fld>
            <a:endParaRPr lang="en-US" altLang="en-US" sz="1200" b="0"/>
          </a:p>
        </p:txBody>
      </p:sp>
      <p:sp>
        <p:nvSpPr>
          <p:cNvPr id="31749" name="Footer Placeholder 4"/>
          <p:cNvSpPr>
            <a:spLocks noGrp="1"/>
          </p:cNvSpPr>
          <p:nvPr>
            <p:ph type="ftr" idx="14"/>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Nikola Serafimovski (pureLiFi)</a:t>
            </a:r>
          </a:p>
        </p:txBody>
      </p:sp>
      <p:sp>
        <p:nvSpPr>
          <p:cNvPr id="31748" name="Date Placeholder 3"/>
          <p:cNvSpPr>
            <a:spLocks noGrp="1"/>
          </p:cNvSpPr>
          <p:nvPr>
            <p:ph type="dt" idx="15"/>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January 2019</a:t>
            </a:r>
          </a:p>
        </p:txBody>
      </p:sp>
      <p:sp>
        <p:nvSpPr>
          <p:cNvPr id="31747"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Teleconference schedule request</a:t>
            </a:r>
          </a:p>
        </p:txBody>
      </p:sp>
      <p:pic>
        <p:nvPicPr>
          <p:cNvPr id="3175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447800"/>
            <a:ext cx="6477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3231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a:t>TGbc</a:t>
            </a:r>
            <a:r>
              <a:rPr lang="en-GB" dirty="0"/>
              <a:t> Closing Report</a:t>
            </a:r>
          </a:p>
        </p:txBody>
      </p:sp>
      <p:sp>
        <p:nvSpPr>
          <p:cNvPr id="3074" name="Rectangle 2"/>
          <p:cNvSpPr>
            <a:spLocks noGrp="1" noChangeArrowheads="1"/>
          </p:cNvSpPr>
          <p:nvPr>
            <p:ph idx="1"/>
          </p:nvPr>
        </p:nvSpPr>
        <p:spPr>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2019-01-17</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72</a:t>
            </a:fld>
            <a:endParaRPr lang="en-GB" dirty="0"/>
          </a:p>
        </p:txBody>
      </p:sp>
      <p:sp>
        <p:nvSpPr>
          <p:cNvPr id="7" name="Footer Placeholder 4"/>
          <p:cNvSpPr>
            <a:spLocks noGrp="1"/>
          </p:cNvSpPr>
          <p:nvPr>
            <p:ph type="ftr" idx="14"/>
          </p:nvPr>
        </p:nvSpPr>
        <p:spPr/>
        <p:txBody>
          <a:bodyPr/>
          <a:lstStyle/>
          <a:p>
            <a:r>
              <a:rPr lang="de-DE"/>
              <a:t>Marc Emmelmann (Koden-TI)</a:t>
            </a:r>
            <a:endParaRPr lang="en-GB" dirty="0"/>
          </a:p>
        </p:txBody>
      </p:sp>
      <p:sp>
        <p:nvSpPr>
          <p:cNvPr id="6" name="Date Placeholder 3"/>
          <p:cNvSpPr>
            <a:spLocks noGrp="1"/>
          </p:cNvSpPr>
          <p:nvPr>
            <p:ph type="dt" idx="15"/>
          </p:nvPr>
        </p:nvSpPr>
        <p:spPr/>
        <p:txBody>
          <a:bodyPr/>
          <a:lstStyle/>
          <a:p>
            <a:r>
              <a:rPr lang="en-GB"/>
              <a:t>January 2019</a:t>
            </a:r>
            <a:endParaRPr lang="en-GB" dirty="0"/>
          </a:p>
        </p:txBody>
      </p:sp>
      <p:graphicFrame>
        <p:nvGraphicFramePr>
          <p:cNvPr id="3075" name="Object 3"/>
          <p:cNvGraphicFramePr>
            <a:graphicFrameLocks noChangeAspect="1"/>
          </p:cNvGraphicFramePr>
          <p:nvPr>
            <p:extLst/>
          </p:nvPr>
        </p:nvGraphicFramePr>
        <p:xfrm>
          <a:off x="2032000" y="2286000"/>
          <a:ext cx="8128000" cy="2463800"/>
        </p:xfrm>
        <a:graphic>
          <a:graphicData uri="http://schemas.openxmlformats.org/presentationml/2006/ole">
            <mc:AlternateContent xmlns:mc="http://schemas.openxmlformats.org/markup-compatibility/2006">
              <mc:Choice xmlns:v="urn:schemas-microsoft-com:vml" Requires="v">
                <p:oleObj spid="_x0000_s64529" name="Document" r:id="rId4" imgW="8255000" imgH="2514600" progId="Word.Document.8">
                  <p:embed/>
                </p:oleObj>
              </mc:Choice>
              <mc:Fallback>
                <p:oleObj name="Document" r:id="rId4" imgW="8255000" imgH="2514600" progId="Word.Document.8">
                  <p:embed/>
                  <p:pic>
                    <p:nvPicPr>
                      <p:cNvPr id="0" name=""/>
                      <p:cNvPicPr>
                        <a:picLocks noChangeAspect="1" noChangeArrowheads="1"/>
                      </p:cNvPicPr>
                      <p:nvPr/>
                    </p:nvPicPr>
                    <p:blipFill>
                      <a:blip r:embed="rId5"/>
                      <a:srcRect/>
                      <a:stretch>
                        <a:fillRect/>
                      </a:stretch>
                    </p:blipFill>
                    <p:spPr bwMode="auto">
                      <a:xfrm>
                        <a:off x="2032000" y="2286000"/>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extLst>
      <p:ext uri="{BB962C8B-B14F-4D97-AF65-F5344CB8AC3E}">
        <p14:creationId xmlns:p14="http://schemas.microsoft.com/office/powerpoint/2010/main" val="3067553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Closing report for IEEE 802.11 </a:t>
            </a:r>
            <a:r>
              <a:rPr lang="en-GB" dirty="0" err="1"/>
              <a:t>TGbc</a:t>
            </a:r>
            <a:r>
              <a:rPr lang="en-GB" dirty="0"/>
              <a:t> (Broadcast Services) for January 2019, St. Louis, Missouri, USA.</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73</a:t>
            </a:fld>
            <a:endParaRPr lang="en-GB"/>
          </a:p>
        </p:txBody>
      </p:sp>
      <p:sp>
        <p:nvSpPr>
          <p:cNvPr id="5" name="Footer Placeholder 4"/>
          <p:cNvSpPr>
            <a:spLocks noGrp="1"/>
          </p:cNvSpPr>
          <p:nvPr>
            <p:ph type="ftr" idx="14"/>
          </p:nvPr>
        </p:nvSpPr>
        <p:spPr/>
        <p:txBody>
          <a:bodyPr/>
          <a:lstStyle/>
          <a:p>
            <a:r>
              <a:rPr lang="de-DE"/>
              <a:t>Marc Emmelmann (Koden-TI)</a:t>
            </a:r>
            <a:endParaRPr lang="en-GB" dirty="0"/>
          </a:p>
        </p:txBody>
      </p:sp>
      <p:sp>
        <p:nvSpPr>
          <p:cNvPr id="4" name="Date Placeholder 3"/>
          <p:cNvSpPr>
            <a:spLocks noGrp="1"/>
          </p:cNvSpPr>
          <p:nvPr>
            <p:ph type="dt" idx="15"/>
          </p:nvPr>
        </p:nvSpPr>
        <p:spPr/>
        <p:txBody>
          <a:bodyPr/>
          <a:lstStyle/>
          <a:p>
            <a:r>
              <a:rPr lang="en-GB"/>
              <a:t>January 2019</a:t>
            </a:r>
            <a:endParaRPr lang="en-GB" dirty="0"/>
          </a:p>
        </p:txBody>
      </p:sp>
    </p:spTree>
    <p:extLst>
      <p:ext uri="{BB962C8B-B14F-4D97-AF65-F5344CB8AC3E}">
        <p14:creationId xmlns:p14="http://schemas.microsoft.com/office/powerpoint/2010/main" val="39551991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Meeting Goals</a:t>
            </a:r>
          </a:p>
        </p:txBody>
      </p:sp>
      <p:sp>
        <p:nvSpPr>
          <p:cNvPr id="3" name="Inhaltsplatzhalter 2"/>
          <p:cNvSpPr>
            <a:spLocks noGrp="1"/>
          </p:cNvSpPr>
          <p:nvPr>
            <p:ph idx="1"/>
          </p:nvPr>
        </p:nvSpPr>
        <p:spPr/>
        <p:txBody>
          <a:bodyPr/>
          <a:lstStyle/>
          <a:p>
            <a:pPr>
              <a:buFont typeface="Arial" panose="020B0604020202020204" pitchFamily="34" charset="0"/>
              <a:buChar char="•"/>
            </a:pPr>
            <a:r>
              <a:rPr lang="en-US" dirty="0"/>
              <a:t>Leadership elections</a:t>
            </a:r>
          </a:p>
          <a:p>
            <a:pPr>
              <a:buFont typeface="Arial" panose="020B0604020202020204" pitchFamily="34" charset="0"/>
              <a:buChar char="•"/>
            </a:pPr>
            <a:endParaRPr lang="en-US" dirty="0"/>
          </a:p>
          <a:p>
            <a:pPr>
              <a:buFont typeface="Arial" panose="020B0604020202020204" pitchFamily="34" charset="0"/>
              <a:buChar char="•"/>
            </a:pPr>
            <a:r>
              <a:rPr lang="en-US" dirty="0"/>
              <a:t>Timeline discussion</a:t>
            </a:r>
          </a:p>
          <a:p>
            <a:pPr>
              <a:buFont typeface="Arial" panose="020B0604020202020204" pitchFamily="34" charset="0"/>
              <a:buChar char="•"/>
            </a:pPr>
            <a:endParaRPr lang="en-US" dirty="0"/>
          </a:p>
          <a:p>
            <a:pPr>
              <a:buFont typeface="Arial" panose="020B0604020202020204" pitchFamily="34" charset="0"/>
              <a:buChar char="•"/>
            </a:pPr>
            <a:r>
              <a:rPr lang="en-US" dirty="0"/>
              <a:t>Technical submissions</a:t>
            </a:r>
          </a:p>
          <a:p>
            <a:pPr>
              <a:buFont typeface="Arial" panose="020B0604020202020204" pitchFamily="34" charset="0"/>
              <a:buChar char="•"/>
            </a:pPr>
            <a:endParaRPr lang="en-US" dirty="0"/>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5" name="Fußzeilenplatzhalter 4"/>
          <p:cNvSpPr>
            <a:spLocks noGrp="1"/>
          </p:cNvSpPr>
          <p:nvPr>
            <p:ph type="ftr" idx="14"/>
          </p:nvPr>
        </p:nvSpPr>
        <p:spPr/>
        <p:txBody>
          <a:bodyPr/>
          <a:lstStyle/>
          <a:p>
            <a:r>
              <a:rPr lang="de-DE"/>
              <a:t>Marc Emmelmann (Koden-TI)</a:t>
            </a:r>
            <a:endParaRPr lang="en-GB" dirty="0"/>
          </a:p>
        </p:txBody>
      </p:sp>
      <p:sp>
        <p:nvSpPr>
          <p:cNvPr id="6" name="Datumsplatzhalter 5"/>
          <p:cNvSpPr>
            <a:spLocks noGrp="1"/>
          </p:cNvSpPr>
          <p:nvPr>
            <p:ph type="dt" idx="15"/>
          </p:nvPr>
        </p:nvSpPr>
        <p:spPr/>
        <p:txBody>
          <a:bodyPr/>
          <a:lstStyle/>
          <a:p>
            <a:r>
              <a:rPr lang="en-GB"/>
              <a:t>January 2019</a:t>
            </a:r>
            <a:endParaRPr lang="en-GB" dirty="0"/>
          </a:p>
        </p:txBody>
      </p:sp>
    </p:spTree>
    <p:extLst>
      <p:ext uri="{BB962C8B-B14F-4D97-AF65-F5344CB8AC3E}">
        <p14:creationId xmlns:p14="http://schemas.microsoft.com/office/powerpoint/2010/main" val="15385620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Work Completed this week</a:t>
            </a:r>
          </a:p>
        </p:txBody>
      </p:sp>
      <p:sp>
        <p:nvSpPr>
          <p:cNvPr id="3" name="Inhaltsplatzhalter 2"/>
          <p:cNvSpPr>
            <a:spLocks noGrp="1"/>
          </p:cNvSpPr>
          <p:nvPr>
            <p:ph idx="1"/>
          </p:nvPr>
        </p:nvSpPr>
        <p:spPr/>
        <p:txBody>
          <a:bodyPr/>
          <a:lstStyle/>
          <a:p>
            <a:pPr>
              <a:buFont typeface="Arial" panose="020B0604020202020204" pitchFamily="34" charset="0"/>
              <a:buChar char="•"/>
            </a:pPr>
            <a:r>
              <a:rPr lang="en-US" dirty="0"/>
              <a:t>Leadership elections</a:t>
            </a:r>
          </a:p>
          <a:p>
            <a:pPr lvl="1">
              <a:buFont typeface="Arial" panose="020B0604020202020204" pitchFamily="34" charset="0"/>
              <a:buChar char="•"/>
            </a:pPr>
            <a:r>
              <a:rPr lang="en-US" dirty="0"/>
              <a:t>TG Vice Chairs, subject to WG confirmation vote</a:t>
            </a:r>
          </a:p>
          <a:p>
            <a:pPr lvl="2">
              <a:buFont typeface="Arial" panose="020B0604020202020204" pitchFamily="34" charset="0"/>
              <a:buChar char="•"/>
            </a:pPr>
            <a:r>
              <a:rPr lang="en-US" dirty="0"/>
              <a:t>Hitoshi MORIOKA, SRC Software</a:t>
            </a:r>
          </a:p>
          <a:p>
            <a:pPr lvl="2">
              <a:buFont typeface="Arial" panose="020B0604020202020204" pitchFamily="34" charset="0"/>
              <a:buChar char="•"/>
            </a:pPr>
            <a:r>
              <a:rPr lang="en-US" dirty="0"/>
              <a:t>Stephen </a:t>
            </a:r>
            <a:r>
              <a:rPr lang="en-US" dirty="0" err="1"/>
              <a:t>McCANN</a:t>
            </a:r>
            <a:r>
              <a:rPr lang="en-US" dirty="0"/>
              <a:t>, </a:t>
            </a:r>
            <a:r>
              <a:rPr lang="en-US" dirty="0" err="1"/>
              <a:t>Blackberrry</a:t>
            </a:r>
            <a:endParaRPr lang="en-US" dirty="0"/>
          </a:p>
          <a:p>
            <a:pPr lvl="1">
              <a:buFont typeface="Arial" panose="020B0604020202020204" pitchFamily="34" charset="0"/>
              <a:buChar char="•"/>
            </a:pPr>
            <a:r>
              <a:rPr lang="en-US" dirty="0"/>
              <a:t>Secretary:  </a:t>
            </a:r>
            <a:r>
              <a:rPr lang="en-US" dirty="0" err="1"/>
              <a:t>Xiaofei</a:t>
            </a:r>
            <a:r>
              <a:rPr lang="en-US" dirty="0"/>
              <a:t> WANG, Interdigital</a:t>
            </a:r>
          </a:p>
          <a:p>
            <a:pPr lvl="1">
              <a:buFont typeface="Arial" panose="020B0604020202020204" pitchFamily="34" charset="0"/>
              <a:buChar char="•"/>
            </a:pPr>
            <a:r>
              <a:rPr lang="en-US" dirty="0"/>
              <a:t>Editor: </a:t>
            </a:r>
            <a:r>
              <a:rPr lang="en-US" dirty="0" err="1"/>
              <a:t>t.b.f</a:t>
            </a:r>
            <a:r>
              <a:rPr lang="en-US" dirty="0"/>
              <a:t>.</a:t>
            </a:r>
          </a:p>
          <a:p>
            <a:pPr>
              <a:buFont typeface="Arial" panose="020B0604020202020204" pitchFamily="34" charset="0"/>
              <a:buChar char="•"/>
            </a:pPr>
            <a:r>
              <a:rPr lang="en-US" dirty="0"/>
              <a:t>Technical submissions</a:t>
            </a:r>
          </a:p>
          <a:p>
            <a:pPr lvl="1">
              <a:buFont typeface="Arial" panose="020B0604020202020204" pitchFamily="34" charset="0"/>
              <a:buChar char="•"/>
            </a:pPr>
            <a:r>
              <a:rPr lang="en-US" dirty="0"/>
              <a:t>Agreed on </a:t>
            </a:r>
            <a:r>
              <a:rPr lang="en-US" dirty="0" err="1"/>
              <a:t>TGbc</a:t>
            </a:r>
            <a:r>
              <a:rPr lang="en-US" dirty="0"/>
              <a:t> Selection Procedure</a:t>
            </a:r>
          </a:p>
          <a:p>
            <a:pPr lvl="1">
              <a:buFont typeface="Arial" panose="020B0604020202020204" pitchFamily="34" charset="0"/>
              <a:buChar char="•"/>
            </a:pPr>
            <a:r>
              <a:rPr lang="en-US" dirty="0"/>
              <a:t>Agreed on first set of </a:t>
            </a:r>
            <a:r>
              <a:rPr lang="en-US" dirty="0" err="1"/>
              <a:t>TGbc</a:t>
            </a:r>
            <a:r>
              <a:rPr lang="en-US" dirty="0"/>
              <a:t> Functional Requirements</a:t>
            </a:r>
          </a:p>
          <a:p>
            <a:pPr lvl="1">
              <a:buFont typeface="Arial" panose="020B0604020202020204" pitchFamily="34" charset="0"/>
              <a:buChar char="•"/>
            </a:pPr>
            <a:r>
              <a:rPr lang="en-US" dirty="0"/>
              <a:t>Additional discussion on functional requirements, to be </a:t>
            </a:r>
            <a:r>
              <a:rPr lang="en-US" dirty="0" err="1"/>
              <a:t>contiuned</a:t>
            </a:r>
            <a:endParaRPr lang="en-US" dirty="0"/>
          </a:p>
          <a:p>
            <a:pPr>
              <a:buFont typeface="Arial" panose="020B0604020202020204" pitchFamily="34" charset="0"/>
              <a:buChar char="•"/>
            </a:pPr>
            <a:r>
              <a:rPr lang="en-US" dirty="0"/>
              <a:t>Timeline approved</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5" name="Fußzeilenplatzhalter 4"/>
          <p:cNvSpPr>
            <a:spLocks noGrp="1"/>
          </p:cNvSpPr>
          <p:nvPr>
            <p:ph type="ftr" idx="14"/>
          </p:nvPr>
        </p:nvSpPr>
        <p:spPr/>
        <p:txBody>
          <a:bodyPr/>
          <a:lstStyle/>
          <a:p>
            <a:r>
              <a:rPr lang="de-DE"/>
              <a:t>Marc Emmelmann (Koden-TI)</a:t>
            </a:r>
            <a:endParaRPr lang="en-GB" dirty="0"/>
          </a:p>
        </p:txBody>
      </p:sp>
      <p:sp>
        <p:nvSpPr>
          <p:cNvPr id="6" name="Datumsplatzhalter 5"/>
          <p:cNvSpPr>
            <a:spLocks noGrp="1"/>
          </p:cNvSpPr>
          <p:nvPr>
            <p:ph type="dt" idx="15"/>
          </p:nvPr>
        </p:nvSpPr>
        <p:spPr/>
        <p:txBody>
          <a:bodyPr/>
          <a:lstStyle/>
          <a:p>
            <a:r>
              <a:rPr lang="en-GB"/>
              <a:t>January 2019</a:t>
            </a:r>
            <a:endParaRPr lang="en-GB" dirty="0"/>
          </a:p>
        </p:txBody>
      </p:sp>
    </p:spTree>
    <p:extLst>
      <p:ext uri="{BB962C8B-B14F-4D97-AF65-F5344CB8AC3E}">
        <p14:creationId xmlns:p14="http://schemas.microsoft.com/office/powerpoint/2010/main" val="39189720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ln/>
        </p:spPr>
        <p:txBody>
          <a:bodyPr vert="horz" wrap="square" lIns="90000" tIns="46800" rIns="90000" bIns="46800" numCol="1" anchor="ctr" anchorCtr="0" compatLnSpc="1">
            <a:prstTxWarp prst="textNoShape">
              <a:avLst/>
            </a:prstTxWarp>
          </a:bodyPr>
          <a:lstStyle/>
          <a:p>
            <a:r>
              <a:rPr lang="en-US" dirty="0"/>
              <a:t>Plans for March 2019</a:t>
            </a:r>
          </a:p>
        </p:txBody>
      </p:sp>
      <p:sp>
        <p:nvSpPr>
          <p:cNvPr id="10242" name="Rectangle 2"/>
          <p:cNvSpPr>
            <a:spLocks noGrp="1" noChangeArrowheads="1"/>
          </p:cNvSpPr>
          <p:nvPr>
            <p:ph idx="1"/>
          </p:nvPr>
        </p:nvSpPr>
        <p:spPr>
          <a:ln/>
        </p:spPr>
        <p:txBody>
          <a:bodyPr/>
          <a:lstStyle/>
          <a:p>
            <a:pPr>
              <a:buFont typeface="Arial" panose="020B0604020202020204" pitchFamily="34" charset="0"/>
              <a:buChar char="•"/>
            </a:pPr>
            <a:r>
              <a:rPr lang="en-US" dirty="0"/>
              <a:t>Submissions to populate</a:t>
            </a:r>
          </a:p>
          <a:p>
            <a:pPr lvl="1">
              <a:buFont typeface="Arial" panose="020B0604020202020204" pitchFamily="34" charset="0"/>
              <a:buChar char="•"/>
            </a:pPr>
            <a:r>
              <a:rPr lang="en-US" dirty="0"/>
              <a:t>the </a:t>
            </a:r>
            <a:r>
              <a:rPr lang="en-US" dirty="0" err="1"/>
              <a:t>TGbc</a:t>
            </a:r>
            <a:r>
              <a:rPr lang="en-US" dirty="0"/>
              <a:t> Use Case Document</a:t>
            </a:r>
          </a:p>
          <a:p>
            <a:pPr lvl="1">
              <a:buFont typeface="Arial" panose="020B0604020202020204" pitchFamily="34" charset="0"/>
              <a:buChar char="•"/>
            </a:pPr>
            <a:r>
              <a:rPr lang="en-US" dirty="0"/>
              <a:t>the </a:t>
            </a:r>
            <a:r>
              <a:rPr lang="en-US" dirty="0" err="1"/>
              <a:t>TGbc</a:t>
            </a:r>
            <a:r>
              <a:rPr lang="en-US" dirty="0"/>
              <a:t> Functional Requirement Document</a:t>
            </a:r>
          </a:p>
          <a:p>
            <a:pPr>
              <a:buFont typeface="Arial" panose="020B0604020202020204" pitchFamily="34" charset="0"/>
              <a:buChar char="•"/>
            </a:pPr>
            <a:endParaRPr lang="en-US" dirty="0"/>
          </a:p>
          <a:p>
            <a:pPr>
              <a:buFont typeface="Arial" panose="020B0604020202020204" pitchFamily="34" charset="0"/>
              <a:buChar char="•"/>
            </a:pPr>
            <a:r>
              <a:rPr lang="en-US" dirty="0"/>
              <a:t>Other technical submissions</a:t>
            </a:r>
          </a:p>
          <a:p>
            <a:pPr>
              <a:buFont typeface="Arial" panose="020B0604020202020204" pitchFamily="34" charset="0"/>
              <a:buChar char="•"/>
            </a:pPr>
            <a:endParaRPr lang="en-US" dirty="0"/>
          </a:p>
          <a:p>
            <a:pPr>
              <a:buFont typeface="Arial" panose="020B0604020202020204" pitchFamily="34" charset="0"/>
              <a:buChar char="•"/>
            </a:pPr>
            <a:r>
              <a:rPr lang="en-US" dirty="0"/>
              <a:t>Find a Technical Editor</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76</a:t>
            </a:fld>
            <a:endParaRPr lang="en-GB"/>
          </a:p>
        </p:txBody>
      </p:sp>
      <p:sp>
        <p:nvSpPr>
          <p:cNvPr id="5" name="Footer Placeholder 4"/>
          <p:cNvSpPr>
            <a:spLocks noGrp="1"/>
          </p:cNvSpPr>
          <p:nvPr>
            <p:ph type="ftr" idx="14"/>
          </p:nvPr>
        </p:nvSpPr>
        <p:spPr/>
        <p:txBody>
          <a:bodyPr/>
          <a:lstStyle/>
          <a:p>
            <a:r>
              <a:rPr lang="de-DE"/>
              <a:t>Marc Emmelmann (Koden-TI)</a:t>
            </a:r>
            <a:endParaRPr lang="en-GB" dirty="0"/>
          </a:p>
        </p:txBody>
      </p:sp>
      <p:sp>
        <p:nvSpPr>
          <p:cNvPr id="4" name="Date Placeholder 3"/>
          <p:cNvSpPr>
            <a:spLocks noGrp="1"/>
          </p:cNvSpPr>
          <p:nvPr>
            <p:ph type="dt" idx="15"/>
          </p:nvPr>
        </p:nvSpPr>
        <p:spPr/>
        <p:txBody>
          <a:bodyPr/>
          <a:lstStyle/>
          <a:p>
            <a:r>
              <a:rPr lang="en-GB"/>
              <a:t>January 2019</a:t>
            </a:r>
          </a:p>
        </p:txBody>
      </p:sp>
    </p:spTree>
    <p:extLst>
      <p:ext uri="{BB962C8B-B14F-4D97-AF65-F5344CB8AC3E}">
        <p14:creationId xmlns:p14="http://schemas.microsoft.com/office/powerpoint/2010/main" val="26443043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Future Session Planning</a:t>
            </a:r>
          </a:p>
        </p:txBody>
      </p:sp>
      <p:sp>
        <p:nvSpPr>
          <p:cNvPr id="3" name="Inhaltsplatzhalter 2"/>
          <p:cNvSpPr>
            <a:spLocks noGrp="1"/>
          </p:cNvSpPr>
          <p:nvPr>
            <p:ph idx="1"/>
          </p:nvPr>
        </p:nvSpPr>
        <p:spPr/>
        <p:txBody>
          <a:bodyPr/>
          <a:lstStyle/>
          <a:p>
            <a:r>
              <a:rPr lang="en-US" dirty="0"/>
              <a:t>Teleconferences:</a:t>
            </a:r>
          </a:p>
          <a:p>
            <a:r>
              <a:rPr lang="en-US" dirty="0"/>
              <a:t>	Agreed general time slot:  Tuesdays,  10:00h ET</a:t>
            </a:r>
          </a:p>
          <a:p>
            <a:r>
              <a:rPr lang="en-US" dirty="0"/>
              <a:t>	Telco on Feb 12, 2019 &amp; March 19, 2019</a:t>
            </a:r>
          </a:p>
          <a:p>
            <a:r>
              <a:rPr lang="en-US" dirty="0"/>
              <a:t>	Additional telco on–demand with 10-day notice</a:t>
            </a:r>
          </a:p>
          <a:p>
            <a:endParaRPr lang="en-US" dirty="0"/>
          </a:p>
          <a:p>
            <a:r>
              <a:rPr lang="en-US" dirty="0"/>
              <a:t>10-15 March 2019 F2F meeting, Vancouver, CND:</a:t>
            </a:r>
          </a:p>
          <a:p>
            <a:r>
              <a:rPr lang="en-US" dirty="0"/>
              <a:t>	Meeting time requested:  3 sessions </a:t>
            </a:r>
            <a:r>
              <a:rPr lang="en-US" dirty="0" smtClean="0"/>
              <a:t>(</a:t>
            </a:r>
            <a:r>
              <a:rPr lang="en-US" dirty="0" smtClean="0">
                <a:solidFill>
                  <a:schemeClr val="tx1"/>
                </a:solidFill>
              </a:rPr>
              <a:t>Monday PM1, Wednesday AM1, Thursday AM1</a:t>
            </a:r>
            <a:r>
              <a:rPr lang="en-US" dirty="0" smtClean="0"/>
              <a:t>)</a:t>
            </a:r>
            <a:endParaRPr lang="en-US" dirty="0"/>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
        <p:nvSpPr>
          <p:cNvPr id="5" name="Fußzeilenplatzhalter 4"/>
          <p:cNvSpPr>
            <a:spLocks noGrp="1"/>
          </p:cNvSpPr>
          <p:nvPr>
            <p:ph type="ftr" idx="14"/>
          </p:nvPr>
        </p:nvSpPr>
        <p:spPr/>
        <p:txBody>
          <a:bodyPr/>
          <a:lstStyle/>
          <a:p>
            <a:r>
              <a:rPr lang="de-DE"/>
              <a:t>Marc Emmelmann (Koden-TI)</a:t>
            </a:r>
            <a:endParaRPr lang="en-GB" dirty="0"/>
          </a:p>
        </p:txBody>
      </p:sp>
      <p:sp>
        <p:nvSpPr>
          <p:cNvPr id="6" name="Datumsplatzhalter 5"/>
          <p:cNvSpPr>
            <a:spLocks noGrp="1"/>
          </p:cNvSpPr>
          <p:nvPr>
            <p:ph type="dt" idx="15"/>
          </p:nvPr>
        </p:nvSpPr>
        <p:spPr/>
        <p:txBody>
          <a:bodyPr/>
          <a:lstStyle/>
          <a:p>
            <a:r>
              <a:rPr lang="en-GB"/>
              <a:t>January 2019</a:t>
            </a:r>
            <a:endParaRPr lang="en-GB" dirty="0"/>
          </a:p>
        </p:txBody>
      </p:sp>
    </p:spTree>
    <p:extLst>
      <p:ext uri="{BB962C8B-B14F-4D97-AF65-F5344CB8AC3E}">
        <p14:creationId xmlns:p14="http://schemas.microsoft.com/office/powerpoint/2010/main" val="2091849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TGbc</a:t>
            </a:r>
            <a:r>
              <a:rPr lang="en-US" dirty="0"/>
              <a:t> schedule</a:t>
            </a:r>
          </a:p>
        </p:txBody>
      </p:sp>
      <p:sp>
        <p:nvSpPr>
          <p:cNvPr id="3" name="Inhaltsplatzhalter 2"/>
          <p:cNvSpPr>
            <a:spLocks noGrp="1"/>
          </p:cNvSpPr>
          <p:nvPr>
            <p:ph idx="1"/>
          </p:nvPr>
        </p:nvSpPr>
        <p:spPr/>
        <p:txBody>
          <a:bodyPr/>
          <a:lstStyle/>
          <a:p>
            <a:pPr marL="0" indent="0">
              <a:lnSpc>
                <a:spcPct val="80000"/>
              </a:lnSpc>
            </a:pPr>
            <a:r>
              <a:rPr lang="en-US" altLang="en-US" dirty="0"/>
              <a:t>January 2019		First meeting as a task group</a:t>
            </a:r>
          </a:p>
          <a:p>
            <a:pPr marL="0" indent="0">
              <a:lnSpc>
                <a:spcPct val="80000"/>
              </a:lnSpc>
            </a:pPr>
            <a:r>
              <a:rPr lang="en-US" altLang="en-US" dirty="0"/>
              <a:t>January 2020		Initial WGLB (D1.0)</a:t>
            </a:r>
          </a:p>
          <a:p>
            <a:pPr marL="0" indent="0">
              <a:lnSpc>
                <a:spcPct val="80000"/>
              </a:lnSpc>
            </a:pPr>
            <a:r>
              <a:rPr lang="en-US" altLang="en-US" dirty="0"/>
              <a:t>July 2020			D2.0 WGLB Recirculation LB</a:t>
            </a:r>
          </a:p>
          <a:p>
            <a:pPr marL="0" indent="0">
              <a:lnSpc>
                <a:spcPct val="80000"/>
              </a:lnSpc>
            </a:pPr>
            <a:r>
              <a:rPr lang="en-US" altLang="en-US" dirty="0"/>
              <a:t>January 2021		Form SB Pool</a:t>
            </a:r>
          </a:p>
          <a:p>
            <a:pPr marL="0" indent="0">
              <a:lnSpc>
                <a:spcPct val="80000"/>
              </a:lnSpc>
            </a:pPr>
            <a:r>
              <a:rPr lang="en-US" altLang="en-US" dirty="0"/>
              <a:t>January 2021		MEC/MDR done</a:t>
            </a:r>
          </a:p>
          <a:p>
            <a:pPr marL="0" indent="0">
              <a:lnSpc>
                <a:spcPct val="80000"/>
              </a:lnSpc>
            </a:pPr>
            <a:r>
              <a:rPr lang="en-US" altLang="en-US" dirty="0"/>
              <a:t>March 2021		Initial SB</a:t>
            </a:r>
          </a:p>
          <a:p>
            <a:pPr marL="0" indent="0">
              <a:lnSpc>
                <a:spcPct val="80000"/>
              </a:lnSpc>
            </a:pPr>
            <a:r>
              <a:rPr lang="en-US" altLang="en-US" dirty="0"/>
              <a:t>July 2021			Recirculation SB</a:t>
            </a:r>
          </a:p>
          <a:p>
            <a:pPr marL="0" indent="0">
              <a:lnSpc>
                <a:spcPct val="80000"/>
              </a:lnSpc>
            </a:pPr>
            <a:r>
              <a:rPr lang="en-US" altLang="en-US" dirty="0"/>
              <a:t>Jan 2022			Final WG/EC approval</a:t>
            </a:r>
          </a:p>
          <a:p>
            <a:pPr marL="0" indent="0">
              <a:lnSpc>
                <a:spcPct val="80000"/>
              </a:lnSpc>
            </a:pPr>
            <a:r>
              <a:rPr lang="en-US" altLang="en-US" dirty="0"/>
              <a:t>Feb 2022			</a:t>
            </a:r>
            <a:r>
              <a:rPr lang="en-US" altLang="en-US" dirty="0" err="1"/>
              <a:t>Revcom</a:t>
            </a:r>
            <a:r>
              <a:rPr lang="en-US" altLang="en-US" dirty="0"/>
              <a:t>/SASB approval</a:t>
            </a:r>
            <a:endParaRPr lang="en-US" dirty="0"/>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5" name="Fußzeilenplatzhalter 4"/>
          <p:cNvSpPr>
            <a:spLocks noGrp="1"/>
          </p:cNvSpPr>
          <p:nvPr>
            <p:ph type="ftr" idx="14"/>
          </p:nvPr>
        </p:nvSpPr>
        <p:spPr/>
        <p:txBody>
          <a:bodyPr/>
          <a:lstStyle/>
          <a:p>
            <a:r>
              <a:rPr lang="de-DE"/>
              <a:t>Marc Emmelmann (Koden-TI)</a:t>
            </a:r>
            <a:endParaRPr lang="en-GB" dirty="0"/>
          </a:p>
        </p:txBody>
      </p:sp>
      <p:sp>
        <p:nvSpPr>
          <p:cNvPr id="6" name="Datumsplatzhalter 5"/>
          <p:cNvSpPr>
            <a:spLocks noGrp="1"/>
          </p:cNvSpPr>
          <p:nvPr>
            <p:ph type="dt" idx="15"/>
          </p:nvPr>
        </p:nvSpPr>
        <p:spPr/>
        <p:txBody>
          <a:bodyPr/>
          <a:lstStyle/>
          <a:p>
            <a:r>
              <a:rPr lang="en-GB"/>
              <a:t>January 2019</a:t>
            </a:r>
            <a:endParaRPr lang="en-GB" dirty="0"/>
          </a:p>
        </p:txBody>
      </p:sp>
    </p:spTree>
    <p:extLst>
      <p:ext uri="{BB962C8B-B14F-4D97-AF65-F5344CB8AC3E}">
        <p14:creationId xmlns:p14="http://schemas.microsoft.com/office/powerpoint/2010/main" val="129859796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idx="1"/>
          </p:nvPr>
        </p:nvSpPr>
        <p:spPr>
          <a:ln/>
        </p:spPr>
        <p:txBody>
          <a:bodyPr/>
          <a:lstStyle/>
          <a:p>
            <a:r>
              <a:rPr lang="en-US" dirty="0"/>
              <a:t>Agenda for this week:				11-18/2124</a:t>
            </a:r>
          </a:p>
          <a:p>
            <a:r>
              <a:rPr lang="en-US" dirty="0"/>
              <a:t>Meeting / Chair’s Slide Deck:		11-18/2126</a:t>
            </a:r>
          </a:p>
          <a:p>
            <a:r>
              <a:rPr lang="en-US" dirty="0"/>
              <a:t>Meeting minutes:					11-19/0119</a:t>
            </a:r>
          </a:p>
          <a:p>
            <a:r>
              <a:rPr lang="en-US" dirty="0"/>
              <a:t>Snapshot Slide:						11-18/2125</a:t>
            </a:r>
          </a:p>
          <a:p>
            <a:r>
              <a:rPr lang="en-US" dirty="0"/>
              <a:t>Closing report:						11-18/2127</a:t>
            </a:r>
          </a:p>
          <a:p>
            <a:endParaRPr lang="en-US" dirty="0"/>
          </a:p>
          <a:p>
            <a:r>
              <a:rPr lang="en-US" dirty="0" err="1"/>
              <a:t>TGbc</a:t>
            </a:r>
            <a:r>
              <a:rPr lang="en-US" dirty="0"/>
              <a:t> Motion Booklet:				11-18/2123</a:t>
            </a:r>
          </a:p>
          <a:p>
            <a:r>
              <a:rPr lang="en-US" dirty="0" err="1"/>
              <a:t>TGbc</a:t>
            </a:r>
            <a:r>
              <a:rPr lang="en-US" dirty="0"/>
              <a:t> Selection Procedure:			11-19/0135r0</a:t>
            </a:r>
          </a:p>
          <a:p>
            <a:r>
              <a:rPr lang="en-US" dirty="0" err="1"/>
              <a:t>TGbc</a:t>
            </a:r>
            <a:r>
              <a:rPr lang="en-US" dirty="0"/>
              <a:t> Functional Requirements:	11-19/0151</a:t>
            </a:r>
          </a:p>
          <a:p>
            <a:endParaRPr lang="en-US"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79</a:t>
            </a:fld>
            <a:endParaRPr lang="en-GB"/>
          </a:p>
        </p:txBody>
      </p:sp>
      <p:sp>
        <p:nvSpPr>
          <p:cNvPr id="5" name="Footer Placeholder 4"/>
          <p:cNvSpPr>
            <a:spLocks noGrp="1"/>
          </p:cNvSpPr>
          <p:nvPr>
            <p:ph type="ftr" idx="14"/>
          </p:nvPr>
        </p:nvSpPr>
        <p:spPr/>
        <p:txBody>
          <a:bodyPr/>
          <a:lstStyle/>
          <a:p>
            <a:r>
              <a:rPr lang="de-DE"/>
              <a:t>Marc Emmelmann (Koden-TI)</a:t>
            </a:r>
            <a:endParaRPr lang="en-GB" dirty="0"/>
          </a:p>
        </p:txBody>
      </p:sp>
      <p:sp>
        <p:nvSpPr>
          <p:cNvPr id="4" name="Date Placeholder 3"/>
          <p:cNvSpPr>
            <a:spLocks noGrp="1"/>
          </p:cNvSpPr>
          <p:nvPr>
            <p:ph type="dt" idx="15"/>
          </p:nvPr>
        </p:nvSpPr>
        <p:spPr/>
        <p:txBody>
          <a:bodyPr/>
          <a:lstStyle/>
          <a:p>
            <a:r>
              <a:rPr lang="en-GB"/>
              <a:t>January 2019</a:t>
            </a:r>
          </a:p>
        </p:txBody>
      </p:sp>
    </p:spTree>
    <p:extLst>
      <p:ext uri="{BB962C8B-B14F-4D97-AF65-F5344CB8AC3E}">
        <p14:creationId xmlns:p14="http://schemas.microsoft.com/office/powerpoint/2010/main" val="14942789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ABCBF0-44F1-45E4-B723-F8844E281385}"/>
              </a:ext>
            </a:extLst>
          </p:cNvPr>
          <p:cNvSpPr>
            <a:spLocks noGrp="1"/>
          </p:cNvSpPr>
          <p:nvPr>
            <p:ph type="title"/>
          </p:nvPr>
        </p:nvSpPr>
        <p:spPr/>
        <p:txBody>
          <a:bodyPr/>
          <a:lstStyle/>
          <a:p>
            <a:r>
              <a:rPr lang="en-US" dirty="0"/>
              <a:t>MDR status (continued)</a:t>
            </a:r>
          </a:p>
        </p:txBody>
      </p:sp>
      <p:sp>
        <p:nvSpPr>
          <p:cNvPr id="3" name="Content Placeholder 2">
            <a:extLst>
              <a:ext uri="{FF2B5EF4-FFF2-40B4-BE49-F238E27FC236}">
                <a16:creationId xmlns="" xmlns:a16="http://schemas.microsoft.com/office/drawing/2014/main" id="{FD002123-6638-4344-B4D2-D272586A8D7E}"/>
              </a:ext>
            </a:extLst>
          </p:cNvPr>
          <p:cNvSpPr>
            <a:spLocks noGrp="1"/>
          </p:cNvSpPr>
          <p:nvPr>
            <p:ph idx="1"/>
          </p:nvPr>
        </p:nvSpPr>
        <p:spPr/>
        <p:txBody>
          <a:bodyPr/>
          <a:lstStyle/>
          <a:p>
            <a:r>
              <a:rPr lang="en-US" dirty="0"/>
              <a:t>802.11 Working Group Mandatory Draft Review</a:t>
            </a:r>
          </a:p>
          <a:p>
            <a:r>
              <a:rPr lang="en-US" sz="1600" dirty="0"/>
              <a:t>P802.11aj D3.0 went through MDR process – 802.11-16/1333r5 dated Dec 9, 2016</a:t>
            </a:r>
          </a:p>
          <a:p>
            <a:r>
              <a:rPr lang="en-US" sz="1600" dirty="0"/>
              <a:t>P802.11ak D3.0 went through MDR process – 802.11-17/143r3 dated March 2, 2017</a:t>
            </a:r>
          </a:p>
          <a:p>
            <a:endParaRPr lang="en-US" sz="1600" dirty="0"/>
          </a:p>
          <a:p>
            <a:r>
              <a:rPr lang="en-US" sz="1600" dirty="0"/>
              <a:t>P802.11ax will be started on D4.0 out of January meeting (Robert Stacey, +++, Edward Au, </a:t>
            </a:r>
            <a:r>
              <a:rPr lang="en-US" sz="1600" dirty="0" err="1"/>
              <a:t>Yongho</a:t>
            </a:r>
            <a:r>
              <a:rPr lang="en-US" sz="1600" dirty="0"/>
              <a:t> Seok, Emily Qi, Naveen </a:t>
            </a:r>
            <a:r>
              <a:rPr lang="en-US" sz="1600" dirty="0" err="1"/>
              <a:t>Kakani</a:t>
            </a:r>
            <a:r>
              <a:rPr lang="en-US" sz="1600" dirty="0"/>
              <a:t>, Perry </a:t>
            </a:r>
            <a:r>
              <a:rPr lang="en-US" sz="1600" dirty="0" err="1"/>
              <a:t>Correll</a:t>
            </a:r>
            <a:r>
              <a:rPr lang="en-US" sz="1600" dirty="0"/>
              <a:t>, Peter Ecclesine)</a:t>
            </a:r>
          </a:p>
          <a:p>
            <a:r>
              <a:rPr lang="en-US" sz="1600" dirty="0"/>
              <a:t>P802.11ay will be started on D3.0 out of January meeting (Robert Stacey, +++, Edward Au, </a:t>
            </a:r>
            <a:r>
              <a:rPr lang="en-US" sz="1600" dirty="0" err="1"/>
              <a:t>Yongho</a:t>
            </a:r>
            <a:r>
              <a:rPr lang="en-US" sz="1600" dirty="0"/>
              <a:t> Seok, Emily Qi, Peter Ecclesine)</a:t>
            </a:r>
          </a:p>
          <a:p>
            <a:r>
              <a:rPr lang="en-US" sz="1600" dirty="0" err="1"/>
              <a:t>REVmd</a:t>
            </a:r>
            <a:r>
              <a:rPr lang="en-US" sz="1600" dirty="0"/>
              <a:t> on Draft 2.1 will be started out of January (Robert Stacey, +++, </a:t>
            </a:r>
            <a:r>
              <a:rPr lang="en-US" sz="1600" dirty="0" err="1"/>
              <a:t>Yongho</a:t>
            </a:r>
            <a:r>
              <a:rPr lang="en-US" sz="1600" dirty="0"/>
              <a:t> Seok, Emily Qi, Peter Ecclesine)</a:t>
            </a:r>
          </a:p>
          <a:p>
            <a:endParaRPr lang="en-US" sz="1600" dirty="0"/>
          </a:p>
          <a:p>
            <a:endParaRPr lang="en-US" dirty="0"/>
          </a:p>
        </p:txBody>
      </p:sp>
      <p:sp>
        <p:nvSpPr>
          <p:cNvPr id="4" name="Slide Number Placeholder 3">
            <a:extLst>
              <a:ext uri="{FF2B5EF4-FFF2-40B4-BE49-F238E27FC236}">
                <a16:creationId xmlns="" xmlns:a16="http://schemas.microsoft.com/office/drawing/2014/main" id="{6442E705-1460-4DF1-84ED-524D092FADF9}"/>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 xmlns:a16="http://schemas.microsoft.com/office/drawing/2014/main" id="{594C071D-E4DB-400A-93E2-52FDF8F8AA91}"/>
              </a:ext>
            </a:extLst>
          </p:cNvPr>
          <p:cNvSpPr>
            <a:spLocks noGrp="1"/>
          </p:cNvSpPr>
          <p:nvPr>
            <p:ph type="ftr" idx="14"/>
          </p:nvPr>
        </p:nvSpPr>
        <p:spPr/>
        <p:txBody>
          <a:bodyPr/>
          <a:lstStyle/>
          <a:p>
            <a:r>
              <a:rPr lang="en-GB"/>
              <a:t>Peter Ecclesine (Cisco Systems)</a:t>
            </a:r>
            <a:endParaRPr lang="en-GB" dirty="0"/>
          </a:p>
        </p:txBody>
      </p:sp>
      <p:sp>
        <p:nvSpPr>
          <p:cNvPr id="6" name="Date Placeholder 5">
            <a:extLst>
              <a:ext uri="{FF2B5EF4-FFF2-40B4-BE49-F238E27FC236}">
                <a16:creationId xmlns="" xmlns:a16="http://schemas.microsoft.com/office/drawing/2014/main" id="{D46ED981-2EF4-42B0-ACD5-D4EC6A2A1367}"/>
              </a:ext>
            </a:extLst>
          </p:cNvPr>
          <p:cNvSpPr>
            <a:spLocks noGrp="1"/>
          </p:cNvSpPr>
          <p:nvPr>
            <p:ph type="dt" idx="15"/>
          </p:nvPr>
        </p:nvSpPr>
        <p:spPr/>
        <p:txBody>
          <a:bodyPr/>
          <a:lstStyle/>
          <a:p>
            <a:r>
              <a:rPr lang="en-US"/>
              <a:t>January 2019</a:t>
            </a:r>
            <a:endParaRPr lang="en-GB" dirty="0"/>
          </a:p>
        </p:txBody>
      </p:sp>
    </p:spTree>
    <p:extLst>
      <p:ext uri="{BB962C8B-B14F-4D97-AF65-F5344CB8AC3E}">
        <p14:creationId xmlns:p14="http://schemas.microsoft.com/office/powerpoint/2010/main" val="26348191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smtClean="0"/>
              <a:t>TGbd</a:t>
            </a:r>
            <a:r>
              <a:rPr lang="en-GB" dirty="0" smtClean="0"/>
              <a:t> Closing </a:t>
            </a:r>
            <a:r>
              <a:rPr lang="en-GB" dirty="0"/>
              <a:t>Report </a:t>
            </a:r>
            <a:r>
              <a:rPr lang="en-GB" dirty="0" smtClean="0"/>
              <a:t>– St. Louis, US</a:t>
            </a:r>
            <a:endParaRPr lang="en-GB" dirty="0"/>
          </a:p>
        </p:txBody>
      </p:sp>
      <p:sp>
        <p:nvSpPr>
          <p:cNvPr id="3074" name="Rectangle 2"/>
          <p:cNvSpPr>
            <a:spLocks noGrp="1" noChangeArrowheads="1"/>
          </p:cNvSpPr>
          <p:nvPr>
            <p:ph idx="1"/>
          </p:nvPr>
        </p:nvSpPr>
        <p:spPr>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2019-1-17</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80</a:t>
            </a:fld>
            <a:endParaRPr lang="en-GB" dirty="0"/>
          </a:p>
        </p:txBody>
      </p:sp>
      <p:sp>
        <p:nvSpPr>
          <p:cNvPr id="7" name="Footer Placeholder 4"/>
          <p:cNvSpPr>
            <a:spLocks noGrp="1"/>
          </p:cNvSpPr>
          <p:nvPr>
            <p:ph type="ftr" idx="14"/>
          </p:nvPr>
        </p:nvSpPr>
        <p:spPr/>
        <p:txBody>
          <a:bodyPr/>
          <a:lstStyle/>
          <a:p>
            <a:r>
              <a:rPr lang="en-GB" dirty="0" smtClean="0"/>
              <a:t>Bo Sun (ZTE)</a:t>
            </a:r>
            <a:endParaRPr lang="en-GB" dirty="0"/>
          </a:p>
        </p:txBody>
      </p:sp>
      <p:sp>
        <p:nvSpPr>
          <p:cNvPr id="6" name="Date Placeholder 3"/>
          <p:cNvSpPr>
            <a:spLocks noGrp="1"/>
          </p:cNvSpPr>
          <p:nvPr>
            <p:ph type="dt" idx="15"/>
          </p:nvPr>
        </p:nvSpPr>
        <p:spPr/>
        <p:txBody>
          <a:bodyPr/>
          <a:lstStyle/>
          <a:p>
            <a:r>
              <a:rPr lang="en-US" dirty="0" smtClean="0"/>
              <a:t>Jan 2019</a:t>
            </a:r>
            <a:endParaRPr lang="en-GB" dirty="0"/>
          </a:p>
        </p:txBody>
      </p:sp>
      <p:sp>
        <p:nvSpPr>
          <p:cNvPr id="3076" name="Rectangle 4"/>
          <p:cNvSpPr>
            <a:spLocks noChangeArrowheads="1"/>
          </p:cNvSpPr>
          <p:nvPr/>
        </p:nvSpPr>
        <p:spPr bwMode="auto">
          <a:xfrm>
            <a:off x="2057400" y="27432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graphicFrame>
        <p:nvGraphicFramePr>
          <p:cNvPr id="9" name="Object 11"/>
          <p:cNvGraphicFramePr>
            <a:graphicFrameLocks noChangeAspect="1"/>
          </p:cNvGraphicFramePr>
          <p:nvPr>
            <p:extLst/>
          </p:nvPr>
        </p:nvGraphicFramePr>
        <p:xfrm>
          <a:off x="2243138" y="3402852"/>
          <a:ext cx="7780337" cy="955675"/>
        </p:xfrm>
        <a:graphic>
          <a:graphicData uri="http://schemas.openxmlformats.org/presentationml/2006/ole">
            <mc:AlternateContent xmlns:mc="http://schemas.openxmlformats.org/markup-compatibility/2006">
              <mc:Choice xmlns:v="urn:schemas-microsoft-com:vml" Requires="v">
                <p:oleObj spid="_x0000_s67591" name="Document" r:id="rId5" imgW="8302326" imgH="1017911" progId="Word.Document.8">
                  <p:embed/>
                </p:oleObj>
              </mc:Choice>
              <mc:Fallback>
                <p:oleObj name="Document" r:id="rId5" imgW="8302326" imgH="1017911"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3138" y="3402852"/>
                        <a:ext cx="778033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132910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dirty="0"/>
              <a:t>Closing report for </a:t>
            </a:r>
            <a:r>
              <a:rPr lang="en-GB" altLang="en-US" dirty="0" smtClean="0"/>
              <a:t>Jan 2019 </a:t>
            </a:r>
            <a:r>
              <a:rPr lang="en-GB" altLang="en-US" dirty="0" err="1" smtClean="0"/>
              <a:t>TGbd</a:t>
            </a:r>
            <a:r>
              <a:rPr lang="en-GB" altLang="en-US" dirty="0" smtClean="0"/>
              <a:t> meeting in St. Louis, USA</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81</a:t>
            </a:fld>
            <a:endParaRPr lang="en-GB"/>
          </a:p>
        </p:txBody>
      </p:sp>
      <p:sp>
        <p:nvSpPr>
          <p:cNvPr id="7" name="Footer Placeholder 4"/>
          <p:cNvSpPr>
            <a:spLocks noGrp="1"/>
          </p:cNvSpPr>
          <p:nvPr>
            <p:ph type="ftr" idx="14"/>
          </p:nvPr>
        </p:nvSpPr>
        <p:spPr/>
        <p:txBody>
          <a:bodyPr/>
          <a:lstStyle/>
          <a:p>
            <a:r>
              <a:rPr lang="en-GB" dirty="0" smtClean="0"/>
              <a:t>Bo Sun (ZTE)</a:t>
            </a:r>
            <a:endParaRPr lang="en-GB" dirty="0"/>
          </a:p>
        </p:txBody>
      </p:sp>
      <p:sp>
        <p:nvSpPr>
          <p:cNvPr id="4" name="Date Placeholder 3"/>
          <p:cNvSpPr>
            <a:spLocks noGrp="1"/>
          </p:cNvSpPr>
          <p:nvPr>
            <p:ph type="dt" idx="15"/>
          </p:nvPr>
        </p:nvSpPr>
        <p:spPr/>
        <p:txBody>
          <a:bodyPr/>
          <a:lstStyle/>
          <a:p>
            <a:r>
              <a:rPr lang="en-US" dirty="0" smtClean="0"/>
              <a:t>Jan 2019</a:t>
            </a:r>
            <a:endParaRPr lang="en-GB" dirty="0"/>
          </a:p>
        </p:txBody>
      </p:sp>
    </p:spTree>
    <p:extLst>
      <p:ext uri="{BB962C8B-B14F-4D97-AF65-F5344CB8AC3E}">
        <p14:creationId xmlns:p14="http://schemas.microsoft.com/office/powerpoint/2010/main" val="40501440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BDFE0C-82E1-46BE-987F-B7EF866C9344}"/>
              </a:ext>
            </a:extLst>
          </p:cNvPr>
          <p:cNvSpPr>
            <a:spLocks noGrp="1"/>
          </p:cNvSpPr>
          <p:nvPr>
            <p:ph type="title"/>
          </p:nvPr>
        </p:nvSpPr>
        <p:spPr/>
        <p:txBody>
          <a:bodyPr/>
          <a:lstStyle/>
          <a:p>
            <a:r>
              <a:rPr lang="en-US" altLang="en-US" dirty="0" err="1" smtClean="0"/>
              <a:t>TGbd</a:t>
            </a:r>
            <a:r>
              <a:rPr lang="en-US" altLang="en-US" dirty="0" smtClean="0"/>
              <a:t> Progress in the week</a:t>
            </a:r>
            <a:endParaRPr lang="en-US" dirty="0"/>
          </a:p>
        </p:txBody>
      </p:sp>
      <p:sp>
        <p:nvSpPr>
          <p:cNvPr id="3" name="Content Placeholder 2">
            <a:extLst>
              <a:ext uri="{FF2B5EF4-FFF2-40B4-BE49-F238E27FC236}">
                <a16:creationId xmlns:a16="http://schemas.microsoft.com/office/drawing/2014/main" xmlns="" id="{CD7B87A0-10F9-4121-935C-57A81A40B92A}"/>
              </a:ext>
            </a:extLst>
          </p:cNvPr>
          <p:cNvSpPr>
            <a:spLocks noGrp="1"/>
          </p:cNvSpPr>
          <p:nvPr>
            <p:ph idx="1"/>
          </p:nvPr>
        </p:nvSpPr>
        <p:spPr>
          <a:xfrm>
            <a:off x="914401" y="1600261"/>
            <a:ext cx="10361084" cy="4494154"/>
          </a:xfrm>
        </p:spPr>
        <p:txBody>
          <a:bodyPr>
            <a:normAutofit fontScale="62500" lnSpcReduction="20000"/>
          </a:bodyPr>
          <a:lstStyle/>
          <a:p>
            <a:pPr>
              <a:spcBef>
                <a:spcPct val="20000"/>
              </a:spcBef>
              <a:buClrTx/>
              <a:buSzTx/>
            </a:pPr>
            <a:r>
              <a:rPr lang="en-US" altLang="en-US" sz="3400" dirty="0">
                <a:solidFill>
                  <a:schemeClr val="tx1"/>
                </a:solidFill>
                <a:ea typeface="MS PGothic" panose="020B0600070205080204" pitchFamily="34" charset="-128"/>
              </a:rPr>
              <a:t>4 meeting slots were planned and one more meeting slot were added in the week. </a:t>
            </a:r>
          </a:p>
          <a:p>
            <a:pPr>
              <a:spcBef>
                <a:spcPct val="20000"/>
              </a:spcBef>
              <a:buClrTx/>
              <a:buSzTx/>
            </a:pPr>
            <a:r>
              <a:rPr lang="en-US" altLang="en-US" sz="3400" dirty="0">
                <a:solidFill>
                  <a:schemeClr val="tx1"/>
                </a:solidFill>
                <a:ea typeface="MS PGothic" panose="020B0600070205080204" pitchFamily="34" charset="-128"/>
              </a:rPr>
              <a:t>Work items completed in this week include: </a:t>
            </a:r>
          </a:p>
          <a:p>
            <a:pPr>
              <a:spcBef>
                <a:spcPct val="20000"/>
              </a:spcBef>
              <a:buClrTx/>
              <a:buSzTx/>
              <a:buFontTx/>
              <a:buChar char="-"/>
            </a:pPr>
            <a:r>
              <a:rPr lang="en-US" altLang="en-US" sz="2900" dirty="0">
                <a:solidFill>
                  <a:schemeClr val="tx1"/>
                </a:solidFill>
                <a:ea typeface="MS PGothic" panose="020B0600070205080204" pitchFamily="34" charset="-128"/>
              </a:rPr>
              <a:t>Meeting agenda: 11-18/2105</a:t>
            </a:r>
          </a:p>
          <a:p>
            <a:pPr>
              <a:spcBef>
                <a:spcPct val="20000"/>
              </a:spcBef>
              <a:buClrTx/>
              <a:buSzTx/>
              <a:buFontTx/>
              <a:buChar char="-"/>
            </a:pPr>
            <a:r>
              <a:rPr lang="en-US" altLang="en-US" sz="2900" dirty="0" err="1">
                <a:solidFill>
                  <a:schemeClr val="tx1"/>
                </a:solidFill>
                <a:ea typeface="MS PGothic" panose="020B0600070205080204" pitchFamily="34" charset="-128"/>
              </a:rPr>
              <a:t>TGbd</a:t>
            </a:r>
            <a:r>
              <a:rPr lang="en-US" altLang="en-US" sz="2900" dirty="0">
                <a:solidFill>
                  <a:schemeClr val="tx1"/>
                </a:solidFill>
                <a:ea typeface="MS PGothic" panose="020B0600070205080204" pitchFamily="34" charset="-128"/>
              </a:rPr>
              <a:t> management positions elected</a:t>
            </a:r>
          </a:p>
          <a:p>
            <a:pPr lvl="1">
              <a:spcBef>
                <a:spcPct val="20000"/>
              </a:spcBef>
              <a:buClrTx/>
              <a:buSzTx/>
              <a:buFontTx/>
              <a:buChar char="-"/>
            </a:pPr>
            <a:r>
              <a:rPr lang="en-US" altLang="en-US" sz="2500" dirty="0">
                <a:solidFill>
                  <a:schemeClr val="tx1"/>
                </a:solidFill>
                <a:ea typeface="MS PGothic" panose="020B0600070205080204" pitchFamily="34" charset="-128"/>
              </a:rPr>
              <a:t>Vice Chair: </a:t>
            </a:r>
            <a:r>
              <a:rPr lang="en-US" altLang="en-US" sz="2500" dirty="0" err="1">
                <a:solidFill>
                  <a:schemeClr val="tx1"/>
                </a:solidFill>
                <a:ea typeface="MS PGothic" panose="020B0600070205080204" pitchFamily="34" charset="-128"/>
              </a:rPr>
              <a:t>Hongyuan</a:t>
            </a:r>
            <a:r>
              <a:rPr lang="en-US" altLang="en-US" sz="2500" dirty="0">
                <a:solidFill>
                  <a:schemeClr val="tx1"/>
                </a:solidFill>
                <a:ea typeface="MS PGothic" panose="020B0600070205080204" pitchFamily="34" charset="-128"/>
              </a:rPr>
              <a:t> Zhang, Joseph Levy (TBC)</a:t>
            </a:r>
          </a:p>
          <a:p>
            <a:pPr lvl="1">
              <a:spcBef>
                <a:spcPct val="20000"/>
              </a:spcBef>
              <a:buClrTx/>
              <a:buSzTx/>
              <a:buFontTx/>
              <a:buChar char="-"/>
            </a:pPr>
            <a:r>
              <a:rPr lang="en-US" altLang="en-US" sz="2500" dirty="0">
                <a:solidFill>
                  <a:schemeClr val="tx1"/>
                </a:solidFill>
                <a:ea typeface="MS PGothic" panose="020B0600070205080204" pitchFamily="34" charset="-128"/>
              </a:rPr>
              <a:t>Tech Editor: </a:t>
            </a:r>
            <a:r>
              <a:rPr lang="en-US" altLang="en-US" sz="2500" dirty="0" err="1">
                <a:solidFill>
                  <a:schemeClr val="tx1"/>
                </a:solidFill>
                <a:ea typeface="MS PGothic" panose="020B0600070205080204" pitchFamily="34" charset="-128"/>
              </a:rPr>
              <a:t>Bahar</a:t>
            </a:r>
            <a:r>
              <a:rPr lang="en-US" altLang="en-US" sz="2500" dirty="0">
                <a:solidFill>
                  <a:schemeClr val="tx1"/>
                </a:solidFill>
                <a:ea typeface="MS PGothic" panose="020B0600070205080204" pitchFamily="34" charset="-128"/>
              </a:rPr>
              <a:t> </a:t>
            </a:r>
            <a:r>
              <a:rPr lang="en-US" altLang="en-US" sz="2500" dirty="0" err="1">
                <a:solidFill>
                  <a:schemeClr val="tx1"/>
                </a:solidFill>
                <a:ea typeface="MS PGothic" panose="020B0600070205080204" pitchFamily="34" charset="-128"/>
              </a:rPr>
              <a:t>Sadeghi</a:t>
            </a:r>
            <a:endParaRPr lang="en-US" altLang="en-US" sz="2500" dirty="0">
              <a:solidFill>
                <a:schemeClr val="tx1"/>
              </a:solidFill>
              <a:ea typeface="MS PGothic" panose="020B0600070205080204" pitchFamily="34" charset="-128"/>
            </a:endParaRPr>
          </a:p>
          <a:p>
            <a:pPr lvl="1">
              <a:spcBef>
                <a:spcPct val="20000"/>
              </a:spcBef>
              <a:buClrTx/>
              <a:buSzTx/>
              <a:buFontTx/>
              <a:buChar char="-"/>
            </a:pPr>
            <a:r>
              <a:rPr lang="en-US" altLang="en-US" sz="2500" dirty="0">
                <a:solidFill>
                  <a:schemeClr val="tx1"/>
                </a:solidFill>
                <a:ea typeface="MS PGothic" panose="020B0600070205080204" pitchFamily="34" charset="-128"/>
              </a:rPr>
              <a:t>Secretary: James </a:t>
            </a:r>
            <a:r>
              <a:rPr lang="en-US" altLang="en-US" sz="2500" dirty="0" err="1">
                <a:solidFill>
                  <a:schemeClr val="tx1"/>
                </a:solidFill>
                <a:ea typeface="MS PGothic" panose="020B0600070205080204" pitchFamily="34" charset="-128"/>
              </a:rPr>
              <a:t>Lepp</a:t>
            </a:r>
            <a:endParaRPr lang="en-US" altLang="en-US" sz="2500" dirty="0">
              <a:solidFill>
                <a:schemeClr val="tx1"/>
              </a:solidFill>
              <a:ea typeface="MS PGothic" panose="020B0600070205080204" pitchFamily="34" charset="-128"/>
            </a:endParaRPr>
          </a:p>
          <a:p>
            <a:pPr>
              <a:spcBef>
                <a:spcPct val="20000"/>
              </a:spcBef>
              <a:buClrTx/>
              <a:buSzTx/>
              <a:buFontTx/>
              <a:buChar char="-"/>
            </a:pPr>
            <a:r>
              <a:rPr lang="en-US" altLang="en-US" sz="2900" dirty="0">
                <a:solidFill>
                  <a:schemeClr val="tx1"/>
                </a:solidFill>
                <a:ea typeface="MS PGothic" panose="020B0600070205080204" pitchFamily="34" charset="-128"/>
              </a:rPr>
              <a:t>The group reviewed and discussed the liaison draft corresponding to liaison feedbacks from WFA. Re-drafting is needed.</a:t>
            </a:r>
          </a:p>
          <a:p>
            <a:pPr>
              <a:spcBef>
                <a:spcPct val="20000"/>
              </a:spcBef>
              <a:buClrTx/>
              <a:buSzTx/>
              <a:buFontTx/>
              <a:buChar char="-"/>
            </a:pPr>
            <a:r>
              <a:rPr lang="en-US" altLang="en-US" sz="2900" dirty="0" err="1">
                <a:solidFill>
                  <a:schemeClr val="tx1"/>
                </a:solidFill>
                <a:ea typeface="MS PGothic" panose="020B0600070205080204" pitchFamily="34" charset="-128"/>
              </a:rPr>
              <a:t>TGbd</a:t>
            </a:r>
            <a:r>
              <a:rPr lang="en-US" altLang="en-US" sz="2900" dirty="0">
                <a:solidFill>
                  <a:schemeClr val="tx1"/>
                </a:solidFill>
                <a:ea typeface="MS PGothic" panose="020B0600070205080204" pitchFamily="34" charset="-128"/>
              </a:rPr>
              <a:t> timeline was discussed and TG motion passed.</a:t>
            </a:r>
          </a:p>
          <a:p>
            <a:pPr>
              <a:spcBef>
                <a:spcPct val="20000"/>
              </a:spcBef>
              <a:buClrTx/>
              <a:buSzTx/>
              <a:buFontTx/>
              <a:buChar char="-"/>
            </a:pPr>
            <a:r>
              <a:rPr lang="en-US" altLang="en-US" sz="2900" dirty="0" err="1">
                <a:solidFill>
                  <a:schemeClr val="tx1"/>
                </a:solidFill>
                <a:ea typeface="MS PGothic" panose="020B0600070205080204" pitchFamily="34" charset="-128"/>
              </a:rPr>
              <a:t>TGbd</a:t>
            </a:r>
            <a:r>
              <a:rPr lang="en-US" altLang="en-US" sz="2900" dirty="0">
                <a:solidFill>
                  <a:schemeClr val="tx1"/>
                </a:solidFill>
                <a:ea typeface="MS PGothic" panose="020B0600070205080204" pitchFamily="34" charset="-128"/>
              </a:rPr>
              <a:t> definitions and requirements doc was discussed and TG motion passed.</a:t>
            </a:r>
          </a:p>
          <a:p>
            <a:pPr>
              <a:spcBef>
                <a:spcPct val="20000"/>
              </a:spcBef>
              <a:buClrTx/>
              <a:buSzTx/>
              <a:buFontTx/>
              <a:buChar char="-"/>
            </a:pPr>
            <a:r>
              <a:rPr lang="en-US" altLang="en-US" sz="2900" dirty="0" err="1">
                <a:solidFill>
                  <a:schemeClr val="tx1"/>
                </a:solidFill>
                <a:ea typeface="MS PGothic" panose="020B0600070205080204" pitchFamily="34" charset="-128"/>
              </a:rPr>
              <a:t>TGbd</a:t>
            </a:r>
            <a:r>
              <a:rPr lang="en-US" altLang="en-US" sz="2900" dirty="0">
                <a:solidFill>
                  <a:schemeClr val="tx1"/>
                </a:solidFill>
                <a:ea typeface="MS PGothic" panose="020B0600070205080204" pitchFamily="34" charset="-128"/>
              </a:rPr>
              <a:t> selection procedure was discussed.</a:t>
            </a:r>
          </a:p>
          <a:p>
            <a:pPr>
              <a:spcBef>
                <a:spcPct val="20000"/>
              </a:spcBef>
              <a:buClrTx/>
              <a:buSzTx/>
              <a:buFontTx/>
              <a:buChar char="-"/>
            </a:pPr>
            <a:r>
              <a:rPr lang="en-US" altLang="en-US" sz="2900" dirty="0">
                <a:solidFill>
                  <a:schemeClr val="tx1"/>
                </a:solidFill>
                <a:ea typeface="MS PGothic" panose="020B0600070205080204" pitchFamily="34" charset="-128"/>
              </a:rPr>
              <a:t>Teleconference plan before Mar meeting was settled</a:t>
            </a:r>
          </a:p>
          <a:p>
            <a:pPr>
              <a:spcBef>
                <a:spcPct val="20000"/>
              </a:spcBef>
              <a:buClrTx/>
              <a:buSzTx/>
              <a:buFontTx/>
              <a:buChar char="-"/>
            </a:pPr>
            <a:r>
              <a:rPr lang="en-US" altLang="en-US" sz="2900" dirty="0">
                <a:solidFill>
                  <a:schemeClr val="tx1"/>
                </a:solidFill>
                <a:ea typeface="MS PGothic" panose="020B0600070205080204" pitchFamily="34" charset="-128"/>
              </a:rPr>
              <a:t>12 tech submissions on topics of PHY solution, backward compatibility, simulation and NGV indication were presented and discussed. </a:t>
            </a:r>
            <a:endParaRPr lang="en-US" sz="2900" dirty="0"/>
          </a:p>
        </p:txBody>
      </p:sp>
      <p:sp>
        <p:nvSpPr>
          <p:cNvPr id="19460" name="灯片编号占位符 3">
            <a:extLst>
              <a:ext uri="{FF2B5EF4-FFF2-40B4-BE49-F238E27FC236}">
                <a16:creationId xmlns:a16="http://schemas.microsoft.com/office/drawing/2014/main" xmlns="" id="{548A6D8A-AFDC-4E13-A6E7-EED634F2E707}"/>
              </a:ext>
            </a:extLst>
          </p:cNvPr>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fontAlgn="base">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fontAlgn="base">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fontAlgn="base">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fontAlgn="base">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buFontTx/>
              <a:buNone/>
            </a:pPr>
            <a:r>
              <a:rPr lang="en-US" altLang="en-US" sz="1200" b="0">
                <a:solidFill>
                  <a:schemeClr val="tx1"/>
                </a:solidFill>
                <a:ea typeface="MS PGothic" panose="020B0600070205080204" pitchFamily="34" charset="-128"/>
                <a:cs typeface="Arial Unicode MS" panose="020B0604020202020204" pitchFamily="34" charset="-128"/>
              </a:rPr>
              <a:t>Slide </a:t>
            </a:r>
            <a:fld id="{2C41C87B-5680-448A-80C1-C50BF4FA17C2}" type="slidenum">
              <a:rPr lang="en-US" altLang="en-US" sz="1200" b="0">
                <a:solidFill>
                  <a:schemeClr val="tx1"/>
                </a:solidFill>
                <a:ea typeface="MS PGothic" panose="020B0600070205080204" pitchFamily="34" charset="-128"/>
                <a:cs typeface="Arial Unicode MS" panose="020B0604020202020204" pitchFamily="34" charset="-128"/>
              </a:rPr>
              <a:pPr>
                <a:spcBef>
                  <a:spcPct val="0"/>
                </a:spcBef>
                <a:buFontTx/>
                <a:buNone/>
              </a:pPr>
              <a:t>82</a:t>
            </a:fld>
            <a:endParaRPr lang="en-US" altLang="en-US" sz="1200" b="0">
              <a:solidFill>
                <a:schemeClr val="tx1"/>
              </a:solidFill>
              <a:ea typeface="MS PGothic" panose="020B0600070205080204" pitchFamily="34" charset="-128"/>
              <a:cs typeface="Arial Unicode MS" panose="020B0604020202020204" pitchFamily="34" charset="-128"/>
            </a:endParaRPr>
          </a:p>
        </p:txBody>
      </p:sp>
      <p:sp>
        <p:nvSpPr>
          <p:cNvPr id="7" name="Footer Placeholder 4"/>
          <p:cNvSpPr>
            <a:spLocks noGrp="1"/>
          </p:cNvSpPr>
          <p:nvPr>
            <p:ph type="ftr" idx="14"/>
          </p:nvPr>
        </p:nvSpPr>
        <p:spPr/>
        <p:txBody>
          <a:bodyPr/>
          <a:lstStyle/>
          <a:p>
            <a:r>
              <a:rPr lang="en-GB" dirty="0" smtClean="0"/>
              <a:t>Bo Sun (ZTE)</a:t>
            </a:r>
            <a:endParaRPr lang="en-GB" dirty="0"/>
          </a:p>
        </p:txBody>
      </p:sp>
      <p:sp>
        <p:nvSpPr>
          <p:cNvPr id="19458" name="日期占位符 1">
            <a:extLst>
              <a:ext uri="{FF2B5EF4-FFF2-40B4-BE49-F238E27FC236}">
                <a16:creationId xmlns:a16="http://schemas.microsoft.com/office/drawing/2014/main" xmlns="" id="{67D14339-D42D-45DB-8332-6253F8638EEC}"/>
              </a:ext>
            </a:extLst>
          </p:cNvPr>
          <p:cNvSpPr>
            <a:spLocks noGrp="1" noChangeArrowheads="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en-US" sz="1800" dirty="0">
                <a:solidFill>
                  <a:srgbClr val="000000"/>
                </a:solidFill>
                <a:ea typeface="Arial Unicode MS" panose="020B0604020202020204" pitchFamily="34" charset="-128"/>
                <a:cs typeface="Arial Unicode MS" panose="020B0604020202020204" pitchFamily="34" charset="-128"/>
              </a:rPr>
              <a:t>Jan 2019</a:t>
            </a:r>
          </a:p>
        </p:txBody>
      </p:sp>
      <p:sp>
        <p:nvSpPr>
          <p:cNvPr id="8" name="Content Placeholder 5">
            <a:extLst>
              <a:ext uri="{FF2B5EF4-FFF2-40B4-BE49-F238E27FC236}">
                <a16:creationId xmlns:a16="http://schemas.microsoft.com/office/drawing/2014/main" xmlns="" id="{24552FA6-D089-4140-B33B-138AA2EB50DF}"/>
              </a:ext>
            </a:extLst>
          </p:cNvPr>
          <p:cNvSpPr txBox="1">
            <a:spLocks/>
          </p:cNvSpPr>
          <p:nvPr/>
        </p:nvSpPr>
        <p:spPr bwMode="auto">
          <a:xfrm>
            <a:off x="2206416" y="5638800"/>
            <a:ext cx="8459787" cy="94291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normAutofit/>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just">
              <a:defRPr/>
            </a:pPr>
            <a:r>
              <a:rPr lang="en-GB" altLang="en-US" kern="0" dirty="0">
                <a:solidFill>
                  <a:schemeClr val="tx1"/>
                </a:solidFill>
              </a:rPr>
              <a:t>Approved </a:t>
            </a:r>
            <a:r>
              <a:rPr lang="en-GB" altLang="en-US" kern="0" dirty="0" err="1">
                <a:solidFill>
                  <a:schemeClr val="tx1"/>
                </a:solidFill>
              </a:rPr>
              <a:t>TGbd</a:t>
            </a:r>
            <a:r>
              <a:rPr lang="en-GB" altLang="en-US" kern="0" dirty="0">
                <a:solidFill>
                  <a:schemeClr val="tx1"/>
                </a:solidFill>
              </a:rPr>
              <a:t> documents</a:t>
            </a:r>
          </a:p>
          <a:p>
            <a:pPr lvl="1" algn="just">
              <a:defRPr/>
            </a:pPr>
            <a:r>
              <a:rPr lang="en-GB" altLang="en-US" sz="1700" kern="0" dirty="0">
                <a:solidFill>
                  <a:schemeClr val="tx1"/>
                </a:solidFill>
              </a:rPr>
              <a:t>Definition and requirements: 	</a:t>
            </a:r>
            <a:r>
              <a:rPr lang="en-GB" altLang="en-US" sz="1700" kern="0" dirty="0">
                <a:solidFill>
                  <a:srgbClr val="FF0000"/>
                </a:solidFill>
              </a:rPr>
              <a:t>11-19/0202r1</a:t>
            </a:r>
            <a:r>
              <a:rPr lang="en-GB" altLang="en-US" sz="1700" kern="0" dirty="0">
                <a:solidFill>
                  <a:schemeClr val="tx1"/>
                </a:solidFill>
              </a:rPr>
              <a:t>,	</a:t>
            </a:r>
            <a:r>
              <a:rPr lang="en-GB" altLang="en-US" sz="1700" kern="0" dirty="0">
                <a:solidFill>
                  <a:srgbClr val="FF0000"/>
                </a:solidFill>
              </a:rPr>
              <a:t>approved by TG</a:t>
            </a:r>
          </a:p>
        </p:txBody>
      </p:sp>
    </p:spTree>
    <p:extLst>
      <p:ext uri="{BB962C8B-B14F-4D97-AF65-F5344CB8AC3E}">
        <p14:creationId xmlns:p14="http://schemas.microsoft.com/office/powerpoint/2010/main" val="393262863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5B8BE7-048D-4C6C-95C1-5665FEF86B36}"/>
              </a:ext>
            </a:extLst>
          </p:cNvPr>
          <p:cNvSpPr>
            <a:spLocks noGrp="1"/>
          </p:cNvSpPr>
          <p:nvPr>
            <p:ph type="title"/>
          </p:nvPr>
        </p:nvSpPr>
        <p:spPr/>
        <p:txBody>
          <a:bodyPr/>
          <a:lstStyle/>
          <a:p>
            <a:r>
              <a:rPr lang="en-US" dirty="0" smtClean="0"/>
              <a:t>Goal for Mar meeting</a:t>
            </a:r>
            <a:endParaRPr lang="en-US" dirty="0"/>
          </a:p>
        </p:txBody>
      </p:sp>
      <p:sp>
        <p:nvSpPr>
          <p:cNvPr id="3" name="Content Placeholder 2">
            <a:extLst>
              <a:ext uri="{FF2B5EF4-FFF2-40B4-BE49-F238E27FC236}">
                <a16:creationId xmlns:a16="http://schemas.microsoft.com/office/drawing/2014/main" xmlns="" id="{54D66123-1FE2-4F62-AE66-BEFF7B7022A0}"/>
              </a:ext>
            </a:extLst>
          </p:cNvPr>
          <p:cNvSpPr>
            <a:spLocks noGrp="1"/>
          </p:cNvSpPr>
          <p:nvPr>
            <p:ph idx="1"/>
          </p:nvPr>
        </p:nvSpPr>
        <p:spPr/>
        <p:txBody>
          <a:bodyPr/>
          <a:lstStyle/>
          <a:p>
            <a:r>
              <a:rPr lang="en-US" altLang="zh-CN" dirty="0" smtClean="0"/>
              <a:t>Call for technical submissions</a:t>
            </a:r>
          </a:p>
          <a:p>
            <a:r>
              <a:rPr lang="en-US" altLang="zh-CN" dirty="0" smtClean="0"/>
              <a:t>Liaison feedback review and response discussion</a:t>
            </a:r>
            <a:endParaRPr lang="en-US" altLang="zh-CN" dirty="0"/>
          </a:p>
          <a:p>
            <a:pPr lvl="1"/>
            <a:endParaRPr lang="en-US" dirty="0" smtClean="0"/>
          </a:p>
          <a:p>
            <a:endParaRPr lang="en-US" dirty="0"/>
          </a:p>
        </p:txBody>
      </p:sp>
      <p:sp>
        <p:nvSpPr>
          <p:cNvPr id="4" name="Slide Number Placeholder 3">
            <a:extLst>
              <a:ext uri="{FF2B5EF4-FFF2-40B4-BE49-F238E27FC236}">
                <a16:creationId xmlns:a16="http://schemas.microsoft.com/office/drawing/2014/main" xmlns="" id="{EE925157-1A30-425D-8968-13D22408928B}"/>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7" name="Footer Placeholder 4"/>
          <p:cNvSpPr>
            <a:spLocks noGrp="1"/>
          </p:cNvSpPr>
          <p:nvPr>
            <p:ph type="ftr" idx="14"/>
          </p:nvPr>
        </p:nvSpPr>
        <p:spPr/>
        <p:txBody>
          <a:bodyPr/>
          <a:lstStyle/>
          <a:p>
            <a:r>
              <a:rPr lang="en-GB" dirty="0" smtClean="0"/>
              <a:t>Bo Sun (ZTE)</a:t>
            </a:r>
            <a:endParaRPr lang="en-GB" dirty="0"/>
          </a:p>
        </p:txBody>
      </p:sp>
      <p:sp>
        <p:nvSpPr>
          <p:cNvPr id="6" name="Date Placeholder 5">
            <a:extLst>
              <a:ext uri="{FF2B5EF4-FFF2-40B4-BE49-F238E27FC236}">
                <a16:creationId xmlns:a16="http://schemas.microsoft.com/office/drawing/2014/main" xmlns="" id="{BBDFAEF7-10ED-486D-A0CB-86AD6331A839}"/>
              </a:ext>
            </a:extLst>
          </p:cNvPr>
          <p:cNvSpPr>
            <a:spLocks noGrp="1"/>
          </p:cNvSpPr>
          <p:nvPr>
            <p:ph type="dt" idx="15"/>
          </p:nvPr>
        </p:nvSpPr>
        <p:spPr/>
        <p:txBody>
          <a:bodyPr/>
          <a:lstStyle/>
          <a:p>
            <a:r>
              <a:rPr lang="en-US" dirty="0" smtClean="0"/>
              <a:t>Jan 2019</a:t>
            </a:r>
            <a:endParaRPr lang="en-GB" dirty="0"/>
          </a:p>
        </p:txBody>
      </p:sp>
    </p:spTree>
    <p:extLst>
      <p:ext uri="{BB962C8B-B14F-4D97-AF65-F5344CB8AC3E}">
        <p14:creationId xmlns:p14="http://schemas.microsoft.com/office/powerpoint/2010/main" val="192772957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EHT Closing Report – January 2019</a:t>
            </a:r>
          </a:p>
        </p:txBody>
      </p:sp>
      <p:sp>
        <p:nvSpPr>
          <p:cNvPr id="1031" name="Rectangle 6"/>
          <p:cNvSpPr>
            <a:spLocks noGrp="1" noChangeArrowheads="1"/>
          </p:cNvSpPr>
          <p:nvPr>
            <p:ph idx="1"/>
          </p:nvPr>
        </p:nvSpPr>
        <p:spPr>
          <a:noFill/>
        </p:spPr>
        <p:txBody>
          <a:bodyPr/>
          <a:lstStyle/>
          <a:p>
            <a:pPr algn="ctr">
              <a:buFontTx/>
              <a:buNone/>
            </a:pPr>
            <a:r>
              <a:rPr lang="en-US" sz="2000" dirty="0"/>
              <a:t>Date:</a:t>
            </a:r>
            <a:r>
              <a:rPr lang="en-US" sz="2000" b="0" dirty="0"/>
              <a:t> 2019-01-17</a:t>
            </a:r>
          </a:p>
        </p:txBody>
      </p:sp>
      <p:sp>
        <p:nvSpPr>
          <p:cNvPr id="1028" name="Footer Placeholder 4"/>
          <p:cNvSpPr>
            <a:spLocks noGrp="1"/>
          </p:cNvSpPr>
          <p:nvPr>
            <p:ph type="ftr" idx="14"/>
          </p:nvPr>
        </p:nvSpPr>
        <p:spPr>
          <a:prstGeom prst="rect">
            <a:avLst/>
          </a:prstGeom>
          <a:noFill/>
        </p:spPr>
        <p:txBody>
          <a:bodyPr/>
          <a:lstStyle/>
          <a:p>
            <a:r>
              <a:rPr lang="en-US">
                <a:latin typeface="Times New Roman" charset="0"/>
              </a:rPr>
              <a:t>Michael Montemurro, BlackBerry</a:t>
            </a:r>
            <a:endParaRPr lang="en-US" dirty="0">
              <a:latin typeface="Times New Roman" charset="0"/>
            </a:endParaRPr>
          </a:p>
        </p:txBody>
      </p:sp>
      <p:sp>
        <p:nvSpPr>
          <p:cNvPr id="2" name="Date Placeholder 1">
            <a:extLst>
              <a:ext uri="{FF2B5EF4-FFF2-40B4-BE49-F238E27FC236}">
                <a16:creationId xmlns="" xmlns:a16="http://schemas.microsoft.com/office/drawing/2014/main" id="{F851CB6F-A90E-4047-B9B5-BAA26AA9BD11}"/>
              </a:ext>
            </a:extLst>
          </p:cNvPr>
          <p:cNvSpPr>
            <a:spLocks noGrp="1"/>
          </p:cNvSpPr>
          <p:nvPr>
            <p:ph type="dt" idx="15"/>
          </p:nvPr>
        </p:nvSpPr>
        <p:spPr>
          <a:prstGeom prst="rect">
            <a:avLst/>
          </a:prstGeom>
        </p:spPr>
        <p:txBody>
          <a:bodyPr/>
          <a:lstStyle/>
          <a:p>
            <a:pPr>
              <a:defRPr/>
            </a:pPr>
            <a:r>
              <a:rPr lang="en-CA"/>
              <a:t>January 2019</a:t>
            </a:r>
            <a:endParaRPr lang="en-US" dirty="0"/>
          </a:p>
        </p:txBody>
      </p:sp>
      <p:graphicFrame>
        <p:nvGraphicFramePr>
          <p:cNvPr id="1026" name="Object 11"/>
          <p:cNvGraphicFramePr>
            <a:graphicFrameLocks noChangeAspect="1"/>
          </p:cNvGraphicFramePr>
          <p:nvPr>
            <p:extLst/>
          </p:nvPr>
        </p:nvGraphicFramePr>
        <p:xfrm>
          <a:off x="2076451" y="2360614"/>
          <a:ext cx="7694613" cy="1068387"/>
        </p:xfrm>
        <a:graphic>
          <a:graphicData uri="http://schemas.openxmlformats.org/presentationml/2006/ole">
            <mc:AlternateContent xmlns:mc="http://schemas.openxmlformats.org/markup-compatibility/2006">
              <mc:Choice xmlns:v="urn:schemas-microsoft-com:vml" Requires="v">
                <p:oleObj spid="_x0000_s65552" name="Document" r:id="rId4" imgW="8521700" imgH="1181100" progId="Word.Document.8">
                  <p:embed/>
                </p:oleObj>
              </mc:Choice>
              <mc:Fallback>
                <p:oleObj name="Document" r:id="rId4" imgW="8521700" imgH="1181100" progId="Word.Document.8">
                  <p:embed/>
                  <p:pic>
                    <p:nvPicPr>
                      <p:cNvPr id="0" name=""/>
                      <p:cNvPicPr>
                        <a:picLocks noChangeAspect="1" noChangeArrowheads="1"/>
                      </p:cNvPicPr>
                      <p:nvPr/>
                    </p:nvPicPr>
                    <p:blipFill>
                      <a:blip r:embed="rId5"/>
                      <a:srcRect/>
                      <a:stretch>
                        <a:fillRect/>
                      </a:stretch>
                    </p:blipFill>
                    <p:spPr bwMode="auto">
                      <a:xfrm>
                        <a:off x="2076451" y="2360614"/>
                        <a:ext cx="7694613" cy="10683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a:t>Authors:</a:t>
            </a:r>
          </a:p>
        </p:txBody>
      </p:sp>
    </p:spTree>
    <p:extLst>
      <p:ext uri="{BB962C8B-B14F-4D97-AF65-F5344CB8AC3E}">
        <p14:creationId xmlns:p14="http://schemas.microsoft.com/office/powerpoint/2010/main" val="167813288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Work Completed</a:t>
            </a:r>
          </a:p>
        </p:txBody>
      </p:sp>
      <p:sp>
        <p:nvSpPr>
          <p:cNvPr id="5126" name="Rectangle 3"/>
          <p:cNvSpPr>
            <a:spLocks noGrp="1" noChangeArrowheads="1"/>
          </p:cNvSpPr>
          <p:nvPr>
            <p:ph idx="1"/>
          </p:nvPr>
        </p:nvSpPr>
        <p:spPr/>
        <p:txBody>
          <a:bodyPr/>
          <a:lstStyle/>
          <a:p>
            <a:pPr>
              <a:lnSpc>
                <a:spcPct val="90000"/>
              </a:lnSpc>
            </a:pPr>
            <a:r>
              <a:rPr lang="en-US" sz="2000" dirty="0"/>
              <a:t>Approved PAR and CSD documents</a:t>
            </a:r>
          </a:p>
          <a:p>
            <a:pPr marL="400050" lvl="1" indent="0">
              <a:lnSpc>
                <a:spcPct val="90000"/>
              </a:lnSpc>
            </a:pPr>
            <a:r>
              <a:rPr lang="en-US" sz="1800" dirty="0"/>
              <a:t>PAR: </a:t>
            </a:r>
            <a:r>
              <a:rPr lang="en-US" altLang="en-US" sz="1800" dirty="0">
                <a:ea typeface="MS PGothic" panose="020B0600070205080204" pitchFamily="34" charset="-128"/>
                <a:hlinkClick r:id="rId3"/>
              </a:rPr>
              <a:t>https://mentor.ieee.org/802.11/dcn/18/11-18-1231-04-0eht-eht-draft-proposed-par.docx</a:t>
            </a:r>
            <a:r>
              <a:rPr lang="en-US" altLang="en-US" sz="1800" dirty="0">
                <a:ea typeface="MS PGothic" panose="020B0600070205080204" pitchFamily="34" charset="-128"/>
              </a:rPr>
              <a:t>  </a:t>
            </a:r>
          </a:p>
          <a:p>
            <a:pPr marL="400050" lvl="1" indent="0">
              <a:lnSpc>
                <a:spcPct val="90000"/>
              </a:lnSpc>
            </a:pPr>
            <a:r>
              <a:rPr lang="en-US" altLang="en-US" sz="1800" dirty="0">
                <a:ea typeface="MS PGothic" panose="020B0600070205080204" pitchFamily="34" charset="-128"/>
              </a:rPr>
              <a:t>CSD: </a:t>
            </a:r>
            <a:r>
              <a:rPr lang="en-US" altLang="en-US" sz="1800" dirty="0">
                <a:ea typeface="MS PGothic" panose="020B0600070205080204" pitchFamily="34" charset="-128"/>
                <a:hlinkClick r:id="rId4"/>
              </a:rPr>
              <a:t>https://mentor.ieee.org/802.11/dcn/18/11-18-1233-04-0eht-eht-draft-proposed-csd.docx</a:t>
            </a:r>
            <a:endParaRPr lang="en-US" altLang="en-US" sz="1800" dirty="0">
              <a:ea typeface="MS PGothic" panose="020B0600070205080204" pitchFamily="34" charset="-128"/>
            </a:endParaRPr>
          </a:p>
          <a:p>
            <a:pPr lvl="1" indent="-342900">
              <a:lnSpc>
                <a:spcPct val="90000"/>
              </a:lnSpc>
            </a:pPr>
            <a:r>
              <a:rPr lang="en-US" altLang="en-US" sz="1800" dirty="0">
                <a:ea typeface="MS PGothic" panose="020B0600070205080204" pitchFamily="34" charset="-128"/>
              </a:rPr>
              <a:t>WG Motions approval motions will take place later in this session. </a:t>
            </a:r>
          </a:p>
          <a:p>
            <a:pPr lvl="1" indent="-342900">
              <a:lnSpc>
                <a:spcPct val="90000"/>
              </a:lnSpc>
            </a:pPr>
            <a:r>
              <a:rPr lang="en-US" altLang="en-US" sz="1800" dirty="0">
                <a:ea typeface="MS PGothic" panose="020B0600070205080204" pitchFamily="34" charset="-128"/>
              </a:rPr>
              <a:t>There are references missing from the CSD document. The EHT SG considered this an editorial issue that will be resolved as part of updates made during the March session – no changes are required at this time. </a:t>
            </a:r>
          </a:p>
          <a:p>
            <a:pPr>
              <a:lnSpc>
                <a:spcPct val="90000"/>
              </a:lnSpc>
            </a:pPr>
            <a:r>
              <a:rPr lang="en-US" sz="2200" dirty="0">
                <a:ea typeface="MS PGothic" panose="020B0600070205080204" pitchFamily="34" charset="-128"/>
              </a:rPr>
              <a:t>Discussed 22 technical contributions.</a:t>
            </a:r>
            <a:endParaRPr lang="en-US" sz="2200" dirty="0"/>
          </a:p>
        </p:txBody>
      </p:sp>
      <p:sp>
        <p:nvSpPr>
          <p:cNvPr id="5123" name="Footer Placeholder 4"/>
          <p:cNvSpPr>
            <a:spLocks noGrp="1"/>
          </p:cNvSpPr>
          <p:nvPr>
            <p:ph type="ftr" idx="14"/>
          </p:nvPr>
        </p:nvSpPr>
        <p:spPr>
          <a:prstGeom prst="rect">
            <a:avLst/>
          </a:prstGeom>
          <a:noFill/>
        </p:spPr>
        <p:txBody>
          <a:bodyPr/>
          <a:lstStyle/>
          <a:p>
            <a:r>
              <a:rPr lang="en-US" sz="1100">
                <a:latin typeface="Times New Roman" charset="0"/>
              </a:rPr>
              <a:t>Michael Montemurro, BlackBerry</a:t>
            </a:r>
          </a:p>
        </p:txBody>
      </p:sp>
      <p:sp>
        <p:nvSpPr>
          <p:cNvPr id="2" name="Date Placeholder 1">
            <a:extLst>
              <a:ext uri="{FF2B5EF4-FFF2-40B4-BE49-F238E27FC236}">
                <a16:creationId xmlns="" xmlns:a16="http://schemas.microsoft.com/office/drawing/2014/main" id="{92B43621-837E-8D47-9CDC-89DF0A853A44}"/>
              </a:ext>
            </a:extLst>
          </p:cNvPr>
          <p:cNvSpPr>
            <a:spLocks noGrp="1"/>
          </p:cNvSpPr>
          <p:nvPr>
            <p:ph type="dt" idx="15"/>
          </p:nvPr>
        </p:nvSpPr>
        <p:spPr>
          <a:prstGeom prst="rect">
            <a:avLst/>
          </a:prstGeom>
        </p:spPr>
        <p:txBody>
          <a:bodyPr/>
          <a:lstStyle/>
          <a:p>
            <a:pPr>
              <a:defRPr/>
            </a:pPr>
            <a:r>
              <a:rPr lang="en-CA"/>
              <a:t>January 2019</a:t>
            </a:r>
            <a:endParaRPr lang="en-US" dirty="0"/>
          </a:p>
        </p:txBody>
      </p:sp>
      <p:sp>
        <p:nvSpPr>
          <p:cNvPr id="6" name="Rectangle 2">
            <a:extLst>
              <a:ext uri="{FF2B5EF4-FFF2-40B4-BE49-F238E27FC236}">
                <a16:creationId xmlns="" xmlns:a16="http://schemas.microsoft.com/office/drawing/2014/main" id="{E76FC2D1-1909-FA41-A84F-0176571AC78A}"/>
              </a:ext>
            </a:extLst>
          </p:cNvPr>
          <p:cNvSpPr txBox="1">
            <a:spLocks noChangeArrowheads="1"/>
          </p:cNvSpPr>
          <p:nvPr/>
        </p:nvSpPr>
        <p:spPr bwMode="auto">
          <a:xfrm>
            <a:off x="2198335" y="4265613"/>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sz="2800" kern="0" dirty="0"/>
              <a:t>Plan for March</a:t>
            </a:r>
          </a:p>
        </p:txBody>
      </p:sp>
      <p:sp>
        <p:nvSpPr>
          <p:cNvPr id="7" name="Rectangle 3">
            <a:extLst>
              <a:ext uri="{FF2B5EF4-FFF2-40B4-BE49-F238E27FC236}">
                <a16:creationId xmlns="" xmlns:a16="http://schemas.microsoft.com/office/drawing/2014/main" id="{4C69A6DD-6053-714D-9757-0C03EBA52CB6}"/>
              </a:ext>
            </a:extLst>
          </p:cNvPr>
          <p:cNvSpPr txBox="1">
            <a:spLocks noChangeArrowheads="1"/>
          </p:cNvSpPr>
          <p:nvPr/>
        </p:nvSpPr>
        <p:spPr bwMode="auto">
          <a:xfrm>
            <a:off x="2290762" y="5181600"/>
            <a:ext cx="7539038" cy="1295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nSpc>
                <a:spcPct val="90000"/>
              </a:lnSpc>
            </a:pPr>
            <a:r>
              <a:rPr lang="en-US" sz="2000" kern="0" dirty="0"/>
              <a:t>Update PAR and CSD documents for EC approval and submission to NESCOM </a:t>
            </a:r>
          </a:p>
          <a:p>
            <a:pPr>
              <a:lnSpc>
                <a:spcPct val="90000"/>
              </a:lnSpc>
            </a:pPr>
            <a:r>
              <a:rPr lang="en-US" sz="2000" kern="0" dirty="0"/>
              <a:t>Discuss technical contributions</a:t>
            </a:r>
          </a:p>
        </p:txBody>
      </p:sp>
    </p:spTree>
    <p:extLst>
      <p:ext uri="{BB962C8B-B14F-4D97-AF65-F5344CB8AC3E}">
        <p14:creationId xmlns:p14="http://schemas.microsoft.com/office/powerpoint/2010/main" val="421344993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02B6FE-1ABC-474C-803C-7E49DD50CC8F}"/>
              </a:ext>
            </a:extLst>
          </p:cNvPr>
          <p:cNvSpPr>
            <a:spLocks noGrp="1"/>
          </p:cNvSpPr>
          <p:nvPr>
            <p:ph type="title"/>
          </p:nvPr>
        </p:nvSpPr>
        <p:spPr/>
        <p:txBody>
          <a:bodyPr/>
          <a:lstStyle/>
          <a:p>
            <a:r>
              <a:rPr lang="en-US" dirty="0"/>
              <a:t>PAR Approval Motion</a:t>
            </a:r>
          </a:p>
        </p:txBody>
      </p:sp>
      <p:sp>
        <p:nvSpPr>
          <p:cNvPr id="3" name="Content Placeholder 2">
            <a:extLst>
              <a:ext uri="{FF2B5EF4-FFF2-40B4-BE49-F238E27FC236}">
                <a16:creationId xmlns="" xmlns:a16="http://schemas.microsoft.com/office/drawing/2014/main" id="{25AADECC-C5A7-4644-B4A6-500CB4E2C0CA}"/>
              </a:ext>
            </a:extLst>
          </p:cNvPr>
          <p:cNvSpPr>
            <a:spLocks noGrp="1"/>
          </p:cNvSpPr>
          <p:nvPr>
            <p:ph idx="1"/>
          </p:nvPr>
        </p:nvSpPr>
        <p:spPr/>
        <p:txBody>
          <a:bodyPr/>
          <a:lstStyle/>
          <a:p>
            <a:pPr marL="0" indent="0"/>
            <a:r>
              <a:rPr lang="en-GB" sz="2000" dirty="0"/>
              <a:t>Believing that the PAR contained in the document referenced below meets IEEE-SA guidelines,</a:t>
            </a:r>
            <a:endParaRPr lang="en-CA" sz="2000" dirty="0"/>
          </a:p>
          <a:p>
            <a:pPr marL="0" indent="0"/>
            <a:r>
              <a:rPr lang="en-GB" sz="2000" dirty="0"/>
              <a:t>Request that the PAR contained in11-18/1231r4 &lt;</a:t>
            </a:r>
            <a:r>
              <a:rPr lang="en-GB" sz="2000" dirty="0">
                <a:hlinkClick r:id="rId2"/>
              </a:rPr>
              <a:t>https://mentor.ieee.org/802.11/dcn/18/11-18-1231-04-0eht-eht-draft-proposed-par.docx</a:t>
            </a:r>
            <a:r>
              <a:rPr lang="en-GB" sz="2000" dirty="0"/>
              <a:t> &gt; be posted to the IEEE 802 Executive Committee (EC) agenda for WG 802 preview and EC approval to submit to </a:t>
            </a:r>
            <a:r>
              <a:rPr lang="en-GB" sz="2000" dirty="0" err="1"/>
              <a:t>NesCom</a:t>
            </a:r>
            <a:r>
              <a:rPr lang="en-GB" sz="2000" dirty="0"/>
              <a:t>. </a:t>
            </a:r>
            <a:endParaRPr lang="en-CA" sz="2000" dirty="0"/>
          </a:p>
          <a:p>
            <a:pPr marL="0" indent="0"/>
            <a:r>
              <a:rPr lang="en-GB" sz="2000" dirty="0"/>
              <a:t> </a:t>
            </a:r>
            <a:endParaRPr lang="en-CA" sz="2000" dirty="0"/>
          </a:p>
          <a:p>
            <a:pPr marL="0" indent="0"/>
            <a:r>
              <a:rPr lang="en-GB" sz="2000" dirty="0"/>
              <a:t>Moved by Michael Montemurro on behalf of </a:t>
            </a:r>
            <a:r>
              <a:rPr lang="en-CA" sz="2000" dirty="0"/>
              <a:t>EHT SG</a:t>
            </a:r>
          </a:p>
          <a:p>
            <a:pPr marL="0" indent="0"/>
            <a:r>
              <a:rPr lang="en-GB" sz="2000" dirty="0"/>
              <a:t>EHT SG vote: </a:t>
            </a:r>
            <a:endParaRPr lang="en-CA" sz="2000" dirty="0"/>
          </a:p>
          <a:p>
            <a:pPr marL="0" indent="0"/>
            <a:r>
              <a:rPr lang="en-GB" sz="2000" dirty="0"/>
              <a:t>Moved: Laurent </a:t>
            </a:r>
            <a:r>
              <a:rPr lang="en-GB" sz="2000" dirty="0" err="1"/>
              <a:t>Cariou</a:t>
            </a:r>
            <a:r>
              <a:rPr lang="en-GB" sz="2000" dirty="0"/>
              <a:t> Seconded: Bin Tian, Result: y-n-a- 97-0-2</a:t>
            </a:r>
            <a:endParaRPr lang="en-CA" sz="2000" dirty="0"/>
          </a:p>
          <a:p>
            <a:endParaRPr lang="en-US" dirty="0"/>
          </a:p>
        </p:txBody>
      </p:sp>
      <p:sp>
        <p:nvSpPr>
          <p:cNvPr id="6" name="Slide Number Placeholder 5">
            <a:extLst>
              <a:ext uri="{FF2B5EF4-FFF2-40B4-BE49-F238E27FC236}">
                <a16:creationId xmlns="" xmlns:a16="http://schemas.microsoft.com/office/drawing/2014/main" id="{0DBAFF9E-199A-B542-8F2A-4E579E0780A0}"/>
              </a:ext>
            </a:extLst>
          </p:cNvPr>
          <p:cNvSpPr>
            <a:spLocks noGrp="1"/>
          </p:cNvSpPr>
          <p:nvPr>
            <p:ph type="sldNum" idx="12"/>
          </p:nvPr>
        </p:nvSpPr>
        <p:spPr/>
        <p:txBody>
          <a:bodyPr/>
          <a:lstStyle/>
          <a:p>
            <a:pPr>
              <a:defRPr/>
            </a:pPr>
            <a:r>
              <a:rPr lang="en-GB" altLang="en-US"/>
              <a:t>Slide </a:t>
            </a:r>
            <a:fld id="{2EA70F40-519F-E641-9AC0-4953ACDDBB32}" type="slidenum">
              <a:rPr lang="en-GB" altLang="en-US" smtClean="0"/>
              <a:pPr>
                <a:defRPr/>
              </a:pPr>
              <a:t>86</a:t>
            </a:fld>
            <a:endParaRPr lang="en-GB" altLang="en-US"/>
          </a:p>
        </p:txBody>
      </p:sp>
      <p:sp>
        <p:nvSpPr>
          <p:cNvPr id="5" name="Footer Placeholder 4">
            <a:extLst>
              <a:ext uri="{FF2B5EF4-FFF2-40B4-BE49-F238E27FC236}">
                <a16:creationId xmlns="" xmlns:a16="http://schemas.microsoft.com/office/drawing/2014/main" id="{61B3B7FD-E5F4-7C42-8556-FEAEC1D45E72}"/>
              </a:ext>
            </a:extLst>
          </p:cNvPr>
          <p:cNvSpPr>
            <a:spLocks noGrp="1"/>
          </p:cNvSpPr>
          <p:nvPr>
            <p:ph type="ftr" idx="14"/>
          </p:nvPr>
        </p:nvSpPr>
        <p:spPr>
          <a:prstGeom prst="rect">
            <a:avLst/>
          </a:prstGeom>
        </p:spPr>
        <p:txBody>
          <a:bodyPr/>
          <a:lstStyle/>
          <a:p>
            <a:pPr>
              <a:defRPr/>
            </a:pPr>
            <a:r>
              <a:rPr lang="en-GB"/>
              <a:t>Michael Montemurro, BlackBerry</a:t>
            </a:r>
          </a:p>
        </p:txBody>
      </p:sp>
      <p:sp>
        <p:nvSpPr>
          <p:cNvPr id="4" name="Date Placeholder 3">
            <a:extLst>
              <a:ext uri="{FF2B5EF4-FFF2-40B4-BE49-F238E27FC236}">
                <a16:creationId xmlns="" xmlns:a16="http://schemas.microsoft.com/office/drawing/2014/main" id="{D8B286F5-F459-1D49-A4B8-0520FBA3CE6F}"/>
              </a:ext>
            </a:extLst>
          </p:cNvPr>
          <p:cNvSpPr>
            <a:spLocks noGrp="1"/>
          </p:cNvSpPr>
          <p:nvPr>
            <p:ph type="dt" idx="15"/>
          </p:nvPr>
        </p:nvSpPr>
        <p:spPr>
          <a:prstGeom prst="rect">
            <a:avLst/>
          </a:prstGeom>
        </p:spPr>
        <p:txBody>
          <a:bodyPr/>
          <a:lstStyle/>
          <a:p>
            <a:pPr>
              <a:defRPr/>
            </a:pPr>
            <a:r>
              <a:rPr lang="en-CA" altLang="en-US"/>
              <a:t>January 2019</a:t>
            </a:r>
            <a:endParaRPr lang="en-GB" altLang="en-US" dirty="0"/>
          </a:p>
        </p:txBody>
      </p:sp>
    </p:spTree>
    <p:extLst>
      <p:ext uri="{BB962C8B-B14F-4D97-AF65-F5344CB8AC3E}">
        <p14:creationId xmlns:p14="http://schemas.microsoft.com/office/powerpoint/2010/main" val="254262771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576C1B-04EB-294A-A768-A4840C4F9E49}"/>
              </a:ext>
            </a:extLst>
          </p:cNvPr>
          <p:cNvSpPr>
            <a:spLocks noGrp="1"/>
          </p:cNvSpPr>
          <p:nvPr>
            <p:ph type="title"/>
          </p:nvPr>
        </p:nvSpPr>
        <p:spPr/>
        <p:txBody>
          <a:bodyPr/>
          <a:lstStyle/>
          <a:p>
            <a:r>
              <a:rPr lang="en-US" dirty="0"/>
              <a:t>CSD Approval Motion</a:t>
            </a:r>
          </a:p>
        </p:txBody>
      </p:sp>
      <p:sp>
        <p:nvSpPr>
          <p:cNvPr id="3" name="Content Placeholder 2">
            <a:extLst>
              <a:ext uri="{FF2B5EF4-FFF2-40B4-BE49-F238E27FC236}">
                <a16:creationId xmlns="" xmlns:a16="http://schemas.microsoft.com/office/drawing/2014/main" id="{7EE76AE0-F694-B44F-A423-CEC4B19245E3}"/>
              </a:ext>
            </a:extLst>
          </p:cNvPr>
          <p:cNvSpPr>
            <a:spLocks noGrp="1"/>
          </p:cNvSpPr>
          <p:nvPr>
            <p:ph idx="1"/>
          </p:nvPr>
        </p:nvSpPr>
        <p:spPr/>
        <p:txBody>
          <a:bodyPr/>
          <a:lstStyle/>
          <a:p>
            <a:pPr marL="0" indent="0"/>
            <a:r>
              <a:rPr lang="en-GB" sz="2000" dirty="0"/>
              <a:t>Believing that the CSD contained in the document referenced below meets IEEE 802 guidelines,</a:t>
            </a:r>
            <a:endParaRPr lang="en-CA" sz="2000" dirty="0"/>
          </a:p>
          <a:p>
            <a:pPr marL="0" indent="0"/>
            <a:r>
              <a:rPr lang="en-GB" sz="2000" dirty="0"/>
              <a:t>Request that the CSD contained in 11-18/1233r4 &lt;</a:t>
            </a:r>
            <a:r>
              <a:rPr lang="en-GB" sz="2000" dirty="0">
                <a:hlinkClick r:id="rId2"/>
              </a:rPr>
              <a:t>https://mentor.ieee.org/802.11/dcn/18/11-18-1233-04-0eht-eht-draft-proposed-csd.docx</a:t>
            </a:r>
            <a:r>
              <a:rPr lang="en-GB" sz="2000" dirty="0"/>
              <a:t> &gt; be posted to the IEEE 802 Executive Committee (EC) agenda for WG 802 preview and EC approval.</a:t>
            </a:r>
            <a:endParaRPr lang="en-CA" sz="2000" dirty="0"/>
          </a:p>
          <a:p>
            <a:pPr marL="0" indent="0"/>
            <a:r>
              <a:rPr lang="en-GB" sz="2000" dirty="0"/>
              <a:t> </a:t>
            </a:r>
            <a:endParaRPr lang="en-CA" sz="2000" dirty="0"/>
          </a:p>
          <a:p>
            <a:pPr marL="0" indent="0"/>
            <a:r>
              <a:rPr lang="en-GB" sz="2000" dirty="0"/>
              <a:t>Moved by Michael Montemurro on behalf of </a:t>
            </a:r>
            <a:r>
              <a:rPr lang="en-CA" sz="2000" dirty="0"/>
              <a:t>EHT SG</a:t>
            </a:r>
          </a:p>
          <a:p>
            <a:pPr marL="0" indent="0"/>
            <a:r>
              <a:rPr lang="en-GB" sz="2000" dirty="0"/>
              <a:t>EHT SG vote: </a:t>
            </a:r>
            <a:endParaRPr lang="en-CA" sz="2000" dirty="0"/>
          </a:p>
          <a:p>
            <a:pPr marL="0" indent="0"/>
            <a:r>
              <a:rPr lang="en-GB" sz="2000" dirty="0"/>
              <a:t>Moved: Laurent </a:t>
            </a:r>
            <a:r>
              <a:rPr lang="en-GB" sz="2000" dirty="0" err="1"/>
              <a:t>Cariou</a:t>
            </a:r>
            <a:r>
              <a:rPr lang="en-GB" sz="2000" dirty="0"/>
              <a:t>, Seconded: Bin Tian - Result: y-n-a – 97-0-3</a:t>
            </a:r>
            <a:endParaRPr lang="en-US" sz="2000" dirty="0"/>
          </a:p>
        </p:txBody>
      </p:sp>
      <p:sp>
        <p:nvSpPr>
          <p:cNvPr id="6" name="Slide Number Placeholder 5">
            <a:extLst>
              <a:ext uri="{FF2B5EF4-FFF2-40B4-BE49-F238E27FC236}">
                <a16:creationId xmlns="" xmlns:a16="http://schemas.microsoft.com/office/drawing/2014/main" id="{F768FE72-A906-4A4C-AA98-A6F2F8AE7458}"/>
              </a:ext>
            </a:extLst>
          </p:cNvPr>
          <p:cNvSpPr>
            <a:spLocks noGrp="1"/>
          </p:cNvSpPr>
          <p:nvPr>
            <p:ph type="sldNum" idx="12"/>
          </p:nvPr>
        </p:nvSpPr>
        <p:spPr/>
        <p:txBody>
          <a:bodyPr/>
          <a:lstStyle/>
          <a:p>
            <a:pPr>
              <a:defRPr/>
            </a:pPr>
            <a:r>
              <a:rPr lang="en-GB" altLang="en-US"/>
              <a:t>Slide </a:t>
            </a:r>
            <a:fld id="{2EA70F40-519F-E641-9AC0-4953ACDDBB32}" type="slidenum">
              <a:rPr lang="en-GB" altLang="en-US" smtClean="0"/>
              <a:pPr>
                <a:defRPr/>
              </a:pPr>
              <a:t>87</a:t>
            </a:fld>
            <a:endParaRPr lang="en-GB" altLang="en-US"/>
          </a:p>
        </p:txBody>
      </p:sp>
      <p:sp>
        <p:nvSpPr>
          <p:cNvPr id="5" name="Footer Placeholder 4">
            <a:extLst>
              <a:ext uri="{FF2B5EF4-FFF2-40B4-BE49-F238E27FC236}">
                <a16:creationId xmlns="" xmlns:a16="http://schemas.microsoft.com/office/drawing/2014/main" id="{7FD7F4E3-ED51-394C-A546-E9BDA2E436BB}"/>
              </a:ext>
            </a:extLst>
          </p:cNvPr>
          <p:cNvSpPr>
            <a:spLocks noGrp="1"/>
          </p:cNvSpPr>
          <p:nvPr>
            <p:ph type="ftr" idx="14"/>
          </p:nvPr>
        </p:nvSpPr>
        <p:spPr>
          <a:prstGeom prst="rect">
            <a:avLst/>
          </a:prstGeom>
        </p:spPr>
        <p:txBody>
          <a:bodyPr/>
          <a:lstStyle/>
          <a:p>
            <a:pPr>
              <a:defRPr/>
            </a:pPr>
            <a:r>
              <a:rPr lang="en-GB"/>
              <a:t>Michael Montemurro, BlackBerry</a:t>
            </a:r>
          </a:p>
        </p:txBody>
      </p:sp>
      <p:sp>
        <p:nvSpPr>
          <p:cNvPr id="4" name="Date Placeholder 3">
            <a:extLst>
              <a:ext uri="{FF2B5EF4-FFF2-40B4-BE49-F238E27FC236}">
                <a16:creationId xmlns="" xmlns:a16="http://schemas.microsoft.com/office/drawing/2014/main" id="{D28F20E6-E04E-3E41-9DBB-555197A3CB58}"/>
              </a:ext>
            </a:extLst>
          </p:cNvPr>
          <p:cNvSpPr>
            <a:spLocks noGrp="1"/>
          </p:cNvSpPr>
          <p:nvPr>
            <p:ph type="dt" idx="15"/>
          </p:nvPr>
        </p:nvSpPr>
        <p:spPr>
          <a:prstGeom prst="rect">
            <a:avLst/>
          </a:prstGeom>
        </p:spPr>
        <p:txBody>
          <a:bodyPr/>
          <a:lstStyle/>
          <a:p>
            <a:pPr>
              <a:defRPr/>
            </a:pPr>
            <a:r>
              <a:rPr lang="en-CA" altLang="en-US"/>
              <a:t>January 2019</a:t>
            </a:r>
            <a:endParaRPr lang="en-GB" altLang="en-US" dirty="0"/>
          </a:p>
        </p:txBody>
      </p:sp>
    </p:spTree>
    <p:extLst>
      <p:ext uri="{BB962C8B-B14F-4D97-AF65-F5344CB8AC3E}">
        <p14:creationId xmlns:p14="http://schemas.microsoft.com/office/powerpoint/2010/main" val="326672693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RTA TIG Closing Report</a:t>
            </a:r>
          </a:p>
        </p:txBody>
      </p:sp>
      <p:sp>
        <p:nvSpPr>
          <p:cNvPr id="3074" name="Rectangle 2"/>
          <p:cNvSpPr>
            <a:spLocks noGrp="1" noChangeArrowheads="1"/>
          </p:cNvSpPr>
          <p:nvPr>
            <p:ph idx="1"/>
          </p:nvPr>
        </p:nvSpPr>
        <p:spPr>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2019-1-16</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88</a:t>
            </a:fld>
            <a:endParaRPr lang="en-GB" dirty="0"/>
          </a:p>
        </p:txBody>
      </p:sp>
      <p:sp>
        <p:nvSpPr>
          <p:cNvPr id="7" name="Footer Placeholder 4"/>
          <p:cNvSpPr>
            <a:spLocks noGrp="1"/>
          </p:cNvSpPr>
          <p:nvPr>
            <p:ph type="ftr" idx="14"/>
          </p:nvPr>
        </p:nvSpPr>
        <p:spPr/>
        <p:txBody>
          <a:bodyPr/>
          <a:lstStyle/>
          <a:p>
            <a:r>
              <a:rPr lang="en-GB" dirty="0"/>
              <a:t>Allan Jones - Activision</a:t>
            </a:r>
          </a:p>
        </p:txBody>
      </p:sp>
      <p:sp>
        <p:nvSpPr>
          <p:cNvPr id="6" name="Date Placeholder 3"/>
          <p:cNvSpPr>
            <a:spLocks noGrp="1"/>
          </p:cNvSpPr>
          <p:nvPr>
            <p:ph type="dt" idx="15"/>
          </p:nvPr>
        </p:nvSpPr>
        <p:spPr/>
        <p:txBody>
          <a:bodyPr/>
          <a:lstStyle/>
          <a:p>
            <a:r>
              <a:rPr lang="en-US" dirty="0"/>
              <a:t>January 2019	</a:t>
            </a:r>
            <a:endParaRPr lang="en-GB" dirty="0"/>
          </a:p>
        </p:txBody>
      </p:sp>
      <p:graphicFrame>
        <p:nvGraphicFramePr>
          <p:cNvPr id="3075" name="Object 3"/>
          <p:cNvGraphicFramePr>
            <a:graphicFrameLocks noChangeAspect="1"/>
          </p:cNvGraphicFramePr>
          <p:nvPr>
            <p:extLst/>
          </p:nvPr>
        </p:nvGraphicFramePr>
        <p:xfrm>
          <a:off x="2041526" y="2422526"/>
          <a:ext cx="8232869" cy="2530475"/>
        </p:xfrm>
        <a:graphic>
          <a:graphicData uri="http://schemas.openxmlformats.org/presentationml/2006/ole">
            <mc:AlternateContent xmlns:mc="http://schemas.openxmlformats.org/markup-compatibility/2006">
              <mc:Choice xmlns:v="urn:schemas-microsoft-com:vml" Requires="v">
                <p:oleObj spid="_x0000_s66575" name="Document" r:id="rId4" imgW="8245941" imgH="2541999" progId="Word.Document.8">
                  <p:embed/>
                </p:oleObj>
              </mc:Choice>
              <mc:Fallback>
                <p:oleObj name="Document" r:id="rId4" imgW="8245941" imgH="2541999" progId="Word.Document.8">
                  <p:embed/>
                  <p:pic>
                    <p:nvPicPr>
                      <p:cNvPr id="0" name=""/>
                      <p:cNvPicPr>
                        <a:picLocks noChangeAspect="1" noChangeArrowheads="1"/>
                      </p:cNvPicPr>
                      <p:nvPr/>
                    </p:nvPicPr>
                    <p:blipFill>
                      <a:blip r:embed="rId5"/>
                      <a:srcRect/>
                      <a:stretch>
                        <a:fillRect/>
                      </a:stretch>
                    </p:blipFill>
                    <p:spPr bwMode="auto">
                      <a:xfrm>
                        <a:off x="2041526" y="2422526"/>
                        <a:ext cx="8232869" cy="2530475"/>
                      </a:xfrm>
                      <a:prstGeom prst="rect">
                        <a:avLst/>
                      </a:prstGeom>
                      <a:noFill/>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extLst>
      <p:ext uri="{BB962C8B-B14F-4D97-AF65-F5344CB8AC3E}">
        <p14:creationId xmlns:p14="http://schemas.microsoft.com/office/powerpoint/2010/main" val="10293932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algn="just"/>
            <a:r>
              <a:rPr lang="en-US" altLang="en-US" dirty="0"/>
              <a:t>This presentation contains the closing report for the RTA TIG for the January 2019 session.</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89</a:t>
            </a:fld>
            <a:endParaRPr lang="en-GB"/>
          </a:p>
        </p:txBody>
      </p:sp>
      <p:sp>
        <p:nvSpPr>
          <p:cNvPr id="5" name="Footer Placeholder 4"/>
          <p:cNvSpPr>
            <a:spLocks noGrp="1"/>
          </p:cNvSpPr>
          <p:nvPr>
            <p:ph type="ftr" idx="14"/>
          </p:nvPr>
        </p:nvSpPr>
        <p:spPr/>
        <p:txBody>
          <a:bodyPr/>
          <a:lstStyle/>
          <a:p>
            <a:r>
              <a:rPr lang="en-GB" dirty="0"/>
              <a:t>Allan Jones </a:t>
            </a:r>
            <a:r>
              <a:rPr lang="en-GB" dirty="0" err="1"/>
              <a:t>Acitivision</a:t>
            </a:r>
            <a:endParaRPr lang="en-GB" dirty="0"/>
          </a:p>
        </p:txBody>
      </p:sp>
      <p:sp>
        <p:nvSpPr>
          <p:cNvPr id="4" name="Date Placeholder 3"/>
          <p:cNvSpPr>
            <a:spLocks noGrp="1"/>
          </p:cNvSpPr>
          <p:nvPr>
            <p:ph type="dt" idx="15"/>
          </p:nvPr>
        </p:nvSpPr>
        <p:spPr/>
        <p:txBody>
          <a:bodyPr/>
          <a:lstStyle/>
          <a:p>
            <a:r>
              <a:rPr lang="en-US" dirty="0"/>
              <a:t>January 2019</a:t>
            </a:r>
            <a:endParaRPr lang="en-GB" dirty="0"/>
          </a:p>
        </p:txBody>
      </p:sp>
    </p:spTree>
    <p:extLst>
      <p:ext uri="{BB962C8B-B14F-4D97-AF65-F5344CB8AC3E}">
        <p14:creationId xmlns:p14="http://schemas.microsoft.com/office/powerpoint/2010/main" val="17618378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802.11 Style Guide</a:t>
            </a:r>
          </a:p>
        </p:txBody>
      </p:sp>
      <p:sp>
        <p:nvSpPr>
          <p:cNvPr id="9218" name="Rectangle 2"/>
          <p:cNvSpPr>
            <a:spLocks noGrp="1" noChangeArrowheads="1"/>
          </p:cNvSpPr>
          <p:nvPr>
            <p:ph idx="1"/>
          </p:nvPr>
        </p:nvSpPr>
        <p:spPr>
          <a:xfrm>
            <a:off x="914401" y="1981201"/>
            <a:ext cx="10361084" cy="4494213"/>
          </a:xfrm>
          <a:ln/>
        </p:spPr>
        <p:txBody>
          <a:bodyPr/>
          <a:lstStyle/>
          <a:p>
            <a:r>
              <a:rPr lang="en-GB" dirty="0"/>
              <a:t>See </a:t>
            </a:r>
            <a:r>
              <a:rPr lang="en-GB" dirty="0">
                <a:hlinkClick r:id="rId3"/>
              </a:rPr>
              <a:t>https://mentor.ieee.org/802.11/dcn/09/11-09-1034-12-0000-802-11-editorial-style-guide.docx</a:t>
            </a:r>
            <a:endParaRPr lang="en-GB" dirty="0"/>
          </a:p>
          <a:p>
            <a:r>
              <a:rPr lang="en-US" dirty="0"/>
              <a:t>We update 802.11 Style Guide based on 2012 IEEE Standards Style Manual and consistency changes in final publication of the 802.11 standard</a:t>
            </a:r>
            <a:endParaRPr lang="en-GB" dirty="0"/>
          </a:p>
          <a:p>
            <a:r>
              <a:rPr lang="en-US" b="0" dirty="0"/>
              <a:t>Editor’s responsibility includes checking the </a:t>
            </a:r>
            <a:r>
              <a:rPr lang="en-US" dirty="0"/>
              <a:t>2014 IEEE Standards Style Manual </a:t>
            </a:r>
            <a:r>
              <a:rPr lang="en-US" b="0" dirty="0"/>
              <a:t>when creating or updating drafts. </a:t>
            </a:r>
            <a:r>
              <a:rPr lang="en-GB" u="sng" dirty="0">
                <a:hlinkClick r:id="rId4"/>
              </a:rPr>
              <a:t>https://development.standards.ieee.org/myproject/Public/mytools/draft/styleman.pdf</a:t>
            </a:r>
            <a:endParaRPr lang="en-US" b="0" dirty="0"/>
          </a:p>
          <a:p>
            <a:r>
              <a:rPr lang="en-US" b="0" dirty="0"/>
              <a:t>Submissions with draft text should conform to both the WG11 Style Guide and IEEE Standards Style Manual</a:t>
            </a:r>
          </a:p>
          <a:p>
            <a:r>
              <a:rPr lang="en-US" b="0" dirty="0"/>
              <a:t>Note that the 802.11 Style Guide evolves with our practice</a:t>
            </a:r>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9</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January 2019</a:t>
            </a:r>
            <a:endParaRPr lang="en-GB"/>
          </a:p>
        </p:txBody>
      </p:sp>
    </p:spTree>
    <p:extLst>
      <p:ext uri="{BB962C8B-B14F-4D97-AF65-F5344CB8AC3E}">
        <p14:creationId xmlns:p14="http://schemas.microsoft.com/office/powerpoint/2010/main" val="7905163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dirty="0"/>
              <a:t>Work Completed</a:t>
            </a:r>
          </a:p>
        </p:txBody>
      </p:sp>
      <p:sp>
        <p:nvSpPr>
          <p:cNvPr id="2" name="Content Placeholder 1"/>
          <p:cNvSpPr>
            <a:spLocks noGrp="1"/>
          </p:cNvSpPr>
          <p:nvPr>
            <p:ph idx="1"/>
          </p:nvPr>
        </p:nvSpPr>
        <p:spPr/>
        <p:txBody>
          <a:bodyPr/>
          <a:lstStyle/>
          <a:p>
            <a:pPr>
              <a:buFont typeface="Arial" panose="020B0604020202020204" pitchFamily="34" charset="0"/>
              <a:buChar char="•"/>
            </a:pPr>
            <a:r>
              <a:rPr lang="en-CA" b="0" dirty="0"/>
              <a:t>Approved teleconferences and November plenary minutes</a:t>
            </a:r>
          </a:p>
          <a:p>
            <a:pPr>
              <a:buFont typeface="Arial" panose="020B0604020202020204" pitchFamily="34" charset="0"/>
              <a:buChar char="•"/>
            </a:pPr>
            <a:r>
              <a:rPr lang="en-CA" b="0" dirty="0"/>
              <a:t>The TIG reviewed 6 presentations</a:t>
            </a:r>
          </a:p>
          <a:p>
            <a:pPr>
              <a:buFont typeface="Arial" panose="020B0604020202020204" pitchFamily="34" charset="0"/>
              <a:buChar char="•"/>
            </a:pPr>
            <a:endParaRPr lang="en-CA" b="0" dirty="0"/>
          </a:p>
          <a:p>
            <a:pPr marL="457200" lvl="1" indent="0"/>
            <a:endParaRPr lang="en-CA" b="0" dirty="0"/>
          </a:p>
          <a:p>
            <a:pPr marL="457200" lvl="1" indent="0"/>
            <a:endParaRPr lang="en-CA" b="0" dirty="0"/>
          </a:p>
          <a:p>
            <a:pPr>
              <a:buFont typeface="Arial" panose="020B0604020202020204" pitchFamily="34" charset="0"/>
              <a:buChar char="•"/>
            </a:pPr>
            <a:endParaRPr lang="en-CA" b="0" dirty="0"/>
          </a:p>
          <a:p>
            <a:pPr>
              <a:buFont typeface="Arial" panose="020B0604020202020204" pitchFamily="34" charset="0"/>
              <a:buChar char="•"/>
            </a:pPr>
            <a:endParaRPr lang="en-CA" b="0" dirty="0"/>
          </a:p>
          <a:p>
            <a:pPr>
              <a:buFont typeface="Arial" panose="020B0604020202020204" pitchFamily="34" charset="0"/>
              <a:buChar char="•"/>
            </a:pPr>
            <a:endParaRPr lang="en-CA" b="0" dirty="0"/>
          </a:p>
          <a:p>
            <a:pPr>
              <a:buFont typeface="Arial" panose="020B0604020202020204" pitchFamily="34" charset="0"/>
              <a:buChar char="•"/>
            </a:pPr>
            <a:r>
              <a:rPr lang="en-CA" b="0" dirty="0"/>
              <a:t>Presented summary of RTA </a:t>
            </a:r>
            <a:r>
              <a:rPr lang="en-CA" b="0"/>
              <a:t>TIG draft to EHT SG</a:t>
            </a:r>
          </a:p>
          <a:p>
            <a:pPr>
              <a:buFont typeface="Arial" panose="020B0604020202020204" pitchFamily="34" charset="0"/>
              <a:buChar char="•"/>
            </a:pPr>
            <a:r>
              <a:rPr lang="en-CA" b="0" dirty="0"/>
              <a:t>Continued work on the draft of the RTA TIG report</a:t>
            </a:r>
          </a:p>
        </p:txBody>
      </p:sp>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90</a:t>
            </a:fld>
            <a:endParaRPr lang="en-GB" dirty="0"/>
          </a:p>
        </p:txBody>
      </p:sp>
      <p:sp>
        <p:nvSpPr>
          <p:cNvPr id="4" name="Footer Placeholder 3"/>
          <p:cNvSpPr>
            <a:spLocks noGrp="1"/>
          </p:cNvSpPr>
          <p:nvPr>
            <p:ph type="ftr" idx="14"/>
          </p:nvPr>
        </p:nvSpPr>
        <p:spPr/>
        <p:txBody>
          <a:bodyPr/>
          <a:lstStyle/>
          <a:p>
            <a:r>
              <a:rPr lang="en-GB"/>
              <a:t>Allan Jones Activision </a:t>
            </a:r>
            <a:endParaRPr lang="en-GB" dirty="0"/>
          </a:p>
        </p:txBody>
      </p:sp>
      <p:sp>
        <p:nvSpPr>
          <p:cNvPr id="5" name="Date Placeholder 4"/>
          <p:cNvSpPr>
            <a:spLocks noGrp="1"/>
          </p:cNvSpPr>
          <p:nvPr>
            <p:ph type="dt" idx="15"/>
          </p:nvPr>
        </p:nvSpPr>
        <p:spPr/>
        <p:txBody>
          <a:bodyPr/>
          <a:lstStyle/>
          <a:p>
            <a:r>
              <a:rPr lang="en-US" dirty="0"/>
              <a:t>January 2019</a:t>
            </a:r>
            <a:endParaRPr lang="en-GB" dirty="0"/>
          </a:p>
        </p:txBody>
      </p:sp>
      <p:graphicFrame>
        <p:nvGraphicFramePr>
          <p:cNvPr id="7" name="Table 6">
            <a:extLst>
              <a:ext uri="{FF2B5EF4-FFF2-40B4-BE49-F238E27FC236}">
                <a16:creationId xmlns="" xmlns:a16="http://schemas.microsoft.com/office/drawing/2014/main" id="{17DBB7C7-A5EA-4304-B0C5-32069C73E929}"/>
              </a:ext>
            </a:extLst>
          </p:cNvPr>
          <p:cNvGraphicFramePr>
            <a:graphicFrameLocks noGrp="1"/>
          </p:cNvGraphicFramePr>
          <p:nvPr>
            <p:extLst/>
          </p:nvPr>
        </p:nvGraphicFramePr>
        <p:xfrm>
          <a:off x="2770982" y="2832588"/>
          <a:ext cx="6819899" cy="1988462"/>
        </p:xfrm>
        <a:graphic>
          <a:graphicData uri="http://schemas.openxmlformats.org/drawingml/2006/table">
            <a:tbl>
              <a:tblPr>
                <a:tableStyleId>{5C22544A-7EE6-4342-B048-85BDC9FD1C3A}</a:tableStyleId>
              </a:tblPr>
              <a:tblGrid>
                <a:gridCol w="1818161">
                  <a:extLst>
                    <a:ext uri="{9D8B030D-6E8A-4147-A177-3AD203B41FA5}">
                      <a16:colId xmlns="" xmlns:a16="http://schemas.microsoft.com/office/drawing/2014/main" val="2070848743"/>
                    </a:ext>
                  </a:extLst>
                </a:gridCol>
                <a:gridCol w="3289913">
                  <a:extLst>
                    <a:ext uri="{9D8B030D-6E8A-4147-A177-3AD203B41FA5}">
                      <a16:colId xmlns="" xmlns:a16="http://schemas.microsoft.com/office/drawing/2014/main" val="1902460221"/>
                    </a:ext>
                  </a:extLst>
                </a:gridCol>
                <a:gridCol w="1711825">
                  <a:extLst>
                    <a:ext uri="{9D8B030D-6E8A-4147-A177-3AD203B41FA5}">
                      <a16:colId xmlns="" xmlns:a16="http://schemas.microsoft.com/office/drawing/2014/main" val="170681819"/>
                    </a:ext>
                  </a:extLst>
                </a:gridCol>
              </a:tblGrid>
              <a:tr h="287862">
                <a:tc>
                  <a:txBody>
                    <a:bodyPr/>
                    <a:lstStyle/>
                    <a:p>
                      <a:pPr algn="l" fontAlgn="b"/>
                      <a:r>
                        <a:rPr lang="en-US" sz="1100" b="1" u="none" strike="noStrike" dirty="0">
                          <a:effectLst/>
                        </a:rPr>
                        <a:t>DCN</a:t>
                      </a:r>
                      <a:endParaRPr lang="en-US" sz="1100" b="1" i="0" u="none" strike="noStrike" dirty="0">
                        <a:solidFill>
                          <a:srgbClr val="006100"/>
                        </a:solidFill>
                        <a:effectLst/>
                        <a:latin typeface="Calibri" panose="020F0502020204030204" pitchFamily="34" charset="0"/>
                      </a:endParaRPr>
                    </a:p>
                  </a:txBody>
                  <a:tcPr marL="9525" marR="9525" marT="9525" marB="0" anchor="b"/>
                </a:tc>
                <a:tc>
                  <a:txBody>
                    <a:bodyPr/>
                    <a:lstStyle/>
                    <a:p>
                      <a:pPr algn="l" fontAlgn="b"/>
                      <a:r>
                        <a:rPr lang="en-US" sz="1100" b="1" u="none" strike="noStrike" dirty="0">
                          <a:effectLst/>
                        </a:rPr>
                        <a:t>Title</a:t>
                      </a:r>
                      <a:endParaRPr lang="en-US" sz="1100" b="1" i="0" u="none" strike="noStrike" dirty="0">
                        <a:solidFill>
                          <a:srgbClr val="006100"/>
                        </a:solidFill>
                        <a:effectLst/>
                        <a:latin typeface="Calibri" panose="020F0502020204030204" pitchFamily="34" charset="0"/>
                      </a:endParaRPr>
                    </a:p>
                  </a:txBody>
                  <a:tcPr marL="9525" marR="9525" marT="9525" marB="0" anchor="b"/>
                </a:tc>
                <a:tc>
                  <a:txBody>
                    <a:bodyPr/>
                    <a:lstStyle/>
                    <a:p>
                      <a:pPr algn="l" fontAlgn="b"/>
                      <a:r>
                        <a:rPr lang="en-US" sz="1100" b="1" u="none" strike="noStrike" dirty="0">
                          <a:effectLst/>
                        </a:rPr>
                        <a:t>Author</a:t>
                      </a:r>
                      <a:endParaRPr lang="en-US" sz="1100" b="1" i="0" u="none" strike="noStrike" dirty="0">
                        <a:solidFill>
                          <a:srgbClr val="0061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497303351"/>
                  </a:ext>
                </a:extLst>
              </a:tr>
              <a:tr h="212575">
                <a:tc>
                  <a:txBody>
                    <a:bodyPr/>
                    <a:lstStyle/>
                    <a:p>
                      <a:pPr algn="l" fontAlgn="b"/>
                      <a:r>
                        <a:rPr lang="en-US" sz="1100" b="0" i="0" u="none" strike="noStrike" dirty="0">
                          <a:solidFill>
                            <a:schemeClr val="tx1"/>
                          </a:solidFill>
                          <a:effectLst/>
                          <a:latin typeface="+mn-lt"/>
                        </a:rPr>
                        <a:t>11-19/0065-00</a:t>
                      </a:r>
                    </a:p>
                  </a:txBody>
                  <a:tcPr marL="9525" marR="9525" marT="9525" marB="0" anchor="b"/>
                </a:tc>
                <a:tc>
                  <a:txBody>
                    <a:bodyPr/>
                    <a:lstStyle/>
                    <a:p>
                      <a:pPr algn="l" fontAlgn="b"/>
                      <a:r>
                        <a:rPr lang="en-US" sz="1100" b="0" i="0" u="none" strike="noStrike" dirty="0">
                          <a:solidFill>
                            <a:schemeClr val="tx1"/>
                          </a:solidFill>
                          <a:effectLst/>
                          <a:latin typeface="+mn-lt"/>
                        </a:rPr>
                        <a:t>RTA TIG Summary and Recommendations </a:t>
                      </a:r>
                    </a:p>
                  </a:txBody>
                  <a:tcPr marL="9525" marR="9525" marT="9525" marB="0" anchor="b"/>
                </a:tc>
                <a:tc>
                  <a:txBody>
                    <a:bodyPr/>
                    <a:lstStyle/>
                    <a:p>
                      <a:pPr algn="l" fontAlgn="b"/>
                      <a:r>
                        <a:rPr lang="en-US" sz="1100" b="0" i="0" u="none" strike="noStrike" dirty="0">
                          <a:solidFill>
                            <a:schemeClr val="tx1"/>
                          </a:solidFill>
                          <a:effectLst/>
                          <a:latin typeface="+mn-lt"/>
                        </a:rPr>
                        <a:t>Kate Meng</a:t>
                      </a:r>
                    </a:p>
                  </a:txBody>
                  <a:tcPr marL="9525" marR="9525" marT="9525" marB="0" anchor="b"/>
                </a:tc>
                <a:extLst>
                  <a:ext uri="{0D108BD9-81ED-4DB2-BD59-A6C34878D82A}">
                    <a16:rowId xmlns="" xmlns:a16="http://schemas.microsoft.com/office/drawing/2014/main" val="3683908943"/>
                  </a:ext>
                </a:extLst>
              </a:tr>
              <a:tr h="212575">
                <a:tc>
                  <a:txBody>
                    <a:bodyPr/>
                    <a:lstStyle/>
                    <a:p>
                      <a:pPr algn="l" fontAlgn="b"/>
                      <a:r>
                        <a:rPr lang="en-US" sz="1100" dirty="0">
                          <a:effectLst/>
                          <a:latin typeface="Calibri" panose="020F0502020204030204" pitchFamily="34" charset="0"/>
                          <a:ea typeface="Calibri" panose="020F0502020204030204" pitchFamily="34" charset="0"/>
                        </a:rPr>
                        <a:t>11-19/0078-00</a:t>
                      </a:r>
                      <a:endParaRPr lang="en-US" sz="1100" b="0" i="0" u="none" strike="noStrike" dirty="0">
                        <a:solidFill>
                          <a:schemeClr val="tx1"/>
                        </a:solidFill>
                        <a:effectLst/>
                        <a:latin typeface="+mn-lt"/>
                      </a:endParaRPr>
                    </a:p>
                  </a:txBody>
                  <a:tcPr marL="9525" marR="9525" marT="9525" marB="0" anchor="b"/>
                </a:tc>
                <a:tc>
                  <a:txBody>
                    <a:bodyPr/>
                    <a:lstStyle/>
                    <a:p>
                      <a:pPr algn="l" fontAlgn="b"/>
                      <a:r>
                        <a:rPr lang="en-US" sz="1100" dirty="0">
                          <a:effectLst/>
                          <a:latin typeface="Calibri" panose="020F0502020204030204" pitchFamily="34" charset="0"/>
                          <a:ea typeface="Calibri" panose="020F0502020204030204" pitchFamily="34" charset="0"/>
                        </a:rPr>
                        <a:t>Use cases for RTA in vehicles (Wed)</a:t>
                      </a:r>
                      <a:endParaRPr lang="en-US" sz="1100" b="0" i="0" u="none" strike="noStrike" dirty="0">
                        <a:solidFill>
                          <a:schemeClr val="tx1"/>
                        </a:solidFill>
                        <a:effectLst/>
                        <a:latin typeface="+mn-lt"/>
                      </a:endParaRPr>
                    </a:p>
                  </a:txBody>
                  <a:tcPr marL="9525" marR="9525" marT="9525" marB="0" anchor="b"/>
                </a:tc>
                <a:tc>
                  <a:txBody>
                    <a:bodyPr/>
                    <a:lstStyle/>
                    <a:p>
                      <a:pPr algn="l" fontAlgn="b"/>
                      <a:r>
                        <a:rPr lang="en-US" sz="1100" b="0" i="0" u="none" strike="noStrike" dirty="0">
                          <a:solidFill>
                            <a:schemeClr val="tx1"/>
                          </a:solidFill>
                          <a:effectLst/>
                          <a:latin typeface="+mn-lt"/>
                        </a:rPr>
                        <a:t>Jim Lansford</a:t>
                      </a:r>
                    </a:p>
                  </a:txBody>
                  <a:tcPr marL="9525" marR="9525" marT="9525" marB="0" anchor="b"/>
                </a:tc>
                <a:extLst>
                  <a:ext uri="{0D108BD9-81ED-4DB2-BD59-A6C34878D82A}">
                    <a16:rowId xmlns="" xmlns:a16="http://schemas.microsoft.com/office/drawing/2014/main" val="3542886740"/>
                  </a:ext>
                </a:extLst>
              </a:tr>
              <a:tr h="21257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11-19/0110-00</a:t>
                      </a:r>
                      <a:endParaRPr lang="en-US" sz="1100" b="0" i="0" u="none" strike="noStrike" dirty="0">
                        <a:solidFill>
                          <a:schemeClr val="tx1"/>
                        </a:solidFill>
                        <a:effectLst/>
                        <a:latin typeface="+mn-lt"/>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How can RTA fit in 802.11</a:t>
                      </a:r>
                      <a:endParaRPr lang="en-US" sz="1100" kern="1200" dirty="0">
                        <a:solidFill>
                          <a:schemeClr val="tx1"/>
                        </a:solidFill>
                        <a:effectLst/>
                        <a:latin typeface="+mn-lt"/>
                        <a:ea typeface="+mn-ea"/>
                        <a:cs typeface="+mn-cs"/>
                      </a:endParaRPr>
                    </a:p>
                  </a:txBody>
                  <a:tcPr marL="9525" marR="9525" marT="9525" marB="0" anchor="b"/>
                </a:tc>
                <a:tc>
                  <a:txBody>
                    <a:bodyPr/>
                    <a:lstStyle/>
                    <a:p>
                      <a:pPr algn="l" fontAlgn="b"/>
                      <a:r>
                        <a:rPr lang="en-US" sz="1100" dirty="0">
                          <a:effectLst/>
                          <a:latin typeface="Calibri" panose="020F0502020204030204" pitchFamily="34" charset="0"/>
                          <a:ea typeface="Calibri" panose="020F0502020204030204" pitchFamily="34" charset="0"/>
                        </a:rPr>
                        <a:t>Kazuyuki Sakoda</a:t>
                      </a:r>
                      <a:endParaRPr lang="en-US" sz="1100" b="0" i="0" u="none" strike="noStrike" dirty="0">
                        <a:solidFill>
                          <a:schemeClr val="tx1"/>
                        </a:solidFill>
                        <a:effectLst/>
                        <a:latin typeface="+mn-lt"/>
                      </a:endParaRPr>
                    </a:p>
                  </a:txBody>
                  <a:tcPr marL="9525" marR="9525" marT="9525" marB="0" anchor="b"/>
                </a:tc>
                <a:extLst>
                  <a:ext uri="{0D108BD9-81ED-4DB2-BD59-A6C34878D82A}">
                    <a16:rowId xmlns="" xmlns:a16="http://schemas.microsoft.com/office/drawing/2014/main" val="482089822"/>
                  </a:ext>
                </a:extLst>
              </a:tr>
              <a:tr h="21257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11-19/0111-00</a:t>
                      </a:r>
                      <a:endParaRPr lang="en-US" sz="1100" b="0" i="0" u="none" strike="noStrike" dirty="0">
                        <a:solidFill>
                          <a:schemeClr val="tx1"/>
                        </a:solidFill>
                        <a:effectLst/>
                        <a:latin typeface="+mn-lt"/>
                      </a:endParaRPr>
                    </a:p>
                  </a:txBody>
                  <a:tcPr marL="9525" marR="9525" marT="9525" marB="0" anchor="b"/>
                </a:tc>
                <a:tc>
                  <a:txBody>
                    <a:bodyPr/>
                    <a:lstStyle/>
                    <a:p>
                      <a:pPr algn="l" fontAlgn="b"/>
                      <a:r>
                        <a:rPr lang="en-US" sz="1100" dirty="0">
                          <a:effectLst/>
                          <a:latin typeface="Calibri" panose="020F0502020204030204" pitchFamily="34" charset="0"/>
                          <a:ea typeface="Calibri" panose="020F0502020204030204" pitchFamily="34" charset="0"/>
                        </a:rPr>
                        <a:t>Additional game use case over WLAN (Wed)</a:t>
                      </a:r>
                      <a:endParaRPr lang="en-US" sz="1100" b="0" i="0" u="none" strike="noStrike" dirty="0">
                        <a:solidFill>
                          <a:schemeClr val="tx1"/>
                        </a:solidFill>
                        <a:effectLst/>
                        <a:latin typeface="+mn-lt"/>
                      </a:endParaRPr>
                    </a:p>
                  </a:txBody>
                  <a:tcPr marL="9525" marR="9525" marT="9525" marB="0" anchor="b"/>
                </a:tc>
                <a:tc>
                  <a:txBody>
                    <a:bodyPr/>
                    <a:lstStyle/>
                    <a:p>
                      <a:pPr algn="l" fontAlgn="b"/>
                      <a:r>
                        <a:rPr lang="en-US" sz="1100" dirty="0">
                          <a:effectLst/>
                          <a:latin typeface="Calibri" panose="020F0502020204030204" pitchFamily="34" charset="0"/>
                          <a:ea typeface="Calibri" panose="020F0502020204030204" pitchFamily="34" charset="0"/>
                        </a:rPr>
                        <a:t>Kazuyuki Sakoda</a:t>
                      </a:r>
                      <a:endParaRPr lang="en-US" sz="1100" b="0" i="0" u="none" strike="noStrike" dirty="0">
                        <a:solidFill>
                          <a:schemeClr val="tx1"/>
                        </a:solidFill>
                        <a:effectLst/>
                        <a:latin typeface="+mn-lt"/>
                      </a:endParaRPr>
                    </a:p>
                  </a:txBody>
                  <a:tcPr marL="9525" marR="9525" marT="9525" marB="0" anchor="b"/>
                </a:tc>
                <a:extLst>
                  <a:ext uri="{0D108BD9-81ED-4DB2-BD59-A6C34878D82A}">
                    <a16:rowId xmlns="" xmlns:a16="http://schemas.microsoft.com/office/drawing/2014/main" val="2317734352"/>
                  </a:ext>
                </a:extLst>
              </a:tr>
              <a:tr h="212575">
                <a:tc>
                  <a:txBody>
                    <a:bodyPr/>
                    <a:lstStyle/>
                    <a:p>
                      <a:pPr algn="l" fontAlgn="b"/>
                      <a:r>
                        <a:rPr lang="en-US" sz="1100" b="0" i="0" u="none" strike="noStrike" dirty="0">
                          <a:solidFill>
                            <a:schemeClr val="tx1"/>
                          </a:solidFill>
                          <a:effectLst/>
                          <a:latin typeface="Calibri" panose="020F0502020204030204" pitchFamily="34" charset="0"/>
                        </a:rPr>
                        <a:t>11-19/0116-00</a:t>
                      </a:r>
                    </a:p>
                  </a:txBody>
                  <a:tcPr marL="9525" marR="9525" marT="9525" marB="0" anchor="b"/>
                </a:tc>
                <a:tc>
                  <a:txBody>
                    <a:bodyPr/>
                    <a:lstStyle/>
                    <a:p>
                      <a:pPr algn="l" fontAlgn="b"/>
                      <a:r>
                        <a:rPr lang="en-US" sz="1100" b="0" i="0" u="none" strike="noStrike" dirty="0">
                          <a:solidFill>
                            <a:schemeClr val="tx1"/>
                          </a:solidFill>
                          <a:effectLst/>
                          <a:latin typeface="Calibri" panose="020F0502020204030204" pitchFamily="34" charset="0"/>
                        </a:rPr>
                        <a:t>Drone Use Case </a:t>
                      </a:r>
                      <a:r>
                        <a:rPr lang="en-US" sz="1100" b="0" i="0" u="none" strike="noStrike" dirty="0" err="1">
                          <a:solidFill>
                            <a:schemeClr val="tx1"/>
                          </a:solidFill>
                          <a:effectLst/>
                          <a:latin typeface="Calibri" panose="020F0502020204030204" pitchFamily="34" charset="0"/>
                        </a:rPr>
                        <a:t>Followup</a:t>
                      </a:r>
                      <a:endParaRPr lang="en-US" sz="1100" b="0" i="0" u="none" strike="noStrike" dirty="0">
                        <a:solidFill>
                          <a:schemeClr val="tx1"/>
                        </a:solidFill>
                        <a:effectLst/>
                        <a:latin typeface="Calibri" panose="020F0502020204030204" pitchFamily="34" charset="0"/>
                      </a:endParaRPr>
                    </a:p>
                  </a:txBody>
                  <a:tcPr marL="9525" marR="9525" marT="9525" marB="0" anchor="b"/>
                </a:tc>
                <a:tc>
                  <a:txBody>
                    <a:bodyPr/>
                    <a:lstStyle/>
                    <a:p>
                      <a:pPr algn="l" fontAlgn="b"/>
                      <a:r>
                        <a:rPr lang="en-US" sz="1100" b="0" i="0" u="none" strike="noStrike" dirty="0">
                          <a:solidFill>
                            <a:schemeClr val="tx1"/>
                          </a:solidFill>
                          <a:effectLst/>
                          <a:latin typeface="Calibri" panose="020F0502020204030204" pitchFamily="34" charset="0"/>
                        </a:rPr>
                        <a:t>Akira Kishida</a:t>
                      </a:r>
                    </a:p>
                  </a:txBody>
                  <a:tcPr marL="9525" marR="9525" marT="9525" marB="0" anchor="b"/>
                </a:tc>
                <a:extLst>
                  <a:ext uri="{0D108BD9-81ED-4DB2-BD59-A6C34878D82A}">
                    <a16:rowId xmlns="" xmlns:a16="http://schemas.microsoft.com/office/drawing/2014/main" val="3584725741"/>
                  </a:ext>
                </a:extLst>
              </a:tr>
              <a:tr h="212575">
                <a:tc>
                  <a:txBody>
                    <a:bodyPr/>
                    <a:lstStyle/>
                    <a:p>
                      <a:pPr algn="l" fontAlgn="b"/>
                      <a:r>
                        <a:rPr lang="en-US" sz="1100" b="0" i="0" u="none" strike="noStrike" dirty="0">
                          <a:solidFill>
                            <a:schemeClr val="tx1"/>
                          </a:solidFill>
                          <a:effectLst/>
                          <a:latin typeface="+mn-lt"/>
                        </a:rPr>
                        <a:t>21-19/0009-00</a:t>
                      </a:r>
                    </a:p>
                  </a:txBody>
                  <a:tcPr marL="9525" marR="9525" marT="9525" marB="0" anchor="b"/>
                </a:tc>
                <a:tc>
                  <a:txBody>
                    <a:bodyPr/>
                    <a:lstStyle/>
                    <a:p>
                      <a:pPr algn="l" fontAlgn="b"/>
                      <a:r>
                        <a:rPr lang="en-US" sz="1100" b="0" i="0" u="none" strike="noStrike" dirty="0">
                          <a:solidFill>
                            <a:schemeClr val="tx1"/>
                          </a:solidFill>
                          <a:effectLst/>
                          <a:latin typeface="+mn-lt"/>
                        </a:rPr>
                        <a:t>Why you should care about VR network requirements</a:t>
                      </a:r>
                    </a:p>
                  </a:txBody>
                  <a:tcPr marL="9525" marR="9525" marT="9525" marB="0" anchor="b"/>
                </a:tc>
                <a:tc>
                  <a:txBody>
                    <a:bodyPr/>
                    <a:lstStyle/>
                    <a:p>
                      <a:pPr algn="l" fontAlgn="b"/>
                      <a:r>
                        <a:rPr lang="en-US" sz="1100" b="0" i="0" u="none" strike="noStrike" dirty="0">
                          <a:solidFill>
                            <a:schemeClr val="tx1"/>
                          </a:solidFill>
                          <a:effectLst/>
                          <a:latin typeface="+mn-lt"/>
                        </a:rPr>
                        <a:t>Dillon </a:t>
                      </a:r>
                      <a:r>
                        <a:rPr lang="en-US" sz="1100" b="0" i="0" u="none" strike="noStrike" dirty="0" err="1">
                          <a:solidFill>
                            <a:schemeClr val="tx1"/>
                          </a:solidFill>
                          <a:effectLst/>
                          <a:latin typeface="+mn-lt"/>
                        </a:rPr>
                        <a:t>Seo</a:t>
                      </a:r>
                      <a:endParaRPr lang="en-US" sz="1100" b="0" i="0" u="none" strike="noStrike" dirty="0">
                        <a:solidFill>
                          <a:schemeClr val="tx1"/>
                        </a:solidFill>
                        <a:effectLst/>
                        <a:latin typeface="+mn-lt"/>
                      </a:endParaRPr>
                    </a:p>
                  </a:txBody>
                  <a:tcPr marL="9525" marR="9525" marT="9525" marB="0" anchor="b"/>
                </a:tc>
                <a:extLst>
                  <a:ext uri="{0D108BD9-81ED-4DB2-BD59-A6C34878D82A}">
                    <a16:rowId xmlns="" xmlns:a16="http://schemas.microsoft.com/office/drawing/2014/main" val="553515829"/>
                  </a:ext>
                </a:extLst>
              </a:tr>
              <a:tr h="212575">
                <a:tc>
                  <a:txBody>
                    <a:bodyPr/>
                    <a:lstStyle/>
                    <a:p>
                      <a:pPr algn="l" fontAlgn="b"/>
                      <a:endParaRPr lang="en-US" sz="1100" b="0" i="0" u="none" strike="noStrike" dirty="0">
                        <a:solidFill>
                          <a:schemeClr val="tx1"/>
                        </a:solidFill>
                        <a:effectLst/>
                        <a:latin typeface="+mn-lt"/>
                      </a:endParaRPr>
                    </a:p>
                  </a:txBody>
                  <a:tcPr marL="9525" marR="9525" marT="9525" marB="0" anchor="b"/>
                </a:tc>
                <a:tc>
                  <a:txBody>
                    <a:bodyPr/>
                    <a:lstStyle/>
                    <a:p>
                      <a:pPr algn="l" fontAlgn="b"/>
                      <a:endParaRPr lang="en-US" sz="1100" b="0" i="0" u="none" strike="noStrike" dirty="0">
                        <a:solidFill>
                          <a:schemeClr val="tx1"/>
                        </a:solidFill>
                        <a:effectLst/>
                        <a:latin typeface="+mn-lt"/>
                      </a:endParaRPr>
                    </a:p>
                  </a:txBody>
                  <a:tcPr marL="9525" marR="9525" marT="9525" marB="0" anchor="b"/>
                </a:tc>
                <a:tc>
                  <a:txBody>
                    <a:bodyPr/>
                    <a:lstStyle/>
                    <a:p>
                      <a:pPr algn="l" fontAlgn="b"/>
                      <a:endParaRPr lang="en-US" sz="1100" b="0" i="0" u="none" strike="noStrike" dirty="0">
                        <a:solidFill>
                          <a:schemeClr val="tx1"/>
                        </a:solidFill>
                        <a:effectLst/>
                        <a:latin typeface="+mn-lt"/>
                      </a:endParaRPr>
                    </a:p>
                  </a:txBody>
                  <a:tcPr marL="9525" marR="9525" marT="9525" marB="0" anchor="b"/>
                </a:tc>
                <a:extLst>
                  <a:ext uri="{0D108BD9-81ED-4DB2-BD59-A6C34878D82A}">
                    <a16:rowId xmlns="" xmlns:a16="http://schemas.microsoft.com/office/drawing/2014/main" val="3466368908"/>
                  </a:ext>
                </a:extLst>
              </a:tr>
              <a:tr h="212575">
                <a:tc>
                  <a:txBody>
                    <a:bodyPr/>
                    <a:lstStyle/>
                    <a:p>
                      <a:pPr algn="l" fontAlgn="b"/>
                      <a:endParaRPr lang="en-US" sz="1100" b="0" i="0" u="none" strike="noStrike" dirty="0">
                        <a:solidFill>
                          <a:schemeClr val="tx1"/>
                        </a:solidFill>
                        <a:effectLst/>
                        <a:latin typeface="+mn-lt"/>
                      </a:endParaRPr>
                    </a:p>
                  </a:txBody>
                  <a:tcPr marL="9525" marR="9525" marT="9525" marB="0" anchor="b"/>
                </a:tc>
                <a:tc>
                  <a:txBody>
                    <a:bodyPr/>
                    <a:lstStyle/>
                    <a:p>
                      <a:pPr algn="l" fontAlgn="b"/>
                      <a:endParaRPr lang="en-US" sz="1100" b="0" i="0" u="none" strike="noStrike" dirty="0">
                        <a:solidFill>
                          <a:schemeClr val="tx1"/>
                        </a:solidFill>
                        <a:effectLst/>
                        <a:latin typeface="+mn-lt"/>
                      </a:endParaRPr>
                    </a:p>
                  </a:txBody>
                  <a:tcPr marL="9525" marR="9525" marT="9525" marB="0" anchor="b"/>
                </a:tc>
                <a:tc>
                  <a:txBody>
                    <a:bodyPr/>
                    <a:lstStyle/>
                    <a:p>
                      <a:pPr algn="l" fontAlgn="b"/>
                      <a:endParaRPr lang="en-US" sz="1100" b="0" i="0" u="none" strike="noStrike" dirty="0">
                        <a:solidFill>
                          <a:schemeClr val="tx1"/>
                        </a:solidFill>
                        <a:effectLst/>
                        <a:latin typeface="+mn-lt"/>
                      </a:endParaRPr>
                    </a:p>
                  </a:txBody>
                  <a:tcPr marL="9525" marR="9525" marT="9525" marB="0" anchor="b"/>
                </a:tc>
                <a:extLst>
                  <a:ext uri="{0D108BD9-81ED-4DB2-BD59-A6C34878D82A}">
                    <a16:rowId xmlns="" xmlns:a16="http://schemas.microsoft.com/office/drawing/2014/main" val="3573623478"/>
                  </a:ext>
                </a:extLst>
              </a:tr>
            </a:tbl>
          </a:graphicData>
        </a:graphic>
      </p:graphicFrame>
    </p:spTree>
    <p:extLst>
      <p:ext uri="{BB962C8B-B14F-4D97-AF65-F5344CB8AC3E}">
        <p14:creationId xmlns:p14="http://schemas.microsoft.com/office/powerpoint/2010/main" val="76189849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dirty="0"/>
              <a:t>Reviewed the Timeline in the TIG</a:t>
            </a:r>
          </a:p>
        </p:txBody>
      </p:sp>
      <p:sp>
        <p:nvSpPr>
          <p:cNvPr id="9" name="Content Placeholder 1">
            <a:extLst>
              <a:ext uri="{FF2B5EF4-FFF2-40B4-BE49-F238E27FC236}">
                <a16:creationId xmlns="" xmlns:a16="http://schemas.microsoft.com/office/drawing/2014/main" id="{89A6CAE1-4BE9-4BBB-9FCD-FD2408121EE9}"/>
              </a:ext>
            </a:extLst>
          </p:cNvPr>
          <p:cNvSpPr>
            <a:spLocks noGrp="1"/>
          </p:cNvSpPr>
          <p:nvPr>
            <p:ph idx="1"/>
          </p:nvPr>
        </p:nvSpPr>
        <p:spPr/>
        <p:txBody>
          <a:bodyPr/>
          <a:lstStyle/>
          <a:p>
            <a:pPr>
              <a:buFont typeface="Arial" panose="020B0604020202020204" pitchFamily="34" charset="0"/>
              <a:buChar char="•"/>
            </a:pPr>
            <a:r>
              <a:rPr lang="en-US" altLang="zh-CN" sz="1600" dirty="0"/>
              <a:t>July 2018: Formation of the TIG</a:t>
            </a:r>
          </a:p>
          <a:p>
            <a:pPr lvl="1">
              <a:buFont typeface="Arial" panose="020B0604020202020204" pitchFamily="34" charset="0"/>
              <a:buChar char="•"/>
            </a:pPr>
            <a:r>
              <a:rPr lang="en-US" altLang="zh-CN" sz="1400" dirty="0"/>
              <a:t>2 Teleconference</a:t>
            </a:r>
          </a:p>
          <a:p>
            <a:pPr>
              <a:buFont typeface="Arial" panose="020B0604020202020204" pitchFamily="34" charset="0"/>
              <a:buChar char="•"/>
            </a:pPr>
            <a:r>
              <a:rPr lang="en-US" altLang="zh-CN" sz="1600" dirty="0"/>
              <a:t>September 2018: Interim Meeting</a:t>
            </a:r>
          </a:p>
          <a:p>
            <a:pPr lvl="1">
              <a:buFont typeface="Arial" panose="020B0604020202020204" pitchFamily="34" charset="0"/>
              <a:buChar char="•"/>
            </a:pPr>
            <a:r>
              <a:rPr lang="en-US" sz="1400" dirty="0"/>
              <a:t>Assemble a team to develop the initial report</a:t>
            </a:r>
          </a:p>
          <a:p>
            <a:pPr lvl="1">
              <a:buFont typeface="Arial" panose="020B0604020202020204" pitchFamily="34" charset="0"/>
              <a:buChar char="•"/>
            </a:pPr>
            <a:r>
              <a:rPr lang="en-US" altLang="zh-CN" sz="1400" dirty="0"/>
              <a:t>2 teleconferences</a:t>
            </a:r>
          </a:p>
          <a:p>
            <a:pPr>
              <a:buFont typeface="Arial" panose="020B0604020202020204" pitchFamily="34" charset="0"/>
              <a:buChar char="•"/>
            </a:pPr>
            <a:r>
              <a:rPr lang="en-US" altLang="zh-CN" sz="1600" dirty="0"/>
              <a:t>Nov. 2018: Plenary Meeting</a:t>
            </a:r>
          </a:p>
          <a:p>
            <a:pPr lvl="1">
              <a:buFont typeface="Arial" panose="020B0604020202020204" pitchFamily="34" charset="0"/>
              <a:buChar char="•"/>
            </a:pPr>
            <a:r>
              <a:rPr lang="en-US" sz="1400" dirty="0"/>
              <a:t>Post draft TIG report on the RTA TIG</a:t>
            </a:r>
          </a:p>
          <a:p>
            <a:pPr lvl="2">
              <a:buFont typeface="Arial" panose="020B0604020202020204" pitchFamily="34" charset="0"/>
              <a:buChar char="•"/>
            </a:pPr>
            <a:r>
              <a:rPr lang="en-US" sz="1200" dirty="0"/>
              <a:t>Request informal comments</a:t>
            </a:r>
          </a:p>
          <a:p>
            <a:pPr lvl="1">
              <a:buFont typeface="Arial" panose="020B0604020202020204" pitchFamily="34" charset="0"/>
              <a:buChar char="•"/>
            </a:pPr>
            <a:r>
              <a:rPr lang="en-US" sz="1400" dirty="0"/>
              <a:t>2 teleconferences</a:t>
            </a:r>
          </a:p>
          <a:p>
            <a:pPr>
              <a:buFont typeface="Arial" panose="020B0604020202020204" pitchFamily="34" charset="0"/>
              <a:buChar char="•"/>
            </a:pPr>
            <a:r>
              <a:rPr lang="en-US" sz="1600" dirty="0"/>
              <a:t>Jan. 2019 Interim Meeting</a:t>
            </a:r>
          </a:p>
          <a:p>
            <a:pPr lvl="1">
              <a:buFont typeface="Arial" panose="020B0604020202020204" pitchFamily="34" charset="0"/>
              <a:buChar char="•"/>
            </a:pPr>
            <a:r>
              <a:rPr lang="en-US" sz="1200" dirty="0"/>
              <a:t>Continue work on the TIG report and review submissions</a:t>
            </a:r>
          </a:p>
          <a:p>
            <a:pPr lvl="1">
              <a:buFont typeface="Arial" panose="020B0604020202020204" pitchFamily="34" charset="0"/>
              <a:buChar char="•"/>
            </a:pPr>
            <a:r>
              <a:rPr lang="en-US" sz="1200" dirty="0"/>
              <a:t>Schedule teleconferences (currently planning 2)</a:t>
            </a:r>
          </a:p>
          <a:p>
            <a:pPr>
              <a:buFont typeface="Arial" panose="020B0604020202020204" pitchFamily="34" charset="0"/>
              <a:buChar char="•"/>
            </a:pPr>
            <a:r>
              <a:rPr lang="en-US" sz="1600" dirty="0"/>
              <a:t>March 2019 Plenary Meeting</a:t>
            </a:r>
          </a:p>
          <a:p>
            <a:pPr lvl="1">
              <a:buFont typeface="Arial" panose="020B0604020202020204" pitchFamily="34" charset="0"/>
              <a:buChar char="•"/>
            </a:pPr>
            <a:r>
              <a:rPr lang="en-US" sz="1400" dirty="0"/>
              <a:t>Final submissions/presentations and submit final report to the working group</a:t>
            </a:r>
          </a:p>
          <a:p>
            <a:pPr lvl="1">
              <a:buFont typeface="Arial" panose="020B0604020202020204" pitchFamily="34" charset="0"/>
              <a:buChar char="•"/>
            </a:pPr>
            <a:r>
              <a:rPr lang="en-US" sz="1400" dirty="0">
                <a:solidFill>
                  <a:srgbClr val="FF0000"/>
                </a:solidFill>
              </a:rPr>
              <a:t>Close/Adjourn RTA TIG</a:t>
            </a:r>
          </a:p>
          <a:p>
            <a:endParaRPr lang="en-US" dirty="0"/>
          </a:p>
        </p:txBody>
      </p:sp>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4" name="Footer Placeholder 3"/>
          <p:cNvSpPr>
            <a:spLocks noGrp="1"/>
          </p:cNvSpPr>
          <p:nvPr>
            <p:ph type="ftr" idx="14"/>
          </p:nvPr>
        </p:nvSpPr>
        <p:spPr/>
        <p:txBody>
          <a:bodyPr/>
          <a:lstStyle/>
          <a:p>
            <a:r>
              <a:rPr lang="en-GB"/>
              <a:t>Allan Jones Activision </a:t>
            </a:r>
            <a:endParaRPr lang="en-GB" dirty="0"/>
          </a:p>
        </p:txBody>
      </p:sp>
      <p:sp>
        <p:nvSpPr>
          <p:cNvPr id="5" name="Date Placeholder 4"/>
          <p:cNvSpPr>
            <a:spLocks noGrp="1"/>
          </p:cNvSpPr>
          <p:nvPr>
            <p:ph type="dt" idx="15"/>
          </p:nvPr>
        </p:nvSpPr>
        <p:spPr/>
        <p:txBody>
          <a:bodyPr/>
          <a:lstStyle/>
          <a:p>
            <a:r>
              <a:rPr lang="en-US" dirty="0"/>
              <a:t>January 2019</a:t>
            </a:r>
            <a:endParaRPr lang="en-GB" dirty="0"/>
          </a:p>
        </p:txBody>
      </p:sp>
    </p:spTree>
    <p:extLst>
      <p:ext uri="{BB962C8B-B14F-4D97-AF65-F5344CB8AC3E}">
        <p14:creationId xmlns:p14="http://schemas.microsoft.com/office/powerpoint/2010/main" val="329600585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dirty="0"/>
              <a:t>RTA TIG Teleconference Schedule</a:t>
            </a:r>
          </a:p>
        </p:txBody>
      </p:sp>
      <p:sp>
        <p:nvSpPr>
          <p:cNvPr id="9" name="Content Placeholder 1">
            <a:extLst>
              <a:ext uri="{FF2B5EF4-FFF2-40B4-BE49-F238E27FC236}">
                <a16:creationId xmlns="" xmlns:a16="http://schemas.microsoft.com/office/drawing/2014/main" id="{88696B2F-2237-45BF-AB3A-991BB59DF9D7}"/>
              </a:ext>
            </a:extLst>
          </p:cNvPr>
          <p:cNvSpPr txBox="1">
            <a:spLocks noGrp="1"/>
          </p:cNvSpPr>
          <p:nvPr>
            <p:ph idx="1"/>
          </p:nvPr>
        </p:nvSpPr>
        <p:spPr bwMode="auto">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altLang="zh-CN" sz="3200" dirty="0"/>
              <a:t>2 Teleconferences</a:t>
            </a:r>
          </a:p>
          <a:p>
            <a:pPr>
              <a:buFont typeface="Arial" panose="020B0604020202020204" pitchFamily="34" charset="0"/>
              <a:buChar char="•"/>
            </a:pPr>
            <a:endParaRPr lang="en-US" altLang="zh-CN" sz="3200" dirty="0"/>
          </a:p>
          <a:p>
            <a:pPr lvl="1">
              <a:buFont typeface="Arial" panose="020B0604020202020204" pitchFamily="34" charset="0"/>
              <a:buChar char="•"/>
            </a:pPr>
            <a:r>
              <a:rPr lang="en-US" altLang="zh-CN" sz="2400" dirty="0"/>
              <a:t>January 30</a:t>
            </a:r>
            <a:r>
              <a:rPr lang="en-US" altLang="zh-CN" sz="2400" baseline="30000" dirty="0"/>
              <a:t>th</a:t>
            </a:r>
            <a:r>
              <a:rPr lang="en-US" altLang="zh-CN" sz="2400" dirty="0"/>
              <a:t>, 2019 6:00pm – 7:30pm EST</a:t>
            </a:r>
          </a:p>
          <a:p>
            <a:pPr lvl="1">
              <a:buFont typeface="Arial" panose="020B0604020202020204" pitchFamily="34" charset="0"/>
              <a:buChar char="•"/>
            </a:pPr>
            <a:r>
              <a:rPr lang="en-US" altLang="zh-CN" sz="2400" dirty="0"/>
              <a:t>February 27</a:t>
            </a:r>
            <a:r>
              <a:rPr lang="en-US" altLang="zh-CN" sz="2400" baseline="30000" dirty="0"/>
              <a:t>th</a:t>
            </a:r>
            <a:r>
              <a:rPr lang="en-US" altLang="zh-CN" sz="2400" dirty="0"/>
              <a:t>, 2019 6:00pm – 7:30pm EST</a:t>
            </a:r>
          </a:p>
        </p:txBody>
      </p:sp>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4" name="Footer Placeholder 3"/>
          <p:cNvSpPr>
            <a:spLocks noGrp="1"/>
          </p:cNvSpPr>
          <p:nvPr>
            <p:ph type="ftr" idx="14"/>
          </p:nvPr>
        </p:nvSpPr>
        <p:spPr/>
        <p:txBody>
          <a:bodyPr/>
          <a:lstStyle/>
          <a:p>
            <a:r>
              <a:rPr lang="en-GB"/>
              <a:t>Allan Jones Activision </a:t>
            </a:r>
            <a:endParaRPr lang="en-GB" dirty="0"/>
          </a:p>
        </p:txBody>
      </p:sp>
      <p:sp>
        <p:nvSpPr>
          <p:cNvPr id="5" name="Date Placeholder 4"/>
          <p:cNvSpPr>
            <a:spLocks noGrp="1"/>
          </p:cNvSpPr>
          <p:nvPr>
            <p:ph type="dt" idx="15"/>
          </p:nvPr>
        </p:nvSpPr>
        <p:spPr/>
        <p:txBody>
          <a:bodyPr/>
          <a:lstStyle/>
          <a:p>
            <a:r>
              <a:rPr lang="en-US" dirty="0"/>
              <a:t>January 2019</a:t>
            </a:r>
            <a:endParaRPr lang="en-GB" dirty="0"/>
          </a:p>
        </p:txBody>
      </p:sp>
    </p:spTree>
    <p:extLst>
      <p:ext uri="{BB962C8B-B14F-4D97-AF65-F5344CB8AC3E}">
        <p14:creationId xmlns:p14="http://schemas.microsoft.com/office/powerpoint/2010/main" val="347072920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dirty="0"/>
              <a:t>Goals for March Plenary</a:t>
            </a:r>
          </a:p>
        </p:txBody>
      </p:sp>
      <p:sp>
        <p:nvSpPr>
          <p:cNvPr id="2" name="Content Placeholder 1"/>
          <p:cNvSpPr>
            <a:spLocks noGrp="1"/>
          </p:cNvSpPr>
          <p:nvPr>
            <p:ph idx="1"/>
          </p:nvPr>
        </p:nvSpPr>
        <p:spPr/>
        <p:txBody>
          <a:bodyPr/>
          <a:lstStyle/>
          <a:p>
            <a:endParaRPr lang="en-US" dirty="0"/>
          </a:p>
          <a:p>
            <a:pPr lvl="1">
              <a:buFont typeface="Arial" panose="020B0604020202020204" pitchFamily="34" charset="0"/>
              <a:buChar char="•"/>
            </a:pPr>
            <a:r>
              <a:rPr lang="en-US" sz="3600" dirty="0"/>
              <a:t>Continue to review submissions and potential solutions</a:t>
            </a:r>
          </a:p>
          <a:p>
            <a:pPr lvl="1">
              <a:buFont typeface="Arial" panose="020B0604020202020204" pitchFamily="34" charset="0"/>
              <a:buChar char="•"/>
            </a:pPr>
            <a:r>
              <a:rPr lang="en-US" sz="3600" dirty="0"/>
              <a:t>Finalize RTA TIG report</a:t>
            </a:r>
          </a:p>
          <a:p>
            <a:pPr lvl="1">
              <a:buFont typeface="Arial" panose="020B0604020202020204" pitchFamily="34" charset="0"/>
              <a:buChar char="•"/>
            </a:pPr>
            <a:r>
              <a:rPr lang="en-US" sz="3600" dirty="0"/>
              <a:t>Close the RTA TIG as work is completed</a:t>
            </a:r>
            <a:endParaRPr lang="en-US" dirty="0"/>
          </a:p>
          <a:p>
            <a:endParaRPr lang="en-US" dirty="0"/>
          </a:p>
        </p:txBody>
      </p:sp>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4" name="Footer Placeholder 3"/>
          <p:cNvSpPr>
            <a:spLocks noGrp="1"/>
          </p:cNvSpPr>
          <p:nvPr>
            <p:ph type="ftr" idx="14"/>
          </p:nvPr>
        </p:nvSpPr>
        <p:spPr/>
        <p:txBody>
          <a:bodyPr/>
          <a:lstStyle/>
          <a:p>
            <a:r>
              <a:rPr lang="en-GB"/>
              <a:t>Allan Jones Activision </a:t>
            </a:r>
            <a:endParaRPr lang="en-GB" dirty="0"/>
          </a:p>
        </p:txBody>
      </p:sp>
      <p:sp>
        <p:nvSpPr>
          <p:cNvPr id="5" name="Date Placeholder 4"/>
          <p:cNvSpPr>
            <a:spLocks noGrp="1"/>
          </p:cNvSpPr>
          <p:nvPr>
            <p:ph type="dt" idx="15"/>
          </p:nvPr>
        </p:nvSpPr>
        <p:spPr/>
        <p:txBody>
          <a:bodyPr/>
          <a:lstStyle/>
          <a:p>
            <a:r>
              <a:rPr lang="en-GB" dirty="0"/>
              <a:t>January 2019</a:t>
            </a:r>
          </a:p>
        </p:txBody>
      </p:sp>
    </p:spTree>
    <p:extLst>
      <p:ext uri="{BB962C8B-B14F-4D97-AF65-F5344CB8AC3E}">
        <p14:creationId xmlns:p14="http://schemas.microsoft.com/office/powerpoint/2010/main" val="6512673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noFill/>
        </p:spPr>
        <p:txBody>
          <a:bodyPr/>
          <a:lstStyle/>
          <a:p>
            <a:r>
              <a:rPr lang="en-US" altLang="en-US" smtClean="0"/>
              <a:t>Report on 802.15</a:t>
            </a:r>
          </a:p>
        </p:txBody>
      </p:sp>
      <p:sp>
        <p:nvSpPr>
          <p:cNvPr id="4102" name="Rectangle 6"/>
          <p:cNvSpPr>
            <a:spLocks noGrp="1" noChangeArrowheads="1"/>
          </p:cNvSpPr>
          <p:nvPr>
            <p:ph idx="1"/>
          </p:nvPr>
        </p:nvSpPr>
        <p:spPr>
          <a:noFill/>
        </p:spPr>
        <p:txBody>
          <a:bodyPr/>
          <a:lstStyle/>
          <a:p>
            <a:pPr algn="ctr">
              <a:buFontTx/>
              <a:buNone/>
            </a:pPr>
            <a:r>
              <a:rPr lang="en-US" altLang="en-US" sz="2000"/>
              <a:t>Date:</a:t>
            </a:r>
            <a:r>
              <a:rPr lang="en-US" altLang="en-US" sz="2000" b="0"/>
              <a:t> 2019-01-18</a:t>
            </a:r>
          </a:p>
        </p:txBody>
      </p:sp>
      <p:sp>
        <p:nvSpPr>
          <p:cNvPr id="4100"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CB6E2E6-46A6-484F-A19E-10C5CCBD3356}" type="slidenum">
              <a:rPr lang="en-US" altLang="en-US" sz="1200" b="0"/>
              <a:pPr>
                <a:spcBef>
                  <a:spcPct val="0"/>
                </a:spcBef>
                <a:buFontTx/>
                <a:buNone/>
              </a:pPr>
              <a:t>94</a:t>
            </a:fld>
            <a:endParaRPr lang="en-US" altLang="en-US" sz="1200" b="0"/>
          </a:p>
        </p:txBody>
      </p:sp>
      <p:sp>
        <p:nvSpPr>
          <p:cNvPr id="4099" name="Footer Placeholder 4"/>
          <p:cNvSpPr>
            <a:spLocks noGrp="1"/>
          </p:cNvSpPr>
          <p:nvPr>
            <p:ph type="ftr" idx="14"/>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4098" name="Rectangle 4"/>
          <p:cNvSpPr>
            <a:spLocks noGrp="1" noChangeArrowheads="1"/>
          </p:cNvSpPr>
          <p:nvPr>
            <p:ph type="dt" idx="15"/>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graphicFrame>
        <p:nvGraphicFramePr>
          <p:cNvPr id="4103" name="Object 11"/>
          <p:cNvGraphicFramePr>
            <a:graphicFrameLocks noChangeAspect="1"/>
          </p:cNvGraphicFramePr>
          <p:nvPr/>
        </p:nvGraphicFramePr>
        <p:xfrm>
          <a:off x="2058989" y="2290763"/>
          <a:ext cx="7704137" cy="2805112"/>
        </p:xfrm>
        <a:graphic>
          <a:graphicData uri="http://schemas.openxmlformats.org/presentationml/2006/ole">
            <mc:AlternateContent xmlns:mc="http://schemas.openxmlformats.org/markup-compatibility/2006">
              <mc:Choice xmlns:v="urn:schemas-microsoft-com:vml" Requires="v">
                <p:oleObj spid="_x0000_s68614" name="Document" r:id="rId5" imgW="8230612" imgH="2990144" progId="Word.Document.8">
                  <p:embed/>
                </p:oleObj>
              </mc:Choice>
              <mc:Fallback>
                <p:oleObj name="Document" r:id="rId5" imgW="8230612" imgH="2990144"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8989" y="2290763"/>
                        <a:ext cx="7704137" cy="2805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Rectangle 12"/>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Tree>
    <p:extLst>
      <p:ext uri="{BB962C8B-B14F-4D97-AF65-F5344CB8AC3E}">
        <p14:creationId xmlns:p14="http://schemas.microsoft.com/office/powerpoint/2010/main" val="350023824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noFill/>
        </p:spPr>
        <p:txBody>
          <a:bodyPr/>
          <a:lstStyle/>
          <a:p>
            <a:r>
              <a:rPr lang="en-US" altLang="en-US" smtClean="0"/>
              <a:t>Abstract</a:t>
            </a:r>
          </a:p>
        </p:txBody>
      </p:sp>
      <p:sp>
        <p:nvSpPr>
          <p:cNvPr id="6148" name="Rectangle 3"/>
          <p:cNvSpPr>
            <a:spLocks noGrp="1" noChangeArrowheads="1"/>
          </p:cNvSpPr>
          <p:nvPr>
            <p:ph idx="1"/>
          </p:nvPr>
        </p:nvSpPr>
        <p:spPr>
          <a:noFill/>
        </p:spPr>
        <p:txBody>
          <a:bodyPr/>
          <a:lstStyle/>
          <a:p>
            <a:pPr>
              <a:buFontTx/>
              <a:buNone/>
            </a:pPr>
            <a:r>
              <a:rPr lang="en-US" altLang="en-US" smtClean="0"/>
              <a:t>Report on 802.15 as presented to 802.11 </a:t>
            </a:r>
          </a:p>
        </p:txBody>
      </p:sp>
      <p:sp>
        <p:nvSpPr>
          <p:cNvPr id="6146"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9EFE705-A4BB-4DF9-82C7-2834CF8F927D}" type="slidenum">
              <a:rPr lang="en-US" altLang="en-US" sz="1200" b="0"/>
              <a:pPr>
                <a:spcBef>
                  <a:spcPct val="0"/>
                </a:spcBef>
                <a:buFontTx/>
                <a:buNone/>
              </a:pPr>
              <a:t>95</a:t>
            </a:fld>
            <a:endParaRPr lang="en-US" altLang="en-US" sz="1200" b="0"/>
          </a:p>
        </p:txBody>
      </p:sp>
      <p:sp>
        <p:nvSpPr>
          <p:cNvPr id="6150" name="Footer Placeholder 2"/>
          <p:cNvSpPr>
            <a:spLocks noGrp="1"/>
          </p:cNvSpPr>
          <p:nvPr>
            <p:ph type="ftr" idx="14"/>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6149" name="Date Placeholder 1"/>
          <p:cNvSpPr>
            <a:spLocks noGrp="1"/>
          </p:cNvSpPr>
          <p:nvPr>
            <p:ph type="dt" idx="15"/>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203962051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12F9BBAD-689C-4878-BAAF-7F3D3BFF16F0}" type="slidenum">
              <a:rPr lang="en-US" altLang="en-US" sz="1200" b="0"/>
              <a:pPr algn="ctr">
                <a:spcBef>
                  <a:spcPct val="0"/>
                </a:spcBef>
                <a:buFontTx/>
                <a:buNone/>
              </a:pPr>
              <a:t>96</a:t>
            </a:fld>
            <a:endParaRPr lang="en-US" altLang="en-US" sz="1200" b="0"/>
          </a:p>
        </p:txBody>
      </p:sp>
      <p:sp>
        <p:nvSpPr>
          <p:cNvPr id="8195"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88A4ED6-32F9-4D5E-9AA8-FC727C03FC59}" type="slidenum">
              <a:rPr lang="en-US" altLang="en-US" sz="1200" b="0"/>
              <a:pPr algn="ctr">
                <a:spcBef>
                  <a:spcPct val="0"/>
                </a:spcBef>
                <a:buFontTx/>
                <a:buNone/>
              </a:pPr>
              <a:t>96</a:t>
            </a:fld>
            <a:endParaRPr lang="en-US" altLang="en-US" sz="1200" b="0"/>
          </a:p>
        </p:txBody>
      </p:sp>
      <p:sp>
        <p:nvSpPr>
          <p:cNvPr id="8196" name="Rectangle 2"/>
          <p:cNvSpPr>
            <a:spLocks noGrp="1" noChangeArrowheads="1"/>
          </p:cNvSpPr>
          <p:nvPr>
            <p:ph type="title"/>
          </p:nvPr>
        </p:nvSpPr>
        <p:spPr/>
        <p:txBody>
          <a:bodyPr/>
          <a:lstStyle/>
          <a:p>
            <a:r>
              <a:rPr lang="en-GB" altLang="en-US" smtClean="0"/>
              <a:t>802.15.4w</a:t>
            </a:r>
            <a:br>
              <a:rPr lang="en-GB" altLang="en-US" smtClean="0"/>
            </a:br>
            <a:r>
              <a:rPr lang="en-GB" altLang="en-US" smtClean="0"/>
              <a:t>Low Power Wide Area Networks</a:t>
            </a:r>
            <a:endParaRPr lang="en-US" altLang="en-US" smtClean="0"/>
          </a:p>
        </p:txBody>
      </p:sp>
      <p:sp>
        <p:nvSpPr>
          <p:cNvPr id="8197" name="Rectangle 3"/>
          <p:cNvSpPr>
            <a:spLocks noGrp="1" noChangeArrowheads="1"/>
          </p:cNvSpPr>
          <p:nvPr>
            <p:ph idx="1"/>
          </p:nvPr>
        </p:nvSpPr>
        <p:spPr/>
        <p:txBody>
          <a:bodyPr/>
          <a:lstStyle/>
          <a:p>
            <a:r>
              <a:rPr lang="en-US" altLang="en-US" sz="2800"/>
              <a:t>Discussion on Coexistence Document</a:t>
            </a:r>
          </a:p>
          <a:p>
            <a:r>
              <a:rPr lang="en-US" altLang="en-US" sz="2800"/>
              <a:t>Updated interleaver for LDPC code</a:t>
            </a:r>
          </a:p>
          <a:p>
            <a:r>
              <a:rPr lang="en-US" altLang="en-US" sz="2800"/>
              <a:t>Drafting</a:t>
            </a:r>
          </a:p>
          <a:p>
            <a:r>
              <a:rPr lang="en-US" altLang="en-US" sz="2800"/>
              <a:t>Joint draft review with James</a:t>
            </a:r>
          </a:p>
          <a:p>
            <a:r>
              <a:rPr lang="en-US" altLang="en-US" sz="2800"/>
              <a:t>Discussion on future schedule</a:t>
            </a:r>
          </a:p>
          <a:p>
            <a:r>
              <a:rPr lang="en-US" altLang="en-US" sz="2800"/>
              <a:t>Did not get draft ready in time for letter ballot this session, will try for March 2019</a:t>
            </a:r>
          </a:p>
        </p:txBody>
      </p:sp>
      <p:sp>
        <p:nvSpPr>
          <p:cNvPr id="8198"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F89347F-02C6-471F-8E66-1C2C6A989CB8}" type="slidenum">
              <a:rPr lang="en-US" altLang="en-US" sz="1200" b="0"/>
              <a:pPr>
                <a:spcBef>
                  <a:spcPct val="0"/>
                </a:spcBef>
                <a:buFontTx/>
                <a:buNone/>
              </a:pPr>
              <a:t>96</a:t>
            </a:fld>
            <a:endParaRPr lang="en-US" altLang="en-US" sz="1200" b="0"/>
          </a:p>
        </p:txBody>
      </p:sp>
      <p:sp>
        <p:nvSpPr>
          <p:cNvPr id="8200" name="Footer Placeholder 2"/>
          <p:cNvSpPr>
            <a:spLocks noGrp="1"/>
          </p:cNvSpPr>
          <p:nvPr>
            <p:ph type="ft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8199" name="Date Placeholder 1"/>
          <p:cNvSpPr>
            <a:spLocks noGrp="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204721912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B04CE2B7-2DD4-4073-BE64-4A141A4CE5B5}" type="slidenum">
              <a:rPr lang="en-US" altLang="en-US" sz="1200" b="0"/>
              <a:pPr algn="ctr">
                <a:spcBef>
                  <a:spcPct val="0"/>
                </a:spcBef>
                <a:buFontTx/>
                <a:buNone/>
              </a:pPr>
              <a:t>97</a:t>
            </a:fld>
            <a:endParaRPr lang="en-US" altLang="en-US" sz="1200" b="0"/>
          </a:p>
        </p:txBody>
      </p:sp>
      <p:sp>
        <p:nvSpPr>
          <p:cNvPr id="10243"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BF8C6F98-04C2-4018-B542-B41AE5410A79}" type="slidenum">
              <a:rPr lang="en-US" altLang="en-US" sz="1200" b="0"/>
              <a:pPr algn="ctr">
                <a:spcBef>
                  <a:spcPct val="0"/>
                </a:spcBef>
                <a:buFontTx/>
                <a:buNone/>
              </a:pPr>
              <a:t>97</a:t>
            </a:fld>
            <a:endParaRPr lang="en-US" altLang="en-US" sz="1200" b="0"/>
          </a:p>
        </p:txBody>
      </p:sp>
      <p:sp>
        <p:nvSpPr>
          <p:cNvPr id="10244" name="Rectangle 2"/>
          <p:cNvSpPr>
            <a:spLocks noGrp="1" noChangeArrowheads="1"/>
          </p:cNvSpPr>
          <p:nvPr>
            <p:ph type="title"/>
          </p:nvPr>
        </p:nvSpPr>
        <p:spPr/>
        <p:txBody>
          <a:bodyPr/>
          <a:lstStyle/>
          <a:p>
            <a:r>
              <a:rPr lang="en-GB" altLang="en-US" smtClean="0"/>
              <a:t>802.15.4x</a:t>
            </a:r>
            <a:br>
              <a:rPr lang="en-GB" altLang="en-US" smtClean="0"/>
            </a:br>
            <a:r>
              <a:rPr lang="en-GB" altLang="en-US" smtClean="0"/>
              <a:t>Field Area Network Enhancements</a:t>
            </a:r>
            <a:endParaRPr lang="en-US" altLang="en-US" smtClean="0"/>
          </a:p>
        </p:txBody>
      </p:sp>
      <p:sp>
        <p:nvSpPr>
          <p:cNvPr id="10245" name="Rectangle 3"/>
          <p:cNvSpPr>
            <a:spLocks noGrp="1" noChangeArrowheads="1"/>
          </p:cNvSpPr>
          <p:nvPr>
            <p:ph idx="1"/>
          </p:nvPr>
        </p:nvSpPr>
        <p:spPr/>
        <p:txBody>
          <a:bodyPr/>
          <a:lstStyle/>
          <a:p>
            <a:pPr lvl="1">
              <a:buFont typeface="Arial" panose="020B0604020202020204" pitchFamily="34" charset="0"/>
              <a:buChar char="•"/>
            </a:pPr>
            <a:r>
              <a:rPr lang="en-US" altLang="en-US" sz="2800" b="1"/>
              <a:t>Draft was in letter ballot recirculation during this week.</a:t>
            </a:r>
          </a:p>
          <a:p>
            <a:pPr lvl="1">
              <a:buFont typeface="Arial" panose="020B0604020202020204" pitchFamily="34" charset="0"/>
              <a:buChar char="•"/>
            </a:pPr>
            <a:r>
              <a:rPr lang="en-US" altLang="en-US" sz="2800" b="1"/>
              <a:t>Set up a Ballot Resolution Committee authorized to address comments and hold recirculation ballots.</a:t>
            </a:r>
          </a:p>
          <a:p>
            <a:pPr lvl="1">
              <a:buFont typeface="Arial" panose="020B0604020202020204" pitchFamily="34" charset="0"/>
              <a:buChar char="•"/>
            </a:pPr>
            <a:endParaRPr lang="en-US" altLang="en-US" sz="2800" b="1"/>
          </a:p>
        </p:txBody>
      </p:sp>
      <p:sp>
        <p:nvSpPr>
          <p:cNvPr id="10246"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2592495-DF1D-40A5-A36E-BBFB361F52E4}" type="slidenum">
              <a:rPr lang="en-US" altLang="en-US" sz="1200" b="0"/>
              <a:pPr>
                <a:spcBef>
                  <a:spcPct val="0"/>
                </a:spcBef>
                <a:buFontTx/>
                <a:buNone/>
              </a:pPr>
              <a:t>97</a:t>
            </a:fld>
            <a:endParaRPr lang="en-US" altLang="en-US" sz="1200" b="0"/>
          </a:p>
        </p:txBody>
      </p:sp>
      <p:sp>
        <p:nvSpPr>
          <p:cNvPr id="10248" name="Footer Placeholder 2"/>
          <p:cNvSpPr>
            <a:spLocks noGrp="1"/>
          </p:cNvSpPr>
          <p:nvPr>
            <p:ph type="ft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10247" name="Date Placeholder 1"/>
          <p:cNvSpPr>
            <a:spLocks noGrp="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416222966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429B0E0C-7C13-4DAF-81EC-89082FE4819E}" type="slidenum">
              <a:rPr lang="en-US" altLang="en-US" sz="1200" b="0"/>
              <a:pPr algn="ctr">
                <a:spcBef>
                  <a:spcPct val="0"/>
                </a:spcBef>
                <a:buFontTx/>
                <a:buNone/>
              </a:pPr>
              <a:t>98</a:t>
            </a:fld>
            <a:endParaRPr lang="en-US" altLang="en-US" sz="1200" b="0"/>
          </a:p>
        </p:txBody>
      </p:sp>
      <p:sp>
        <p:nvSpPr>
          <p:cNvPr id="12291"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5AB179BC-7906-4FC7-93A6-260FFE53E0D4}" type="slidenum">
              <a:rPr lang="en-US" altLang="en-US" sz="1200" b="0"/>
              <a:pPr algn="ctr">
                <a:spcBef>
                  <a:spcPct val="0"/>
                </a:spcBef>
                <a:buFontTx/>
                <a:buNone/>
              </a:pPr>
              <a:t>98</a:t>
            </a:fld>
            <a:endParaRPr lang="en-US" altLang="en-US" sz="1200" b="0"/>
          </a:p>
        </p:txBody>
      </p:sp>
      <p:sp>
        <p:nvSpPr>
          <p:cNvPr id="12292" name="Rectangle 2"/>
          <p:cNvSpPr>
            <a:spLocks noGrp="1" noChangeArrowheads="1"/>
          </p:cNvSpPr>
          <p:nvPr>
            <p:ph type="title"/>
          </p:nvPr>
        </p:nvSpPr>
        <p:spPr/>
        <p:txBody>
          <a:bodyPr/>
          <a:lstStyle/>
          <a:p>
            <a:r>
              <a:rPr lang="en-GB" altLang="en-US" smtClean="0"/>
              <a:t>802.15.4y</a:t>
            </a:r>
            <a:br>
              <a:rPr lang="en-GB" altLang="en-US" smtClean="0"/>
            </a:br>
            <a:r>
              <a:rPr lang="en-GB" altLang="en-US" smtClean="0"/>
              <a:t>Security Next Generation</a:t>
            </a:r>
            <a:endParaRPr lang="en-US" altLang="en-US" smtClean="0"/>
          </a:p>
        </p:txBody>
      </p:sp>
      <p:sp>
        <p:nvSpPr>
          <p:cNvPr id="12293" name="Rectangle 3"/>
          <p:cNvSpPr>
            <a:spLocks noGrp="1" noChangeArrowheads="1"/>
          </p:cNvSpPr>
          <p:nvPr>
            <p:ph idx="1"/>
          </p:nvPr>
        </p:nvSpPr>
        <p:spPr/>
        <p:txBody>
          <a:bodyPr/>
          <a:lstStyle/>
          <a:p>
            <a:pPr lvl="1">
              <a:buFont typeface="Arial" panose="020B0604020202020204" pitchFamily="34" charset="0"/>
              <a:buChar char="•"/>
            </a:pPr>
            <a:r>
              <a:rPr lang="en-US" altLang="en-US" sz="2800" b="1"/>
              <a:t>Group is working on security enhancements throughout the 802.15.4 standard</a:t>
            </a:r>
          </a:p>
          <a:p>
            <a:pPr lvl="1">
              <a:buFont typeface="Arial" panose="020B0604020202020204" pitchFamily="34" charset="0"/>
              <a:buChar char="•"/>
            </a:pPr>
            <a:r>
              <a:rPr lang="en-US" altLang="en-US" sz="2800" b="1"/>
              <a:t>Mostly incremental improvements (adding algorithms, tweaking language)</a:t>
            </a:r>
          </a:p>
          <a:p>
            <a:pPr lvl="1">
              <a:buFont typeface="Arial" panose="020B0604020202020204" pitchFamily="34" charset="0"/>
              <a:buChar char="•"/>
            </a:pPr>
            <a:r>
              <a:rPr lang="en-US" altLang="en-US" sz="2800" b="1"/>
              <a:t>Input to 802.15.4md (revision/rollup task group)</a:t>
            </a:r>
          </a:p>
          <a:p>
            <a:pPr lvl="1">
              <a:buFont typeface="Arial" panose="020B0604020202020204" pitchFamily="34" charset="0"/>
              <a:buChar char="•"/>
            </a:pPr>
            <a:r>
              <a:rPr lang="en-US" altLang="en-US" sz="2800" b="1"/>
              <a:t>Also generating an amendment with more substantive additions to 802.15.4 standard</a:t>
            </a:r>
          </a:p>
          <a:p>
            <a:pPr lvl="1">
              <a:buFont typeface="Arial" panose="020B0604020202020204" pitchFamily="34" charset="0"/>
              <a:buChar char="•"/>
            </a:pPr>
            <a:r>
              <a:rPr lang="en-US" altLang="en-US" sz="2800" b="1"/>
              <a:t>Going to work on a PAR and CSD for 802.15.9 amendment</a:t>
            </a:r>
          </a:p>
          <a:p>
            <a:pPr lvl="1">
              <a:buFont typeface="Arial" panose="020B0604020202020204" pitchFamily="34" charset="0"/>
              <a:buChar char="•"/>
            </a:pPr>
            <a:endParaRPr lang="en-US" altLang="en-US" sz="2800" b="1"/>
          </a:p>
          <a:p>
            <a:pPr lvl="1">
              <a:buFont typeface="Arial" panose="020B0604020202020204" pitchFamily="34" charset="0"/>
              <a:buChar char="•"/>
            </a:pPr>
            <a:endParaRPr lang="en-US" altLang="en-US" sz="2800" b="1"/>
          </a:p>
        </p:txBody>
      </p:sp>
      <p:sp>
        <p:nvSpPr>
          <p:cNvPr id="12294"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821B997-FAA0-421E-A14E-834C80DF470F}" type="slidenum">
              <a:rPr lang="en-US" altLang="en-US" sz="1200" b="0"/>
              <a:pPr>
                <a:spcBef>
                  <a:spcPct val="0"/>
                </a:spcBef>
                <a:buFontTx/>
                <a:buNone/>
              </a:pPr>
              <a:t>98</a:t>
            </a:fld>
            <a:endParaRPr lang="en-US" altLang="en-US" sz="1200" b="0"/>
          </a:p>
        </p:txBody>
      </p:sp>
      <p:sp>
        <p:nvSpPr>
          <p:cNvPr id="12296" name="Footer Placeholder 2"/>
          <p:cNvSpPr>
            <a:spLocks noGrp="1"/>
          </p:cNvSpPr>
          <p:nvPr>
            <p:ph type="ft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12295" name="Date Placeholder 1"/>
          <p:cNvSpPr>
            <a:spLocks noGrp="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337487209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4B7C1B9B-6A37-4396-A916-81559090052D}" type="slidenum">
              <a:rPr lang="en-US" altLang="en-US" sz="1200" b="0"/>
              <a:pPr algn="ctr">
                <a:spcBef>
                  <a:spcPct val="0"/>
                </a:spcBef>
                <a:buFontTx/>
                <a:buNone/>
              </a:pPr>
              <a:t>99</a:t>
            </a:fld>
            <a:endParaRPr lang="en-US" altLang="en-US" sz="1200" b="0"/>
          </a:p>
        </p:txBody>
      </p:sp>
      <p:sp>
        <p:nvSpPr>
          <p:cNvPr id="14339"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419C7069-455C-49D8-A89A-3B3C90FA3C4A}" type="slidenum">
              <a:rPr lang="en-US" altLang="en-US" sz="1200" b="0"/>
              <a:pPr algn="ctr">
                <a:spcBef>
                  <a:spcPct val="0"/>
                </a:spcBef>
                <a:buFontTx/>
                <a:buNone/>
              </a:pPr>
              <a:t>99</a:t>
            </a:fld>
            <a:endParaRPr lang="en-US" altLang="en-US" sz="1200" b="0"/>
          </a:p>
        </p:txBody>
      </p:sp>
      <p:sp>
        <p:nvSpPr>
          <p:cNvPr id="14340" name="Rectangle 2"/>
          <p:cNvSpPr>
            <a:spLocks noGrp="1" noChangeArrowheads="1"/>
          </p:cNvSpPr>
          <p:nvPr>
            <p:ph type="title"/>
          </p:nvPr>
        </p:nvSpPr>
        <p:spPr/>
        <p:txBody>
          <a:bodyPr/>
          <a:lstStyle/>
          <a:p>
            <a:r>
              <a:rPr lang="en-GB" altLang="en-US" smtClean="0"/>
              <a:t>802.15.4z</a:t>
            </a:r>
            <a:br>
              <a:rPr lang="en-GB" altLang="en-US" smtClean="0"/>
            </a:br>
            <a:r>
              <a:rPr lang="en-GB" altLang="en-US" smtClean="0"/>
              <a:t>Enhanced IR-UWB Ranging</a:t>
            </a:r>
            <a:endParaRPr lang="en-US" altLang="en-US" smtClean="0"/>
          </a:p>
        </p:txBody>
      </p:sp>
      <p:sp>
        <p:nvSpPr>
          <p:cNvPr id="14341" name="Rectangle 3"/>
          <p:cNvSpPr>
            <a:spLocks noGrp="1" noChangeArrowheads="1"/>
          </p:cNvSpPr>
          <p:nvPr>
            <p:ph idx="1"/>
          </p:nvPr>
        </p:nvSpPr>
        <p:spPr/>
        <p:txBody>
          <a:bodyPr/>
          <a:lstStyle/>
          <a:p>
            <a:r>
              <a:rPr lang="en-US" altLang="en-US" smtClean="0"/>
              <a:t>Accepted multiple new contributions to the Baseline HRP and LRP PHY’s</a:t>
            </a:r>
          </a:p>
          <a:p>
            <a:r>
              <a:rPr lang="en-US" altLang="en-US" smtClean="0"/>
              <a:t>Continued drafting MAC &amp; PHYs</a:t>
            </a:r>
          </a:p>
          <a:p>
            <a:r>
              <a:rPr lang="en-US" altLang="en-US" smtClean="0"/>
              <a:t>Completed initial draft of HRP PHY</a:t>
            </a:r>
          </a:p>
          <a:p>
            <a:r>
              <a:rPr lang="en-US" altLang="en-US" smtClean="0"/>
              <a:t>Planned and Started CAD</a:t>
            </a:r>
            <a:endParaRPr lang="en-US" altLang="en-US" sz="2800"/>
          </a:p>
          <a:p>
            <a:r>
              <a:rPr lang="en-US" altLang="en-US" sz="2800"/>
              <a:t>Unable to get draft completed for letter ballot this time; should be available in two weeks</a:t>
            </a:r>
          </a:p>
          <a:p>
            <a:r>
              <a:rPr lang="en-US" altLang="en-US" sz="2800"/>
              <a:t>Set up a Technical Experts Group to go over draft after it is available; will give feedback.</a:t>
            </a:r>
          </a:p>
          <a:p>
            <a:r>
              <a:rPr lang="en-US" altLang="en-US" sz="2800"/>
              <a:t>Hope to go to initial letter ballot in March.</a:t>
            </a:r>
            <a:endParaRPr lang="en-US" altLang="en-US" smtClean="0"/>
          </a:p>
        </p:txBody>
      </p:sp>
      <p:sp>
        <p:nvSpPr>
          <p:cNvPr id="14342"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A1079D6-3E3E-40BA-8FCF-C24CECF02CF9}" type="slidenum">
              <a:rPr lang="en-US" altLang="en-US" sz="1200" b="0"/>
              <a:pPr>
                <a:spcBef>
                  <a:spcPct val="0"/>
                </a:spcBef>
                <a:buFontTx/>
                <a:buNone/>
              </a:pPr>
              <a:t>99</a:t>
            </a:fld>
            <a:endParaRPr lang="en-US" altLang="en-US" sz="1200" b="0"/>
          </a:p>
        </p:txBody>
      </p:sp>
      <p:sp>
        <p:nvSpPr>
          <p:cNvPr id="14344" name="Footer Placeholder 2"/>
          <p:cNvSpPr>
            <a:spLocks noGrp="1"/>
          </p:cNvSpPr>
          <p:nvPr>
            <p:ph type="ft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14343" name="Date Placeholder 1"/>
          <p:cNvSpPr>
            <a:spLocks noGrp="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2004158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1687</TotalTime>
  <Words>7623</Words>
  <Application>Microsoft Office PowerPoint</Application>
  <PresentationFormat>Widescreen</PresentationFormat>
  <Paragraphs>1804</Paragraphs>
  <Slides>131</Slides>
  <Notes>84</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1</vt:i4>
      </vt:variant>
      <vt:variant>
        <vt:lpstr>Slide Titles</vt:lpstr>
      </vt:variant>
      <vt:variant>
        <vt:i4>131</vt:i4>
      </vt:variant>
    </vt:vector>
  </HeadingPairs>
  <TitlesOfParts>
    <vt:vector size="147" baseType="lpstr">
      <vt:lpstr>Arial Unicode MS</vt:lpstr>
      <vt:lpstr>MS Gothic</vt:lpstr>
      <vt:lpstr>MS PGothic</vt:lpstr>
      <vt:lpstr>MS PGothic</vt:lpstr>
      <vt:lpstr>Arial</vt:lpstr>
      <vt:lpstr>Calibri</vt:lpstr>
      <vt:lpstr>Gulim</vt:lpstr>
      <vt:lpstr>Symbol</vt:lpstr>
      <vt:lpstr>Times</vt:lpstr>
      <vt:lpstr>Times New Roman</vt:lpstr>
      <vt:lpstr>Wingdings</vt:lpstr>
      <vt:lpstr>Office Theme</vt:lpstr>
      <vt:lpstr>802-11-Submission</vt:lpstr>
      <vt:lpstr>1_802-11-Submission</vt:lpstr>
      <vt:lpstr>2_802-11-Submission</vt:lpstr>
      <vt:lpstr>Document</vt:lpstr>
      <vt:lpstr>802.11 WG January 2019 Closing Reports</vt:lpstr>
      <vt:lpstr>Abstract</vt:lpstr>
      <vt:lpstr>Attendance by breakout</vt:lpstr>
      <vt:lpstr>Attendance by affiliation</vt:lpstr>
      <vt:lpstr>802.11 WG Editor’s Meeting (January 2019)</vt:lpstr>
      <vt:lpstr>Volunteer Editor Contacts</vt:lpstr>
      <vt:lpstr>11ax, 11ay and REVmd next steps (continued)</vt:lpstr>
      <vt:lpstr>MDR status (continued)</vt:lpstr>
      <vt:lpstr>802.11 Style Guide</vt:lpstr>
      <vt:lpstr>MIB Style, Visio and Frame Practices</vt:lpstr>
      <vt:lpstr>Editor Amendment Ordering</vt:lpstr>
      <vt:lpstr>Draft Development Snapshot</vt:lpstr>
      <vt:lpstr>PowerPoint Presentation</vt:lpstr>
      <vt:lpstr>PowerPoint Presentation</vt:lpstr>
      <vt:lpstr>802.11 AANI SC – January 2019</vt:lpstr>
      <vt:lpstr>PowerPoint Presentation</vt:lpstr>
      <vt:lpstr>ARC Closing Report </vt:lpstr>
      <vt:lpstr>Abstract</vt:lpstr>
      <vt:lpstr>Work Completed</vt:lpstr>
      <vt:lpstr>Work Completed (cont)</vt:lpstr>
      <vt:lpstr>Work Completed (cont)</vt:lpstr>
      <vt:lpstr>Work Completed (cont)</vt:lpstr>
      <vt:lpstr>Teleconference(s)</vt:lpstr>
      <vt:lpstr>March 2019 Plans</vt:lpstr>
      <vt:lpstr>IEEE 802.11 Coexistence SC closing report in St Louis in Jan 2019</vt:lpstr>
      <vt:lpstr>IEEE 802.11 Coexistence SC achieved its goals as an effective discussion forum for coexistence issues</vt:lpstr>
      <vt:lpstr>IEEE 802.11 Coexistence SC achieved its goals as an effective discussion forum for coexistence issues</vt:lpstr>
      <vt:lpstr>IEEE 802.11 Coexistence SC will continue its work in  Vancouver in Mar 2019</vt:lpstr>
      <vt:lpstr>The 802.11 WG will consider approval of a LS to 3GPP RAN1 related to no/short LBT</vt:lpstr>
      <vt:lpstr>WNG SC Closing Report</vt:lpstr>
      <vt:lpstr>Abstract</vt:lpstr>
      <vt:lpstr>PowerPoint Presentation</vt:lpstr>
      <vt:lpstr>IEEE 802 JTC1 Standing Committee January 2019 (St Louis) closing report</vt:lpstr>
      <vt:lpstr>IEEE 802 JTC1 SC focused on executing the PSDO process</vt:lpstr>
      <vt:lpstr>IEEE 802 JTC1 SC focused on executing the PSDO process</vt:lpstr>
      <vt:lpstr>IEEE 802 JTC1 SC will focus on executing the PSDO process in Vancouver in January 2019</vt:lpstr>
      <vt:lpstr>The JTC1 SC approved a response to the 802.11ai comments</vt:lpstr>
      <vt:lpstr>TGmd January 2019 Closing Report</vt:lpstr>
      <vt:lpstr>Abstract</vt:lpstr>
      <vt:lpstr>Work completed this week  </vt:lpstr>
      <vt:lpstr>TGmd schedule </vt:lpstr>
      <vt:lpstr>References</vt:lpstr>
      <vt:lpstr>TGax January 2019 Closing Report</vt:lpstr>
      <vt:lpstr>Abstract</vt:lpstr>
      <vt:lpstr>Work Completed</vt:lpstr>
      <vt:lpstr>Timeline</vt:lpstr>
      <vt:lpstr>March 2019 Goals</vt:lpstr>
      <vt:lpstr>Telecons</vt:lpstr>
      <vt:lpstr>Task Group AY  January 2019 Closing Report</vt:lpstr>
      <vt:lpstr>Abstract</vt:lpstr>
      <vt:lpstr>PowerPoint Presentation</vt:lpstr>
      <vt:lpstr>PowerPoint Presentation</vt:lpstr>
      <vt:lpstr>PowerPoint Presentation</vt:lpstr>
      <vt:lpstr>TGaz Next Generation Positioning  Jan. Meeting Closing Report</vt:lpstr>
      <vt:lpstr>Abstract</vt:lpstr>
      <vt:lpstr>TG Status And Work Completed</vt:lpstr>
      <vt:lpstr>Goal Towards March Meeting and Beyond</vt:lpstr>
      <vt:lpstr>Teleconference Schedule</vt:lpstr>
      <vt:lpstr>2019 January  TGba Closing Report</vt:lpstr>
      <vt:lpstr>Work Completed</vt:lpstr>
      <vt:lpstr>Goals for March 2019</vt:lpstr>
      <vt:lpstr>Teleconference Call Schedule</vt:lpstr>
      <vt:lpstr>TGbb Janurary 2019 Closing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TGbc Closing Report</vt:lpstr>
      <vt:lpstr>Abstract</vt:lpstr>
      <vt:lpstr>Meeting Goals</vt:lpstr>
      <vt:lpstr>Work Completed this week</vt:lpstr>
      <vt:lpstr>Plans for March 2019</vt:lpstr>
      <vt:lpstr>Future Session Planning</vt:lpstr>
      <vt:lpstr>TGbc schedule</vt:lpstr>
      <vt:lpstr>References</vt:lpstr>
      <vt:lpstr>TGbd Closing Report – St. Louis, US</vt:lpstr>
      <vt:lpstr>Abstract</vt:lpstr>
      <vt:lpstr>TGbd Progress in the week</vt:lpstr>
      <vt:lpstr>Goal for Mar meeting</vt:lpstr>
      <vt:lpstr>EHT Closing Report – January 2019</vt:lpstr>
      <vt:lpstr>Work Completed</vt:lpstr>
      <vt:lpstr>PAR Approval Motion</vt:lpstr>
      <vt:lpstr>CSD Approval Motion</vt:lpstr>
      <vt:lpstr>RTA TIG Closing Report</vt:lpstr>
      <vt:lpstr>Abstract</vt:lpstr>
      <vt:lpstr>Work Completed</vt:lpstr>
      <vt:lpstr>Reviewed the Timeline in the TIG</vt:lpstr>
      <vt:lpstr>RTA TIG Teleconference Schedule</vt:lpstr>
      <vt:lpstr>Goals for March Plenary</vt:lpstr>
      <vt:lpstr>Report on 802.15</vt:lpstr>
      <vt:lpstr>Abstract</vt:lpstr>
      <vt:lpstr>802.15.4w Low Power Wide Area Networks</vt:lpstr>
      <vt:lpstr>802.15.4x Field Area Network Enhancements</vt:lpstr>
      <vt:lpstr>802.15.4y Security Next Generation</vt:lpstr>
      <vt:lpstr>802.15.4z Enhanced IR-UWB Ranging</vt:lpstr>
      <vt:lpstr>802.15.4md 15.4 revision 4</vt:lpstr>
      <vt:lpstr>802.15.7r1 Optical Wireless Communication</vt:lpstr>
      <vt:lpstr>802.15.10a Routing Module Addressing</vt:lpstr>
      <vt:lpstr>802.15.12 ULI (Upper Layer Interface)</vt:lpstr>
      <vt:lpstr>802.15.13 Multi Gigabit/sec Optical Wireless Communications</vt:lpstr>
      <vt:lpstr>THz TAG</vt:lpstr>
      <vt:lpstr>Dependable IG</vt:lpstr>
      <vt:lpstr>Profiles IG</vt:lpstr>
      <vt:lpstr>Vehicular Assistive Technology IG</vt:lpstr>
      <vt:lpstr>Maintenance SC</vt:lpstr>
      <vt:lpstr>IETF SC</vt:lpstr>
      <vt:lpstr>WNG SC</vt:lpstr>
      <vt:lpstr>References</vt:lpstr>
      <vt:lpstr>IEEE 802.18 RR-TAG St. Louis, MO, Wireless Interim Meeting  Liaison  from 802.18 to 802.11</vt:lpstr>
      <vt:lpstr>Items Discussed</vt:lpstr>
      <vt:lpstr>Items Discussed</vt:lpstr>
      <vt:lpstr>Items worked on</vt:lpstr>
      <vt:lpstr>Approved</vt:lpstr>
      <vt:lpstr>Actions required from this week</vt:lpstr>
      <vt:lpstr>802.18 Meeting Close</vt:lpstr>
      <vt:lpstr> </vt:lpstr>
      <vt:lpstr>802.19 January 2019 Liaison Report</vt:lpstr>
      <vt:lpstr>802.19.1 Revision Task Group</vt:lpstr>
      <vt:lpstr>Coexistence in the sub-1GHz frequency bands Task Group 3</vt:lpstr>
      <vt:lpstr>IEEE 802 Coexistence Process</vt:lpstr>
      <vt:lpstr>Schedule</vt:lpstr>
      <vt:lpstr>Report on 802.21</vt:lpstr>
      <vt:lpstr>Abstract</vt:lpstr>
      <vt:lpstr>Network Enablers for seamless HMD based VR Content Service SG</vt:lpstr>
      <vt:lpstr>References</vt:lpstr>
      <vt:lpstr>802.24 Vertical Applications Technical Advisory Group Liaison Report</vt:lpstr>
      <vt:lpstr>PowerPoint Presentation</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94</cp:revision>
  <cp:lastPrinted>1601-01-01T00:00:00Z</cp:lastPrinted>
  <dcterms:created xsi:type="dcterms:W3CDTF">2018-05-10T15:59:06Z</dcterms:created>
  <dcterms:modified xsi:type="dcterms:W3CDTF">2019-01-18T16:24:31Z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2019-01-18 16:24:20Z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