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4" r:id="rId3"/>
  </p:sldMasterIdLst>
  <p:notesMasterIdLst>
    <p:notesMasterId r:id="rId93"/>
  </p:notesMasterIdLst>
  <p:handoutMasterIdLst>
    <p:handoutMasterId r:id="rId94"/>
  </p:handoutMasterIdLst>
  <p:sldIdLst>
    <p:sldId id="256" r:id="rId4"/>
    <p:sldId id="257" r:id="rId5"/>
    <p:sldId id="258" r:id="rId6"/>
    <p:sldId id="35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2" autoAdjust="0"/>
    <p:restoredTop sz="94660"/>
  </p:normalViewPr>
  <p:slideViewPr>
    <p:cSldViewPr>
      <p:cViewPr varScale="1">
        <p:scale>
          <a:sx n="89" d="100"/>
          <a:sy n="89" d="100"/>
        </p:scale>
        <p:origin x="106" y="3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97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8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4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16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8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71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15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Page </a:t>
            </a:r>
            <a:fld id="{BFD8823A-E707-449B-AE25-47FA80230A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143209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229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05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86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FD8823A-E707-449B-AE25-47FA80230A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43626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0477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8203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2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4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710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8371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2016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842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150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837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B0DACF4-C8C8-454A-8E70-224F6FBA4DC4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6384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A34687A-5A56-45D2-9E00-214CA8CFCD3B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1671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D7B97774-D887-4AB3-ADBF-F5F280FEB565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35795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F9A871F-F25D-481E-B263-F3BB335E527C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9727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D13712A-B8B4-4421-8497-CFA392BF3B38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02673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57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18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5D397F7-49E0-48E5-84F4-5C4D9F5A751A}" type="slidenum">
              <a:rPr lang="en-US" altLang="en-US" smtClean="0"/>
              <a:pPr>
                <a:spcBef>
                  <a:spcPct val="0"/>
                </a:spcBef>
              </a:pPr>
              <a:t>59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81302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A9614723-9505-4C27-AC57-5EE199E72BA0}" type="slidenum">
              <a:rPr lang="en-US" altLang="en-US" smtClean="0"/>
              <a:pPr>
                <a:spcBef>
                  <a:spcPct val="0"/>
                </a:spcBef>
              </a:pPr>
              <a:t>62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53898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997E4D9-842A-4AEA-B9E9-747D8807AEDD}" type="slidenum">
              <a:rPr lang="en-US" altLang="en-US" smtClean="0"/>
              <a:pPr>
                <a:spcBef>
                  <a:spcPct val="0"/>
                </a:spcBef>
              </a:pPr>
              <a:t>63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65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625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E6BF45D7-01D8-48F4-ADE3-BB4576354F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B5925FB8-8DEF-4978-A000-1CAA5CB98D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BBAFA5AA-1ADE-4ADA-9DA5-60D9EBDA00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ED4D447-9F29-4950-AB19-80E2B470686E}" type="slidenum">
              <a:rPr lang="en-US" altLang="en-US" smtClean="0"/>
              <a:pPr>
                <a:spcBef>
                  <a:spcPct val="0"/>
                </a:spcBef>
              </a:pPr>
              <a:t>64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35815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F9E39E3-D4CE-43DF-A998-ACD2BB780B5E}" type="slidenum">
              <a:rPr lang="en-US" altLang="en-US" smtClean="0"/>
              <a:pPr>
                <a:spcBef>
                  <a:spcPct val="0"/>
                </a:spcBef>
              </a:pPr>
              <a:t>65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05672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34EA3B1-C05E-462D-A241-3859CEF1B140}" type="slidenum">
              <a:rPr lang="en-US" altLang="en-US" smtClean="0"/>
              <a:pPr>
                <a:spcBef>
                  <a:spcPct val="0"/>
                </a:spcBef>
              </a:pPr>
              <a:t>66</a:t>
            </a:fld>
            <a:endParaRPr lang="en-US" alt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64704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8AEF48C-2EEA-4582-94D0-56FCA401F999}" type="slidenum">
              <a:rPr lang="en-US" altLang="en-US" smtClean="0"/>
              <a:pPr>
                <a:spcBef>
                  <a:spcPct val="0"/>
                </a:spcBef>
              </a:pPr>
              <a:t>67</a:t>
            </a:fld>
            <a:endParaRPr lang="en-US" alt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50505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E31B308-CE13-4F59-A524-48292BCDDE0C}" type="slidenum">
              <a:rPr lang="en-US" altLang="en-US" smtClean="0"/>
              <a:pPr>
                <a:spcBef>
                  <a:spcPct val="0"/>
                </a:spcBef>
              </a:pPr>
              <a:t>68</a:t>
            </a:fld>
            <a:endParaRPr lang="en-US" alt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92019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47FD416-8E62-44E9-A971-856EF9BA1AE5}" type="slidenum">
              <a:rPr lang="en-US" altLang="en-US" smtClean="0"/>
              <a:pPr>
                <a:spcBef>
                  <a:spcPct val="0"/>
                </a:spcBef>
              </a:pPr>
              <a:t>69</a:t>
            </a:fld>
            <a:endParaRPr lang="en-US" alt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75605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1810938-C6D7-4BC9-B00F-B66A0954BF66}" type="slidenum">
              <a:rPr lang="en-US" altLang="en-US" smtClean="0"/>
              <a:pPr>
                <a:spcBef>
                  <a:spcPct val="0"/>
                </a:spcBef>
              </a:pPr>
              <a:t>70</a:t>
            </a:fld>
            <a:endParaRPr lang="en-US" alt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11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6AAA80E-ED3D-4494-957A-D7E3B7AA8E8C}" type="slidenum">
              <a:rPr lang="en-US" altLang="en-US" smtClean="0"/>
              <a:pPr>
                <a:spcBef>
                  <a:spcPct val="0"/>
                </a:spcBef>
              </a:pPr>
              <a:t>71</a:t>
            </a:fld>
            <a:endParaRPr lang="en-US" alt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87728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04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27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123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38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140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80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302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81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9083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690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39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97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59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8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4" y="6475413"/>
            <a:ext cx="2875787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6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4" y="6475413"/>
            <a:ext cx="2875787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3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4" y="6475413"/>
            <a:ext cx="2875787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2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3" y="6475413"/>
            <a:ext cx="2875788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729248" y="6475413"/>
            <a:ext cx="2662652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Peter Yee, AKAYLA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6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802.11-18/2135r2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58816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Andrew Myles, Cisco</a:t>
            </a:r>
            <a:endParaRPr lang="en-US" sz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Slide </a:t>
            </a:r>
            <a:fld id="{A469A3A6-7083-48BA-9D7E-342D6AB96B4F}" type="slidenum">
              <a:rPr lang="en-US" sz="1200" smtClean="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defRPr/>
              </a:pPr>
              <a:t>‹#›</a:t>
            </a:fld>
            <a:endParaRPr lang="en-US" sz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221502" y="363379"/>
            <a:ext cx="3039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doc.: IEEE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802.11-19/209r0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914401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914400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indent="0" defTabSz="914400">
              <a:buClrTx/>
              <a:buSzTx/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Jan 2019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58816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Andrew Myles, Cisco</a:t>
            </a:r>
            <a:endParaRPr lang="en-US" sz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Slide </a:t>
            </a:r>
            <a:fld id="{A469A3A6-7083-48BA-9D7E-342D6AB96B4F}" type="slidenum">
              <a:rPr lang="en-US" sz="1200" smtClean="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defRPr/>
              </a:pPr>
              <a:t>‹#›</a:t>
            </a:fld>
            <a:endParaRPr lang="en-US" sz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doc.: IEEE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802.11-18/0174r1</a:t>
            </a: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A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pitchFamily="34" charset="0"/>
              </a:rPr>
              <a:t>1</a:t>
            </a:r>
            <a:endParaRPr lang="en-AU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914401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914400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indent="0" defTabSz="914400">
              <a:buClrTx/>
              <a:buSzTx/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Jan 2019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1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9-0165-00-AANI-aani-janurary-2018-meeting-minutes.docx" TargetMode="External"/><Relationship Id="rId2" Type="http://schemas.openxmlformats.org/officeDocument/2006/relationships/hyperlink" Target="https://mentor.ieee.org/802.11/dcn/18/11-18-2108-01-AANI-aani-sc-agenda-january-2019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93-01-AANI-evaluation-procedure-for-imt-2020-embb-dense-urban.ppt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5-03-0arc-arc-sc-agenda-jan-2019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173-00-0arc-continued-discussion-on-wur-802-11ba-nomenclature.pptx" TargetMode="External"/><Relationship Id="rId4" Type="http://schemas.openxmlformats.org/officeDocument/2006/relationships/hyperlink" Target="https://mentor.ieee.org/802.11/dcn/19/11-19-0081-02-0arc-11ba-architecture-consideration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72-02-coex-coex-sc-proposed-coex-workshop-invitation.docx" TargetMode="External"/><Relationship Id="rId2" Type="http://schemas.openxmlformats.org/officeDocument/2006/relationships/hyperlink" Target="https://mentor.ieee.org/802.11/dcn/18/11-18-2118-05-coex-agenda-for-jan-2019-in-st-louis.pptx" TargetMode="Externa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63-05-coex-proposed-ls-to-3gpp-ran1-wrt-short-and-no-lbt.docx" TargetMode="External"/><Relationship Id="rId2" Type="http://schemas.openxmlformats.org/officeDocument/2006/relationships/hyperlink" Target="https://mentor.ieee.org/802.11/dcn/18/11-18-2118-05-coex-agenda-for-jan-2019-in-st-louis.pptx" TargetMode="Externa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63-05-coex-proposed-ls-to-3gpp-ran1-wrt-short-and-no-lbt.docx" TargetMode="External"/><Relationship Id="rId2" Type="http://schemas.openxmlformats.org/officeDocument/2006/relationships/hyperlink" Target="https://mentor.ieee.org/802.11/dcn/19/11-19-0063-04-coex-proposed-ls-to-3gpp-ran1-wrt-short-and-no-lbt.docx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2.doc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3-03-0wng-agenda-for-wng-sc-2019-jan.pp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141-00-0wng-wng-sc-meeting-minutes-for-2019-january-st-louis-meeting.docx" TargetMode="External"/><Relationship Id="rId5" Type="http://schemas.openxmlformats.org/officeDocument/2006/relationships/hyperlink" Target="https://mentor.ieee.org/802.21/dcn/18/21-18-0065-00-0000-21-18-0065-00-0000-goal-of-the-network-enablers-for-seamless-hmd-based-vr-content-service-sg.pptx" TargetMode="External"/><Relationship Id="rId4" Type="http://schemas.openxmlformats.org/officeDocument/2006/relationships/hyperlink" Target="https://mentor.ieee.org/802.11/dcn/19/11-19-0138-00-0wng-an-extension-to-11ba-legacy-ieee-802-11-transmitter-solution-for-802-11ba-receivers.pptx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62-01-0jtc-resolution-of-comments-received-from-china-nb-during-fdis-ballot-on-ieee-802-11ai.docx" TargetMode="Externa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3.doc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85-01-000m-proposed-ls-to-wfa-on-reserved-usage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2084-05-000m-2019-january-tgmd-agenda.ppt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13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4.doc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4-10-00ax-tgax-january-2019-meeting-agenda.ppt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Reports/802.11_Timelines.ht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5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6.doc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7.doc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jiamin.chen@mail01.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drgal@gmai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LRA@tiac.net" TargetMode="External"/><Relationship Id="rId20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aasterja@qti.qualcomm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shiwenhe@seu.edu.cn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yongho.seok@gmail.com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8.doc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4.bin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5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1-04-0eht-eht-draft-proposed-par.docx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3-04-0eht-eht-draft-proposed-csd.docx" TargetMode="Externa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1-04-0eht-eht-draft-proposed-par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4-0eht-eht-draft-proposed-csd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6.bin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WG January 2019 Closing Reports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50121"/>
              </p:ext>
            </p:extLst>
          </p:nvPr>
        </p:nvGraphicFramePr>
        <p:xfrm>
          <a:off x="989013" y="2411413"/>
          <a:ext cx="100393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10512000" imgH="2539535" progId="Word.Document.8">
                  <p:embed/>
                </p:oleObj>
              </mc:Choice>
              <mc:Fallback>
                <p:oleObj name="Document" r:id="rId4" imgW="1051200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1413"/>
                        <a:ext cx="10039350" cy="2428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MIB Style,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48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729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707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941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835168" y="1550547"/>
          <a:ext cx="10518632" cy="4246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Volker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Jungnickel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01308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January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2019-01-16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03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January 2019 </a:t>
            </a:r>
            <a:r>
              <a:rPr lang="en-US" kern="0" dirty="0"/>
              <a:t>Meeting in </a:t>
            </a:r>
            <a:r>
              <a:rPr lang="en-GB" dirty="0"/>
              <a:t>St. Louis, Missouri, USA</a:t>
            </a:r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1304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NENDICA activity, 3GPP Status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 work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11-18/2108r1</a:t>
            </a:r>
            <a:r>
              <a:rPr lang="en-US" altLang="en-US" sz="2000" b="0" dirty="0"/>
              <a:t> , met for 2 hours one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11-19/0165r0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Status/Background</a:t>
            </a:r>
            <a:endParaRPr lang="en-US" altLang="en-US" sz="2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Contributions: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>
                <a:hlinkClick r:id="rId4"/>
              </a:rPr>
              <a:t>11-19/0193r1</a:t>
            </a:r>
            <a:r>
              <a:rPr lang="en-US" sz="2200" dirty="0"/>
              <a:t>  “Evaluation procedure for IMT-2020 eMBB Dense Urban” (Sindhu Verma)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Call for support of:</a:t>
            </a:r>
            <a:br>
              <a:rPr lang="en-US" sz="3000" dirty="0"/>
            </a:br>
            <a:r>
              <a:rPr lang="en-US" sz="3000" dirty="0"/>
              <a:t>IMT-2010 eMBB Dense Urban simulation effort</a:t>
            </a:r>
            <a:br>
              <a:rPr lang="en-US" sz="3000" dirty="0"/>
            </a:br>
            <a:r>
              <a:rPr lang="en-US" sz="3000" dirty="0"/>
              <a:t>(</a:t>
            </a:r>
            <a:r>
              <a:rPr lang="en-US" sz="2800" b="0" dirty="0"/>
              <a:t>contact Sindhu Verma or the AANI Chair)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20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295400"/>
            <a:ext cx="11070167" cy="47747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r>
              <a:rPr lang="en-US" altLang="en-US" dirty="0"/>
              <a:t>10-15 March 2019 F2F, </a:t>
            </a:r>
            <a:r>
              <a:rPr lang="en-GB" dirty="0"/>
              <a:t>Hyatt Regency Vancouver and Fairmont Hotel Vancouver, Vancouver, Canada: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  </a:t>
            </a:r>
            <a:r>
              <a:rPr lang="en-US" b="1" dirty="0"/>
              <a:t>Request for eMBB Dense Urban Simulation Support.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proposals are due June 2019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Monday PM2 -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5985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393201"/>
              </p:ext>
            </p:extLst>
          </p:nvPr>
        </p:nvGraphicFramePr>
        <p:xfrm>
          <a:off x="2043113" y="25146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5146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23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2019 Meeting in St Louis, Missouri, USA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444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11-18/2115r3</a:t>
            </a:r>
            <a:r>
              <a:rPr lang="en-US" dirty="0"/>
              <a:t> </a:t>
            </a:r>
            <a:endParaRPr lang="en-US" b="0" dirty="0"/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Thank you to </a:t>
            </a:r>
            <a:r>
              <a:rPr lang="en-US" dirty="0" err="1"/>
              <a:t>TGba</a:t>
            </a:r>
            <a:r>
              <a:rPr lang="en-US" dirty="0"/>
              <a:t> experts that attended our meeting, again!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updates to </a:t>
            </a:r>
            <a:r>
              <a:rPr lang="en-US" dirty="0" err="1"/>
              <a:t>TGba</a:t>
            </a:r>
            <a:r>
              <a:rPr lang="en-US" dirty="0"/>
              <a:t> draft and comment resolutions from this week (on the architecture)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</a:t>
            </a:r>
            <a:r>
              <a:rPr lang="en-US" dirty="0">
                <a:hlinkClick r:id="rId4"/>
              </a:rPr>
              <a:t>11-19/0081r2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11-19/0173r0</a:t>
            </a:r>
            <a:r>
              <a:rPr lang="en-US" dirty="0"/>
              <a:t> with summary status based on those updates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Architecture has settled on 11ba as a “capability” of a STA, which greatly simplifies the architecture by avoiding new components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unique concept seems to be that we now have a new PHY which is TX-only or RX-only, and have power saving states that imply some PHYs that are present in the implementation can be made “inactive” at known times.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5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document is a digest of the closing reports of all 802.11 sub-groups for presentation at the </a:t>
            </a:r>
            <a:r>
              <a:rPr lang="en-US" dirty="0" smtClean="0"/>
              <a:t>January 2019 </a:t>
            </a:r>
            <a:r>
              <a:rPr lang="en-US" dirty="0"/>
              <a:t>closing plenary meeting. </a:t>
            </a:r>
            <a:r>
              <a:rPr lang="en-US" dirty="0" smtClean="0"/>
              <a:t>Liaison </a:t>
            </a:r>
            <a:r>
              <a:rPr lang="en-US" dirty="0"/>
              <a:t>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WBA liaison on MAC Address randomization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the three topics that emerged in November while responding to this liaison, that 802.11 WG should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Suggestion is for the WG to consider a TIG on these topics.  General description: Investigate facilities of 802.11 that are impacted by a non-AP STA using a random and changing MAC Address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one proposal for a secured mechanism allowing a client to provide an “ID” (opt in).  Will bring back in March.  Might be an item for the TIG.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[ Note: another orthogonal but related proposal was made in </a:t>
            </a:r>
            <a:r>
              <a:rPr lang="en-US" dirty="0" err="1"/>
              <a:t>REVmd</a:t>
            </a:r>
            <a:r>
              <a:rPr lang="en-US" dirty="0"/>
              <a:t> ]</a:t>
            </a:r>
          </a:p>
          <a:p>
            <a:pPr marL="457200" lvl="1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59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Have sorted this out into 4 specific concepts.  Generally:</a:t>
            </a:r>
          </a:p>
          <a:p>
            <a:pPr lvl="2">
              <a:spcBef>
                <a:spcPts val="0"/>
              </a:spcBef>
            </a:pPr>
            <a:r>
              <a:rPr lang="en-US" dirty="0"/>
              <a:t>Current ESS concept (might need cleanup)</a:t>
            </a:r>
          </a:p>
          <a:p>
            <a:pPr lvl="2">
              <a:spcBef>
                <a:spcPts val="0"/>
              </a:spcBef>
            </a:pPr>
            <a:r>
              <a:rPr lang="en-US" dirty="0"/>
              <a:t>HESS (might need cleanup)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Mobility Domain</a:t>
            </a:r>
          </a:p>
          <a:p>
            <a:pPr lvl="2">
              <a:spcBef>
                <a:spcPts val="0"/>
              </a:spcBef>
            </a:pPr>
            <a:r>
              <a:rPr lang="en-US" dirty="0"/>
              <a:t>Detection of an ESS (single DS) by trusting the SSID (or NOT!)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research off-line between now and March, and hope to have any specific text changes need (if any) that we can hand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particular updates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Deterministic Networking/Time-sensitive Networking has been discussed in the RTA TIG, resulting in including in scope of EHT PAR.  Will monitor this topic in EHT.</a:t>
            </a:r>
          </a:p>
          <a:p>
            <a:pPr>
              <a:spcBef>
                <a:spcPts val="0"/>
              </a:spcBef>
            </a:pPr>
            <a:r>
              <a:rPr lang="en-US" dirty="0"/>
              <a:t>IEEE 802.1CQ update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significant update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726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  Continue to monitor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November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22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554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Consideration of TIG on MAC address randomization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 (add MLME-SCAN?) – feedback to </a:t>
            </a:r>
            <a:r>
              <a:rPr lang="en-US" dirty="0" err="1"/>
              <a:t>REVmd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System architecture views for common use scenarios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New topic? “What is a STA?” (11-19/0106)  Related: What is the (“STA(s)”) architecture of off-channel TDLS?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822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C81347C9-C12F-43D2-B3D1-D523E0829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St Louis in Jan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January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>
              <a:spcBef>
                <a:spcPct val="50000"/>
              </a:spcBef>
              <a:buClrTx/>
              <a:buSzTx/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Authors:</a:t>
            </a:r>
            <a:endParaRPr lang="en-US" sz="16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St Louis in Jan 2019 (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Discussed </a:t>
            </a:r>
            <a:r>
              <a:rPr lang="en-AU" dirty="0"/>
              <a:t>Coexistence Workshop arrangements</a:t>
            </a:r>
          </a:p>
          <a:p>
            <a:pPr lvl="2"/>
            <a:r>
              <a:rPr lang="en-AU" dirty="0"/>
              <a:t>Likely to be held on Wed of  July meeting 1-9pm with about 100 people</a:t>
            </a:r>
          </a:p>
          <a:p>
            <a:pPr lvl="2"/>
            <a:r>
              <a:rPr lang="en-AU" dirty="0"/>
              <a:t>Agenda will include 11ax/EHT status (action for </a:t>
            </a:r>
            <a:r>
              <a:rPr lang="en-AU" dirty="0" err="1"/>
              <a:t>TGax</a:t>
            </a:r>
            <a:r>
              <a:rPr lang="en-AU" dirty="0"/>
              <a:t> &amp; EHT SG Chairs) , NR-U status and items derived from an open call for papers</a:t>
            </a:r>
          </a:p>
          <a:p>
            <a:pPr lvl="2"/>
            <a:r>
              <a:rPr lang="en-AU" dirty="0"/>
              <a:t>Invitation (</a:t>
            </a:r>
            <a:r>
              <a:rPr lang="en-AU" dirty="0">
                <a:hlinkClick r:id="rId3"/>
              </a:rPr>
              <a:t>11-19-0172-02</a:t>
            </a:r>
            <a:r>
              <a:rPr lang="en-AU" dirty="0"/>
              <a:t>) will be sent to 3GPP RAN/RAN1, WFA, WBA, ETSI BRAN, GSMA, 5G ACIA (details will also be available on 802.11 website) once hotel contract negotiations progress</a:t>
            </a:r>
          </a:p>
          <a:p>
            <a:pPr lvl="2"/>
            <a:r>
              <a:rPr lang="en-AU" dirty="0"/>
              <a:t>Does anyone want to Sponsor the Workshop?</a:t>
            </a:r>
          </a:p>
          <a:p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St Louis in Jan 2019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ETSI BRAN activities in </a:t>
            </a:r>
            <a:r>
              <a:rPr lang="en-AU" dirty="0"/>
              <a:t>Dec 2018 </a:t>
            </a:r>
            <a:endParaRPr lang="en-AU" dirty="0" smtClean="0"/>
          </a:p>
          <a:p>
            <a:pPr lvl="2"/>
            <a:r>
              <a:rPr lang="en-AU" dirty="0" smtClean="0"/>
              <a:t>Refinement of EN 301 893 progressing well</a:t>
            </a:r>
          </a:p>
          <a:p>
            <a:pPr lvl="2"/>
            <a:r>
              <a:rPr lang="en-AU" dirty="0" smtClean="0"/>
              <a:t>Focus shifting to test requirements, with BRAN trying to find right balance between testing too much or too little</a:t>
            </a:r>
          </a:p>
          <a:p>
            <a:pPr lvl="2"/>
            <a:r>
              <a:rPr lang="en-AU" dirty="0" smtClean="0"/>
              <a:t>More engagement probably required from testing experts to ensure the right things are tested, and are tested well</a:t>
            </a:r>
          </a:p>
          <a:p>
            <a:pPr lvl="1"/>
            <a:r>
              <a:rPr lang="en-AU" dirty="0"/>
              <a:t>Discussed </a:t>
            </a:r>
            <a:r>
              <a:rPr lang="en-AU" dirty="0" smtClean="0"/>
              <a:t>recent 3GPP </a:t>
            </a:r>
            <a:r>
              <a:rPr lang="en-AU" dirty="0"/>
              <a:t>RAN1 activities</a:t>
            </a:r>
          </a:p>
          <a:p>
            <a:pPr lvl="2"/>
            <a:r>
              <a:rPr lang="en-AU" dirty="0"/>
              <a:t>Highlighted a number of potential coexistence issues caused by NR-U</a:t>
            </a:r>
          </a:p>
          <a:p>
            <a:pPr lvl="2"/>
            <a:r>
              <a:rPr lang="en-AU" dirty="0"/>
              <a:t>Agreed on a LS (</a:t>
            </a:r>
            <a:r>
              <a:rPr lang="en-AU" dirty="0">
                <a:hlinkClick r:id="rId3"/>
              </a:rPr>
              <a:t>11-19-0063-05</a:t>
            </a:r>
            <a:r>
              <a:rPr lang="en-AU" dirty="0"/>
              <a:t>) related to a proposal to restrict the use of no/short LBT by </a:t>
            </a:r>
            <a:r>
              <a:rPr lang="en-AU" dirty="0" smtClean="0"/>
              <a:t>NR-U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Vancouver in Mar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Vancouver in Mar 2019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ETSI BRAN meeting results</a:t>
            </a:r>
          </a:p>
          <a:p>
            <a:pPr lvl="2"/>
            <a:r>
              <a:rPr lang="en-AU" dirty="0"/>
              <a:t>Review </a:t>
            </a:r>
            <a:r>
              <a:rPr lang="en-AU" dirty="0" smtClean="0"/>
              <a:t>3GPP RAN/RAN1 activities</a:t>
            </a:r>
          </a:p>
          <a:p>
            <a:pPr lvl="2"/>
            <a:r>
              <a:rPr lang="en-AU" dirty="0" smtClean="0"/>
              <a:t>Develop position statements for possible liaison to RAN1</a:t>
            </a:r>
          </a:p>
          <a:p>
            <a:pPr lvl="2"/>
            <a:r>
              <a:rPr lang="en-AU" dirty="0" smtClean="0"/>
              <a:t>Plan Coexistence Workshop</a:t>
            </a:r>
          </a:p>
          <a:p>
            <a:pPr lvl="1"/>
            <a:r>
              <a:rPr lang="en-AU" b="1" dirty="0" smtClean="0"/>
              <a:t>Call to action to 802.11 stakeholders</a:t>
            </a:r>
          </a:p>
          <a:p>
            <a:pPr lvl="2"/>
            <a:r>
              <a:rPr lang="en-AU" dirty="0" smtClean="0"/>
              <a:t>Please participate …</a:t>
            </a:r>
          </a:p>
          <a:p>
            <a:pPr lvl="2"/>
            <a:r>
              <a:rPr lang="en-AU" dirty="0" smtClean="0"/>
              <a:t>… in IEEE 802.11 </a:t>
            </a:r>
            <a:r>
              <a:rPr lang="en-AU" dirty="0" err="1" smtClean="0"/>
              <a:t>Coex</a:t>
            </a:r>
            <a:r>
              <a:rPr lang="en-AU" dirty="0" smtClean="0"/>
              <a:t> SC</a:t>
            </a:r>
          </a:p>
          <a:p>
            <a:pPr lvl="2"/>
            <a:r>
              <a:rPr lang="en-AU" dirty="0" smtClean="0"/>
              <a:t>… in ETSI BRAN work on EN 301 893</a:t>
            </a:r>
          </a:p>
          <a:p>
            <a:pPr lvl="2"/>
            <a:r>
              <a:rPr lang="en-AU" dirty="0" smtClean="0"/>
              <a:t>… in 3GPP RAN/RAN1</a:t>
            </a:r>
          </a:p>
          <a:p>
            <a:pPr lvl="2"/>
            <a:r>
              <a:rPr lang="en-AU" dirty="0" smtClean="0"/>
              <a:t>… Coexistence Workshop preparations</a:t>
            </a:r>
            <a:endParaRPr lang="en-AU" dirty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33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802.11 WG will consider approval of a LS to 3GPP RAN1 related to no/short LBT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Coex</a:t>
            </a:r>
            <a:r>
              <a:rPr lang="en-AU" dirty="0" smtClean="0"/>
              <a:t> SC motion</a:t>
            </a:r>
          </a:p>
          <a:p>
            <a:pPr lvl="1"/>
            <a:r>
              <a:rPr lang="en-AU" i="1" dirty="0" smtClean="0"/>
              <a:t>The IEEE 802.11 Coexistence SC recommends to the IEEE 802.11 WG that the contents of </a:t>
            </a:r>
            <a:r>
              <a:rPr lang="en-AU" i="1" dirty="0" smtClean="0">
                <a:hlinkClick r:id="rId2"/>
              </a:rPr>
              <a:t>11-19-0063-04</a:t>
            </a:r>
            <a:r>
              <a:rPr lang="en-AU" i="1" dirty="0" smtClean="0"/>
              <a:t> be sent to 3GPP RAN1 as a Liaison Statement</a:t>
            </a:r>
          </a:p>
          <a:p>
            <a:pPr lvl="2"/>
            <a:r>
              <a:rPr lang="en-AU" dirty="0" smtClean="0"/>
              <a:t>Moved: Andrew Myles</a:t>
            </a:r>
          </a:p>
          <a:p>
            <a:pPr lvl="2"/>
            <a:r>
              <a:rPr lang="en-AU" dirty="0" smtClean="0"/>
              <a:t>Seconded: Michael Fischer</a:t>
            </a:r>
          </a:p>
          <a:p>
            <a:pPr lvl="2"/>
            <a:r>
              <a:rPr lang="en-AU" dirty="0" smtClean="0"/>
              <a:t>18/0/9</a:t>
            </a:r>
          </a:p>
          <a:p>
            <a:r>
              <a:rPr lang="en-AU" dirty="0" smtClean="0"/>
              <a:t>WG Motion</a:t>
            </a:r>
          </a:p>
          <a:p>
            <a:pPr lvl="1"/>
            <a:r>
              <a:rPr lang="en-AU" i="1" dirty="0"/>
              <a:t>The IEEE 802.11 </a:t>
            </a:r>
            <a:r>
              <a:rPr lang="en-AU" i="1" dirty="0" smtClean="0"/>
              <a:t>WGs sending </a:t>
            </a:r>
            <a:r>
              <a:rPr lang="en-AU" i="1" dirty="0"/>
              <a:t>the contents of </a:t>
            </a:r>
            <a:r>
              <a:rPr lang="en-AU" i="1" dirty="0" smtClean="0">
                <a:hlinkClick r:id="rId3"/>
              </a:rPr>
              <a:t>11-19-0063-05</a:t>
            </a:r>
            <a:r>
              <a:rPr lang="en-AU" i="1" dirty="0" smtClean="0"/>
              <a:t> to </a:t>
            </a:r>
            <a:r>
              <a:rPr lang="en-AU" i="1" dirty="0"/>
              <a:t>3GPP RAN1 as a Liaison </a:t>
            </a:r>
            <a:r>
              <a:rPr lang="en-AU" i="1" dirty="0" smtClean="0"/>
              <a:t>Statement</a:t>
            </a:r>
            <a:endParaRPr lang="en-AU" dirty="0" smtClean="0"/>
          </a:p>
          <a:p>
            <a:pPr lvl="2"/>
            <a:r>
              <a:rPr lang="en-AU" dirty="0" smtClean="0"/>
              <a:t>Moved: </a:t>
            </a:r>
            <a:r>
              <a:rPr lang="en-AU" dirty="0"/>
              <a:t>Andrew </a:t>
            </a:r>
            <a:r>
              <a:rPr lang="en-AU" dirty="0" smtClean="0"/>
              <a:t>Myles on behalf of SC</a:t>
            </a:r>
          </a:p>
          <a:p>
            <a:pPr lvl="1"/>
            <a:r>
              <a:rPr lang="en-AU" dirty="0" smtClean="0"/>
              <a:t>Note: r5 is “clean” version of r4</a:t>
            </a:r>
          </a:p>
          <a:p>
            <a:pPr lvl="1"/>
            <a:r>
              <a:rPr lang="en-AU" dirty="0" smtClean="0"/>
              <a:t>Note: needs to be sent today because RAN1 meeting next week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1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by breakout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141" y="1524000"/>
            <a:ext cx="9039659" cy="493990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55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2019-01-18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GB" altLang="en-US" sz="1200" b="0"/>
          </a:p>
        </p:txBody>
      </p:sp>
      <p:sp>
        <p:nvSpPr>
          <p:cNvPr id="13315" name="Footer Placeholder 4"/>
          <p:cNvSpPr>
            <a:spLocks noGrp="1"/>
          </p:cNvSpPr>
          <p:nvPr>
            <p:ph type="ftr" idx="14"/>
          </p:nvPr>
        </p:nvSpPr>
        <p:spPr>
          <a:xfrm>
            <a:off x="8003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/>
          </p:nvPr>
        </p:nvGraphicFramePr>
        <p:xfrm>
          <a:off x="2206626" y="2382839"/>
          <a:ext cx="7237413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2382839"/>
                        <a:ext cx="7237413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148212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2019 in St. Louis (Missouri, USA)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GB" altLang="en-US" sz="1200" b="0"/>
          </a:p>
        </p:txBody>
      </p:sp>
      <p:sp>
        <p:nvSpPr>
          <p:cNvPr id="14339" name="Footer Placeholder 4"/>
          <p:cNvSpPr>
            <a:spLocks noGrp="1"/>
          </p:cNvSpPr>
          <p:nvPr>
            <p:ph type="ftr" idx="14"/>
          </p:nvPr>
        </p:nvSpPr>
        <p:spPr>
          <a:xfrm>
            <a:off x="8004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791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idx="1"/>
          </p:nvPr>
        </p:nvSpPr>
        <p:spPr>
          <a:xfrm>
            <a:off x="1775520" y="525364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en-US" sz="14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https://mentor.ieee.org/802.11/dcn/18/11-18-2113-03-0wng-agenda-for-wng-sc-2019-jan.ppt</a:t>
            </a:r>
            <a:r>
              <a:rPr lang="en-US" altLang="en-US" sz="1600" b="0" dirty="0"/>
              <a:t> </a:t>
            </a:r>
            <a:endParaRPr lang="en-US" altLang="en-US" sz="1600" dirty="0"/>
          </a:p>
          <a:p>
            <a:pPr marL="0" indent="0" eaLnBrk="1" hangingPunct="1">
              <a:spcBef>
                <a:spcPts val="0"/>
              </a:spcBef>
            </a:pPr>
            <a:r>
              <a:rPr lang="en-US" altLang="en-US" sz="2000" dirty="0"/>
              <a:t>Presentations at January 2019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"An extension to 11ba: legacy transmitter solution for 802.11ba receivers” - Eduard Garcia Villegas (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Catalunya)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u="sng" dirty="0">
                <a:hlinkClick r:id="rId4"/>
              </a:rPr>
              <a:t>https://mentor.ieee.org/802.11/dcn/19/11-19-0138-00-0wng-an-extension-to-11ba-legacy-ieee-802-11-transmitter-solution-for-802-11ba-receivers.pptx</a:t>
            </a:r>
            <a:r>
              <a:rPr lang="en-US" dirty="0"/>
              <a:t> </a:t>
            </a:r>
            <a:endParaRPr lang="en-US" altLang="en-US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One straw poll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/>
              <a:t>“'Network Enablers for Seamless HMD-based VR (Virtual Reality) SG” – Dillon Seo (</a:t>
            </a:r>
            <a:r>
              <a:rPr lang="en-US" dirty="0" err="1"/>
              <a:t>Voler</a:t>
            </a:r>
            <a:r>
              <a:rPr lang="en-US" dirty="0"/>
              <a:t> Creative)</a:t>
            </a:r>
          </a:p>
          <a:p>
            <a:pPr lvl="3" eaLnBrk="1" hangingPunct="1">
              <a:spcBef>
                <a:spcPct val="0"/>
              </a:spcBef>
            </a:pPr>
            <a:r>
              <a:rPr lang="en-US" u="sng" dirty="0">
                <a:hlinkClick r:id="rId5"/>
              </a:rPr>
              <a:t>https://mentor.ieee.org/802.21/dcn/18/21-18-0065-00-0000-21-18-0065-00-0000-goal-of-the-network-enablers-for-seamless-hmd-based-vr-content-service-sg.pptx</a:t>
            </a:r>
            <a:r>
              <a:rPr lang="en-US" dirty="0"/>
              <a:t> </a:t>
            </a:r>
            <a:endParaRPr lang="en-US" altLang="en-US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 </a:t>
            </a:r>
            <a:r>
              <a:rPr lang="en-GB" altLang="en-US" dirty="0">
                <a:hlinkClick r:id="rId6"/>
              </a:rPr>
              <a:t>https://mentor.ieee.org/802.11/dcn/19/11-19-0141-00-0wng-wng-sc-meeting-minutes-for-2019-january-st-louis-meeting.docx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 2019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GB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xfrm>
            <a:off x="8003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52472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C81347C9-C12F-43D2-B3D1-D523E0829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January 2019 (St Louis)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16 Jan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>
              <a:spcBef>
                <a:spcPct val="50000"/>
              </a:spcBef>
              <a:buClrTx/>
              <a:buSzTx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Authors:</a:t>
            </a:r>
            <a:endParaRPr lang="en-US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St Louis in Jan 2019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2286000" y="2445226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St Louis in Jan 2019</a:t>
            </a:r>
          </a:p>
          <a:p>
            <a:pPr lvl="1"/>
            <a:r>
              <a:rPr lang="en-AU" dirty="0" smtClean="0"/>
              <a:t>Noted recent ballot completions</a:t>
            </a:r>
            <a:endParaRPr lang="en-AU" dirty="0"/>
          </a:p>
          <a:p>
            <a:pPr lvl="2"/>
            <a:r>
              <a:rPr lang="en-AU" dirty="0" smtClean="0"/>
              <a:t>802.11aj/</a:t>
            </a:r>
            <a:r>
              <a:rPr lang="en-AU" dirty="0" err="1" smtClean="0"/>
              <a:t>ak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will enter PSDO process in Nov 2018</a:t>
            </a:r>
          </a:p>
          <a:p>
            <a:pPr lvl="2"/>
            <a:r>
              <a:rPr lang="en-AU" dirty="0"/>
              <a:t>FDIS ballot</a:t>
            </a:r>
          </a:p>
          <a:p>
            <a:pPr lvl="3"/>
            <a:r>
              <a:rPr lang="en-AU" dirty="0" smtClean="0"/>
              <a:t>802.1CB, 802.1Qci, 802.1Qch, 802c*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802.11ai (response approved)</a:t>
            </a:r>
          </a:p>
          <a:p>
            <a:pPr lvl="1"/>
            <a:r>
              <a:rPr lang="en-AU" dirty="0" smtClean="0"/>
              <a:t>Noted many ballots in progress</a:t>
            </a:r>
          </a:p>
          <a:p>
            <a:pPr lvl="2"/>
            <a:r>
              <a:rPr lang="en-AU" dirty="0" smtClean="0"/>
              <a:t>60 day ballot</a:t>
            </a:r>
          </a:p>
          <a:p>
            <a:pPr lvl="3"/>
            <a:r>
              <a:rPr lang="en-AU" dirty="0" smtClean="0"/>
              <a:t>802.1Q, 802.1Xck, 802.1AE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802.11aj, 802.11ak, 802.11aq</a:t>
            </a:r>
          </a:p>
          <a:p>
            <a:pPr lvl="2"/>
            <a:r>
              <a:rPr lang="en-AU" dirty="0" smtClean="0"/>
              <a:t>FDIS ballot</a:t>
            </a:r>
          </a:p>
          <a:p>
            <a:pPr lvl="3"/>
            <a:r>
              <a:rPr lang="en-AU" dirty="0" smtClean="0"/>
              <a:t>802.1CM, 802.1AC/cor-1, 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802.11ah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focus on executing the PSDO process in Vancouver in January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Vancouver in March 2019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2"/>
            <a:r>
              <a:rPr lang="en-AU" dirty="0" smtClean="0"/>
              <a:t>Expect comments on at least 802.11aj</a:t>
            </a:r>
            <a:r>
              <a:rPr lang="en-AU" dirty="0"/>
              <a:t>, 802.11ak, </a:t>
            </a:r>
            <a:r>
              <a:rPr lang="en-AU" dirty="0" smtClean="0"/>
              <a:t>802.11aq, 802.11ah</a:t>
            </a:r>
          </a:p>
          <a:p>
            <a:pPr lvl="1"/>
            <a:r>
              <a:rPr lang="en-AU" dirty="0" smtClean="0"/>
              <a:t>Prepare for next SC6 meeting</a:t>
            </a:r>
          </a:p>
          <a:p>
            <a:pPr lvl="2"/>
            <a:r>
              <a:rPr lang="en-AU" dirty="0"/>
              <a:t>I</a:t>
            </a:r>
            <a:r>
              <a:rPr lang="en-AU" dirty="0" smtClean="0"/>
              <a:t>s there anyone willing to go to Beijing to represent IEEE 802?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approved a response to the 802.11ai 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</a:p>
          <a:p>
            <a:pPr lvl="1"/>
            <a:r>
              <a:rPr lang="en-AU" i="1" dirty="0" smtClean="0"/>
              <a:t>The JTC1 SC recommends to IEEE 802.11 WG that the contents of </a:t>
            </a:r>
            <a:r>
              <a:rPr lang="en-AU" i="1" dirty="0" smtClean="0">
                <a:hlinkClick r:id="rId2"/>
              </a:rPr>
              <a:t>11-19-0062-01</a:t>
            </a:r>
            <a:r>
              <a:rPr lang="en-AU" i="1" dirty="0" smtClean="0"/>
              <a:t> be liaised to SC6 as IEEE 802.11 WG’s response to the comments on the IEEE 802.11ai FDIS ballot</a:t>
            </a:r>
          </a:p>
          <a:p>
            <a:pPr lvl="1"/>
            <a:r>
              <a:rPr lang="en-AU" dirty="0" smtClean="0"/>
              <a:t>Moved: Peter Yee,  Seconded: James Lepp</a:t>
            </a:r>
          </a:p>
          <a:p>
            <a:pPr lvl="1"/>
            <a:r>
              <a:rPr lang="en-AU" dirty="0" smtClean="0"/>
              <a:t>Result: 5/0/2</a:t>
            </a:r>
          </a:p>
          <a:p>
            <a:r>
              <a:rPr lang="en-AU" dirty="0" smtClean="0"/>
              <a:t>WG motion </a:t>
            </a:r>
          </a:p>
          <a:p>
            <a:pPr lvl="1"/>
            <a:r>
              <a:rPr lang="en-AU" dirty="0" smtClean="0"/>
              <a:t> </a:t>
            </a:r>
            <a:r>
              <a:rPr lang="en-AU" i="1" dirty="0"/>
              <a:t>The IEEE 802.11 WG </a:t>
            </a:r>
            <a:r>
              <a:rPr lang="en-AU" i="1" dirty="0" smtClean="0"/>
              <a:t>recommends </a:t>
            </a:r>
            <a:r>
              <a:rPr lang="en-AU" i="1" dirty="0"/>
              <a:t>to IEEE </a:t>
            </a:r>
            <a:r>
              <a:rPr lang="en-AU" i="1" dirty="0" smtClean="0"/>
              <a:t>802 EC that </a:t>
            </a:r>
            <a:r>
              <a:rPr lang="en-AU" i="1" dirty="0"/>
              <a:t>the contents of </a:t>
            </a:r>
            <a:r>
              <a:rPr lang="en-AU" i="1" dirty="0">
                <a:hlinkClick r:id="rId2"/>
              </a:rPr>
              <a:t>11-19-0062-01</a:t>
            </a:r>
            <a:r>
              <a:rPr lang="en-AU" i="1" dirty="0"/>
              <a:t> be liaised to SC6 as IEEE 802.11 WG’s response to the comments on the IEEE 802.11ai FDIS ballot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 (</a:t>
            </a:r>
            <a:r>
              <a:rPr lang="en-AU" smtClean="0"/>
              <a:t>on behalf of SC)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67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January 2019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2019-01-17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b="0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January 2019</a:t>
            </a:r>
            <a:endParaRPr lang="en-US" sz="180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/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5166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January 2019 session.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8966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by affiliation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8784743" cy="4800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770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Began comment resolution of 723 comments received in LB236</a:t>
            </a:r>
          </a:p>
          <a:p>
            <a:pPr lvl="1">
              <a:defRPr/>
            </a:pPr>
            <a:r>
              <a:rPr lang="en-US" altLang="ja-JP" dirty="0" smtClean="0"/>
              <a:t>Approximately 80 Comments were resolved </a:t>
            </a:r>
          </a:p>
          <a:p>
            <a:pPr lvl="1">
              <a:defRPr/>
            </a:pPr>
            <a:r>
              <a:rPr lang="en-US" altLang="ja-JP" dirty="0" smtClean="0"/>
              <a:t>In response to CID 2695, developed liaison to Wi-Fi Alliance re: ANA assigned values, </a:t>
            </a:r>
            <a:r>
              <a:rPr lang="en-US" altLang="ja-JP" dirty="0"/>
              <a:t>see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mentor.ieee.org/802.11/dcn/19/11-19-0185-01-000m-proposed-ls-to-wfa-on-reserved-usage.docx</a:t>
            </a:r>
            <a:r>
              <a:rPr lang="en-US" altLang="ja-JP" dirty="0" smtClean="0"/>
              <a:t> </a:t>
            </a:r>
          </a:p>
          <a:p>
            <a:pPr>
              <a:defRPr/>
            </a:pPr>
            <a:r>
              <a:rPr lang="en-US" altLang="ja-JP" dirty="0" smtClean="0"/>
              <a:t>Planned teleconferences and Ad-hoc meeting</a:t>
            </a:r>
          </a:p>
          <a:p>
            <a:pPr lvl="1">
              <a:defRPr/>
            </a:pPr>
            <a:r>
              <a:rPr lang="en-US" altLang="en-US" dirty="0"/>
              <a:t>February 1, 8, 15, 22, March 1 2019 10am Eastern, 3 </a:t>
            </a:r>
            <a:r>
              <a:rPr lang="en-US" altLang="en-US" dirty="0" smtClean="0"/>
              <a:t>hours</a:t>
            </a:r>
            <a:endParaRPr lang="en-GB" altLang="en-US" dirty="0"/>
          </a:p>
          <a:p>
            <a:pPr lvl="1">
              <a:defRPr/>
            </a:pPr>
            <a:r>
              <a:rPr lang="en-US" altLang="en-US" dirty="0"/>
              <a:t>Next ad-hoc:  Target Week April 1, 2019 – Location TBD</a:t>
            </a:r>
            <a:endParaRPr lang="en-US" altLang="ja-JP" dirty="0" smtClean="0"/>
          </a:p>
          <a:p>
            <a:pPr>
              <a:defRPr/>
            </a:pPr>
            <a:r>
              <a:rPr lang="en-US" dirty="0" smtClean="0"/>
              <a:t>No changes to </a:t>
            </a:r>
            <a:r>
              <a:rPr lang="en-US" dirty="0" err="1" smtClean="0"/>
              <a:t>TGmd</a:t>
            </a:r>
            <a:r>
              <a:rPr lang="en-US" dirty="0" smtClean="0"/>
              <a:t> schedule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https://mentor.ieee.org/802.11/dcn/18/11-18-2084-05-000m-2019-january-tgmd-agenda.pptx</a:t>
            </a: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2019 – Form SB </a:t>
            </a:r>
            <a:r>
              <a:rPr lang="en-US" altLang="en-US" dirty="0" smtClean="0"/>
              <a:t>Pool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2019 – Recirculation </a:t>
            </a:r>
            <a:r>
              <a:rPr lang="en-US" altLang="en-US" dirty="0" smtClean="0"/>
              <a:t>SB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2020 – Final WG/EC </a:t>
            </a:r>
            <a:r>
              <a:rPr lang="en-US" altLang="en-US" dirty="0" smtClean="0"/>
              <a:t>approval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May </a:t>
            </a:r>
            <a:r>
              <a:rPr lang="en-US" altLang="en-US" dirty="0"/>
              <a:t>2020 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approval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https://standards.ieee.org/about/sba/index.html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Comment spreadsheet: </a:t>
            </a:r>
            <a:r>
              <a:rPr lang="en-US" altLang="en-US" sz="2000" dirty="0">
                <a:hlinkClick r:id="rId5"/>
              </a:rPr>
              <a:t>https://mentor.ieee.org/802.11/dcn/18/11-18-0611-13-000m-revmd-wg-ballot-comments.xls</a:t>
            </a:r>
            <a:r>
              <a:rPr lang="en-US" altLang="en-US" sz="2000" dirty="0"/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30715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January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590801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January 2019 session.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8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completed the resolution of all comments submitted on draft D3.0.</a:t>
            </a:r>
          </a:p>
          <a:p>
            <a:r>
              <a:rPr lang="en-CA" dirty="0" smtClean="0"/>
              <a:t>The TG passed a motion to allow the Editor to prepare draft D4.0 and start a 15 day WG Ballot.</a:t>
            </a:r>
          </a:p>
          <a:p>
            <a:r>
              <a:rPr lang="en-CA" dirty="0" smtClean="0"/>
              <a:t>The TG approved a new revision of the Coexistence Assurance document.</a:t>
            </a:r>
          </a:p>
          <a:p>
            <a:r>
              <a:rPr lang="en-CA" dirty="0" smtClean="0"/>
              <a:t>Timeline adjustment</a:t>
            </a:r>
          </a:p>
          <a:p>
            <a:r>
              <a:rPr lang="en-CA" dirty="0" smtClean="0"/>
              <a:t>The TG agenda is available at:</a:t>
            </a:r>
          </a:p>
          <a:p>
            <a:pPr lvl="1"/>
            <a:r>
              <a:rPr lang="en-CA" dirty="0">
                <a:hlinkClick r:id="rId3"/>
              </a:rPr>
              <a:t>https://mentor.ieee.org/802.11/dcn/18/11-18-2114-10-00ax-tgax-january-2019-meeting-</a:t>
            </a:r>
            <a:r>
              <a:rPr lang="en-CA" dirty="0" smtClean="0">
                <a:hlinkClick r:id="rId3"/>
              </a:rPr>
              <a:t>agenda.pptx</a:t>
            </a:r>
            <a:r>
              <a:rPr lang="en-CA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CDEADD4B-701D-FA47-9508-1AF4DF0E3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http://www.ieee802.org/11/Reports/802.11_Timelines.htm</a:t>
            </a:r>
            <a:r>
              <a:rPr lang="en-US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Recirculation				Jan.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MEC/MRD				Mar.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Sponsor Ballot pool			Feb.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Sponsor Ballot			May 2019  </a:t>
            </a:r>
            <a:r>
              <a:rPr lang="en-US" sz="2000" dirty="0">
                <a:sym typeface="Wingdings"/>
              </a:rPr>
              <a:t> July 2019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Approval 		Nov. 2019  </a:t>
            </a:r>
            <a:r>
              <a:rPr lang="en-US" sz="2000" dirty="0">
                <a:sym typeface="Wingdings"/>
              </a:rPr>
              <a:t> January 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Conditional EC approval 	Nov. 2019  </a:t>
            </a:r>
            <a:r>
              <a:rPr lang="en-US" sz="2000" dirty="0">
                <a:sym typeface="Wingdings"/>
              </a:rPr>
              <a:t> March 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				Dec. 2019 </a:t>
            </a:r>
            <a:r>
              <a:rPr lang="en-US" sz="2000" dirty="0">
                <a:sym typeface="Wingdings"/>
              </a:rPr>
              <a:t>  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498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Start comment resolution on draft D4.0.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36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With 10-day advance notice.					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9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Task Group AY </a:t>
            </a:r>
            <a:br>
              <a:rPr lang="en-US" altLang="en-US" smtClean="0"/>
            </a:br>
            <a:r>
              <a:rPr lang="en-US" altLang="en-US" smtClean="0"/>
              <a:t>January 2019 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2019-01-17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62649F4-6570-41FB-AC3D-20255A0982A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198688" y="2667000"/>
          <a:ext cx="78168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667000"/>
                        <a:ext cx="78168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10036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907091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en-US" altLang="en-US" smtClean="0"/>
              <a:t>This document is the closing report for Task Group AY for the January 2019 session.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CCE95B9-6959-4A25-BEA6-A3B2A7F9CA0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5113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EF7F14E-3F99-49C6-BA17-F1E05E72DCF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/>
          </a:p>
        </p:txBody>
      </p:sp>
      <p:sp>
        <p:nvSpPr>
          <p:cNvPr id="1946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94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Work Completed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altLang="en-US"/>
              <a:t>27 submissions are covered during the meeting covering areas related to:</a:t>
            </a:r>
          </a:p>
          <a:p>
            <a:pPr lvl="1" algn="just">
              <a:spcBef>
                <a:spcPts val="575"/>
              </a:spcBef>
              <a:buFontTx/>
              <a:buChar char="•"/>
            </a:pPr>
            <a:r>
              <a:rPr lang="en-US" altLang="en-US" sz="1800"/>
              <a:t>Comment resolution on Letter Ballot 234 (Draft 2.0)</a:t>
            </a:r>
          </a:p>
          <a:p>
            <a:pPr lvl="1" algn="just">
              <a:spcBef>
                <a:spcPts val="575"/>
              </a:spcBef>
              <a:buFontTx/>
              <a:buChar char="•"/>
            </a:pPr>
            <a:r>
              <a:rPr lang="en-US" altLang="en-US" sz="1800"/>
              <a:t>Technical presentation</a:t>
            </a:r>
            <a:endParaRPr lang="en-CA" altLang="en-US"/>
          </a:p>
          <a:p>
            <a:pPr algn="just">
              <a:spcBef>
                <a:spcPts val="1225"/>
              </a:spcBef>
            </a:pPr>
            <a:r>
              <a:rPr lang="en-CA" altLang="en-US"/>
              <a:t>All open CIDs are reviewed, resolved, and approved</a:t>
            </a:r>
          </a:p>
          <a:p>
            <a:pPr algn="just">
              <a:spcBef>
                <a:spcPts val="1225"/>
              </a:spcBef>
            </a:pPr>
            <a:r>
              <a:rPr lang="en-US" altLang="en-US"/>
              <a:t>Coexistence assurance document (17/1288r3) is reaffirmed</a:t>
            </a:r>
          </a:p>
          <a:p>
            <a:pPr algn="just">
              <a:spcBef>
                <a:spcPts val="1225"/>
              </a:spcBef>
            </a:pPr>
            <a:r>
              <a:rPr lang="en-CA" altLang="en-US"/>
              <a:t>Passed a motion to prepare D3.0 and start a 15 day recirculation Working Group technical letter ballot</a:t>
            </a:r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lvl="1" algn="just">
              <a:spcBef>
                <a:spcPts val="1225"/>
              </a:spcBef>
            </a:pPr>
            <a:endParaRPr lang="en-US" altLang="en-US"/>
          </a:p>
          <a:p>
            <a:pPr lvl="1" algn="just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5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97F0B03-013A-4FC7-9470-9B59783EFCB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/>
          </a:p>
        </p:txBody>
      </p:sp>
      <p:sp>
        <p:nvSpPr>
          <p:cNvPr id="2150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2151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Goals for March 2019 plenary</a:t>
            </a:r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</a:pPr>
            <a:r>
              <a:rPr lang="en-US" altLang="en-US"/>
              <a:t>Comment resolution on D3.0</a:t>
            </a:r>
          </a:p>
          <a:p>
            <a:pPr algn="just">
              <a:spcBef>
                <a:spcPts val="1225"/>
              </a:spcBef>
            </a:pPr>
            <a:r>
              <a:rPr lang="en-US" altLang="en-US"/>
              <a:t>Technical presentation</a:t>
            </a:r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lvl="1" algn="just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12B8915-72D1-4180-840B-525FA3ABC4F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/>
          </a:p>
        </p:txBody>
      </p:sp>
      <p:sp>
        <p:nvSpPr>
          <p:cNvPr id="2355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2355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Teleconference Schedule</a:t>
            </a: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February 27 (Wednesday), 10:00am ET – 11:30am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March 6 (Wednesday), 10:00am ET – 11:30am ET</a:t>
            </a:r>
          </a:p>
          <a:p>
            <a:pPr algn="just">
              <a:spcBef>
                <a:spcPts val="600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lvl="1" algn="just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Jan.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54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30100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St. Louis meeting, Jan. 2019 </a:t>
            </a:r>
            <a:r>
              <a:rPr lang="en-US" dirty="0"/>
              <a:t>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135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Published a new draft, P802.11az </a:t>
            </a:r>
            <a:r>
              <a:rPr lang="en-US" b="0" dirty="0" smtClean="0"/>
              <a:t>D0.6.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8 meeting slots, reviewed a total </a:t>
            </a:r>
            <a:r>
              <a:rPr lang="en-US" b="0" dirty="0"/>
              <a:t>of </a:t>
            </a:r>
            <a:r>
              <a:rPr lang="en-US" b="0" dirty="0" smtClean="0"/>
              <a:t>32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Closed all 64 identified TBDs in the spec.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TG approved Initial WG ballot initiation.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766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March Meeting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Conduct Initial WG ballot and technical comment collection.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 initial WG ballot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Consider any comment resolution generated by the March meeting.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 smtClean="0"/>
              <a:t>Mar. 6</a:t>
            </a:r>
            <a:r>
              <a:rPr lang="en-US" altLang="en-US" b="0" baseline="30000" dirty="0" smtClean="0"/>
              <a:t>th</a:t>
            </a:r>
            <a:r>
              <a:rPr lang="en-US" altLang="en-US" b="0" dirty="0" smtClean="0"/>
              <a:t> (Wed.) 12:00 PM ET, 1:30 hr. 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2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2019 January </a:t>
            </a:r>
            <a:br>
              <a:rPr lang="en-US" altLang="en-US" smtClean="0"/>
            </a:br>
            <a:r>
              <a:rPr lang="en-US" altLang="en-US" smtClean="0"/>
              <a:t>TGba Closing Report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BDD0281-9D1F-4D5A-BF0D-5858B2EA198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2019-1-18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7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8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>
                <a:hlinkClick r:id="rId10"/>
              </a:rPr>
              <a:t>alex.ashley@hotmail.co.uk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TGac</a:t>
            </a:r>
            <a:r>
              <a:rPr lang="en-US" sz="1050" dirty="0"/>
              <a:t> – Robert Stacey – </a:t>
            </a:r>
            <a:r>
              <a:rPr lang="en-US" sz="1050" dirty="0">
                <a:hlinkClick r:id="rId3"/>
              </a:rPr>
              <a:t>robert.stacey@intel.com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TGad</a:t>
            </a:r>
            <a:r>
              <a:rPr lang="en-US" sz="1050" dirty="0"/>
              <a:t> 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4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5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/>
              <a:t>TGaj</a:t>
            </a:r>
            <a:r>
              <a:rPr lang="en-US" sz="1000" b="0" dirty="0"/>
              <a:t> 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8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>
                <a:hlinkClick r:id="rId19"/>
              </a:rPr>
              <a:t>shiwenhe@seu.edu.cn</a:t>
            </a:r>
            <a:endParaRPr lang="en-US" sz="1000" b="0" u="sng" dirty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0"/>
              </a:rPr>
              <a:t>d3e3e3@gmail.com</a:t>
            </a:r>
            <a:r>
              <a:rPr lang="en-US" sz="1000" dirty="0"/>
              <a:t>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1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6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3794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Completed comment resolution on TGba Draft 1.0</a:t>
            </a:r>
          </a:p>
          <a:p>
            <a:r>
              <a:rPr lang="en-US" altLang="en-US" smtClean="0"/>
              <a:t>TGba approved to generate TGba Draft 2.0 and start 30 day initial WG letter ballot</a:t>
            </a:r>
          </a:p>
          <a:p>
            <a:r>
              <a:rPr lang="en-US" altLang="en-US" smtClean="0"/>
              <a:t>TGba approved TGba coexistence assurance document</a:t>
            </a:r>
          </a:p>
          <a:p>
            <a:pPr lvl="1"/>
            <a:r>
              <a:rPr lang="en-US" altLang="en-US" smtClean="0"/>
              <a:t>11-18/1069r1</a:t>
            </a:r>
          </a:p>
          <a:p>
            <a:r>
              <a:rPr lang="en-US" altLang="en-US" smtClean="0"/>
              <a:t>Reviewed TG timeline</a:t>
            </a:r>
          </a:p>
          <a:p>
            <a:r>
              <a:rPr lang="en-US" altLang="en-US" smtClean="0"/>
              <a:t>Agenda: doc:11-18/2109r10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3D00ADB-F179-4C1C-BEB9-21FF5DCD440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Goals for March 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Comment assignment 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Comment resolution on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 Draft 2.0 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Review TG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37D4C06-142C-4B3B-8135-76769EB038E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/>
              <a:t>Five teleconference calls: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March 4th, Monday, 10:00 ET, 2 hours</a:t>
            </a:r>
          </a:p>
          <a:p>
            <a:pPr marL="342900" lvl="2" indent="0">
              <a:defRPr/>
            </a:pPr>
            <a:endParaRPr lang="en-US" altLang="en-US" sz="2400" b="1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B3D0803-CF82-4904-AB08-1FFF86A276D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TGbb Janurary 2019 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2019-01-17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D51AD08-BF7A-4A87-827A-45F8A0BCD7B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195514" y="2667000"/>
          <a:ext cx="91265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Document" r:id="rId4" imgW="8216847" imgH="1061847" progId="Word.Document.8">
                  <p:embed/>
                </p:oleObj>
              </mc:Choice>
              <mc:Fallback>
                <p:oleObj name="Document" r:id="rId4" imgW="8216847" imgH="10618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2667000"/>
                        <a:ext cx="9126537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19209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4EFE8C2-0D64-4F32-B0BC-C236F20AB8B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/>
          </a:p>
        </p:txBody>
      </p:sp>
      <p:sp>
        <p:nvSpPr>
          <p:cNvPr id="17414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/>
              <a:t>This presentation contains the IEEE 802.11 Light Communications Task Group closing report for the January 2019 session.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33542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DFD817E-24F3-40FC-90CC-5ED7114D868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/>
          </a:p>
        </p:txBody>
      </p:sp>
      <p:sp>
        <p:nvSpPr>
          <p:cNvPr id="19462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6F1E1487-9677-45E7-8A6F-BEB88DB4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76400"/>
            <a:ext cx="77612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lvl="1" indent="0">
              <a:buNone/>
              <a:defRPr/>
            </a:pPr>
            <a:r>
              <a:rPr lang="en-US" altLang="en-US" sz="1400" b="1" u="sng" dirty="0"/>
              <a:t>Content</a:t>
            </a:r>
          </a:p>
          <a:p>
            <a:pPr lvl="1">
              <a:defRPr/>
            </a:pPr>
            <a:r>
              <a:rPr lang="en-GB" altLang="en-US" sz="1600" dirty="0"/>
              <a:t>Evaluation Methodology document has been created and agreed (</a:t>
            </a:r>
            <a:r>
              <a:rPr lang="en-GB" altLang="en-US" sz="1600" b="1" dirty="0"/>
              <a:t>doc. 11-19/0187</a:t>
            </a:r>
            <a:r>
              <a:rPr lang="en-GB" altLang="en-US" sz="1600" dirty="0"/>
              <a:t>)</a:t>
            </a:r>
          </a:p>
          <a:p>
            <a:pPr lvl="1">
              <a:defRPr/>
            </a:pPr>
            <a:r>
              <a:rPr lang="en-GB" altLang="en-US" sz="1600" dirty="0"/>
              <a:t>PHY evaluation methodology has been included in the Evaluation Methodology (</a:t>
            </a:r>
            <a:r>
              <a:rPr lang="en-GB" altLang="en-US" sz="1600" b="1" dirty="0"/>
              <a:t>doc. 11-19/0186r2</a:t>
            </a:r>
            <a:r>
              <a:rPr lang="en-GB" altLang="en-US" sz="1600" dirty="0"/>
              <a:t>)</a:t>
            </a:r>
          </a:p>
          <a:p>
            <a:pPr lvl="1">
              <a:defRPr/>
            </a:pPr>
            <a:r>
              <a:rPr lang="en-GB" altLang="en-US" sz="1600" dirty="0" err="1"/>
              <a:t>TGbb</a:t>
            </a:r>
            <a:r>
              <a:rPr lang="en-GB" altLang="en-US" sz="1600" dirty="0"/>
              <a:t> timeline has been reviewed and agreed (</a:t>
            </a:r>
            <a:r>
              <a:rPr lang="en-GB" altLang="en-US" sz="1600" b="1" dirty="0"/>
              <a:t>doc. 11-18/1290r2</a:t>
            </a:r>
            <a:r>
              <a:rPr lang="en-GB" altLang="en-US" sz="1600" dirty="0"/>
              <a:t>)</a:t>
            </a:r>
          </a:p>
          <a:p>
            <a:pPr marL="457200" lvl="1" indent="0">
              <a:buNone/>
              <a:defRPr/>
            </a:pPr>
            <a:endParaRPr lang="en-US" altLang="en-US" sz="1600" b="1" dirty="0"/>
          </a:p>
          <a:p>
            <a:pPr marL="457200" lvl="1" indent="0">
              <a:buNone/>
              <a:defRPr/>
            </a:pPr>
            <a:r>
              <a:rPr lang="en-US" altLang="en-US" sz="1600" b="1" dirty="0"/>
              <a:t>Meeting agenda and motions are available as doc. 11-18/2122r4</a:t>
            </a:r>
          </a:p>
          <a:p>
            <a:pPr marL="457200" lvl="1" indent="0">
              <a:buNone/>
              <a:defRPr/>
            </a:pPr>
            <a:endParaRPr lang="en-US" altLang="en-US" sz="1600" b="1" dirty="0"/>
          </a:p>
          <a:p>
            <a:pPr marL="457200" lvl="1" indent="0">
              <a:buNone/>
              <a:defRPr/>
            </a:pPr>
            <a:r>
              <a:rPr lang="en-US" altLang="en-US" sz="1600" b="1" dirty="0"/>
              <a:t>Minutes of the meeting are available as doc. 11-19/0211r0.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TGbb November Meeting</a:t>
            </a:r>
          </a:p>
        </p:txBody>
      </p:sp>
    </p:spTree>
    <p:extLst>
      <p:ext uri="{BB962C8B-B14F-4D97-AF65-F5344CB8AC3E}">
        <p14:creationId xmlns:p14="http://schemas.microsoft.com/office/powerpoint/2010/main" val="1249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42BF1F7-BACA-4E2A-821C-C18A0D2FA56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/>
          </a:p>
        </p:txBody>
      </p:sp>
      <p:sp>
        <p:nvSpPr>
          <p:cNvPr id="21510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1509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612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GB" altLang="en-US" sz="1800"/>
              <a:t>Evaluation Framework document discussion</a:t>
            </a:r>
          </a:p>
          <a:p>
            <a:pPr lvl="1"/>
            <a:r>
              <a:rPr lang="en-GB" altLang="en-US" sz="1800"/>
              <a:t>Consideration of PHY/MAC pre-proposals</a:t>
            </a:r>
          </a:p>
        </p:txBody>
      </p:sp>
      <p:sp>
        <p:nvSpPr>
          <p:cNvPr id="21508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Plan for TGbb March Meeting</a:t>
            </a:r>
          </a:p>
        </p:txBody>
      </p:sp>
    </p:spTree>
    <p:extLst>
      <p:ext uri="{BB962C8B-B14F-4D97-AF65-F5344CB8AC3E}">
        <p14:creationId xmlns:p14="http://schemas.microsoft.com/office/powerpoint/2010/main" val="15756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3AC289B-83C0-49FF-AC07-8C88EC794DA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/>
          </a:p>
        </p:txBody>
      </p:sp>
      <p:sp>
        <p:nvSpPr>
          <p:cNvPr id="2355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Evaluation methodology approval</a:t>
            </a:r>
          </a:p>
        </p:txBody>
      </p:sp>
      <p:pic>
        <p:nvPicPr>
          <p:cNvPr id="235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447800"/>
            <a:ext cx="660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1B198F-AB36-4FC2-BD6E-E60E3B374B7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/>
          </a:p>
        </p:txBody>
      </p:sp>
      <p:sp>
        <p:nvSpPr>
          <p:cNvPr id="2560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Process Document Approval</a:t>
            </a:r>
          </a:p>
        </p:txBody>
      </p:sp>
      <p:pic>
        <p:nvPicPr>
          <p:cNvPr id="2560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6400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2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03DBE67-258C-4E6C-BA25-3B43573736A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/>
          </a:p>
        </p:txBody>
      </p:sp>
      <p:sp>
        <p:nvSpPr>
          <p:cNvPr id="2765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PHY Evaluation methodology approval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1485900"/>
            <a:ext cx="6350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5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11ax, 11ay and </a:t>
            </a:r>
            <a:r>
              <a:rPr lang="en-US" dirty="0" err="1"/>
              <a:t>REVmd</a:t>
            </a:r>
            <a:r>
              <a:rPr lang="en-US" dirty="0"/>
              <a:t> next steps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MDR reviews for several volunteers (two+ for the style guide, one for MIB following new MIB guidelines), need </a:t>
            </a:r>
            <a:r>
              <a:rPr lang="en-US" dirty="0" err="1"/>
              <a:t>REVmd</a:t>
            </a:r>
            <a:r>
              <a:rPr lang="en-US" dirty="0"/>
              <a:t> candidates, have 11ax and 11ay identified</a:t>
            </a:r>
          </a:p>
          <a:p>
            <a:endParaRPr lang="en-US" dirty="0"/>
          </a:p>
          <a:p>
            <a:r>
              <a:rPr lang="en-US" dirty="0"/>
              <a:t>All amendments are based on </a:t>
            </a:r>
            <a:r>
              <a:rPr lang="en-US" dirty="0" err="1"/>
              <a:t>REVmd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REVmd</a:t>
            </a:r>
            <a:r>
              <a:rPr lang="en-US" dirty="0"/>
              <a:t> SB July 2019, probably will have a shorter SB recycle than </a:t>
            </a:r>
            <a:r>
              <a:rPr lang="en-US" dirty="0" err="1"/>
              <a:t>REVmc</a:t>
            </a:r>
            <a:r>
              <a:rPr lang="en-US" dirty="0"/>
              <a:t> did without rolling in any amendments.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74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7C6CC05-04AB-4774-A70C-9ACED411248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/>
          </a:p>
        </p:txBody>
      </p:sp>
      <p:sp>
        <p:nvSpPr>
          <p:cNvPr id="2970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Timeline update</a:t>
            </a:r>
          </a:p>
        </p:txBody>
      </p:sp>
      <p:pic>
        <p:nvPicPr>
          <p:cNvPr id="2970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1447800"/>
            <a:ext cx="65786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1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C79A6066-11AB-486C-8710-E75ACA753C0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/>
          </a:p>
        </p:txBody>
      </p:sp>
      <p:sp>
        <p:nvSpPr>
          <p:cNvPr id="3174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Teleconference schedule request</a:t>
            </a:r>
          </a:p>
        </p:txBody>
      </p:sp>
      <p:pic>
        <p:nvPicPr>
          <p:cNvPr id="317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755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2019, St. Louis, Missouri, USA.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199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5620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TG Vice Chairs, subject to WG confirmation vote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Hitoshi MORIOKA, SRC 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Stephen </a:t>
            </a:r>
            <a:r>
              <a:rPr lang="en-US" dirty="0" err="1"/>
              <a:t>McCANN</a:t>
            </a:r>
            <a:r>
              <a:rPr lang="en-US" dirty="0"/>
              <a:t>, </a:t>
            </a:r>
            <a:r>
              <a:rPr lang="en-US" dirty="0" err="1"/>
              <a:t>Blackberrry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Secretary:  </a:t>
            </a:r>
            <a:r>
              <a:rPr lang="en-US" dirty="0" err="1"/>
              <a:t>Xiaofei</a:t>
            </a:r>
            <a:r>
              <a:rPr lang="en-US" dirty="0"/>
              <a:t> WANG, Interdigital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Editor: </a:t>
            </a:r>
            <a:r>
              <a:rPr lang="en-US" dirty="0" err="1"/>
              <a:t>t.b.f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first set of </a:t>
            </a:r>
            <a:r>
              <a:rPr lang="en-US" dirty="0" err="1"/>
              <a:t>TGbc</a:t>
            </a:r>
            <a:r>
              <a:rPr lang="en-US" dirty="0"/>
              <a:t> Functional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discussion on functional requirements, to be </a:t>
            </a:r>
            <a:r>
              <a:rPr lang="en-US" dirty="0" err="1"/>
              <a:t>contiuned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approved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9720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March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Submissions to populate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Functional Requirement Document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a Technical Editor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2644304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Agreed general time slot:  Tuesdays,  10:00h ET</a:t>
            </a:r>
          </a:p>
          <a:p>
            <a:r>
              <a:rPr lang="en-US" dirty="0"/>
              <a:t>	Telco on Feb 12, 2019 &amp; March 19, 2019</a:t>
            </a:r>
          </a:p>
          <a:p>
            <a:r>
              <a:rPr lang="en-US" dirty="0"/>
              <a:t>	Additional telco on–demand with 10-day notice</a:t>
            </a:r>
          </a:p>
          <a:p>
            <a:endParaRPr lang="en-US" dirty="0"/>
          </a:p>
          <a:p>
            <a:r>
              <a:rPr lang="en-US" dirty="0"/>
              <a:t>10-15 March 2019 F2F meeting, Vancouver, CND:</a:t>
            </a:r>
          </a:p>
          <a:p>
            <a:r>
              <a:rPr lang="en-US" dirty="0"/>
              <a:t>	Meeting time requested:  3 sessions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Monday PM1, Wednesday AM1, Thursday AM1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8495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schedule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979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Agenda for this week:				11-18/2124</a:t>
            </a:r>
          </a:p>
          <a:p>
            <a:r>
              <a:rPr lang="en-US" dirty="0"/>
              <a:t>Meeting / Chair’s Slide Deck:		11-18/2126</a:t>
            </a:r>
          </a:p>
          <a:p>
            <a:r>
              <a:rPr lang="en-US" dirty="0"/>
              <a:t>Meeting minutes:					11-19/0119</a:t>
            </a:r>
          </a:p>
          <a:p>
            <a:r>
              <a:rPr lang="en-US" dirty="0"/>
              <a:t>Snapshot Slide:						11-18/2125</a:t>
            </a:r>
          </a:p>
          <a:p>
            <a:r>
              <a:rPr lang="en-US" dirty="0"/>
              <a:t>Closing report:						11-18/2127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494278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BCBF0-44F1-45E4-B723-F8844E28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status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002123-6638-4344-B4D2-D272586A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42E705-1460-4DF1-84ED-524D092FA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4C071D-E4DB-400A-93E2-52FDF8F8AA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6ED981-2EF4-42B0-ACD5-D4EC6A2A13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8191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EHT Closing Report – January 2019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851CB6F-A90E-4047-B9B5-BAA26AA9BD1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2076451" y="2360614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1" y="2360614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781328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Approved PAR and CSD documents</a:t>
            </a:r>
          </a:p>
          <a:p>
            <a:pPr marL="400050" lvl="1" indent="0">
              <a:lnSpc>
                <a:spcPct val="90000"/>
              </a:lnSpc>
            </a:pPr>
            <a:r>
              <a:rPr lang="en-US" sz="1800" dirty="0"/>
              <a:t>PAR: </a:t>
            </a:r>
            <a:r>
              <a:rPr lang="en-US" altLang="en-US" sz="1800" dirty="0">
                <a:ea typeface="MS PGothic" panose="020B0600070205080204" pitchFamily="34" charset="-128"/>
                <a:hlinkClick r:id="rId3"/>
              </a:rPr>
              <a:t>https://mentor.ieee.org/802.11/dcn/18/11-18-1231-04-0eht-eht-draft-proposed-par.docx</a:t>
            </a:r>
            <a:r>
              <a:rPr lang="en-US" altLang="en-US" sz="1800" dirty="0">
                <a:ea typeface="MS PGothic" panose="020B0600070205080204" pitchFamily="34" charset="-128"/>
              </a:rPr>
              <a:t>  </a:t>
            </a:r>
          </a:p>
          <a:p>
            <a:pPr marL="400050" lvl="1" indent="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CSD: </a:t>
            </a:r>
            <a:r>
              <a:rPr lang="en-US" altLang="en-US" sz="1800" dirty="0">
                <a:ea typeface="MS PGothic" panose="020B0600070205080204" pitchFamily="34" charset="-128"/>
                <a:hlinkClick r:id="rId4"/>
              </a:rPr>
              <a:t>https://mentor.ieee.org/802.11/dcn/18/11-18-1233-04-0eht-eht-draft-proposed-csd.docx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lvl="1" indent="-34290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WG Motions approval motions will take place later in this session. </a:t>
            </a:r>
          </a:p>
          <a:p>
            <a:pPr lvl="1" indent="-34290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There are references missing from the CSD document. The EHT SG considered this an editorial issue that will be resolved as part of updates made during the March session – no changes are required at this time.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MS PGothic" panose="020B0600070205080204" pitchFamily="34" charset="-128"/>
              </a:rPr>
              <a:t>Discussed 22 technical contributions.</a:t>
            </a:r>
            <a:endParaRPr lang="en-US" sz="22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BlackBerry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2B43621-837E-8D47-9CDC-89DF0A853A4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E76FC2D1-1909-FA41-A84F-0176571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335" y="4265613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Plan for March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4C69A6DD-6053-714D-9757-0C03EBA5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2" y="5181600"/>
            <a:ext cx="7539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kern="0" dirty="0"/>
              <a:t>Update PAR and CSD documents for EC approval and submission to NESCOM </a:t>
            </a:r>
          </a:p>
          <a:p>
            <a:pPr>
              <a:lnSpc>
                <a:spcPct val="90000"/>
              </a:lnSpc>
            </a:pPr>
            <a:r>
              <a:rPr lang="en-US" sz="2000" kern="0" dirty="0"/>
              <a:t>Discuss technical contributions</a:t>
            </a:r>
          </a:p>
        </p:txBody>
      </p:sp>
    </p:spTree>
    <p:extLst>
      <p:ext uri="{BB962C8B-B14F-4D97-AF65-F5344CB8AC3E}">
        <p14:creationId xmlns:p14="http://schemas.microsoft.com/office/powerpoint/2010/main" val="42134499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2B6FE-1ABC-474C-803C-7E49DD50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AADECC-C5A7-4644-B4A6-500CB4E2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PAR contained in the document referenced below meets IEEE-SA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PAR contained in11-18/1231r4 &lt;</a:t>
            </a:r>
            <a:r>
              <a:rPr lang="en-GB" sz="2000" dirty="0">
                <a:hlinkClick r:id="rId2"/>
              </a:rPr>
              <a:t>https://mentor.ieee.org/802.11/dcn/18/11-18-1231-04-0eht-eht-draft-proposed-par.docx</a:t>
            </a:r>
            <a:r>
              <a:rPr lang="en-GB" sz="2000" dirty="0"/>
              <a:t> 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indent="0"/>
            <a:r>
              <a:rPr lang="en-GB" sz="2000" dirty="0"/>
              <a:t>EHT SG vote: </a:t>
            </a:r>
            <a:endParaRPr lang="en-CA" sz="2000" dirty="0"/>
          </a:p>
          <a:p>
            <a:pPr marL="0" indent="0"/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 Seconded: Bin Tian, Result: y-n-a- 97-0-2</a:t>
            </a:r>
            <a:endParaRPr lang="en-CA" sz="20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BAFF9E-199A-B542-8F2A-4E579E0780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82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B3B7FD-E5F4-7C42-8556-FEAEC1D45E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B286F5-F459-1D49-A4B8-0520FBA3CE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426277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CSD contained in 11-18/1233r4 &lt;</a:t>
            </a:r>
            <a:r>
              <a:rPr lang="en-GB" sz="2000" dirty="0">
                <a:hlinkClick r:id="rId2"/>
              </a:rPr>
              <a:t>https://mentor.ieee.org/802.11/dcn/18/11-18-1233-04-0eht-eht-draft-proposed-csd.docx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indent="0"/>
            <a:r>
              <a:rPr lang="en-GB" sz="2000" dirty="0"/>
              <a:t>EHT SG vote: </a:t>
            </a:r>
            <a:endParaRPr lang="en-CA" sz="2000" dirty="0"/>
          </a:p>
          <a:p>
            <a:pPr marL="0" indent="0"/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, Seconded: Bin Tian - Result: y-n-a – 97-0-3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68FE72-A906-4A4C-AA98-A6F2F8AE74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83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7F4E3-ED51-394C-A546-E9BDA2E436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8F20E6-E04E-3E41-9DBB-555197A3CB5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67269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RTA TIG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Allan Jones - Activision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	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2041526" y="2422526"/>
          <a:ext cx="8232869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6" y="2422526"/>
                        <a:ext cx="8232869" cy="253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29393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/>
            <a:r>
              <a:rPr lang="en-US" altLang="en-US" dirty="0"/>
              <a:t>This presentation contains the closing report for the RTA TIG for the January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Allan Jones </a:t>
            </a:r>
            <a:r>
              <a:rPr lang="en-GB" dirty="0" err="1"/>
              <a:t>Acitivision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837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Work Completed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Approved teleconferences and November plenary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The TIG reviewed 6 presentations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 marL="457200" lvl="1" indent="0"/>
            <a:endParaRPr lang="en-CA" b="0" dirty="0"/>
          </a:p>
          <a:p>
            <a:pPr marL="457200" lvl="1" indent="0"/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Presented summary of RTA </a:t>
            </a:r>
            <a:r>
              <a:rPr lang="en-CA" b="0"/>
              <a:t>TIG draft to EHT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Continued work on the draft of the RTA TIG report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7DBB7C7-A5EA-4304-B0C5-32069C73E9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0982" y="2832588"/>
          <a:ext cx="6819899" cy="1988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161">
                  <a:extLst>
                    <a:ext uri="{9D8B030D-6E8A-4147-A177-3AD203B41FA5}">
                      <a16:colId xmlns:a16="http://schemas.microsoft.com/office/drawing/2014/main" xmlns="" val="2070848743"/>
                    </a:ext>
                  </a:extLst>
                </a:gridCol>
                <a:gridCol w="3289913">
                  <a:extLst>
                    <a:ext uri="{9D8B030D-6E8A-4147-A177-3AD203B41FA5}">
                      <a16:colId xmlns:a16="http://schemas.microsoft.com/office/drawing/2014/main" xmlns="" val="1902460221"/>
                    </a:ext>
                  </a:extLst>
                </a:gridCol>
                <a:gridCol w="1711825">
                  <a:extLst>
                    <a:ext uri="{9D8B030D-6E8A-4147-A177-3AD203B41FA5}">
                      <a16:colId xmlns:a16="http://schemas.microsoft.com/office/drawing/2014/main" xmlns="" val="170681819"/>
                    </a:ext>
                  </a:extLst>
                </a:gridCol>
              </a:tblGrid>
              <a:tr h="287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DCN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Title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9730335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11-19/0065-00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RTA TIG Summary and Recommendations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 Meng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83908943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11-19/0078-00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 cases for RTA in vehicles (Wed)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Jim Lansford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42886740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11-19/0110-00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How can RTA fit in 802.11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82089822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11-19/0111-00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Additional game use case over WLAN (Wed)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17734352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11-19/0116-00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Drone Use Case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Followup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Akira Kishida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8472574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21-19/0009-00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Why you should care about VR network requirements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Dillon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53515829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66368908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73623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8984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Reviewed the Timeline in the TIG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xmlns="" id="{89A6CAE1-4BE9-4BBB-9FCD-FD240812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July 2018: Formation of the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2018: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Assemble a team to develop the initial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Nov. 2018: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Post draft TIG report on the RTA TIG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Request informal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Jan. 2019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Continue work on the TIG report and review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Schedule teleconferences (currently planning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March 2019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Final submissions/presentations and submit final report to the working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Close/Adjourn RTA TIG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00585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RTA TIG Teleconference Schedule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xmlns="" id="{88696B2F-2237-45BF-AB3A-991BB59DF9D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/>
              <a:t>January 30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2019 6:00pm – 7:30pm 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/>
              <a:t>February 27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2019 6:00pm – 7:30pm 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72920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Goals for March Plenary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to review submissions and potential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Finalize RTA TIG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Close the RTA TIG as work is completed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6512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https://mentor.ieee.org/802.11/dcn/09/11-09-1034-12-0000-802-11-editorial-style-guide.docx</a:t>
            </a:r>
            <a:endParaRPr lang="en-GB" dirty="0"/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516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4844</Words>
  <Application>Microsoft Office PowerPoint</Application>
  <PresentationFormat>Widescreen</PresentationFormat>
  <Paragraphs>1159</Paragraphs>
  <Slides>89</Slides>
  <Notes>55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101" baseType="lpstr">
      <vt:lpstr>Arial Unicode MS</vt:lpstr>
      <vt:lpstr>MS Gothic</vt:lpstr>
      <vt:lpstr>MS PGothic</vt:lpstr>
      <vt:lpstr>Arial</vt:lpstr>
      <vt:lpstr>Calibri</vt:lpstr>
      <vt:lpstr>Gulim</vt:lpstr>
      <vt:lpstr>Times New Roman</vt:lpstr>
      <vt:lpstr>Wingdings</vt:lpstr>
      <vt:lpstr>Office Theme</vt:lpstr>
      <vt:lpstr>802-11-Submission</vt:lpstr>
      <vt:lpstr>1_802-11-Submission</vt:lpstr>
      <vt:lpstr>Document</vt:lpstr>
      <vt:lpstr>802.11 WG January 2019 Closing Reports</vt:lpstr>
      <vt:lpstr>Abstract</vt:lpstr>
      <vt:lpstr>Attendance by breakout</vt:lpstr>
      <vt:lpstr>Attendance by affiliation</vt:lpstr>
      <vt:lpstr>802.11 WG Editor’s Meeting (January 2019)</vt:lpstr>
      <vt:lpstr>Volunteer Editor Contacts</vt:lpstr>
      <vt:lpstr>11ax, 11ay and REVmd next steps (continued)</vt:lpstr>
      <vt:lpstr>MDR status (continued)</vt:lpstr>
      <vt:lpstr>802.11 Style Guide</vt:lpstr>
      <vt:lpstr>MIB Style, Visio and Frame Practices</vt:lpstr>
      <vt:lpstr>Editor Amendment Ordering</vt:lpstr>
      <vt:lpstr>Draft Development Snapshot</vt:lpstr>
      <vt:lpstr>PowerPoint Presentation</vt:lpstr>
      <vt:lpstr>PowerPoint Presentation</vt:lpstr>
      <vt:lpstr>802.11 AANI SC – January 2019</vt:lpstr>
      <vt:lpstr>PowerPoint Presentation</vt:lpstr>
      <vt:lpstr>ARC Closing Report </vt:lpstr>
      <vt:lpstr>Abstract</vt:lpstr>
      <vt:lpstr>Work Completed</vt:lpstr>
      <vt:lpstr>Work Completed (cont)</vt:lpstr>
      <vt:lpstr>Work Completed (cont)</vt:lpstr>
      <vt:lpstr>Work Completed (cont)</vt:lpstr>
      <vt:lpstr>Teleconference(s)</vt:lpstr>
      <vt:lpstr>March 2019 Plans</vt:lpstr>
      <vt:lpstr>IEEE 802.11 Coexistence SC closing report in St Louis in Jan 2019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continue its work in  Vancouver in Mar 2019</vt:lpstr>
      <vt:lpstr>The 802.11 WG will consider approval of a LS to 3GPP RAN1 related to no/short LBT</vt:lpstr>
      <vt:lpstr>WNG SC Closing Report</vt:lpstr>
      <vt:lpstr>Abstract</vt:lpstr>
      <vt:lpstr>PowerPoint Presentation</vt:lpstr>
      <vt:lpstr>IEEE 802 JTC1 Standing Committee January 2019 (St Louis) closing report</vt:lpstr>
      <vt:lpstr>IEEE 802 JTC1 SC focused on executing the PSDO process</vt:lpstr>
      <vt:lpstr>IEEE 802 JTC1 SC focused on executing the PSDO process</vt:lpstr>
      <vt:lpstr>IEEE 802 JTC1 SC will focus on executing the PSDO process in Vancouver in January 2019</vt:lpstr>
      <vt:lpstr>The JTC1 SC approved a response to the 802.11ai comments</vt:lpstr>
      <vt:lpstr>TGmd January 2019 Closing Report</vt:lpstr>
      <vt:lpstr>Abstract</vt:lpstr>
      <vt:lpstr>Work completed this week  </vt:lpstr>
      <vt:lpstr>TGmd schedule </vt:lpstr>
      <vt:lpstr>References</vt:lpstr>
      <vt:lpstr>TGax January 2019 Closing Report</vt:lpstr>
      <vt:lpstr>Abstract</vt:lpstr>
      <vt:lpstr>Work Completed</vt:lpstr>
      <vt:lpstr>Timeline</vt:lpstr>
      <vt:lpstr>March 2019 Goals</vt:lpstr>
      <vt:lpstr>Telecons</vt:lpstr>
      <vt:lpstr>Task Group AY  January 2019 Closing Report</vt:lpstr>
      <vt:lpstr>Abstract</vt:lpstr>
      <vt:lpstr>PowerPoint Presentation</vt:lpstr>
      <vt:lpstr>PowerPoint Presentation</vt:lpstr>
      <vt:lpstr>PowerPoint Presentation</vt:lpstr>
      <vt:lpstr>TGaz Next Generation Positioning  Jan. Meeting Closing Report</vt:lpstr>
      <vt:lpstr>Abstract</vt:lpstr>
      <vt:lpstr>TG Status And Work Completed</vt:lpstr>
      <vt:lpstr>Goal Towards March Meeting and Beyond</vt:lpstr>
      <vt:lpstr>Teleconference Schedule</vt:lpstr>
      <vt:lpstr>2019 January  TGba Closing Report</vt:lpstr>
      <vt:lpstr>Work Completed</vt:lpstr>
      <vt:lpstr>Goals for March 2019</vt:lpstr>
      <vt:lpstr>Teleconference Call Schedule</vt:lpstr>
      <vt:lpstr>TGbb Janurary 2019 Closing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TGbc Closing Report</vt:lpstr>
      <vt:lpstr>Abstract</vt:lpstr>
      <vt:lpstr>Meeting Goals</vt:lpstr>
      <vt:lpstr>Work Completed this week</vt:lpstr>
      <vt:lpstr>Plans for March 2019</vt:lpstr>
      <vt:lpstr>Future Session Planning</vt:lpstr>
      <vt:lpstr>TGbc schedule</vt:lpstr>
      <vt:lpstr>References</vt:lpstr>
      <vt:lpstr>EHT Closing Report – January 2019</vt:lpstr>
      <vt:lpstr>Work Completed</vt:lpstr>
      <vt:lpstr>PAR Approval Motion</vt:lpstr>
      <vt:lpstr>CSD Approval Motion</vt:lpstr>
      <vt:lpstr>RTA TIG Closing Report</vt:lpstr>
      <vt:lpstr>Abstract</vt:lpstr>
      <vt:lpstr>Work Completed</vt:lpstr>
      <vt:lpstr>Reviewed the Timeline in the TIG</vt:lpstr>
      <vt:lpstr>RTA TIG Teleconference Schedule</vt:lpstr>
      <vt:lpstr>Goals for March Plenary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88</cp:revision>
  <cp:lastPrinted>1601-01-01T00:00:00Z</cp:lastPrinted>
  <dcterms:created xsi:type="dcterms:W3CDTF">2018-05-10T15:59:06Z</dcterms:created>
  <dcterms:modified xsi:type="dcterms:W3CDTF">2019-01-18T13:00:23Z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2019-01-18 13:00:22Z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