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4" r:id="rId3"/>
  </p:sldMasterIdLst>
  <p:notesMasterIdLst>
    <p:notesMasterId r:id="rId92"/>
  </p:notesMasterIdLst>
  <p:handoutMasterIdLst>
    <p:handoutMasterId r:id="rId93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  <p:sldId id="328" r:id="rId70"/>
    <p:sldId id="329" r:id="rId71"/>
    <p:sldId id="330" r:id="rId72"/>
    <p:sldId id="331" r:id="rId73"/>
    <p:sldId id="332" r:id="rId74"/>
    <p:sldId id="333" r:id="rId75"/>
    <p:sldId id="334" r:id="rId76"/>
    <p:sldId id="335" r:id="rId77"/>
    <p:sldId id="336" r:id="rId78"/>
    <p:sldId id="337" r:id="rId79"/>
    <p:sldId id="338" r:id="rId80"/>
    <p:sldId id="339" r:id="rId81"/>
    <p:sldId id="340" r:id="rId82"/>
    <p:sldId id="341" r:id="rId83"/>
    <p:sldId id="342" r:id="rId84"/>
    <p:sldId id="343" r:id="rId85"/>
    <p:sldId id="344" r:id="rId86"/>
    <p:sldId id="345" r:id="rId87"/>
    <p:sldId id="346" r:id="rId88"/>
    <p:sldId id="347" r:id="rId89"/>
    <p:sldId id="348" r:id="rId90"/>
    <p:sldId id="349" r:id="rId9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832" autoAdjust="0"/>
    <p:restoredTop sz="94660"/>
  </p:normalViewPr>
  <p:slideViewPr>
    <p:cSldViewPr>
      <p:cViewPr varScale="1">
        <p:scale>
          <a:sx n="89" d="100"/>
          <a:sy n="89" d="100"/>
        </p:scale>
        <p:origin x="106" y="3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68" Type="http://schemas.openxmlformats.org/officeDocument/2006/relationships/slide" Target="slides/slide65.xml"/><Relationship Id="rId76" Type="http://schemas.openxmlformats.org/officeDocument/2006/relationships/slide" Target="slides/slide73.xml"/><Relationship Id="rId84" Type="http://schemas.openxmlformats.org/officeDocument/2006/relationships/slide" Target="slides/slide81.xml"/><Relationship Id="rId89" Type="http://schemas.openxmlformats.org/officeDocument/2006/relationships/slide" Target="slides/slide86.xml"/><Relationship Id="rId97" Type="http://schemas.openxmlformats.org/officeDocument/2006/relationships/tableStyles" Target="tableStyles.xml"/><Relationship Id="rId7" Type="http://schemas.openxmlformats.org/officeDocument/2006/relationships/slide" Target="slides/slide4.xml"/><Relationship Id="rId71" Type="http://schemas.openxmlformats.org/officeDocument/2006/relationships/slide" Target="slides/slide68.xml"/><Relationship Id="rId9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74" Type="http://schemas.openxmlformats.org/officeDocument/2006/relationships/slide" Target="slides/slide71.xml"/><Relationship Id="rId79" Type="http://schemas.openxmlformats.org/officeDocument/2006/relationships/slide" Target="slides/slide76.xml"/><Relationship Id="rId87" Type="http://schemas.openxmlformats.org/officeDocument/2006/relationships/slide" Target="slides/slide84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82" Type="http://schemas.openxmlformats.org/officeDocument/2006/relationships/slide" Target="slides/slide79.xml"/><Relationship Id="rId90" Type="http://schemas.openxmlformats.org/officeDocument/2006/relationships/slide" Target="slides/slide87.xml"/><Relationship Id="rId95" Type="http://schemas.openxmlformats.org/officeDocument/2006/relationships/viewProps" Target="viewProps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slide" Target="slides/slide66.xml"/><Relationship Id="rId77" Type="http://schemas.openxmlformats.org/officeDocument/2006/relationships/slide" Target="slides/slide74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slide" Target="slides/slide69.xml"/><Relationship Id="rId80" Type="http://schemas.openxmlformats.org/officeDocument/2006/relationships/slide" Target="slides/slide77.xml"/><Relationship Id="rId85" Type="http://schemas.openxmlformats.org/officeDocument/2006/relationships/slide" Target="slides/slide82.xml"/><Relationship Id="rId9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slide" Target="slides/slide64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slide" Target="slides/slide67.xml"/><Relationship Id="rId75" Type="http://schemas.openxmlformats.org/officeDocument/2006/relationships/slide" Target="slides/slide72.xml"/><Relationship Id="rId83" Type="http://schemas.openxmlformats.org/officeDocument/2006/relationships/slide" Target="slides/slide80.xml"/><Relationship Id="rId88" Type="http://schemas.openxmlformats.org/officeDocument/2006/relationships/slide" Target="slides/slide85.xml"/><Relationship Id="rId91" Type="http://schemas.openxmlformats.org/officeDocument/2006/relationships/slide" Target="slides/slide88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73" Type="http://schemas.openxmlformats.org/officeDocument/2006/relationships/slide" Target="slides/slide70.xml"/><Relationship Id="rId78" Type="http://schemas.openxmlformats.org/officeDocument/2006/relationships/slide" Target="slides/slide75.xml"/><Relationship Id="rId81" Type="http://schemas.openxmlformats.org/officeDocument/2006/relationships/slide" Target="slides/slide78.xml"/><Relationship Id="rId86" Type="http://schemas.openxmlformats.org/officeDocument/2006/relationships/slide" Target="slides/slide83.xml"/><Relationship Id="rId9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850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54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165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988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71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715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solidFill>
                  <a:srgbClr val="000000"/>
                </a:solidFill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solidFill>
                  <a:srgbClr val="000000"/>
                </a:solidFill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Page </a:t>
            </a:r>
            <a:fld id="{BFD8823A-E707-449B-AE25-47FA80230A0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21432099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29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12294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30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83050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31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8863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solidFill>
                  <a:srgbClr val="000000"/>
                </a:solidFill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BFD8823A-E707-449B-AE25-47FA80230A0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643626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802.11-19/0204r0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2019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37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004773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802.11-19/0204r0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38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82036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802.11-19/0204r0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426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802.11-19/0204r0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742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802.11-19/0204r0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2019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41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27101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883718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201632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842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11501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3837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B0DACF4-C8C8-454A-8E70-224F6FBA4DC4}" type="slidenum">
              <a:rPr lang="en-US" altLang="en-US" smtClean="0"/>
              <a:pPr>
                <a:spcBef>
                  <a:spcPct val="0"/>
                </a:spcBef>
              </a:pPr>
              <a:t>48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0563849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7A34687A-5A56-45D2-9E00-214CA8CFCD3B}" type="slidenum">
              <a:rPr lang="en-US" altLang="en-US" smtClean="0"/>
              <a:pPr>
                <a:spcBef>
                  <a:spcPct val="0"/>
                </a:spcBef>
              </a:pPr>
              <a:t>49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16719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D7B97774-D887-4AB3-ADBF-F5F280FEB565}" type="slidenum">
              <a:rPr lang="en-US" altLang="en-US" smtClean="0"/>
              <a:pPr>
                <a:spcBef>
                  <a:spcPct val="0"/>
                </a:spcBef>
              </a:pPr>
              <a:t>50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335795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F9A871F-F25D-481E-B263-F3BB335E527C}" type="slidenum">
              <a:rPr lang="en-US" altLang="en-US" smtClean="0"/>
              <a:pPr>
                <a:spcBef>
                  <a:spcPct val="0"/>
                </a:spcBef>
              </a:pPr>
              <a:t>51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9727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D13712A-B8B4-4421-8497-CFA392BF3B38}" type="slidenum">
              <a:rPr lang="en-US" altLang="en-US" smtClean="0"/>
              <a:pPr>
                <a:spcBef>
                  <a:spcPct val="0"/>
                </a:spcBef>
              </a:pPr>
              <a:t>52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02673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53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557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4187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5D397F7-49E0-48E5-84F4-5C4D9F5A751A}" type="slidenum">
              <a:rPr lang="en-US" altLang="en-US" smtClean="0"/>
              <a:pPr>
                <a:spcBef>
                  <a:spcPct val="0"/>
                </a:spcBef>
              </a:pPr>
              <a:t>58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81302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A9614723-9505-4C27-AC57-5EE199E72BA0}" type="slidenum">
              <a:rPr lang="en-US" altLang="en-US" smtClean="0"/>
              <a:pPr>
                <a:spcBef>
                  <a:spcPct val="0"/>
                </a:spcBef>
              </a:pPr>
              <a:t>61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538986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997E4D9-842A-4AEA-B9E9-747D8807AEDD}" type="slidenum">
              <a:rPr lang="en-US" altLang="en-US" smtClean="0"/>
              <a:pPr>
                <a:spcBef>
                  <a:spcPct val="0"/>
                </a:spcBef>
              </a:pPr>
              <a:t>62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650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6258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E6BF45D7-01D8-48F4-ADE3-BB4576354F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B5925FB8-8DEF-4978-A000-1CAA5CB98D4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BBAFA5AA-1ADE-4ADA-9DA5-60D9EBDA00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ED4D447-9F29-4950-AB19-80E2B470686E}" type="slidenum">
              <a:rPr lang="en-US" altLang="en-US" smtClean="0"/>
              <a:pPr>
                <a:spcBef>
                  <a:spcPct val="0"/>
                </a:spcBef>
              </a:pPr>
              <a:t>63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358155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6F9E39E3-D4CE-43DF-A998-ACD2BB780B5E}" type="slidenum">
              <a:rPr lang="en-US" altLang="en-US" smtClean="0"/>
              <a:pPr>
                <a:spcBef>
                  <a:spcPct val="0"/>
                </a:spcBef>
              </a:pPr>
              <a:t>64</a:t>
            </a:fld>
            <a:endParaRPr lang="en-US" alt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056722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34EA3B1-C05E-462D-A241-3859CEF1B140}" type="slidenum">
              <a:rPr lang="en-US" altLang="en-US" smtClean="0"/>
              <a:pPr>
                <a:spcBef>
                  <a:spcPct val="0"/>
                </a:spcBef>
              </a:pPr>
              <a:t>65</a:t>
            </a:fld>
            <a:endParaRPr lang="en-US" altLang="en-US" smtClean="0"/>
          </a:p>
        </p:txBody>
      </p:sp>
      <p:sp>
        <p:nvSpPr>
          <p:cNvPr id="225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6647040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8AEF48C-2EEA-4582-94D0-56FCA401F999}" type="slidenum">
              <a:rPr lang="en-US" altLang="en-US" smtClean="0"/>
              <a:pPr>
                <a:spcBef>
                  <a:spcPct val="0"/>
                </a:spcBef>
              </a:pPr>
              <a:t>66</a:t>
            </a:fld>
            <a:endParaRPr lang="en-US" alt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505051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4E31B308-CE13-4F59-A524-48292BCDDE0C}" type="slidenum">
              <a:rPr lang="en-US" altLang="en-US" smtClean="0"/>
              <a:pPr>
                <a:spcBef>
                  <a:spcPct val="0"/>
                </a:spcBef>
              </a:pPr>
              <a:t>67</a:t>
            </a:fld>
            <a:endParaRPr lang="en-US" alt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920193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47FD416-8E62-44E9-A971-856EF9BA1AE5}" type="slidenum">
              <a:rPr lang="en-US" altLang="en-US" smtClean="0"/>
              <a:pPr>
                <a:spcBef>
                  <a:spcPct val="0"/>
                </a:spcBef>
              </a:pPr>
              <a:t>68</a:t>
            </a:fld>
            <a:endParaRPr lang="en-US" alt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756051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21810938-C6D7-4BC9-B00F-B66A0954BF66}" type="slidenum">
              <a:rPr lang="en-US" altLang="en-US" smtClean="0"/>
              <a:pPr>
                <a:spcBef>
                  <a:spcPct val="0"/>
                </a:spcBef>
              </a:pPr>
              <a:t>69</a:t>
            </a:fld>
            <a:endParaRPr lang="en-US" alt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11641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0ECDDB5B-2184-467E-9EDF-4BBE5E50261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54EA5E75-4147-42C2-8687-F51A06FCE53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="" xmlns:a16="http://schemas.microsoft.com/office/drawing/2014/main" id="{7ACD49E1-45E3-4272-A9F4-670CD11EDCE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06AAA80E-ED3D-4494-957A-D7E3B7AA8E8C}" type="slidenum">
              <a:rPr lang="en-US" altLang="en-US" smtClean="0"/>
              <a:pPr>
                <a:spcBef>
                  <a:spcPct val="0"/>
                </a:spcBef>
              </a:pPr>
              <a:t>70</a:t>
            </a:fld>
            <a:endParaRPr lang="en-US" altLang="en-US" smtClean="0"/>
          </a:p>
        </p:txBody>
      </p:sp>
      <p:sp>
        <p:nvSpPr>
          <p:cNvPr id="327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877285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71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3049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27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1237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86389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802.11-19/2127r0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1402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79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43026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80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49083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83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6909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9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39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973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592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86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516114" y="6475413"/>
            <a:ext cx="2875787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572926" y="6475413"/>
            <a:ext cx="114775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860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516114" y="6475413"/>
            <a:ext cx="2875787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572926" y="6475413"/>
            <a:ext cx="114775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36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516114" y="6475413"/>
            <a:ext cx="2875787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572926" y="6475413"/>
            <a:ext cx="114775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029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516113" y="6475413"/>
            <a:ext cx="2875788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572926" y="6475413"/>
            <a:ext cx="114775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55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729248" y="6475413"/>
            <a:ext cx="2662652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Peter Yee, AKAYLA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572926" y="6475413"/>
            <a:ext cx="1147750" cy="36933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36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 (Intel)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802.11-18/2135r1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58816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 defTabSz="914400">
              <a:buClrTx/>
              <a:buSzTx/>
              <a:defRPr/>
            </a:pPr>
            <a:r>
              <a:rPr lang="en-US" sz="1200" smtClean="0">
                <a:solidFill>
                  <a:srgbClr val="000000"/>
                </a:solidFill>
                <a:ea typeface="+mn-ea"/>
              </a:rPr>
              <a:t>Andrew Myles, Cisco</a:t>
            </a:r>
            <a:endParaRPr lang="en-US" sz="120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 defTabSz="914400">
              <a:buClrTx/>
              <a:buSzTx/>
              <a:defRPr/>
            </a:pPr>
            <a:r>
              <a:rPr lang="en-US" sz="1200" smtClean="0">
                <a:solidFill>
                  <a:srgbClr val="000000"/>
                </a:solidFill>
                <a:ea typeface="+mn-ea"/>
              </a:rPr>
              <a:t>Slide </a:t>
            </a:r>
            <a:fld id="{A469A3A6-7083-48BA-9D7E-342D6AB96B4F}" type="slidenum">
              <a:rPr lang="en-US" sz="1200" smtClean="0">
                <a:solidFill>
                  <a:srgbClr val="000000"/>
                </a:solidFill>
                <a:ea typeface="+mn-ea"/>
              </a:rPr>
              <a:pPr defTabSz="914400">
                <a:buClrTx/>
                <a:buSzTx/>
                <a:defRPr/>
              </a:pPr>
              <a:t>‹#›</a:t>
            </a:fld>
            <a:endParaRPr lang="en-US" sz="1200">
              <a:solidFill>
                <a:srgbClr val="000000"/>
              </a:solidFill>
              <a:ea typeface="+mn-ea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221502" y="363379"/>
            <a:ext cx="30391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doc.: IEEE 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802.11-19/209r0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1" hangingPunct="1">
              <a:buClrTx/>
              <a:buSzTx/>
              <a:buFontTx/>
              <a:buNone/>
            </a:pPr>
            <a:endParaRPr lang="en-AU" sz="120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914401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1" hangingPunct="1">
              <a:buClrTx/>
              <a:buSzTx/>
              <a:buFontTx/>
              <a:buNone/>
            </a:pPr>
            <a:endParaRPr lang="en-AU" sz="120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914400" y="380843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indent="0" defTabSz="914400">
              <a:buClrTx/>
              <a:buSzTx/>
              <a:buFontTx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Jan 2019</a:t>
            </a:r>
            <a:endParaRPr lang="en-US" sz="1600" b="1" dirty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09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58816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 defTabSz="914400">
              <a:buClrTx/>
              <a:buSzTx/>
              <a:defRPr/>
            </a:pPr>
            <a:r>
              <a:rPr lang="en-US" sz="1200" smtClean="0">
                <a:solidFill>
                  <a:srgbClr val="000000"/>
                </a:solidFill>
                <a:ea typeface="+mn-ea"/>
              </a:rPr>
              <a:t>Andrew Myles, Cisco</a:t>
            </a:r>
            <a:endParaRPr lang="en-US" sz="12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 defTabSz="914400">
              <a:buClrTx/>
              <a:buSzTx/>
              <a:defRPr/>
            </a:pPr>
            <a:r>
              <a:rPr lang="en-US" sz="1200" smtClean="0">
                <a:solidFill>
                  <a:srgbClr val="000000"/>
                </a:solidFill>
                <a:ea typeface="+mn-ea"/>
              </a:rPr>
              <a:t>Slide </a:t>
            </a:r>
            <a:fld id="{A469A3A6-7083-48BA-9D7E-342D6AB96B4F}" type="slidenum">
              <a:rPr lang="en-US" sz="1200" smtClean="0">
                <a:solidFill>
                  <a:srgbClr val="000000"/>
                </a:solidFill>
                <a:ea typeface="+mn-ea"/>
              </a:rPr>
              <a:pPr defTabSz="914400">
                <a:buClrTx/>
                <a:buSzTx/>
                <a:defRPr/>
              </a:pPr>
              <a:t>‹#›</a:t>
            </a:fld>
            <a:endParaRPr lang="en-US" sz="1200">
              <a:solidFill>
                <a:srgbClr val="000000"/>
              </a:solidFill>
              <a:ea typeface="+mn-ea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indent="0" algn="r" defTabSz="914400">
              <a:buClrTx/>
              <a:buSz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doc.: IEEE </a:t>
            </a: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802.11-18/0174r1</a:t>
            </a: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AU" sz="1200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Arial" pitchFamily="34" charset="0"/>
              </a:rPr>
              <a:t>1</a:t>
            </a:r>
            <a:endParaRPr lang="en-AU" sz="1200" dirty="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914401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 eaLnBrk="1" hangingPunct="1">
              <a:buClrTx/>
              <a:buSzTx/>
              <a:buFontTx/>
              <a:buNone/>
            </a:pPr>
            <a:endParaRPr lang="en-AU" sz="1200">
              <a:solidFill>
                <a:srgbClr val="000000"/>
              </a:solidFill>
              <a:latin typeface="Times New Roman" pitchFamily="18" charset="0"/>
              <a:ea typeface="+mn-ea"/>
              <a:cs typeface="Arial" pitchFamily="34" charset="0"/>
            </a:endParaRP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914400" y="380843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indent="0" defTabSz="914400">
              <a:buClrTx/>
              <a:buSzTx/>
              <a:buFontTx/>
              <a:buNone/>
            </a:pPr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Jan 2019</a:t>
            </a:r>
            <a:endParaRPr lang="en-US" sz="1600" b="1" dirty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61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9-0165-00-AANI-aani-janurary-2018-meeting-minutes.docx" TargetMode="External"/><Relationship Id="rId2" Type="http://schemas.openxmlformats.org/officeDocument/2006/relationships/hyperlink" Target="https://mentor.ieee.org/802.11/dcn/18/11-18-2108-01-AANI-aani-sc-agenda-january-2019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93-01-AANI-evaluation-procedure-for-imt-2020-embb-dense-urban.pptx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2115-03-0arc-arc-sc-agenda-jan-2019.ppt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0173-00-0arc-continued-discussion-on-wur-802-11ba-nomenclature.pptx" TargetMode="External"/><Relationship Id="rId4" Type="http://schemas.openxmlformats.org/officeDocument/2006/relationships/hyperlink" Target="https://mentor.ieee.org/802.11/dcn/19/11-19-0081-02-0arc-11ba-architecture-considerations.docx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72-02-coex-coex-sc-proposed-coex-workshop-invitation.docx" TargetMode="External"/><Relationship Id="rId2" Type="http://schemas.openxmlformats.org/officeDocument/2006/relationships/hyperlink" Target="https://mentor.ieee.org/802.11/dcn/18/11-18-2118-05-coex-agenda-for-jan-2019-in-st-louis.pptx" TargetMode="External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063-05-coex-proposed-ls-to-3gpp-ran1-wrt-short-and-no-lbt.docx" TargetMode="External"/><Relationship Id="rId2" Type="http://schemas.openxmlformats.org/officeDocument/2006/relationships/hyperlink" Target="https://mentor.ieee.org/802.11/dcn/18/11-18-2118-05-coex-agenda-for-jan-2019-in-st-louis.pptx" TargetMode="Externa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063-05-coex-proposed-ls-to-3gpp-ran1-wrt-short-and-no-lbt.docx" TargetMode="External"/><Relationship Id="rId2" Type="http://schemas.openxmlformats.org/officeDocument/2006/relationships/hyperlink" Target="https://mentor.ieee.org/802.11/dcn/19/11-19-0063-04-coex-proposed-ls-to-3gpp-ran1-wrt-short-and-no-lbt.docx" TargetMode="External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Word_97_-_2003_Document2.doc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2113-03-0wng-agenda-for-wng-sc-2019-jan.ppt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141-00-0wng-wng-sc-meeting-minutes-for-2019-january-st-louis-meeting.docx" TargetMode="External"/><Relationship Id="rId5" Type="http://schemas.openxmlformats.org/officeDocument/2006/relationships/hyperlink" Target="https://mentor.ieee.org/802.21/dcn/18/21-18-0065-00-0000-21-18-0065-00-0000-goal-of-the-network-enablers-for-seamless-hmd-based-vr-content-service-sg.pptx" TargetMode="External"/><Relationship Id="rId4" Type="http://schemas.openxmlformats.org/officeDocument/2006/relationships/hyperlink" Target="https://mentor.ieee.org/802.11/dcn/19/11-19-0138-00-0wng-an-extension-to-11ba-legacy-ieee-802-11-transmitter-solution-for-802-11ba-receivers.pptx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062-01-0jtc-resolution-of-comments-received-from-china-nb-during-fdis-ballot-on-ieee-802-11ai.docx" TargetMode="Externa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Word_97_-_2003_Document3.doc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85-01-000m-proposed-ls-to-wfa-on-reserved-usage.doc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2084-05-000m-2019-january-tgmd-agenda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611-13-000m-revmd-wg-ballot-comments.xls" TargetMode="External"/><Relationship Id="rId4" Type="http://schemas.openxmlformats.org/officeDocument/2006/relationships/hyperlink" Target="https://standards.ieee.org/about/sba/index.html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Microsoft_Word_97_-_2003_Document4.doc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2114-10-00ax-tgax-january-2019-meeting-agenda.pptx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Reports/802.11_Timelines.htm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Word_97_-_2003_Document5.doc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emily.h.qi@intel.com" TargetMode="External"/><Relationship Id="rId13" Type="http://schemas.openxmlformats.org/officeDocument/2006/relationships/hyperlink" Target="mailto:adrian.p.stephens@ieee.org" TargetMode="External"/><Relationship Id="rId18" Type="http://schemas.openxmlformats.org/officeDocument/2006/relationships/hyperlink" Target="mailto:jiamin.chen@mail01.huawei.com" TargetMode="External"/><Relationship Id="rId3" Type="http://schemas.openxmlformats.org/officeDocument/2006/relationships/hyperlink" Target="mailto:robert.stacey@intel.com" TargetMode="External"/><Relationship Id="rId21" Type="http://schemas.openxmlformats.org/officeDocument/2006/relationships/hyperlink" Target="mailto:ddrgal@gmai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petere@ieee.org" TargetMode="External"/><Relationship Id="rId17" Type="http://schemas.openxmlformats.org/officeDocument/2006/relationships/hyperlink" Target="mailto:Ping.FANG@huawei.com" TargetMode="External"/><Relationship Id="rId2" Type="http://schemas.openxmlformats.org/officeDocument/2006/relationships/notesSlide" Target="../notesSlides/notesSlide4.xml"/><Relationship Id="rId16" Type="http://schemas.openxmlformats.org/officeDocument/2006/relationships/hyperlink" Target="mailto:LRA@tiac.net" TargetMode="External"/><Relationship Id="rId20" Type="http://schemas.openxmlformats.org/officeDocument/2006/relationships/hyperlink" Target="mailto:d3e3e3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henry@LOGOUT.COM" TargetMode="External"/><Relationship Id="rId5" Type="http://schemas.openxmlformats.org/officeDocument/2006/relationships/hyperlink" Target="mailto:chaochun.wang@mediatek.com" TargetMode="External"/><Relationship Id="rId15" Type="http://schemas.openxmlformats.org/officeDocument/2006/relationships/hyperlink" Target="mailto:aasterja@qti.qualcomm.com" TargetMode="External"/><Relationship Id="rId10" Type="http://schemas.openxmlformats.org/officeDocument/2006/relationships/hyperlink" Target="mailto:alex.ashley@hotmail.co.uk" TargetMode="External"/><Relationship Id="rId19" Type="http://schemas.openxmlformats.org/officeDocument/2006/relationships/hyperlink" Target="mailto:shiwenhe@seu.edu.cn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edward.ks.au@huawei.com" TargetMode="External"/><Relationship Id="rId14" Type="http://schemas.openxmlformats.org/officeDocument/2006/relationships/hyperlink" Target="mailto:yongho.seok@gmail.com" TargetMode="Externa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Word_97_-_2003_Document6.doc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Word_97_-_2003_Document7.doc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1.emf"/><Relationship Id="rId4" Type="http://schemas.openxmlformats.org/officeDocument/2006/relationships/oleObject" Target="../embeddings/Microsoft_Word_97_-_2003_Document8.doc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4.bin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2-0000-802-11-editorial-style-guide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231-04-0eht-eht-draft-proposed-par.docx" TargetMode="Externa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8/11-18-1233-04-0eht-eht-draft-proposed-csd.docx" TargetMode="Externa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1-04-0eht-eht-draft-proposed-par.docx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233-04-0eht-eht-draft-proposed-cs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6.bin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 WG </a:t>
            </a:r>
            <a:r>
              <a:rPr lang="en-GB" dirty="0" smtClean="0"/>
              <a:t>January 2019 </a:t>
            </a:r>
            <a:r>
              <a:rPr lang="en-GB" dirty="0" smtClean="0"/>
              <a:t>Closing Reports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2019-01-17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450121"/>
              </p:ext>
            </p:extLst>
          </p:nvPr>
        </p:nvGraphicFramePr>
        <p:xfrm>
          <a:off x="989013" y="2411413"/>
          <a:ext cx="1003935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Document" r:id="rId4" imgW="10512000" imgH="2539535" progId="Word.Document.8">
                  <p:embed/>
                </p:oleObj>
              </mc:Choice>
              <mc:Fallback>
                <p:oleObj name="Document" r:id="rId4" imgW="1051200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1413"/>
                        <a:ext cx="10039350" cy="2428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Jan 2019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In Jan 2019, Editors discussed </a:t>
            </a:r>
            <a:r>
              <a:rPr lang="en-US" sz="1800" dirty="0" err="1"/>
              <a:t>REVmd</a:t>
            </a:r>
            <a:r>
              <a:rPr lang="en-US" sz="1800" dirty="0"/>
              <a:t> schedule and possible completion in 2020. 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March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295400" y="2285999"/>
          <a:ext cx="9296400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8800">
                  <a:extLst>
                    <a:ext uri="{9D8B030D-6E8A-4147-A177-3AD203B41FA5}">
                      <a16:colId xmlns="" xmlns:a16="http://schemas.microsoft.com/office/drawing/2014/main" val="3336049185"/>
                    </a:ext>
                  </a:extLst>
                </a:gridCol>
                <a:gridCol w="3098800">
                  <a:extLst>
                    <a:ext uri="{9D8B030D-6E8A-4147-A177-3AD203B41FA5}">
                      <a16:colId xmlns="" xmlns:a16="http://schemas.microsoft.com/office/drawing/2014/main" val="1921072032"/>
                    </a:ext>
                  </a:extLst>
                </a:gridCol>
                <a:gridCol w="3098800">
                  <a:extLst>
                    <a:ext uri="{9D8B030D-6E8A-4147-A177-3AD203B41FA5}">
                      <a16:colId xmlns="" xmlns:a16="http://schemas.microsoft.com/office/drawing/2014/main" val="3834352144"/>
                    </a:ext>
                  </a:extLst>
                </a:gridCol>
              </a:tblGrid>
              <a:tr h="3672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78554141"/>
                  </a:ext>
                </a:extLst>
              </a:tr>
              <a:tr h="5780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4601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729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655649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707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May 2020*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414023622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27809256"/>
                  </a:ext>
                </a:extLst>
              </a:tr>
              <a:tr h="2548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82380037"/>
                  </a:ext>
                </a:extLst>
              </a:tr>
              <a:tr h="5318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 might be March or May, 2020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6790517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82416159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02494330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39065581"/>
                  </a:ext>
                </a:extLst>
              </a:tr>
              <a:tr h="300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9414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237" y="603763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835168" y="1550547"/>
          <a:ext cx="10518632" cy="42468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47601">
                  <a:extLst>
                    <a:ext uri="{9D8B030D-6E8A-4147-A177-3AD203B41FA5}">
                      <a16:colId xmlns="" xmlns:a16="http://schemas.microsoft.com/office/drawing/2014/main" val="4261970102"/>
                    </a:ext>
                  </a:extLst>
                </a:gridCol>
                <a:gridCol w="422231">
                  <a:extLst>
                    <a:ext uri="{9D8B030D-6E8A-4147-A177-3AD203B41FA5}">
                      <a16:colId xmlns="" xmlns:a16="http://schemas.microsoft.com/office/drawing/2014/main" val="78877518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145119986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029749347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="" xmlns:a16="http://schemas.microsoft.com/office/drawing/2014/main" val="1543342895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="" xmlns:a16="http://schemas.microsoft.com/office/drawing/2014/main" val="1625024730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2849464904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3784159027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309422106"/>
                    </a:ext>
                  </a:extLst>
                </a:gridCol>
                <a:gridCol w="457200">
                  <a:extLst>
                    <a:ext uri="{9D8B030D-6E8A-4147-A177-3AD203B41FA5}">
                      <a16:colId xmlns="" xmlns:a16="http://schemas.microsoft.com/office/drawing/2014/main" val="2746800865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3917323349"/>
                    </a:ext>
                  </a:extLst>
                </a:gridCol>
                <a:gridCol w="1938583">
                  <a:extLst>
                    <a:ext uri="{9D8B030D-6E8A-4147-A177-3AD203B41FA5}">
                      <a16:colId xmlns="" xmlns:a16="http://schemas.microsoft.com/office/drawing/2014/main" val="664609411"/>
                    </a:ext>
                  </a:extLst>
                </a:gridCol>
                <a:gridCol w="1185617">
                  <a:extLst>
                    <a:ext uri="{9D8B030D-6E8A-4147-A177-3AD203B41FA5}">
                      <a16:colId xmlns="" xmlns:a16="http://schemas.microsoft.com/office/drawing/2014/main" val="1668201667"/>
                    </a:ext>
                  </a:extLst>
                </a:gridCol>
              </a:tblGrid>
              <a:tr h="21844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Style Guide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755741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2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1105578"/>
                  </a:ext>
                </a:extLst>
              </a:tr>
              <a:tr h="4662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02217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93073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55236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72046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60612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Volker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Jungnickel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058542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11138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858666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855592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5800" y="603763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Arial" charset="0"/>
              </a:rPr>
              <a:t>Jan 2019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5800" y="833738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013081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January 2019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2019-01-16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3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7037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/>
            <a:r>
              <a:rPr lang="en-US" dirty="0"/>
              <a:t>January 2019 </a:t>
            </a:r>
            <a:r>
              <a:rPr lang="en-US" kern="0" dirty="0"/>
              <a:t>Meeting in </a:t>
            </a:r>
            <a:r>
              <a:rPr lang="en-GB" dirty="0"/>
              <a:t>St. Louis, Missouri, USA</a:t>
            </a:r>
          </a:p>
          <a:p>
            <a:pPr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13047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January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412" y="1245066"/>
            <a:ext cx="11321588" cy="5016361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 on: NENDICA activity, 3GPP Status </a:t>
            </a:r>
            <a:br>
              <a:rPr lang="en-US" altLang="en-US" dirty="0"/>
            </a:br>
            <a:r>
              <a:rPr lang="en-US" altLang="en-US" dirty="0"/>
              <a:t>802.11 Technical performance relative to IMT-2020 requirements work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Future section planning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11-18/2108r1</a:t>
            </a:r>
            <a:r>
              <a:rPr lang="en-US" altLang="en-US" sz="2000" b="0" dirty="0"/>
              <a:t> , met for 2 hours one sessions  </a:t>
            </a:r>
            <a:r>
              <a:rPr lang="en-US" altLang="en-US" sz="2000" dirty="0"/>
              <a:t>Minutes: </a:t>
            </a:r>
            <a:r>
              <a:rPr lang="en-US" altLang="en-US" sz="2000" b="0" dirty="0">
                <a:hlinkClick r:id="rId3"/>
              </a:rPr>
              <a:t>11-19/0165r0</a:t>
            </a:r>
            <a:endParaRPr lang="en-US" altLang="en-US" sz="2000" b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Reviewed AANI SC Status/Background</a:t>
            </a:r>
            <a:endParaRPr lang="en-US" altLang="en-US" sz="28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800" dirty="0"/>
              <a:t>Contributions: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>
                <a:hlinkClick r:id="rId4"/>
              </a:rPr>
              <a:t>11-19/0193r1</a:t>
            </a:r>
            <a:r>
              <a:rPr lang="en-US" sz="2200" dirty="0"/>
              <a:t>  “Evaluation procedure for IMT-2020 eMBB Dense Urban” (Sindhu Verma)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Call for support of:</a:t>
            </a:r>
            <a:br>
              <a:rPr lang="en-US" sz="3000" dirty="0"/>
            </a:br>
            <a:r>
              <a:rPr lang="en-US" sz="3000" dirty="0"/>
              <a:t>IMT-2010 eMBB Dense Urban simulation effort</a:t>
            </a:r>
            <a:br>
              <a:rPr lang="en-US" sz="3000" dirty="0"/>
            </a:br>
            <a:r>
              <a:rPr lang="en-US" sz="3000" dirty="0"/>
              <a:t>(</a:t>
            </a:r>
            <a:r>
              <a:rPr lang="en-US" sz="2800" b="0" dirty="0"/>
              <a:t>contact Sindhu Verma or the AANI Chair)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520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85800" y="1295400"/>
            <a:ext cx="11070167" cy="4774736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altLang="en-US" sz="2000" b="0" dirty="0"/>
              <a:t>As required with 10 days’ notification</a:t>
            </a:r>
          </a:p>
          <a:p>
            <a:r>
              <a:rPr lang="en-US" altLang="en-US" dirty="0"/>
              <a:t>10-15 March 2019 F2F, </a:t>
            </a:r>
            <a:r>
              <a:rPr lang="en-GB" dirty="0"/>
              <a:t>Hyatt Regency Vancouver and Fairmont Hotel Vancouver, Vancouver, Canada:</a:t>
            </a:r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requirements.  </a:t>
            </a:r>
            <a:r>
              <a:rPr lang="en-US" b="1" dirty="0"/>
              <a:t>Request for eMBB Dense Urban Simulation Support.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</a:p>
          <a:p>
            <a:pPr marL="400050" lvl="1" indent="0"/>
            <a:r>
              <a:rPr lang="en-US" i="1" dirty="0"/>
              <a:t>Note: IMT-2020 proposals are due June 2019</a:t>
            </a:r>
          </a:p>
          <a:p>
            <a:pPr marL="400050" lvl="1" indent="0"/>
            <a:endParaRPr lang="en-US" altLang="en-US" sz="700" i="1" dirty="0"/>
          </a:p>
          <a:p>
            <a:pPr marL="400050" lvl="1" indent="0"/>
            <a:r>
              <a:rPr lang="en-US" altLang="en-US" dirty="0"/>
              <a:t>Meeting time requested: 1 sessions – Monday PM2 -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59850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2019-01-17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393201"/>
              </p:ext>
            </p:extLst>
          </p:nvPr>
        </p:nvGraphicFramePr>
        <p:xfrm>
          <a:off x="2043113" y="2514600"/>
          <a:ext cx="7613650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8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2514600"/>
                        <a:ext cx="7613650" cy="264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123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2019 Meeting in St Louis, Missouri, USA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0444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11-18/2115r3</a:t>
            </a:r>
            <a:r>
              <a:rPr lang="en-US" dirty="0"/>
              <a:t> </a:t>
            </a:r>
            <a:endParaRPr lang="en-US" b="0" dirty="0"/>
          </a:p>
          <a:p>
            <a:pPr marL="0" indent="0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11ba architecture implications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Thank you to </a:t>
            </a:r>
            <a:r>
              <a:rPr lang="en-US" dirty="0" err="1"/>
              <a:t>TGba</a:t>
            </a:r>
            <a:r>
              <a:rPr lang="en-US" dirty="0"/>
              <a:t> experts that attended our meeting, again!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updates to </a:t>
            </a:r>
            <a:r>
              <a:rPr lang="en-US" dirty="0" err="1"/>
              <a:t>TGba</a:t>
            </a:r>
            <a:r>
              <a:rPr lang="en-US" dirty="0"/>
              <a:t> draft and comment resolutions from this week (on the architecture)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</a:t>
            </a:r>
            <a:r>
              <a:rPr lang="en-US" dirty="0">
                <a:hlinkClick r:id="rId4"/>
              </a:rPr>
              <a:t>11-19/0081r2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11-19/0173r0</a:t>
            </a:r>
            <a:r>
              <a:rPr lang="en-US" dirty="0"/>
              <a:t> with summary status based on those updates</a:t>
            </a:r>
          </a:p>
          <a:p>
            <a:pPr lvl="1">
              <a:spcBef>
                <a:spcPts val="0"/>
              </a:spcBef>
            </a:pPr>
            <a:r>
              <a:rPr lang="en-US" dirty="0"/>
              <a:t>Architecture has settled on 11ba as a “capability” of a STA, which greatly simplifies the architecture by avoiding new components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Only unique concept seems to be that we now have a new PHY which is TX-only or RX-only, and have power saving states that imply some PHYs that are present in the implementation can be made “inactive” at known times.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56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WBA liaison on MAC Address randomization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the three topics that emerged in November while responding to this liaison, that 802.11 WG should consider further</a:t>
            </a:r>
          </a:p>
          <a:p>
            <a:pPr lvl="1">
              <a:spcBef>
                <a:spcPts val="0"/>
              </a:spcBef>
            </a:pPr>
            <a:r>
              <a:rPr lang="en-US" dirty="0"/>
              <a:t>Suggestion is for the WG to consider a TIG on these topics.  General description: Investigate facilities of 802.11 that are impacted by a non-AP STA using a random and changing MAC Address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 one proposal for a secured mechanism allowing a client to provide an “ID” (opt in).  Will bring back in March.  Might be an item for the TIG.</a:t>
            </a:r>
          </a:p>
          <a:p>
            <a:pPr lvl="1">
              <a:spcBef>
                <a:spcPts val="0"/>
              </a:spcBef>
            </a:pPr>
            <a:r>
              <a:rPr lang="en-US" dirty="0"/>
              <a:t>[ Note: another orthogonal but related proposal was made in </a:t>
            </a:r>
            <a:r>
              <a:rPr lang="en-US" dirty="0" err="1"/>
              <a:t>REVmd</a:t>
            </a:r>
            <a:r>
              <a:rPr lang="en-US" dirty="0"/>
              <a:t> ]</a:t>
            </a:r>
          </a:p>
          <a:p>
            <a:pPr marL="457200" lvl="1" indent="0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459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document is a digest of the closing reports of all 802.11 sub-groups for presentation at the </a:t>
            </a:r>
            <a:r>
              <a:rPr lang="en-US" dirty="0" smtClean="0"/>
              <a:t>January 2019 </a:t>
            </a:r>
            <a:r>
              <a:rPr lang="en-US" dirty="0"/>
              <a:t>closing plenary meeting. </a:t>
            </a:r>
            <a:r>
              <a:rPr lang="en-US" dirty="0" smtClean="0"/>
              <a:t>Liaison </a:t>
            </a:r>
            <a:r>
              <a:rPr lang="en-US" dirty="0"/>
              <a:t>reports (including liaison reports from the mid-week plenary) are also included.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“What is an ESS?”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Have sorted this out into 4 specific concepts.  Generally:</a:t>
            </a:r>
          </a:p>
          <a:p>
            <a:pPr lvl="2">
              <a:spcBef>
                <a:spcPts val="0"/>
              </a:spcBef>
            </a:pPr>
            <a:r>
              <a:rPr lang="en-US" dirty="0"/>
              <a:t>Current ESS concept (might need cleanup)</a:t>
            </a:r>
          </a:p>
          <a:p>
            <a:pPr lvl="2">
              <a:spcBef>
                <a:spcPts val="0"/>
              </a:spcBef>
            </a:pPr>
            <a:r>
              <a:rPr lang="en-US" dirty="0"/>
              <a:t>HESS (might need cleanup)</a:t>
            </a:r>
          </a:p>
          <a:p>
            <a:pPr lvl="2">
              <a:spcBef>
                <a:spcPts val="0"/>
              </a:spcBef>
            </a:pPr>
            <a:r>
              <a:rPr lang="en-US" dirty="0"/>
              <a:t>Mobility Domain</a:t>
            </a:r>
          </a:p>
          <a:p>
            <a:pPr lvl="2">
              <a:spcBef>
                <a:spcPts val="0"/>
              </a:spcBef>
            </a:pPr>
            <a:r>
              <a:rPr lang="en-US" dirty="0"/>
              <a:t>Detection of an ESS (single DS) by trusting the SSID (or NOT!)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research off-line between now and March, and hope to have any specific text changes need (if any) that we can hand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particular updates this session.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that Deterministic Networking/Time-sensitive Networking has been discussed in the RTA TIG, resulting in including in scope of EHT PAR.  Will monitor this topic in EHT.</a:t>
            </a:r>
          </a:p>
          <a:p>
            <a:pPr>
              <a:spcBef>
                <a:spcPts val="0"/>
              </a:spcBef>
            </a:pPr>
            <a:r>
              <a:rPr lang="en-US" dirty="0"/>
              <a:t>IEEE 802.1CQ update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significant update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726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802.1AS-rev use of Fine Timing Measurement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Our previous inputs have been incorporated.  Continue to monitor.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worked directly by 802.11 experts, with 802.1AS</a:t>
            </a:r>
          </a:p>
          <a:p>
            <a:pPr marL="0" indent="0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Ongoing balloting.  No action needed.  Continue to monitor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Related activity: 802.1AS </a:t>
            </a:r>
            <a:r>
              <a:rPr lang="en-US" dirty="0" err="1"/>
              <a:t>REVision</a:t>
            </a:r>
            <a:r>
              <a:rPr lang="en-US" dirty="0"/>
              <a:t> use of FTM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MLME-RESET, versus MLME-JOIN and MLME-START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Will carry over to November session.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AP/DS/Portal architecture, 802/802.1 mappings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Didn’t have time.  Need to consolidate agreements, and provide input to </a:t>
            </a:r>
            <a:r>
              <a:rPr lang="en-US" dirty="0" err="1"/>
              <a:t>REVmd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22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6554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standalone meeting slots planned: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Consideration of TIG on MAC address randomization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“What is an ESS?” and DS/AP/Portal architecture discussions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MLME-RESET, versus MLME-JOIN and MLME-START (add MLME-SCAN?) – feedback to </a:t>
            </a:r>
            <a:r>
              <a:rPr lang="en-US" dirty="0" err="1"/>
              <a:t>REVmd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other IETF work, IEEE 1588 work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Multiple MAC Addresses (and IPv6), “Multiple radios”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System architecture views for common use scenarios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New topic? “What is a STA?” (11-19/0106)  Related: What is the (“STA(s)”) architecture of off-channel TDLS?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8223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C81347C9-C12F-43D2-B3D1-D523E0829A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St Louis in Jan 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17 January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defTabSz="914400">
              <a:spcBef>
                <a:spcPct val="50000"/>
              </a:spcBef>
              <a:buClrTx/>
              <a:buSzTx/>
            </a:pPr>
            <a:r>
              <a:rPr lang="en-US" sz="16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Authors:</a:t>
            </a:r>
            <a:endParaRPr lang="en-US" sz="160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209800" y="3429000"/>
          <a:ext cx="7696200" cy="751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47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802.11 </a:t>
            </a:r>
            <a:r>
              <a:rPr lang="en-AU" dirty="0" err="1"/>
              <a:t>Coex</a:t>
            </a:r>
            <a:r>
              <a:rPr lang="en-AU" dirty="0"/>
              <a:t> SC achievements in St Louis in Jan 2019 (</a:t>
            </a:r>
            <a:r>
              <a:rPr lang="en-AU" dirty="0">
                <a:hlinkClick r:id="rId2"/>
              </a:rPr>
              <a:t>agenda</a:t>
            </a:r>
            <a:r>
              <a:rPr lang="en-AU" dirty="0"/>
              <a:t>)</a:t>
            </a:r>
          </a:p>
          <a:p>
            <a:pPr lvl="1"/>
            <a:r>
              <a:rPr lang="en-AU" dirty="0" smtClean="0"/>
              <a:t>Discussed </a:t>
            </a:r>
            <a:r>
              <a:rPr lang="en-AU" dirty="0"/>
              <a:t>Coexistence Workshop arrangements</a:t>
            </a:r>
          </a:p>
          <a:p>
            <a:pPr lvl="2"/>
            <a:r>
              <a:rPr lang="en-AU" dirty="0"/>
              <a:t>Likely to be held on Wed of  July meeting 1-9pm with about 100 people</a:t>
            </a:r>
          </a:p>
          <a:p>
            <a:pPr lvl="2"/>
            <a:r>
              <a:rPr lang="en-AU" dirty="0"/>
              <a:t>Agenda will include 11ax/EHT status (action for </a:t>
            </a:r>
            <a:r>
              <a:rPr lang="en-AU" dirty="0" err="1"/>
              <a:t>TGax</a:t>
            </a:r>
            <a:r>
              <a:rPr lang="en-AU" dirty="0"/>
              <a:t> &amp; EHT SG Chairs) , NR-U status and items derived from an open call for papers</a:t>
            </a:r>
          </a:p>
          <a:p>
            <a:pPr lvl="2"/>
            <a:r>
              <a:rPr lang="en-AU" dirty="0"/>
              <a:t>Invitation (</a:t>
            </a:r>
            <a:r>
              <a:rPr lang="en-AU" dirty="0">
                <a:hlinkClick r:id="rId3"/>
              </a:rPr>
              <a:t>11-19-0172-02</a:t>
            </a:r>
            <a:r>
              <a:rPr lang="en-AU" dirty="0"/>
              <a:t>) will be sent to 3GPP RAN/RAN1, WFA, WBA, ETSI BRAN, GSMA, 5G ACIA (details will also be available on 802.11 website) once hotel contract negotiations progress</a:t>
            </a:r>
          </a:p>
          <a:p>
            <a:pPr lvl="2"/>
            <a:r>
              <a:rPr lang="en-AU" dirty="0"/>
              <a:t>Does anyone want to Sponsor the Workshop?</a:t>
            </a:r>
          </a:p>
          <a:p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25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95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802.11 </a:t>
            </a:r>
            <a:r>
              <a:rPr lang="en-AU" dirty="0" err="1" smtClean="0"/>
              <a:t>Coex</a:t>
            </a:r>
            <a:r>
              <a:rPr lang="en-AU" dirty="0" smtClean="0"/>
              <a:t> SC achievements in St Louis in Jan 2019 (</a:t>
            </a:r>
            <a:r>
              <a:rPr lang="en-AU" dirty="0" smtClean="0">
                <a:hlinkClick r:id="rId2"/>
              </a:rPr>
              <a:t>agenda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Discussed ETSI BRAN activities in </a:t>
            </a:r>
            <a:r>
              <a:rPr lang="en-AU" dirty="0"/>
              <a:t>Dec 2018 </a:t>
            </a:r>
            <a:endParaRPr lang="en-AU" dirty="0" smtClean="0"/>
          </a:p>
          <a:p>
            <a:pPr lvl="2"/>
            <a:r>
              <a:rPr lang="en-AU" dirty="0" smtClean="0"/>
              <a:t>Refinement of EN 301 893 progressing well</a:t>
            </a:r>
          </a:p>
          <a:p>
            <a:pPr lvl="2"/>
            <a:r>
              <a:rPr lang="en-AU" dirty="0" smtClean="0"/>
              <a:t>Focus shifting to test requirements, with BRAN trying to find right balance between testing too much or too little</a:t>
            </a:r>
          </a:p>
          <a:p>
            <a:pPr lvl="2"/>
            <a:r>
              <a:rPr lang="en-AU" dirty="0" smtClean="0"/>
              <a:t>More engagement probably required from testing experts to ensure the right things are tested, and are tested well</a:t>
            </a:r>
          </a:p>
          <a:p>
            <a:pPr lvl="1"/>
            <a:r>
              <a:rPr lang="en-AU" dirty="0"/>
              <a:t>Discussed </a:t>
            </a:r>
            <a:r>
              <a:rPr lang="en-AU" dirty="0" smtClean="0"/>
              <a:t>recent 3GPP </a:t>
            </a:r>
            <a:r>
              <a:rPr lang="en-AU" dirty="0"/>
              <a:t>RAN1 activities</a:t>
            </a:r>
          </a:p>
          <a:p>
            <a:pPr lvl="2"/>
            <a:r>
              <a:rPr lang="en-AU" dirty="0"/>
              <a:t>Highlighted a number of potential coexistence issues caused by NR-U</a:t>
            </a:r>
          </a:p>
          <a:p>
            <a:pPr lvl="2"/>
            <a:r>
              <a:rPr lang="en-AU" dirty="0"/>
              <a:t>Agreed on a LS (</a:t>
            </a:r>
            <a:r>
              <a:rPr lang="en-AU" dirty="0">
                <a:hlinkClick r:id="rId3"/>
              </a:rPr>
              <a:t>11-19-0063-05</a:t>
            </a:r>
            <a:r>
              <a:rPr lang="en-AU" dirty="0"/>
              <a:t>) related to a proposal to restrict the use of no/short LBT by </a:t>
            </a:r>
            <a:r>
              <a:rPr lang="en-AU" dirty="0" smtClean="0"/>
              <a:t>NR-U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26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89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848600" cy="1066800"/>
          </a:xfrm>
        </p:spPr>
        <p:txBody>
          <a:bodyPr/>
          <a:lstStyle/>
          <a:p>
            <a:r>
              <a:rPr lang="en-AU" i="1" dirty="0" smtClean="0"/>
              <a:t>IEEE 802.11 Coexistence SC </a:t>
            </a:r>
            <a:r>
              <a:rPr lang="en-AU" dirty="0" smtClean="0"/>
              <a:t>will continue its work in  Vancouver in Mar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 smtClean="0"/>
              <a:t>IEEE </a:t>
            </a:r>
            <a:r>
              <a:rPr lang="en-AU" i="1" dirty="0"/>
              <a:t>802.11 Coexistence SC</a:t>
            </a:r>
            <a:r>
              <a:rPr lang="en-AU" dirty="0"/>
              <a:t> </a:t>
            </a:r>
            <a:r>
              <a:rPr lang="en-AU" dirty="0" smtClean="0"/>
              <a:t>will meet in Vancouver in Mar 2019</a:t>
            </a:r>
          </a:p>
          <a:p>
            <a:pPr lvl="1"/>
            <a:r>
              <a:rPr lang="en-AU" dirty="0" smtClean="0"/>
              <a:t>Continue to act as a forum for discussion of coexistence issues between IEEE 802.11 and non-IEEE 802 technologies</a:t>
            </a:r>
          </a:p>
          <a:p>
            <a:pPr lvl="2"/>
            <a:r>
              <a:rPr lang="en-AU" dirty="0" smtClean="0"/>
              <a:t>Review ETSI BRAN meeting results</a:t>
            </a:r>
          </a:p>
          <a:p>
            <a:pPr lvl="2"/>
            <a:r>
              <a:rPr lang="en-AU" dirty="0"/>
              <a:t>Review </a:t>
            </a:r>
            <a:r>
              <a:rPr lang="en-AU" dirty="0" smtClean="0"/>
              <a:t>3GPP RAN/RAN1 activities</a:t>
            </a:r>
          </a:p>
          <a:p>
            <a:pPr lvl="2"/>
            <a:r>
              <a:rPr lang="en-AU" dirty="0" smtClean="0"/>
              <a:t>Develop position statements for possible liaison to RAN1</a:t>
            </a:r>
          </a:p>
          <a:p>
            <a:pPr lvl="2"/>
            <a:r>
              <a:rPr lang="en-AU" dirty="0" smtClean="0"/>
              <a:t>Plan Coexistence Workshop</a:t>
            </a:r>
          </a:p>
          <a:p>
            <a:pPr lvl="1"/>
            <a:r>
              <a:rPr lang="en-AU" b="1" dirty="0" smtClean="0"/>
              <a:t>Call to action to 802.11 stakeholders</a:t>
            </a:r>
          </a:p>
          <a:p>
            <a:pPr lvl="2"/>
            <a:r>
              <a:rPr lang="en-AU" dirty="0" smtClean="0"/>
              <a:t>Please participate …</a:t>
            </a:r>
          </a:p>
          <a:p>
            <a:pPr lvl="2"/>
            <a:r>
              <a:rPr lang="en-AU" dirty="0" smtClean="0"/>
              <a:t>… in IEEE 802.11 </a:t>
            </a:r>
            <a:r>
              <a:rPr lang="en-AU" dirty="0" err="1" smtClean="0"/>
              <a:t>Coex</a:t>
            </a:r>
            <a:r>
              <a:rPr lang="en-AU" dirty="0" smtClean="0"/>
              <a:t> SC</a:t>
            </a:r>
          </a:p>
          <a:p>
            <a:pPr lvl="2"/>
            <a:r>
              <a:rPr lang="en-AU" dirty="0" smtClean="0"/>
              <a:t>… in ETSI BRAN work on EN 301 893</a:t>
            </a:r>
          </a:p>
          <a:p>
            <a:pPr lvl="2"/>
            <a:r>
              <a:rPr lang="en-AU" dirty="0" smtClean="0"/>
              <a:t>… in 3GPP RAN/RAN1</a:t>
            </a:r>
          </a:p>
          <a:p>
            <a:pPr lvl="2"/>
            <a:r>
              <a:rPr lang="en-AU" dirty="0" smtClean="0"/>
              <a:t>… Coexistence Workshop preparations</a:t>
            </a:r>
            <a:endParaRPr lang="en-AU" dirty="0"/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27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9339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802.11 WG will consider approval of a LS to 3GPP RAN1 related to no/short LBT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Coex</a:t>
            </a:r>
            <a:r>
              <a:rPr lang="en-AU" dirty="0" smtClean="0"/>
              <a:t> SC motion</a:t>
            </a:r>
          </a:p>
          <a:p>
            <a:pPr lvl="1"/>
            <a:r>
              <a:rPr lang="en-AU" i="1" dirty="0" smtClean="0"/>
              <a:t>The IEEE 802.11 Coexistence SC recommends to the IEEE 802.11 WG that the contents of </a:t>
            </a:r>
            <a:r>
              <a:rPr lang="en-AU" i="1" dirty="0" smtClean="0">
                <a:hlinkClick r:id="rId2"/>
              </a:rPr>
              <a:t>11-19-0063-04</a:t>
            </a:r>
            <a:r>
              <a:rPr lang="en-AU" i="1" dirty="0" smtClean="0"/>
              <a:t> be sent to 3GPP RAN1 as a Liaison Statement</a:t>
            </a:r>
          </a:p>
          <a:p>
            <a:pPr lvl="2"/>
            <a:r>
              <a:rPr lang="en-AU" dirty="0" smtClean="0"/>
              <a:t>Moved: Andrew Myles</a:t>
            </a:r>
          </a:p>
          <a:p>
            <a:pPr lvl="2"/>
            <a:r>
              <a:rPr lang="en-AU" dirty="0" smtClean="0"/>
              <a:t>Seconded: Michael Fischer</a:t>
            </a:r>
          </a:p>
          <a:p>
            <a:pPr lvl="2"/>
            <a:r>
              <a:rPr lang="en-AU" dirty="0" smtClean="0"/>
              <a:t>18/0/9</a:t>
            </a:r>
          </a:p>
          <a:p>
            <a:r>
              <a:rPr lang="en-AU" dirty="0" smtClean="0"/>
              <a:t>WG Motion</a:t>
            </a:r>
          </a:p>
          <a:p>
            <a:pPr lvl="1"/>
            <a:r>
              <a:rPr lang="en-AU" i="1" dirty="0"/>
              <a:t>The IEEE 802.11 </a:t>
            </a:r>
            <a:r>
              <a:rPr lang="en-AU" i="1" dirty="0" smtClean="0"/>
              <a:t>WGs sending </a:t>
            </a:r>
            <a:r>
              <a:rPr lang="en-AU" i="1" dirty="0"/>
              <a:t>the contents of </a:t>
            </a:r>
            <a:r>
              <a:rPr lang="en-AU" i="1" dirty="0" smtClean="0">
                <a:hlinkClick r:id="rId3"/>
              </a:rPr>
              <a:t>11-19-0063-05</a:t>
            </a:r>
            <a:r>
              <a:rPr lang="en-AU" i="1" dirty="0" smtClean="0"/>
              <a:t> to </a:t>
            </a:r>
            <a:r>
              <a:rPr lang="en-AU" i="1" dirty="0"/>
              <a:t>3GPP RAN1 as a Liaison </a:t>
            </a:r>
            <a:r>
              <a:rPr lang="en-AU" i="1" dirty="0" smtClean="0"/>
              <a:t>Statement</a:t>
            </a:r>
            <a:endParaRPr lang="en-AU" dirty="0" smtClean="0"/>
          </a:p>
          <a:p>
            <a:pPr lvl="2"/>
            <a:r>
              <a:rPr lang="en-AU" dirty="0" smtClean="0"/>
              <a:t>Moved: </a:t>
            </a:r>
            <a:r>
              <a:rPr lang="en-AU" dirty="0"/>
              <a:t>Andrew </a:t>
            </a:r>
            <a:r>
              <a:rPr lang="en-AU" dirty="0" smtClean="0"/>
              <a:t>Myles on behalf of SC</a:t>
            </a:r>
          </a:p>
          <a:p>
            <a:pPr lvl="1"/>
            <a:r>
              <a:rPr lang="en-AU" dirty="0" smtClean="0"/>
              <a:t>Note: r5 is “clean” version of r4</a:t>
            </a:r>
          </a:p>
          <a:p>
            <a:pPr lvl="1"/>
            <a:r>
              <a:rPr lang="en-AU" dirty="0" smtClean="0"/>
              <a:t>Note: needs to be sent today because RAN1 meeting next week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28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100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2019-01-18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868989" y="6475413"/>
            <a:ext cx="530225" cy="182562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GB" altLang="en-US" sz="1200" b="0"/>
          </a:p>
        </p:txBody>
      </p:sp>
      <p:sp>
        <p:nvSpPr>
          <p:cNvPr id="13315" name="Footer Placeholder 4"/>
          <p:cNvSpPr>
            <a:spLocks noGrp="1"/>
          </p:cNvSpPr>
          <p:nvPr>
            <p:ph type="ftr" idx="14"/>
          </p:nvPr>
        </p:nvSpPr>
        <p:spPr>
          <a:xfrm>
            <a:off x="8003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4" name="Date Placeholder 3"/>
          <p:cNvSpPr>
            <a:spLocks noGrp="1"/>
          </p:cNvSpPr>
          <p:nvPr>
            <p:ph type="dt" idx="15"/>
          </p:nvPr>
        </p:nvSpPr>
        <p:spPr>
          <a:xfrm>
            <a:off x="2220913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2019</a:t>
            </a:r>
            <a:endParaRPr lang="en-GB" altLang="en-US" sz="1800" dirty="0"/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/>
          </p:nvPr>
        </p:nvGraphicFramePr>
        <p:xfrm>
          <a:off x="2206626" y="2382839"/>
          <a:ext cx="7237413" cy="206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0" name="Document" r:id="rId4" imgW="8142570" imgH="2309192" progId="Word.Document.8">
                  <p:embed/>
                </p:oleObj>
              </mc:Choice>
              <mc:Fallback>
                <p:oleObj name="Document" r:id="rId4" imgW="8142570" imgH="2309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26" y="2382839"/>
                        <a:ext cx="7237413" cy="206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  <p:extLst>
      <p:ext uri="{BB962C8B-B14F-4D97-AF65-F5344CB8AC3E}">
        <p14:creationId xmlns:p14="http://schemas.microsoft.com/office/powerpoint/2010/main" val="14821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Attendance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 (Intel)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555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January 2019 in St. Louis (Missouri, USA)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idx="12"/>
          </p:nvPr>
        </p:nvSpPr>
        <p:spPr>
          <a:xfrm>
            <a:off x="5868989" y="6475413"/>
            <a:ext cx="530225" cy="182562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GB" altLang="en-US" sz="1200" b="0"/>
          </a:p>
        </p:txBody>
      </p:sp>
      <p:sp>
        <p:nvSpPr>
          <p:cNvPr id="14339" name="Footer Placeholder 4"/>
          <p:cNvSpPr>
            <a:spLocks noGrp="1"/>
          </p:cNvSpPr>
          <p:nvPr>
            <p:ph type="ftr" idx="14"/>
          </p:nvPr>
        </p:nvSpPr>
        <p:spPr>
          <a:xfrm>
            <a:off x="8004110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38" name="Date Placeholder 3"/>
          <p:cNvSpPr>
            <a:spLocks noGrp="1"/>
          </p:cNvSpPr>
          <p:nvPr>
            <p:ph type="dt" idx="15"/>
          </p:nvPr>
        </p:nvSpPr>
        <p:spPr>
          <a:xfrm>
            <a:off x="2220913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2019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97911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idx="1"/>
          </p:nvPr>
        </p:nvSpPr>
        <p:spPr>
          <a:xfrm>
            <a:off x="1775520" y="525364"/>
            <a:ext cx="8712968" cy="5279901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</a:pPr>
            <a:r>
              <a:rPr lang="en-US" altLang="en-US" sz="2800" dirty="0"/>
              <a:t>Summary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en-US" sz="1400" b="0" dirty="0"/>
              <a:t>	</a:t>
            </a:r>
            <a:r>
              <a:rPr lang="en-US" altLang="en-US" sz="1600" b="0" dirty="0">
                <a:hlinkClick r:id="rId3"/>
              </a:rPr>
              <a:t>https://mentor.ieee.org/802.11/dcn/18/11-18-2113-03-0wng-agenda-for-wng-sc-2019-jan.ppt</a:t>
            </a:r>
            <a:r>
              <a:rPr lang="en-US" altLang="en-US" sz="1600" b="0" dirty="0"/>
              <a:t> </a:t>
            </a:r>
            <a:endParaRPr lang="en-US" altLang="en-US" sz="1600" dirty="0"/>
          </a:p>
          <a:p>
            <a:pPr marL="0" indent="0" eaLnBrk="1" hangingPunct="1">
              <a:spcBef>
                <a:spcPts val="0"/>
              </a:spcBef>
            </a:pPr>
            <a:r>
              <a:rPr lang="en-US" altLang="en-US" sz="2000" dirty="0"/>
              <a:t>Presentations at January 2019 meeting</a:t>
            </a:r>
            <a:endParaRPr lang="en-GB" altLang="en-US" sz="2000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"An extension to 11ba: legacy transmitter solution for 802.11ba receivers” - Eduard Garcia Villegas (</a:t>
            </a:r>
            <a:r>
              <a:rPr lang="en-US" dirty="0" err="1"/>
              <a:t>Universitat</a:t>
            </a:r>
            <a:r>
              <a:rPr lang="en-US" dirty="0"/>
              <a:t> </a:t>
            </a:r>
            <a:r>
              <a:rPr lang="en-US" dirty="0" err="1"/>
              <a:t>Politècnica</a:t>
            </a:r>
            <a:r>
              <a:rPr lang="en-US" dirty="0"/>
              <a:t> de Catalunya)</a:t>
            </a:r>
          </a:p>
          <a:p>
            <a:pPr lvl="3" eaLnBrk="1" hangingPunct="1">
              <a:spcBef>
                <a:spcPts val="0"/>
              </a:spcBef>
              <a:defRPr/>
            </a:pPr>
            <a:r>
              <a:rPr lang="en-US" u="sng" dirty="0">
                <a:hlinkClick r:id="rId4"/>
              </a:rPr>
              <a:t>https://mentor.ieee.org/802.11/dcn/19/11-19-0138-00-0wng-an-extension-to-11ba-legacy-ieee-802-11-transmitter-solution-for-802-11ba-receivers.pptx</a:t>
            </a:r>
            <a:r>
              <a:rPr lang="en-US" dirty="0"/>
              <a:t> </a:t>
            </a:r>
            <a:endParaRPr lang="en-US" altLang="en-US" dirty="0"/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 motions, One straw poll</a:t>
            </a:r>
          </a:p>
          <a:p>
            <a:pPr lvl="2" eaLnBrk="1" hangingPunct="1">
              <a:spcBef>
                <a:spcPct val="0"/>
              </a:spcBef>
            </a:pPr>
            <a:r>
              <a:rPr lang="en-US" dirty="0"/>
              <a:t>“'Network Enablers for Seamless HMD-based VR (Virtual Reality) SG” – Dillon Seo (</a:t>
            </a:r>
            <a:r>
              <a:rPr lang="en-US" dirty="0" err="1"/>
              <a:t>Voler</a:t>
            </a:r>
            <a:r>
              <a:rPr lang="en-US" dirty="0"/>
              <a:t> Creative)</a:t>
            </a:r>
          </a:p>
          <a:p>
            <a:pPr lvl="3" eaLnBrk="1" hangingPunct="1">
              <a:spcBef>
                <a:spcPct val="0"/>
              </a:spcBef>
            </a:pPr>
            <a:r>
              <a:rPr lang="en-US" u="sng" dirty="0">
                <a:hlinkClick r:id="rId5"/>
              </a:rPr>
              <a:t>https://mentor.ieee.org/802.21/dcn/18/21-18-0065-00-0000-21-18-0065-00-0000-goal-of-the-network-enablers-for-seamless-hmd-based-vr-content-service-sg.pptx</a:t>
            </a:r>
            <a:r>
              <a:rPr lang="en-US" dirty="0"/>
              <a:t> </a:t>
            </a:r>
            <a:endParaRPr lang="en-US" altLang="en-US" dirty="0"/>
          </a:p>
          <a:p>
            <a:pPr lvl="3" eaLnBrk="1" hangingPunct="1">
              <a:spcBef>
                <a:spcPts val="0"/>
              </a:spcBef>
              <a:defRPr/>
            </a:pPr>
            <a:r>
              <a:rPr lang="en-US" altLang="en-US" dirty="0"/>
              <a:t>No motions, no straw polls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  </a:t>
            </a:r>
            <a:r>
              <a:rPr lang="en-GB" altLang="en-US" dirty="0">
                <a:hlinkClick r:id="rId6"/>
              </a:rPr>
              <a:t>https://mentor.ieee.org/802.11/dcn/19/11-19-0141-00-0wng-wng-sc-meeting-minutes-for-2019-january-st-louis-meeting.docx</a:t>
            </a:r>
            <a:r>
              <a:rPr lang="en-GB" alt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March 2019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conference calls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idx="12"/>
          </p:nvPr>
        </p:nvSpPr>
        <p:spPr>
          <a:xfrm>
            <a:off x="5868989" y="6475413"/>
            <a:ext cx="530225" cy="182562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E1058B0-560A-46B2-A208-C81E4C0153A3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GB" altLang="en-US" sz="1200" b="0"/>
          </a:p>
        </p:txBody>
      </p:sp>
      <p:sp>
        <p:nvSpPr>
          <p:cNvPr id="15363" name="Footer Placeholder 4"/>
          <p:cNvSpPr>
            <a:spLocks noGrp="1"/>
          </p:cNvSpPr>
          <p:nvPr>
            <p:ph type="ftr" idx="14"/>
          </p:nvPr>
        </p:nvSpPr>
        <p:spPr>
          <a:xfrm>
            <a:off x="8003257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idx="15"/>
          </p:nvPr>
        </p:nvSpPr>
        <p:spPr>
          <a:xfrm>
            <a:off x="2220913" y="332602"/>
            <a:ext cx="134011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January 2019</a:t>
            </a: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524722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C81347C9-C12F-43D2-B3D1-D523E0829A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January 2019 (St Louis)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16 Jan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defTabSz="914400">
              <a:spcBef>
                <a:spcPct val="50000"/>
              </a:spcBef>
              <a:buClrTx/>
              <a:buSzTx/>
            </a:pPr>
            <a:r>
              <a:rPr lang="en-US" sz="1600" b="1" dirty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Authors:</a:t>
            </a:r>
            <a:endParaRPr lang="en-US" sz="1600" dirty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2209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05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St Louis in Jan 2019</a:t>
            </a:r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33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/>
          </p:nvPr>
        </p:nvGraphicFramePr>
        <p:xfrm>
          <a:off x="2286000" y="2445226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=""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36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7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the PSDO process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St Louis in Jan 2019</a:t>
            </a:r>
          </a:p>
          <a:p>
            <a:pPr lvl="1"/>
            <a:r>
              <a:rPr lang="en-AU" dirty="0" smtClean="0"/>
              <a:t>Noted recent ballot completions</a:t>
            </a:r>
            <a:endParaRPr lang="en-AU" dirty="0"/>
          </a:p>
          <a:p>
            <a:pPr lvl="2"/>
            <a:r>
              <a:rPr lang="en-AU" dirty="0" smtClean="0"/>
              <a:t>802.11aj/</a:t>
            </a:r>
            <a:r>
              <a:rPr lang="en-AU" dirty="0" err="1" smtClean="0"/>
              <a:t>ak</a:t>
            </a:r>
            <a:r>
              <a:rPr lang="en-AU" dirty="0" smtClean="0"/>
              <a:t>/</a:t>
            </a:r>
            <a:r>
              <a:rPr lang="en-AU" dirty="0" err="1" smtClean="0"/>
              <a:t>aq</a:t>
            </a:r>
            <a:r>
              <a:rPr lang="en-AU" dirty="0" smtClean="0"/>
              <a:t> will enter PSDO process in Nov 2018</a:t>
            </a:r>
          </a:p>
          <a:p>
            <a:pPr lvl="2"/>
            <a:r>
              <a:rPr lang="en-AU" dirty="0"/>
              <a:t>FDIS ballot</a:t>
            </a:r>
          </a:p>
          <a:p>
            <a:pPr lvl="3"/>
            <a:r>
              <a:rPr lang="en-AU" dirty="0" smtClean="0"/>
              <a:t>802.1CB, 802.1Qci, 802.1Qch, 802c*</a:t>
            </a:r>
          </a:p>
          <a:p>
            <a:pPr lvl="3"/>
            <a:r>
              <a:rPr lang="en-AU" dirty="0" smtClean="0"/>
              <a:t>802.3bs, 802.3cc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</a:rPr>
              <a:t>802.11ai (response approved)</a:t>
            </a:r>
          </a:p>
          <a:p>
            <a:pPr lvl="1"/>
            <a:r>
              <a:rPr lang="en-AU" dirty="0" smtClean="0"/>
              <a:t>Noted many ballots in progress</a:t>
            </a:r>
          </a:p>
          <a:p>
            <a:pPr lvl="2"/>
            <a:r>
              <a:rPr lang="en-AU" dirty="0" smtClean="0"/>
              <a:t>60 day ballot</a:t>
            </a:r>
          </a:p>
          <a:p>
            <a:pPr lvl="3"/>
            <a:r>
              <a:rPr lang="en-AU" dirty="0" smtClean="0"/>
              <a:t>802.1Q, 802.1Xck, 802.1AE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</a:rPr>
              <a:t>802.11aj, 802.11ak, 802.11aq</a:t>
            </a:r>
          </a:p>
          <a:p>
            <a:pPr lvl="2"/>
            <a:r>
              <a:rPr lang="en-AU" dirty="0" smtClean="0"/>
              <a:t>FDIS ballot</a:t>
            </a:r>
          </a:p>
          <a:p>
            <a:pPr lvl="3"/>
            <a:r>
              <a:rPr lang="en-AU" dirty="0" smtClean="0"/>
              <a:t>802.1CM, 802.1AC/cor-1, </a:t>
            </a:r>
          </a:p>
          <a:p>
            <a:pPr lvl="3"/>
            <a:r>
              <a:rPr lang="en-AU" dirty="0" smtClean="0"/>
              <a:t>802.3bs, 802.3cc</a:t>
            </a:r>
          </a:p>
          <a:p>
            <a:pPr lvl="3"/>
            <a:r>
              <a:rPr lang="en-AU" dirty="0" smtClean="0">
                <a:solidFill>
                  <a:srgbClr val="FF0000"/>
                </a:solidFill>
              </a:rPr>
              <a:t>802.11ah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34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52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JTC1 SC will focus on executing the PSDO process in Vancouver in January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plans for Vancouver in March 2019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2"/>
            <a:r>
              <a:rPr lang="en-AU" dirty="0" smtClean="0"/>
              <a:t>Expect comments on at least 802.11aj</a:t>
            </a:r>
            <a:r>
              <a:rPr lang="en-AU" dirty="0"/>
              <a:t>, 802.11ak, </a:t>
            </a:r>
            <a:r>
              <a:rPr lang="en-AU" dirty="0" smtClean="0"/>
              <a:t>802.11aq, 802.11ah</a:t>
            </a:r>
          </a:p>
          <a:p>
            <a:pPr lvl="1"/>
            <a:r>
              <a:rPr lang="en-AU" dirty="0" smtClean="0"/>
              <a:t>Prepare for next SC6 meeting</a:t>
            </a:r>
          </a:p>
          <a:p>
            <a:pPr lvl="2"/>
            <a:r>
              <a:rPr lang="en-AU" dirty="0"/>
              <a:t>I</a:t>
            </a:r>
            <a:r>
              <a:rPr lang="en-AU" dirty="0" smtClean="0"/>
              <a:t>s there anyone willing to go to Beijing to represent IEEE 802?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35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JTC1 SC approved a response to the 802.11ai comments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SC Motion</a:t>
            </a:r>
          </a:p>
          <a:p>
            <a:pPr lvl="1"/>
            <a:r>
              <a:rPr lang="en-AU" i="1" dirty="0" smtClean="0"/>
              <a:t>The JTC1 SC recommends to IEEE 802.11 WG that the contents of </a:t>
            </a:r>
            <a:r>
              <a:rPr lang="en-AU" i="1" dirty="0" smtClean="0">
                <a:hlinkClick r:id="rId2"/>
              </a:rPr>
              <a:t>11-19-0062-01</a:t>
            </a:r>
            <a:r>
              <a:rPr lang="en-AU" i="1" dirty="0" smtClean="0"/>
              <a:t> be liaised to SC6 as IEEE 802.11 WG’s response to the comments on the IEEE 802.11ai FDIS ballot</a:t>
            </a:r>
          </a:p>
          <a:p>
            <a:pPr lvl="1"/>
            <a:r>
              <a:rPr lang="en-AU" dirty="0" smtClean="0"/>
              <a:t>Moved: Peter Yee,  Seconded: James Lepp</a:t>
            </a:r>
          </a:p>
          <a:p>
            <a:pPr lvl="1"/>
            <a:r>
              <a:rPr lang="en-AU" dirty="0" smtClean="0"/>
              <a:t>Result: 5/0/2</a:t>
            </a:r>
          </a:p>
          <a:p>
            <a:r>
              <a:rPr lang="en-AU" dirty="0" smtClean="0"/>
              <a:t>WG motion </a:t>
            </a:r>
          </a:p>
          <a:p>
            <a:pPr lvl="1"/>
            <a:r>
              <a:rPr lang="en-AU" dirty="0" smtClean="0"/>
              <a:t> </a:t>
            </a:r>
            <a:r>
              <a:rPr lang="en-AU" i="1" dirty="0"/>
              <a:t>The IEEE 802.11 WG </a:t>
            </a:r>
            <a:r>
              <a:rPr lang="en-AU" i="1" dirty="0" smtClean="0"/>
              <a:t>recommends </a:t>
            </a:r>
            <a:r>
              <a:rPr lang="en-AU" i="1" dirty="0"/>
              <a:t>to IEEE </a:t>
            </a:r>
            <a:r>
              <a:rPr lang="en-AU" i="1" dirty="0" smtClean="0"/>
              <a:t>802 EC that </a:t>
            </a:r>
            <a:r>
              <a:rPr lang="en-AU" i="1" dirty="0"/>
              <a:t>the contents of </a:t>
            </a:r>
            <a:r>
              <a:rPr lang="en-AU" i="1" dirty="0">
                <a:hlinkClick r:id="rId2"/>
              </a:rPr>
              <a:t>11-19-0062-01</a:t>
            </a:r>
            <a:r>
              <a:rPr lang="en-AU" i="1" dirty="0"/>
              <a:t> be liaised to SC6 as IEEE 802.11 WG’s response to the comments on the IEEE 802.11ai FDIS ballot</a:t>
            </a:r>
          </a:p>
          <a:p>
            <a:pPr lvl="1"/>
            <a:r>
              <a:rPr lang="en-AU" dirty="0"/>
              <a:t>Moved: </a:t>
            </a:r>
            <a:r>
              <a:rPr lang="en-AU" dirty="0" smtClean="0"/>
              <a:t>Andrew Myles (</a:t>
            </a:r>
            <a:r>
              <a:rPr lang="en-AU" smtClean="0"/>
              <a:t>on behalf of SC)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36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675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January 2019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2019-01-17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b="0" dirty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37</a:t>
            </a:fld>
            <a:endParaRPr lang="en-US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/>
              <a:t>January 2019</a:t>
            </a:r>
            <a:endParaRPr lang="en-US" sz="1800" dirty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/>
          </p:nvPr>
        </p:nvGraphicFramePr>
        <p:xfrm>
          <a:off x="2044700" y="2274889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3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2274889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5166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January 2019 session.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38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098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18966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Began comment resolution of 723 comments received in LB236</a:t>
            </a:r>
          </a:p>
          <a:p>
            <a:pPr lvl="1">
              <a:defRPr/>
            </a:pPr>
            <a:r>
              <a:rPr lang="en-US" altLang="ja-JP" dirty="0" smtClean="0"/>
              <a:t>Approximately 80 Comments were resolved </a:t>
            </a:r>
          </a:p>
          <a:p>
            <a:pPr lvl="1">
              <a:defRPr/>
            </a:pPr>
            <a:r>
              <a:rPr lang="en-US" altLang="ja-JP" dirty="0" smtClean="0"/>
              <a:t>In response to CID 2695, developed liaison to Wi-Fi Alliance re: ANA assigned values, </a:t>
            </a:r>
            <a:r>
              <a:rPr lang="en-US" altLang="ja-JP" dirty="0"/>
              <a:t>see </a:t>
            </a:r>
            <a:r>
              <a:rPr lang="en-US" altLang="ja-JP" dirty="0">
                <a:hlinkClick r:id="rId3"/>
              </a:rPr>
              <a:t>https://</a:t>
            </a:r>
            <a:r>
              <a:rPr lang="en-US" altLang="ja-JP" dirty="0" smtClean="0">
                <a:hlinkClick r:id="rId3"/>
              </a:rPr>
              <a:t>mentor.ieee.org/802.11/dcn/19/11-19-0185-01-000m-proposed-ls-to-wfa-on-reserved-usage.docx</a:t>
            </a:r>
            <a:r>
              <a:rPr lang="en-US" altLang="ja-JP" dirty="0" smtClean="0"/>
              <a:t> </a:t>
            </a:r>
          </a:p>
          <a:p>
            <a:pPr>
              <a:defRPr/>
            </a:pPr>
            <a:r>
              <a:rPr lang="en-US" altLang="ja-JP" dirty="0" smtClean="0"/>
              <a:t>Planned teleconferences and Ad-hoc meeting</a:t>
            </a:r>
          </a:p>
          <a:p>
            <a:pPr lvl="1">
              <a:defRPr/>
            </a:pPr>
            <a:r>
              <a:rPr lang="en-US" altLang="en-US" dirty="0"/>
              <a:t>February 1, 8, 15, 22, March 1 2019 10am Eastern, 3 </a:t>
            </a:r>
            <a:r>
              <a:rPr lang="en-US" altLang="en-US" dirty="0" smtClean="0"/>
              <a:t>hours</a:t>
            </a:r>
            <a:endParaRPr lang="en-GB" altLang="en-US" dirty="0"/>
          </a:p>
          <a:p>
            <a:pPr lvl="1">
              <a:defRPr/>
            </a:pPr>
            <a:r>
              <a:rPr lang="en-US" altLang="en-US" dirty="0"/>
              <a:t>Next </a:t>
            </a:r>
            <a:r>
              <a:rPr lang="en-US" altLang="en-US" dirty="0"/>
              <a:t>ad-hoc:  Target Week April </a:t>
            </a:r>
            <a:r>
              <a:rPr lang="en-US" altLang="en-US" dirty="0"/>
              <a:t>1, 2019 – </a:t>
            </a:r>
            <a:r>
              <a:rPr lang="en-US" altLang="en-US" dirty="0"/>
              <a:t>Location </a:t>
            </a:r>
            <a:r>
              <a:rPr lang="en-US" altLang="en-US" dirty="0"/>
              <a:t>TBD</a:t>
            </a:r>
            <a:endParaRPr lang="en-US" altLang="ja-JP" dirty="0" smtClean="0"/>
          </a:p>
          <a:p>
            <a:pPr>
              <a:defRPr/>
            </a:pPr>
            <a:r>
              <a:rPr lang="en-US" dirty="0" smtClean="0"/>
              <a:t>No changes to </a:t>
            </a:r>
            <a:r>
              <a:rPr lang="en-US" dirty="0" err="1" smtClean="0"/>
              <a:t>TGmd</a:t>
            </a:r>
            <a:r>
              <a:rPr lang="en-US" dirty="0" smtClean="0"/>
              <a:t> schedule</a:t>
            </a:r>
          </a:p>
          <a:p>
            <a:r>
              <a:rPr lang="en-US" dirty="0" smtClean="0"/>
              <a:t>Agenda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https://mentor.ieee.org/802.11/dcn/18/11-18-2084-05-000m-2019-january-tgmd-agenda.pptx</a:t>
            </a:r>
            <a:r>
              <a:rPr lang="en-US" dirty="0" smtClean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48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(January 2019)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9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907091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November </a:t>
            </a:r>
            <a:r>
              <a:rPr lang="en-US" altLang="en-US" dirty="0"/>
              <a:t>2018 –D2.0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March </a:t>
            </a:r>
            <a:r>
              <a:rPr lang="en-US" altLang="en-US" dirty="0"/>
              <a:t>2019 – Form SB </a:t>
            </a:r>
            <a:r>
              <a:rPr lang="en-US" altLang="en-US" dirty="0" smtClean="0"/>
              <a:t>Pool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August </a:t>
            </a:r>
            <a:r>
              <a:rPr lang="en-US" altLang="en-US" dirty="0"/>
              <a:t>2019 – Initial SB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November </a:t>
            </a:r>
            <a:r>
              <a:rPr lang="en-US" altLang="en-US" dirty="0"/>
              <a:t>2019 – Recirculation </a:t>
            </a:r>
            <a:r>
              <a:rPr lang="en-US" altLang="en-US" dirty="0" smtClean="0"/>
              <a:t>SB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March </a:t>
            </a:r>
            <a:r>
              <a:rPr lang="en-US" altLang="en-US" dirty="0"/>
              <a:t>2020 – Final WG/EC </a:t>
            </a:r>
            <a:r>
              <a:rPr lang="en-US" altLang="en-US" dirty="0" smtClean="0"/>
              <a:t>approval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May </a:t>
            </a:r>
            <a:r>
              <a:rPr lang="en-US" altLang="en-US" dirty="0"/>
              <a:t>2020 –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/SASB approval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65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>
                <a:hlinkClick r:id="rId4"/>
              </a:rPr>
              <a:t>standards.ieee.org/about/sba/index.html</a:t>
            </a:r>
            <a:r>
              <a:rPr lang="en-US" altLang="en-US" sz="2000" dirty="0"/>
              <a:t> </a:t>
            </a:r>
          </a:p>
          <a:p>
            <a:r>
              <a:rPr lang="en-US" altLang="en-US" sz="2000" dirty="0"/>
              <a:t>Comment spreadsheet: </a:t>
            </a:r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>
                <a:hlinkClick r:id="rId5"/>
              </a:rPr>
              <a:t>mentor.ieee.org/802.11/dcn/18/11-18-0611-13-000m-revmd-wg-ballot-comments.xls</a:t>
            </a:r>
            <a:r>
              <a:rPr lang="en-US" altLang="en-US" sz="2000" dirty="0"/>
              <a:t>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41</a:t>
            </a:fld>
            <a:endParaRPr lang="en-US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307157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January 2019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2019-01-17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7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altLang="zh-CN" smtClean="0"/>
              <a:t>January 2019</a:t>
            </a:r>
            <a:endParaRPr lang="en-US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2590801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7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1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686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January 2019 session.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0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altLang="zh-CN" smtClean="0"/>
              <a:t>January 2019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985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TG completed the resolution of all comments submitted on draft D3.0.</a:t>
            </a:r>
          </a:p>
          <a:p>
            <a:r>
              <a:rPr lang="en-CA" dirty="0" smtClean="0"/>
              <a:t>The TG passed a motion to allow the Editor to prepare draft D4.0 and start a 15 day WG Ballot.</a:t>
            </a:r>
          </a:p>
          <a:p>
            <a:r>
              <a:rPr lang="en-CA" dirty="0" smtClean="0"/>
              <a:t>The TG approved a new revision of the Coexistence Assurance document.</a:t>
            </a:r>
          </a:p>
          <a:p>
            <a:r>
              <a:rPr lang="en-CA" dirty="0" smtClean="0"/>
              <a:t>Timeline adjustment</a:t>
            </a:r>
          </a:p>
          <a:p>
            <a:r>
              <a:rPr lang="en-CA" dirty="0" smtClean="0"/>
              <a:t>The TG agenda is available at:</a:t>
            </a:r>
          </a:p>
          <a:p>
            <a:pPr lvl="1"/>
            <a:r>
              <a:rPr lang="en-CA" dirty="0">
                <a:hlinkClick r:id="rId3"/>
              </a:rPr>
              <a:t>https://mentor.ieee.org/802.11/dcn/18/11-18-2114-10-00ax-tgax-january-2019-meeting-</a:t>
            </a:r>
            <a:r>
              <a:rPr lang="en-CA" dirty="0" smtClean="0">
                <a:hlinkClick r:id="rId3"/>
              </a:rPr>
              <a:t>agenda.pptx</a:t>
            </a:r>
            <a:r>
              <a:rPr lang="en-CA" dirty="0" smtClean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92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CDEADD4B-701D-FA47-9508-1AF4DF0E3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http://www.ieee802.org/11/Reports/802.11_Timelines.htm</a:t>
            </a:r>
            <a:r>
              <a:rPr lang="en-US" dirty="0"/>
              <a:t> 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Recirculation		</a:t>
            </a:r>
            <a:r>
              <a:rPr lang="en-US" sz="2000" dirty="0"/>
              <a:t>		Jan</a:t>
            </a:r>
            <a:r>
              <a:rPr lang="en-US" sz="2000" dirty="0"/>
              <a:t>.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MEC/MRD	</a:t>
            </a:r>
            <a:r>
              <a:rPr lang="en-US" sz="2000" dirty="0"/>
              <a:t>			Mar</a:t>
            </a:r>
            <a:r>
              <a:rPr lang="en-US" sz="2000" dirty="0"/>
              <a:t>.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Sponsor Ballot pool	</a:t>
            </a:r>
            <a:r>
              <a:rPr lang="en-US" sz="2000" dirty="0"/>
              <a:t>		Feb</a:t>
            </a:r>
            <a:r>
              <a:rPr lang="en-US" sz="2000" dirty="0"/>
              <a:t>.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Initial Sponsor Ballot	</a:t>
            </a:r>
            <a:r>
              <a:rPr lang="en-US" sz="2000" dirty="0"/>
              <a:t>		May 2019  </a:t>
            </a:r>
            <a:r>
              <a:rPr lang="en-US" sz="2000" dirty="0">
                <a:sym typeface="Wingdings"/>
              </a:rPr>
              <a:t> July 2019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</a:t>
            </a:r>
            <a:r>
              <a:rPr lang="en-US" sz="2000" dirty="0"/>
              <a:t>Approval</a:t>
            </a:r>
            <a:r>
              <a:rPr lang="en-US" sz="2000" dirty="0"/>
              <a:t> </a:t>
            </a:r>
            <a:r>
              <a:rPr lang="en-US" sz="2000" dirty="0"/>
              <a:t>		Nov</a:t>
            </a:r>
            <a:r>
              <a:rPr lang="en-US" sz="2000" dirty="0"/>
              <a:t>. </a:t>
            </a:r>
            <a:r>
              <a:rPr lang="en-US" sz="2000" dirty="0"/>
              <a:t>2019  </a:t>
            </a:r>
            <a:r>
              <a:rPr lang="en-US" sz="2000" dirty="0">
                <a:sym typeface="Wingdings"/>
              </a:rPr>
              <a:t> January 2020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Conditional EC </a:t>
            </a:r>
            <a:r>
              <a:rPr lang="en-US" sz="2000" dirty="0"/>
              <a:t>approval</a:t>
            </a:r>
            <a:r>
              <a:rPr lang="en-US" sz="2000" dirty="0"/>
              <a:t> </a:t>
            </a:r>
            <a:r>
              <a:rPr lang="en-US" sz="2000" dirty="0"/>
              <a:t>	Nov</a:t>
            </a:r>
            <a:r>
              <a:rPr lang="en-US" sz="2000" dirty="0"/>
              <a:t>. </a:t>
            </a:r>
            <a:r>
              <a:rPr lang="en-US" sz="2000" dirty="0"/>
              <a:t>2019  </a:t>
            </a:r>
            <a:r>
              <a:rPr lang="en-US" sz="2000" dirty="0">
                <a:sym typeface="Wingdings"/>
              </a:rPr>
              <a:t> March 2020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RevCom</a:t>
            </a:r>
            <a:r>
              <a:rPr lang="en-US" sz="2000" dirty="0"/>
              <a:t>				Dec</a:t>
            </a:r>
            <a:r>
              <a:rPr lang="en-US" sz="2000" dirty="0"/>
              <a:t>. </a:t>
            </a:r>
            <a:r>
              <a:rPr lang="en-US" sz="2000" dirty="0"/>
              <a:t>2019 </a:t>
            </a:r>
            <a:r>
              <a:rPr lang="en-US" sz="2000" dirty="0">
                <a:sym typeface="Wingdings"/>
              </a:rPr>
              <a:t>  June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zh-CN" smtClean="0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4983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2019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Start comment resolution on draft D4.0.</a:t>
            </a:r>
            <a:endParaRPr lang="en-US" sz="2800" dirty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altLang="zh-CN" smtClean="0"/>
              <a:t>January 2019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9363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Telecons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With 10-day advance notice.</a:t>
            </a:r>
            <a:r>
              <a:rPr lang="en-US" sz="2800" dirty="0"/>
              <a:t>					</a:t>
            </a:r>
          </a:p>
          <a:p>
            <a:pPr>
              <a:buFont typeface="Arial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smtClean="0"/>
              <a:t>Osama Aboul-Magd (Huawei Technologies)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90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Task Group AY </a:t>
            </a:r>
            <a:br>
              <a:rPr lang="en-US" altLang="en-US" smtClean="0"/>
            </a:br>
            <a:r>
              <a:rPr lang="en-US" altLang="en-US" smtClean="0"/>
              <a:t>January 2019 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2000"/>
              <a:t>Date:</a:t>
            </a:r>
            <a:r>
              <a:rPr lang="en-US" altLang="en-US" sz="2000" b="0"/>
              <a:t> 2019-01-17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62649F4-6570-41FB-AC3D-20255A0982A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/>
          </a:p>
        </p:txBody>
      </p:sp>
      <p:sp>
        <p:nvSpPr>
          <p:cNvPr id="1536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Edward Au (Huawei Technologies)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/>
        </p:nvGraphicFramePr>
        <p:xfrm>
          <a:off x="2198688" y="2667000"/>
          <a:ext cx="781685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5" name="Document" r:id="rId4" imgW="8227229" imgH="998269" progId="Word.Document.8">
                  <p:embed/>
                </p:oleObj>
              </mc:Choice>
              <mc:Fallback>
                <p:oleObj name="Document" r:id="rId4" imgW="8227229" imgH="99826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8688" y="2667000"/>
                        <a:ext cx="781685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100360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algn="just"/>
            <a:r>
              <a:rPr lang="en-US" altLang="en-US" smtClean="0"/>
              <a:t>This document is the closing report for Task Group AY for the January 2019 session.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CCE95B9-6959-4A25-BEA6-A3B2A7F9CA0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1741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51135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 </a:t>
            </a: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8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9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/>
              <a:t>Editors Emeritus:</a:t>
            </a:r>
          </a:p>
          <a:p>
            <a:pPr lvl="1"/>
            <a:r>
              <a:rPr lang="en-US" sz="1050" dirty="0" err="1"/>
              <a:t>TGaa</a:t>
            </a:r>
            <a:r>
              <a:rPr lang="en-US" sz="1050" dirty="0"/>
              <a:t> – Alex Ashley – </a:t>
            </a:r>
            <a:r>
              <a:rPr lang="en-US" sz="1050" dirty="0">
                <a:hlinkClick r:id="rId10"/>
              </a:rPr>
              <a:t>alex.ashley@hotmail.co.uk</a:t>
            </a:r>
            <a:r>
              <a:rPr lang="en-US" sz="1050" dirty="0"/>
              <a:t>	</a:t>
            </a:r>
          </a:p>
          <a:p>
            <a:pPr lvl="1"/>
            <a:r>
              <a:rPr lang="en-US" sz="1050" dirty="0" err="1"/>
              <a:t>TGac</a:t>
            </a:r>
            <a:r>
              <a:rPr lang="en-US" sz="1050" dirty="0"/>
              <a:t> – Robert Stacey – </a:t>
            </a:r>
            <a:r>
              <a:rPr lang="en-US" sz="1050" dirty="0">
                <a:hlinkClick r:id="rId3"/>
              </a:rPr>
              <a:t>robert.stacey@intel.com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TGad</a:t>
            </a:r>
            <a:r>
              <a:rPr lang="en-US" sz="1050" dirty="0"/>
              <a:t> – Carlos Cordeiro – </a:t>
            </a:r>
            <a:r>
              <a:rPr lang="en-US" sz="1050" dirty="0">
                <a:hlinkClick r:id="rId4"/>
              </a:rPr>
              <a:t>carlos.cordeiro@intel.com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TGae</a:t>
            </a:r>
            <a:r>
              <a:rPr lang="en-US" sz="1050" dirty="0"/>
              <a:t> – Henry </a:t>
            </a:r>
            <a:r>
              <a:rPr lang="en-US" sz="1050" dirty="0" err="1"/>
              <a:t>Ptasinski</a:t>
            </a:r>
            <a:r>
              <a:rPr lang="en-US" sz="1050" dirty="0"/>
              <a:t> – </a:t>
            </a:r>
            <a:r>
              <a:rPr lang="en-US" sz="1050" dirty="0">
                <a:hlinkClick r:id="rId11"/>
              </a:rPr>
              <a:t>henry@LOGOUT.COM</a:t>
            </a:r>
            <a:r>
              <a:rPr lang="en-US" sz="1050" dirty="0"/>
              <a:t> </a:t>
            </a:r>
          </a:p>
          <a:p>
            <a:pPr lvl="1"/>
            <a:r>
              <a:rPr lang="en-US" sz="1050" dirty="0" err="1"/>
              <a:t>TGaf</a:t>
            </a:r>
            <a:r>
              <a:rPr lang="en-US" sz="1050" dirty="0"/>
              <a:t> – Peter Ecclesine – </a:t>
            </a:r>
            <a:r>
              <a:rPr lang="en-US" sz="1050" dirty="0">
                <a:hlinkClick r:id="rId12"/>
              </a:rPr>
              <a:t>petere@ieee.org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REVmc</a:t>
            </a:r>
            <a:r>
              <a:rPr lang="en-US" sz="1050" dirty="0"/>
              <a:t> – Adrian Stephens </a:t>
            </a:r>
            <a:r>
              <a:rPr lang="en-US" sz="1050" b="0" dirty="0"/>
              <a:t>– </a:t>
            </a:r>
            <a:r>
              <a:rPr lang="en-US" sz="1050" b="0" dirty="0">
                <a:hlinkClick r:id="rId13"/>
              </a:rPr>
              <a:t>adrian.p.stephens@ieee.org</a:t>
            </a:r>
            <a:r>
              <a:rPr lang="en-US" sz="1050" b="0" dirty="0"/>
              <a:t> </a:t>
            </a:r>
            <a:r>
              <a:rPr lang="en-US" sz="1050" dirty="0"/>
              <a:t>, Edward Au – </a:t>
            </a:r>
            <a:r>
              <a:rPr lang="en-US" sz="1050" b="0" u="sng" dirty="0">
                <a:hlinkClick r:id="rId9"/>
              </a:rPr>
              <a:t>edward.ks.au@huawei.com</a:t>
            </a:r>
            <a:r>
              <a:rPr lang="en-US" sz="1050" dirty="0"/>
              <a:t>, Emily Qi – </a:t>
            </a:r>
            <a:r>
              <a:rPr lang="en-US" sz="1050" b="0" dirty="0">
                <a:hlinkClick r:id="rId8"/>
              </a:rPr>
              <a:t>emily.h.qi@intel.com</a:t>
            </a:r>
            <a:r>
              <a:rPr lang="en-US" sz="1050" b="0" dirty="0"/>
              <a:t> </a:t>
            </a:r>
          </a:p>
          <a:p>
            <a:pPr lvl="1"/>
            <a:r>
              <a:rPr lang="en-US" sz="1050" dirty="0" err="1"/>
              <a:t>TGah</a:t>
            </a:r>
            <a:r>
              <a:rPr lang="en-US" sz="1050" dirty="0"/>
              <a:t> – </a:t>
            </a:r>
            <a:r>
              <a:rPr lang="en-US" sz="1050" dirty="0" err="1"/>
              <a:t>Yongho</a:t>
            </a:r>
            <a:r>
              <a:rPr lang="en-US" sz="1050" dirty="0"/>
              <a:t> </a:t>
            </a:r>
            <a:r>
              <a:rPr lang="en-US" sz="1050" dirty="0" err="1"/>
              <a:t>Seok</a:t>
            </a:r>
            <a:r>
              <a:rPr lang="en-US" sz="1050" dirty="0"/>
              <a:t> </a:t>
            </a:r>
            <a:r>
              <a:rPr lang="en-US" sz="1050" dirty="0">
                <a:hlinkClick r:id="rId14"/>
              </a:rPr>
              <a:t>yongho.seok@gmail.com</a:t>
            </a:r>
            <a:r>
              <a:rPr lang="en-US" sz="1050" dirty="0"/>
              <a:t>,  Alfred </a:t>
            </a:r>
            <a:r>
              <a:rPr lang="en-US" sz="1050" dirty="0" err="1"/>
              <a:t>Asterjadhi</a:t>
            </a:r>
            <a:r>
              <a:rPr lang="en-US" sz="1050" dirty="0"/>
              <a:t> – </a:t>
            </a:r>
            <a:r>
              <a:rPr lang="en-US" sz="1050" dirty="0">
                <a:hlinkClick r:id="rId15"/>
              </a:rPr>
              <a:t>aasterja@qti.qualcomm.com</a:t>
            </a:r>
            <a:r>
              <a:rPr lang="en-US" sz="1050" dirty="0"/>
              <a:t>  </a:t>
            </a:r>
          </a:p>
          <a:p>
            <a:pPr lvl="1"/>
            <a:r>
              <a:rPr lang="en-US" sz="1050" dirty="0" err="1"/>
              <a:t>TGai</a:t>
            </a:r>
            <a:r>
              <a:rPr lang="en-US" sz="1050" dirty="0"/>
              <a:t> - </a:t>
            </a:r>
            <a:r>
              <a:rPr lang="en-US" sz="1050" dirty="0">
                <a:hlinkClick r:id="rId16"/>
              </a:rPr>
              <a:t>LRA@tiac.net</a:t>
            </a:r>
            <a:r>
              <a:rPr lang="en-US" sz="1050" dirty="0"/>
              <a:t>, Ping FANG </a:t>
            </a:r>
            <a:r>
              <a:rPr lang="en-US" sz="1050" dirty="0">
                <a:hlinkClick r:id="rId17"/>
              </a:rPr>
              <a:t>Ping.FANG@huawei.com </a:t>
            </a:r>
            <a:endParaRPr lang="en-US" sz="1050" dirty="0"/>
          </a:p>
          <a:p>
            <a:pPr lvl="1"/>
            <a:r>
              <a:rPr lang="en-US" sz="1000" b="0" dirty="0" err="1"/>
              <a:t>TGaj</a:t>
            </a:r>
            <a:r>
              <a:rPr lang="en-US" sz="1000" b="0" dirty="0"/>
              <a:t> – </a:t>
            </a:r>
            <a:r>
              <a:rPr lang="en-US" sz="1000" b="0" dirty="0" err="1"/>
              <a:t>Jiamin</a:t>
            </a:r>
            <a:r>
              <a:rPr lang="en-US" sz="1000" b="0" dirty="0"/>
              <a:t> CHEN – </a:t>
            </a:r>
            <a:r>
              <a:rPr lang="en-US" sz="1000" b="0" dirty="0">
                <a:hlinkClick r:id="rId18"/>
              </a:rPr>
              <a:t>jiamin.chen@mail01.huawei.com</a:t>
            </a:r>
            <a:r>
              <a:rPr lang="en-US" sz="1000" b="0" dirty="0"/>
              <a:t> , </a:t>
            </a:r>
            <a:r>
              <a:rPr lang="en-US" sz="1000" b="0" dirty="0" err="1"/>
              <a:t>Shiwen</a:t>
            </a:r>
            <a:r>
              <a:rPr lang="en-US" sz="1000" b="0" dirty="0"/>
              <a:t> He – </a:t>
            </a:r>
            <a:r>
              <a:rPr lang="en-US" sz="1000" b="0" u="sng" dirty="0">
                <a:hlinkClick r:id="rId19"/>
              </a:rPr>
              <a:t>shiwenhe@seu.edu.cn</a:t>
            </a:r>
            <a:endParaRPr lang="en-US" sz="1000" b="0" u="sng" dirty="0"/>
          </a:p>
          <a:p>
            <a:pPr lvl="1"/>
            <a:r>
              <a:rPr lang="en-US" sz="1000" dirty="0" err="1"/>
              <a:t>TGak</a:t>
            </a:r>
            <a:r>
              <a:rPr lang="en-US" sz="1000" dirty="0"/>
              <a:t> – Donald Eastlake – </a:t>
            </a:r>
            <a:r>
              <a:rPr lang="en-US" sz="1000" dirty="0">
                <a:hlinkClick r:id="rId20"/>
              </a:rPr>
              <a:t>d3e3e3@gmail.com</a:t>
            </a:r>
            <a:r>
              <a:rPr lang="en-US" sz="1000" dirty="0"/>
              <a:t> </a:t>
            </a:r>
          </a:p>
          <a:p>
            <a:pPr lvl="1"/>
            <a:r>
              <a:rPr lang="en-US" sz="1050" dirty="0" err="1"/>
              <a:t>TGaq</a:t>
            </a:r>
            <a:r>
              <a:rPr lang="en-US" sz="1050" dirty="0"/>
              <a:t> – Dan Gal –  </a:t>
            </a:r>
            <a:r>
              <a:rPr lang="en-US" sz="1050" dirty="0">
                <a:hlinkClick r:id="rId21"/>
              </a:rPr>
              <a:t>ddrgal@gmail.com</a:t>
            </a:r>
            <a:r>
              <a:rPr lang="en-US" sz="1050" dirty="0"/>
              <a:t> , Lee Armstrong – </a:t>
            </a:r>
            <a:r>
              <a:rPr lang="en-US" sz="1050" dirty="0">
                <a:solidFill>
                  <a:schemeClr val="accent2"/>
                </a:solidFill>
                <a:hlinkClick r:id="rId16"/>
              </a:rPr>
              <a:t>LRA@tiac.net</a:t>
            </a:r>
            <a:r>
              <a:rPr lang="en-US" sz="1050" dirty="0">
                <a:solidFill>
                  <a:schemeClr val="accent2"/>
                </a:solidFill>
              </a:rPr>
              <a:t> 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437942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EF7F14E-3F99-49C6-BA17-F1E05E72DCF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/>
          </a:p>
        </p:txBody>
      </p:sp>
      <p:sp>
        <p:nvSpPr>
          <p:cNvPr id="19461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Edward Au (Huawei Technologies)</a:t>
            </a:r>
          </a:p>
        </p:txBody>
      </p:sp>
      <p:sp>
        <p:nvSpPr>
          <p:cNvPr id="1946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Work Completed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2209800" y="18288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1200"/>
              </a:spcBef>
            </a:pPr>
            <a:r>
              <a:rPr lang="en-US" altLang="en-US"/>
              <a:t>27 submissions are covered during the meeting covering areas related to:</a:t>
            </a:r>
          </a:p>
          <a:p>
            <a:pPr lvl="1" algn="just">
              <a:spcBef>
                <a:spcPts val="575"/>
              </a:spcBef>
              <a:buFontTx/>
              <a:buChar char="•"/>
            </a:pPr>
            <a:r>
              <a:rPr lang="en-US" altLang="en-US" sz="1800"/>
              <a:t>Comment resolution on Letter Ballot 234 (Draft 2.0)</a:t>
            </a:r>
          </a:p>
          <a:p>
            <a:pPr lvl="1" algn="just">
              <a:spcBef>
                <a:spcPts val="575"/>
              </a:spcBef>
              <a:buFontTx/>
              <a:buChar char="•"/>
            </a:pPr>
            <a:r>
              <a:rPr lang="en-US" altLang="en-US" sz="1800"/>
              <a:t>Technical presentation</a:t>
            </a:r>
            <a:endParaRPr lang="en-CA" altLang="en-US"/>
          </a:p>
          <a:p>
            <a:pPr algn="just">
              <a:spcBef>
                <a:spcPts val="1225"/>
              </a:spcBef>
            </a:pPr>
            <a:r>
              <a:rPr lang="en-CA" altLang="en-US"/>
              <a:t>All open CIDs are reviewed, resolved, and approved</a:t>
            </a:r>
          </a:p>
          <a:p>
            <a:pPr algn="just">
              <a:spcBef>
                <a:spcPts val="1225"/>
              </a:spcBef>
            </a:pPr>
            <a:r>
              <a:rPr lang="en-US" altLang="en-US"/>
              <a:t>Coexistence assurance document (17/1288r3) is reaffirmed</a:t>
            </a:r>
          </a:p>
          <a:p>
            <a:pPr algn="just">
              <a:spcBef>
                <a:spcPts val="1225"/>
              </a:spcBef>
            </a:pPr>
            <a:r>
              <a:rPr lang="en-CA" altLang="en-US"/>
              <a:t>Passed a motion to prepare D3.0 and start a 15 day recirculation Working Group technical letter ballot</a:t>
            </a:r>
          </a:p>
          <a:p>
            <a:pPr algn="just">
              <a:spcBef>
                <a:spcPts val="1225"/>
              </a:spcBef>
            </a:pPr>
            <a:endParaRPr lang="en-CA" altLang="en-US"/>
          </a:p>
          <a:p>
            <a:pPr algn="just">
              <a:spcBef>
                <a:spcPts val="1225"/>
              </a:spcBef>
            </a:pPr>
            <a:endParaRPr lang="en-CA" altLang="en-US"/>
          </a:p>
          <a:p>
            <a:pPr algn="just">
              <a:spcBef>
                <a:spcPts val="1225"/>
              </a:spcBef>
            </a:pPr>
            <a:endParaRPr lang="en-CA" altLang="en-US"/>
          </a:p>
          <a:p>
            <a:pPr algn="just">
              <a:spcBef>
                <a:spcPts val="1225"/>
              </a:spcBef>
            </a:pPr>
            <a:endParaRPr lang="en-US" altLang="en-US"/>
          </a:p>
          <a:p>
            <a:pPr lvl="1" algn="just">
              <a:spcBef>
                <a:spcPts val="1225"/>
              </a:spcBef>
            </a:pPr>
            <a:endParaRPr lang="en-US" altLang="en-US"/>
          </a:p>
          <a:p>
            <a:pPr lvl="1" algn="just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54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397F0B03-013A-4FC7-9470-9B59783EFCB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/>
          </a:p>
        </p:txBody>
      </p:sp>
      <p:sp>
        <p:nvSpPr>
          <p:cNvPr id="21509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Edward Au (Huawei Technologies)</a:t>
            </a:r>
          </a:p>
        </p:txBody>
      </p:sp>
      <p:sp>
        <p:nvSpPr>
          <p:cNvPr id="21510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1507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Goals for March 2019 plenary</a:t>
            </a:r>
          </a:p>
        </p:txBody>
      </p:sp>
      <p:sp>
        <p:nvSpPr>
          <p:cNvPr id="21508" name="Rectangle 3"/>
          <p:cNvSpPr txBox="1">
            <a:spLocks noChangeArrowheads="1"/>
          </p:cNvSpPr>
          <p:nvPr/>
        </p:nvSpPr>
        <p:spPr bwMode="auto">
          <a:xfrm>
            <a:off x="2209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1225"/>
              </a:spcBef>
            </a:pPr>
            <a:r>
              <a:rPr lang="en-US" altLang="en-US"/>
              <a:t>Comment resolution on D3.0</a:t>
            </a:r>
          </a:p>
          <a:p>
            <a:pPr algn="just">
              <a:spcBef>
                <a:spcPts val="1225"/>
              </a:spcBef>
            </a:pPr>
            <a:r>
              <a:rPr lang="en-US" altLang="en-US"/>
              <a:t>Technical presentation</a:t>
            </a:r>
          </a:p>
          <a:p>
            <a:pPr algn="just">
              <a:spcBef>
                <a:spcPts val="1225"/>
              </a:spcBef>
            </a:pPr>
            <a:endParaRPr lang="en-US" altLang="en-US"/>
          </a:p>
          <a:p>
            <a:pPr algn="just">
              <a:spcBef>
                <a:spcPts val="1225"/>
              </a:spcBef>
            </a:pPr>
            <a:endParaRPr lang="en-US" altLang="en-US"/>
          </a:p>
          <a:p>
            <a:pPr lvl="1" algn="just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37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12B8915-72D1-4180-840B-525FA3ABC4F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/>
          </a:p>
        </p:txBody>
      </p:sp>
      <p:sp>
        <p:nvSpPr>
          <p:cNvPr id="23557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Edward Au (Huawei Technologies)</a:t>
            </a:r>
          </a:p>
        </p:txBody>
      </p:sp>
      <p:sp>
        <p:nvSpPr>
          <p:cNvPr id="23558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3555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Teleconference Schedule</a:t>
            </a:r>
          </a:p>
        </p:txBody>
      </p:sp>
      <p:sp>
        <p:nvSpPr>
          <p:cNvPr id="23556" name="Rectangle 3"/>
          <p:cNvSpPr txBox="1">
            <a:spLocks noChangeArrowheads="1"/>
          </p:cNvSpPr>
          <p:nvPr/>
        </p:nvSpPr>
        <p:spPr bwMode="auto">
          <a:xfrm>
            <a:off x="2209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en-US" altLang="en-US">
                <a:cs typeface="Times New Roman" panose="02020603050405020304" pitchFamily="18" charset="0"/>
              </a:rPr>
              <a:t>February 27 (Wednesday), 10:00am ET – 11:30am ET</a:t>
            </a:r>
          </a:p>
          <a:p>
            <a:pPr algn="just">
              <a:spcBef>
                <a:spcPts val="600"/>
              </a:spcBef>
            </a:pPr>
            <a:r>
              <a:rPr lang="en-US" altLang="en-US">
                <a:cs typeface="Times New Roman" panose="02020603050405020304" pitchFamily="18" charset="0"/>
              </a:rPr>
              <a:t>March 6 (Wednesday), 10:00am ET – 11:30am ET</a:t>
            </a:r>
          </a:p>
          <a:p>
            <a:pPr algn="just">
              <a:spcBef>
                <a:spcPts val="600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algn="just">
              <a:spcBef>
                <a:spcPts val="1225"/>
              </a:spcBef>
            </a:pPr>
            <a:endParaRPr lang="en-US" altLang="en-US">
              <a:cs typeface="Times New Roman" panose="02020603050405020304" pitchFamily="18" charset="0"/>
            </a:endParaRPr>
          </a:p>
          <a:p>
            <a:pPr lvl="1" algn="just"/>
            <a:endParaRPr lang="en-US" altLang="en-US">
              <a:cs typeface="Times New Roman" panose="02020603050405020304" pitchFamily="18" charset="0"/>
            </a:endParaRPr>
          </a:p>
          <a:p>
            <a:pPr lvl="1"/>
            <a:endParaRPr lang="en-US" altLang="en-US">
              <a:cs typeface="Times New Roman" panose="02020603050405020304" pitchFamily="18" charset="0"/>
            </a:endParaRPr>
          </a:p>
          <a:p>
            <a:pPr lvl="1"/>
            <a:endParaRPr lang="en-US" altLang="en-US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9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 smtClean="0"/>
              <a:t>Jan.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 dirty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2019-01-17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53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8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3010021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 smtClean="0"/>
              <a:t>This </a:t>
            </a:r>
            <a:r>
              <a:rPr lang="en-US" dirty="0"/>
              <a:t>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</a:t>
            </a:r>
            <a:r>
              <a:rPr lang="en-US" dirty="0" smtClean="0"/>
              <a:t>St. Louis meeting, Jan. 2019 </a:t>
            </a:r>
            <a:r>
              <a:rPr lang="en-US" dirty="0"/>
              <a:t>meeting.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135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4400" dirty="0"/>
              <a:t>TG Status And Work Completed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Published a new draft, P802.11az </a:t>
            </a:r>
            <a:r>
              <a:rPr lang="en-US" b="0" dirty="0" smtClean="0"/>
              <a:t>D0.6.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Group met for 8 meeting slots, reviewed a total </a:t>
            </a:r>
            <a:r>
              <a:rPr lang="en-US" b="0" dirty="0"/>
              <a:t>of </a:t>
            </a:r>
            <a:r>
              <a:rPr lang="en-US" b="0" dirty="0" smtClean="0"/>
              <a:t>32 submissions.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Closed all 64 identified TBDs in the spec.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TG approved Initial WG ballot initiation.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766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Towards March Meeting and Beyond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61084" cy="4473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Conduct Initial WG ballot and technical comment collection.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Review initial WG ballot results.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Consider any comment resolution generated by the March meeting.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03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b="0" dirty="0" smtClean="0"/>
              <a:t>Mar. 6</a:t>
            </a:r>
            <a:r>
              <a:rPr lang="en-US" altLang="en-US" b="0" baseline="30000" dirty="0" smtClean="0"/>
              <a:t>th</a:t>
            </a:r>
            <a:r>
              <a:rPr lang="en-US" altLang="en-US" b="0" dirty="0" smtClean="0"/>
              <a:t> (Wed.) 12:00 PM ET, 1:30 hr. </a:t>
            </a:r>
          </a:p>
          <a:p>
            <a:endParaRPr lang="en-US" b="0" dirty="0"/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25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2019 January </a:t>
            </a:r>
            <a:br>
              <a:rPr lang="en-US" altLang="en-US" smtClean="0"/>
            </a:br>
            <a:r>
              <a:rPr lang="en-US" altLang="en-US" smtClean="0"/>
              <a:t>TGba Closing Report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BDD0281-9D1F-4D5A-BF0D-5858B2EA198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2019-1-18</a:t>
            </a:r>
            <a:endParaRPr lang="en-GB" sz="2000" b="0" kern="0" dirty="0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104" name="Object 3"/>
          <p:cNvGraphicFramePr>
            <a:graphicFrameLocks noChangeAspect="1"/>
          </p:cNvGraphicFramePr>
          <p:nvPr/>
        </p:nvGraphicFramePr>
        <p:xfrm>
          <a:off x="2300289" y="3062289"/>
          <a:ext cx="7177087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1" name="Document" r:id="rId4" imgW="8267030" imgH="3023616" progId="Word.Document.8">
                  <p:embed/>
                </p:oleObj>
              </mc:Choice>
              <mc:Fallback>
                <p:oleObj name="Document" r:id="rId4" imgW="8267030" imgH="30236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9" y="3062289"/>
                        <a:ext cx="7177087" cy="262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579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 Completed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  <a:p>
            <a:r>
              <a:rPr lang="en-US" altLang="en-US" smtClean="0"/>
              <a:t>Completed comment resolution on TGba Draft 1.0</a:t>
            </a:r>
          </a:p>
          <a:p>
            <a:r>
              <a:rPr lang="en-US" altLang="en-US" smtClean="0"/>
              <a:t>TGba approved to generate TGba Draft 2.0 and start 30 day initial WG letter ballot</a:t>
            </a:r>
          </a:p>
          <a:p>
            <a:r>
              <a:rPr lang="en-US" altLang="en-US" smtClean="0"/>
              <a:t>TGba approved TGba coexistence assurance document</a:t>
            </a:r>
          </a:p>
          <a:p>
            <a:pPr lvl="1"/>
            <a:r>
              <a:rPr lang="en-US" altLang="en-US" smtClean="0"/>
              <a:t>11-18/1069r1</a:t>
            </a:r>
          </a:p>
          <a:p>
            <a:r>
              <a:rPr lang="en-US" altLang="en-US" smtClean="0"/>
              <a:t>Reviewed TG timeline</a:t>
            </a:r>
          </a:p>
          <a:p>
            <a:r>
              <a:rPr lang="en-US" altLang="en-US" smtClean="0"/>
              <a:t>Agenda: doc:11-18/2109r10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3D00ADB-F179-4C1C-BEB9-21FF5DCD440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53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11ax, 11ay and </a:t>
            </a:r>
            <a:r>
              <a:rPr lang="en-US" dirty="0" err="1"/>
              <a:t>REVmd</a:t>
            </a:r>
            <a:r>
              <a:rPr lang="en-US" dirty="0"/>
              <a:t> next steps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981200"/>
            <a:ext cx="10361084" cy="4113213"/>
          </a:xfrm>
        </p:spPr>
        <p:txBody>
          <a:bodyPr/>
          <a:lstStyle/>
          <a:p>
            <a:r>
              <a:rPr lang="en-US" dirty="0"/>
              <a:t>MDR reviews for several volunteers (two+ for the style guide, one for MIB following new MIB guidelines), need </a:t>
            </a:r>
            <a:r>
              <a:rPr lang="en-US" dirty="0" err="1"/>
              <a:t>REVmd</a:t>
            </a:r>
            <a:r>
              <a:rPr lang="en-US" dirty="0"/>
              <a:t> candidates, have 11ax and 11ay identified</a:t>
            </a:r>
          </a:p>
          <a:p>
            <a:endParaRPr lang="en-US" dirty="0"/>
          </a:p>
          <a:p>
            <a:r>
              <a:rPr lang="en-US" dirty="0"/>
              <a:t>All amendments are based on </a:t>
            </a:r>
            <a:r>
              <a:rPr lang="en-US" dirty="0" err="1"/>
              <a:t>REVmd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REVmd</a:t>
            </a:r>
            <a:r>
              <a:rPr lang="en-US" dirty="0"/>
              <a:t> SB July 2019, probably will have a shorter SB recycle than </a:t>
            </a:r>
            <a:r>
              <a:rPr lang="en-US" dirty="0" err="1"/>
              <a:t>REVmc</a:t>
            </a:r>
            <a:r>
              <a:rPr lang="en-US" dirty="0"/>
              <a:t> did without rolling in any amendments.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4748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Goals for March 2019</a:t>
            </a:r>
          </a:p>
        </p:txBody>
      </p:sp>
      <p:sp>
        <p:nvSpPr>
          <p:cNvPr id="33795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Comment assignment </a:t>
            </a:r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Comment resolution on </a:t>
            </a:r>
            <a:r>
              <a:rPr lang="en-US" altLang="en-US" dirty="0" err="1" smtClean="0"/>
              <a:t>TGba</a:t>
            </a:r>
            <a:r>
              <a:rPr lang="en-US" altLang="en-US" dirty="0" smtClean="0"/>
              <a:t> Draft 2.0 </a:t>
            </a:r>
            <a:endParaRPr lang="en-US" altLang="en-US" dirty="0"/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Review TG timeline</a:t>
            </a:r>
          </a:p>
          <a:p>
            <a:pPr>
              <a:defRPr/>
            </a:pPr>
            <a:endParaRPr lang="en-US" altLang="en-US" dirty="0" smtClean="0"/>
          </a:p>
          <a:p>
            <a:pPr marL="0" indent="0"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37D4C06-142C-4B3B-8135-76769EB038E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86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 Call Schedule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en-US" sz="2400" b="1" dirty="0"/>
              <a:t>Five teleconference calls:</a:t>
            </a:r>
          </a:p>
          <a:p>
            <a:pPr marL="685800" lvl="2" indent="-342900">
              <a:defRPr/>
            </a:pPr>
            <a:r>
              <a:rPr lang="en-US" altLang="en-US" sz="2400" b="1" dirty="0"/>
              <a:t>March 4th, Monday, 10:00 ET, 2 hours</a:t>
            </a:r>
          </a:p>
          <a:p>
            <a:pPr marL="342900" lvl="2" indent="0">
              <a:defRPr/>
            </a:pPr>
            <a:endParaRPr lang="en-US" altLang="en-US" sz="2400" b="1" dirty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BB3D0803-CF82-4904-AB08-1FFF86A276DA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73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TGbb Janurary 2019 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2000"/>
              <a:t>Date:</a:t>
            </a:r>
            <a:r>
              <a:rPr lang="en-US" altLang="en-US" sz="2000" b="0"/>
              <a:t> 2019-01-17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D51AD08-BF7A-4A87-827A-45F8A0BCD7B9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 b="0"/>
          </a:p>
        </p:txBody>
      </p:sp>
      <p:sp>
        <p:nvSpPr>
          <p:cNvPr id="1536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1536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/>
        </p:nvGraphicFramePr>
        <p:xfrm>
          <a:off x="2195514" y="2667000"/>
          <a:ext cx="9126537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5" name="Document" r:id="rId4" imgW="8216847" imgH="1061847" progId="Word.Document.8">
                  <p:embed/>
                </p:oleObj>
              </mc:Choice>
              <mc:Fallback>
                <p:oleObj name="Document" r:id="rId4" imgW="8216847" imgH="10618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4" y="2667000"/>
                        <a:ext cx="9126537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2209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192094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4EFE8C2-0D64-4F32-B0BC-C236F20AB8B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 b="0"/>
          </a:p>
        </p:txBody>
      </p:sp>
      <p:sp>
        <p:nvSpPr>
          <p:cNvPr id="17414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209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/>
              <a:t>This presentation contains the IEEE 802.11 Light Communications Task Group closing report for the January 2019 session.</a:t>
            </a:r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</p:spTree>
    <p:extLst>
      <p:ext uri="{BB962C8B-B14F-4D97-AF65-F5344CB8AC3E}">
        <p14:creationId xmlns:p14="http://schemas.microsoft.com/office/powerpoint/2010/main" val="33542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DFD817E-24F3-40FC-90CC-5ED7114D868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200" b="0"/>
          </a:p>
        </p:txBody>
      </p:sp>
      <p:sp>
        <p:nvSpPr>
          <p:cNvPr id="19462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19461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6F1E1487-9677-45E7-8A6F-BEB88DB43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1676400"/>
            <a:ext cx="776128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457200" lvl="1" indent="0">
              <a:buNone/>
              <a:defRPr/>
            </a:pPr>
            <a:r>
              <a:rPr lang="en-US" altLang="en-US" sz="1400" b="1" u="sng" dirty="0"/>
              <a:t>Content</a:t>
            </a:r>
          </a:p>
          <a:p>
            <a:pPr lvl="1">
              <a:defRPr/>
            </a:pPr>
            <a:r>
              <a:rPr lang="en-GB" altLang="en-US" sz="1600" dirty="0"/>
              <a:t>Evaluation Methodology document has been created and agreed (</a:t>
            </a:r>
            <a:r>
              <a:rPr lang="en-GB" altLang="en-US" sz="1600" b="1" dirty="0"/>
              <a:t>doc. 11-19/0187</a:t>
            </a:r>
            <a:r>
              <a:rPr lang="en-GB" altLang="en-US" sz="1600" dirty="0"/>
              <a:t>)</a:t>
            </a:r>
          </a:p>
          <a:p>
            <a:pPr lvl="1">
              <a:defRPr/>
            </a:pPr>
            <a:r>
              <a:rPr lang="en-GB" altLang="en-US" sz="1600" dirty="0"/>
              <a:t>PHY evaluation methodology has been included in the Evaluation Methodology (</a:t>
            </a:r>
            <a:r>
              <a:rPr lang="en-GB" altLang="en-US" sz="1600" b="1" dirty="0"/>
              <a:t>doc. 11-19/0186r2</a:t>
            </a:r>
            <a:r>
              <a:rPr lang="en-GB" altLang="en-US" sz="1600" dirty="0"/>
              <a:t>)</a:t>
            </a:r>
          </a:p>
          <a:p>
            <a:pPr lvl="1">
              <a:defRPr/>
            </a:pPr>
            <a:r>
              <a:rPr lang="en-GB" altLang="en-US" sz="1600" dirty="0" err="1"/>
              <a:t>TGbb</a:t>
            </a:r>
            <a:r>
              <a:rPr lang="en-GB" altLang="en-US" sz="1600" dirty="0"/>
              <a:t> timeline has been reviewed and agreed (</a:t>
            </a:r>
            <a:r>
              <a:rPr lang="en-GB" altLang="en-US" sz="1600" b="1" dirty="0"/>
              <a:t>doc. 11-18/1290r2</a:t>
            </a:r>
            <a:r>
              <a:rPr lang="en-GB" altLang="en-US" sz="1600" dirty="0"/>
              <a:t>)</a:t>
            </a:r>
          </a:p>
          <a:p>
            <a:pPr marL="457200" lvl="1" indent="0">
              <a:buNone/>
              <a:defRPr/>
            </a:pPr>
            <a:endParaRPr lang="en-US" altLang="en-US" sz="1600" b="1" dirty="0"/>
          </a:p>
          <a:p>
            <a:pPr marL="457200" lvl="1" indent="0">
              <a:buNone/>
              <a:defRPr/>
            </a:pPr>
            <a:r>
              <a:rPr lang="en-US" altLang="en-US" sz="1600" b="1" dirty="0"/>
              <a:t>Meeting agenda and motions are available as doc. 11-18/2122r4</a:t>
            </a:r>
          </a:p>
          <a:p>
            <a:pPr marL="457200" lvl="1" indent="0">
              <a:buNone/>
              <a:defRPr/>
            </a:pPr>
            <a:endParaRPr lang="en-US" altLang="en-US" sz="1600" b="1" dirty="0"/>
          </a:p>
          <a:p>
            <a:pPr marL="457200" lvl="1" indent="0">
              <a:buNone/>
              <a:defRPr/>
            </a:pPr>
            <a:r>
              <a:rPr lang="en-US" altLang="en-US" sz="1600" b="1" dirty="0"/>
              <a:t>Minutes of the meeting are available as doc. 11-19/0211r0.</a:t>
            </a:r>
          </a:p>
        </p:txBody>
      </p:sp>
      <p:sp>
        <p:nvSpPr>
          <p:cNvPr id="19460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TGbb November Meeting</a:t>
            </a:r>
          </a:p>
        </p:txBody>
      </p:sp>
    </p:spTree>
    <p:extLst>
      <p:ext uri="{BB962C8B-B14F-4D97-AF65-F5344CB8AC3E}">
        <p14:creationId xmlns:p14="http://schemas.microsoft.com/office/powerpoint/2010/main" val="12492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42BF1F7-BACA-4E2A-821C-C18A0D2FA56A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200" b="0"/>
          </a:p>
        </p:txBody>
      </p:sp>
      <p:sp>
        <p:nvSpPr>
          <p:cNvPr id="21510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21509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09800" y="1676400"/>
            <a:ext cx="7761288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/>
            <a:r>
              <a:rPr lang="en-GB" altLang="en-US" sz="1800"/>
              <a:t>Evaluation Framework document discussion</a:t>
            </a:r>
          </a:p>
          <a:p>
            <a:pPr lvl="1"/>
            <a:r>
              <a:rPr lang="en-GB" altLang="en-US" sz="1800"/>
              <a:t>Consideration of PHY/MAC pre-proposals</a:t>
            </a:r>
          </a:p>
        </p:txBody>
      </p:sp>
      <p:sp>
        <p:nvSpPr>
          <p:cNvPr id="21508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Plan for TGbb March Meeting</a:t>
            </a:r>
          </a:p>
        </p:txBody>
      </p:sp>
    </p:spTree>
    <p:extLst>
      <p:ext uri="{BB962C8B-B14F-4D97-AF65-F5344CB8AC3E}">
        <p14:creationId xmlns:p14="http://schemas.microsoft.com/office/powerpoint/2010/main" val="157560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3AC289B-83C0-49FF-AC07-8C88EC794DA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200" b="0"/>
          </a:p>
        </p:txBody>
      </p:sp>
      <p:sp>
        <p:nvSpPr>
          <p:cNvPr id="23557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23556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3555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Evaluation methodology approval</a:t>
            </a:r>
          </a:p>
        </p:txBody>
      </p:sp>
      <p:pic>
        <p:nvPicPr>
          <p:cNvPr id="2355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1447800"/>
            <a:ext cx="6604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15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21B198F-AB36-4FC2-BD6E-E60E3B374B7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US" altLang="en-US" sz="1200" b="0"/>
          </a:p>
        </p:txBody>
      </p:sp>
      <p:sp>
        <p:nvSpPr>
          <p:cNvPr id="25605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2560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5603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Process Document Approval</a:t>
            </a:r>
          </a:p>
        </p:txBody>
      </p:sp>
      <p:pic>
        <p:nvPicPr>
          <p:cNvPr id="2560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47800"/>
            <a:ext cx="6400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527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03DBE67-258C-4E6C-BA25-3B43573736A9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68</a:t>
            </a:fld>
            <a:endParaRPr lang="en-US" altLang="en-US" sz="1200" b="0"/>
          </a:p>
        </p:txBody>
      </p:sp>
      <p:sp>
        <p:nvSpPr>
          <p:cNvPr id="2765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PHY Evaluation methodology approval</a:t>
            </a:r>
          </a:p>
        </p:txBody>
      </p:sp>
      <p:pic>
        <p:nvPicPr>
          <p:cNvPr id="276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0" y="1485900"/>
            <a:ext cx="635000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356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7C6CC05-04AB-4774-A70C-9ACED4112481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69</a:t>
            </a:fld>
            <a:endParaRPr lang="en-US" altLang="en-US" sz="1200" b="0"/>
          </a:p>
        </p:txBody>
      </p:sp>
      <p:sp>
        <p:nvSpPr>
          <p:cNvPr id="29701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29700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Timeline update</a:t>
            </a:r>
          </a:p>
        </p:txBody>
      </p:sp>
      <p:pic>
        <p:nvPicPr>
          <p:cNvPr id="2970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800" y="1447800"/>
            <a:ext cx="6578600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012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ABCBF0-44F1-45E4-B723-F8844E28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MDR status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D002123-6638-4344-B4D2-D272586A8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r>
              <a:rPr lang="en-US" sz="1600" dirty="0"/>
              <a:t>P802.11aj D3.0 went through MDR process – 802.11-16/1333r5 dated Dec 9, 2016</a:t>
            </a:r>
          </a:p>
          <a:p>
            <a:r>
              <a:rPr lang="en-US" sz="1600" dirty="0"/>
              <a:t>P802.11ak D3.0 went through MDR process – 802.11-17/143r3 dated March 2, 2017</a:t>
            </a:r>
          </a:p>
          <a:p>
            <a:endParaRPr lang="en-US" sz="1600" dirty="0"/>
          </a:p>
          <a:p>
            <a:r>
              <a:rPr lang="en-US" sz="1600" dirty="0"/>
              <a:t>P802.11ax will be started on D4.0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Naveen </a:t>
            </a:r>
            <a:r>
              <a:rPr lang="en-US" sz="1600" dirty="0" err="1"/>
              <a:t>Kakani</a:t>
            </a:r>
            <a:r>
              <a:rPr lang="en-US" sz="1600" dirty="0"/>
              <a:t>, Perry </a:t>
            </a:r>
            <a:r>
              <a:rPr lang="en-US" sz="1600" dirty="0" err="1"/>
              <a:t>Correll</a:t>
            </a:r>
            <a:r>
              <a:rPr lang="en-US" sz="1600" dirty="0"/>
              <a:t>, Peter Ecclesine)</a:t>
            </a:r>
          </a:p>
          <a:p>
            <a:r>
              <a:rPr lang="en-US" sz="1600" dirty="0"/>
              <a:t>P802.11ay will be started on D3.0 out of January meeting (Robert Stacey, +++, Edward Au,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r>
              <a:rPr lang="en-US" sz="1600" dirty="0" err="1"/>
              <a:t>REVmd</a:t>
            </a:r>
            <a:r>
              <a:rPr lang="en-US" sz="1600" dirty="0"/>
              <a:t> on Draft 2.1 will be started out of January (Robert Stacey, +++, </a:t>
            </a:r>
            <a:r>
              <a:rPr lang="en-US" sz="1600" dirty="0" err="1"/>
              <a:t>Yongho</a:t>
            </a:r>
            <a:r>
              <a:rPr lang="en-US" sz="1600" dirty="0"/>
              <a:t> Seok, Emily Qi, Peter Ecclesine)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6442E705-1460-4DF1-84ED-524D092FAD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94C071D-E4DB-400A-93E2-52FDF8F8AA9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D46ED981-2EF4-42B0-ACD5-D4EC6A2A13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81912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C79A6066-11AB-486C-8710-E75ACA753C07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70</a:t>
            </a:fld>
            <a:endParaRPr lang="en-US" altLang="en-US" sz="1200" b="0"/>
          </a:p>
        </p:txBody>
      </p:sp>
      <p:sp>
        <p:nvSpPr>
          <p:cNvPr id="31749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Nikola Serafimovski (pureLiFi)</a:t>
            </a:r>
          </a:p>
        </p:txBody>
      </p:sp>
      <p:sp>
        <p:nvSpPr>
          <p:cNvPr id="31748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January 2019</a:t>
            </a:r>
          </a:p>
        </p:txBody>
      </p:sp>
      <p:sp>
        <p:nvSpPr>
          <p:cNvPr id="31747" name="Rectangle 2"/>
          <p:cNvSpPr txBox="1">
            <a:spLocks noChangeArrowheads="1"/>
          </p:cNvSpPr>
          <p:nvPr/>
        </p:nvSpPr>
        <p:spPr bwMode="auto">
          <a:xfrm>
            <a:off x="2209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Teleconference schedule request</a:t>
            </a:r>
          </a:p>
        </p:txBody>
      </p:sp>
      <p:pic>
        <p:nvPicPr>
          <p:cNvPr id="317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47800"/>
            <a:ext cx="647700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232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2019-01-17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8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7553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January 2019, St. Louis, Missouri, USA.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5199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Goals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Leadership elections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Timeline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Technical submissions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56207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Leadership elections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TG Vice Chairs, subject to WG confirmation vote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Hitoshi MORIOKA, SRC Software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Stephen </a:t>
            </a:r>
            <a:r>
              <a:rPr lang="en-US" dirty="0" err="1"/>
              <a:t>McCANN</a:t>
            </a:r>
            <a:r>
              <a:rPr lang="en-US" dirty="0"/>
              <a:t>, </a:t>
            </a:r>
            <a:r>
              <a:rPr lang="en-US" dirty="0" err="1"/>
              <a:t>Blackberrry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Secretary:  </a:t>
            </a:r>
            <a:r>
              <a:rPr lang="en-US" dirty="0" err="1"/>
              <a:t>Xiaofei</a:t>
            </a:r>
            <a:r>
              <a:rPr lang="en-US" dirty="0"/>
              <a:t> WANG, Interdigital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Editor: </a:t>
            </a:r>
            <a:r>
              <a:rPr lang="en-US" dirty="0" err="1"/>
              <a:t>t.b.f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Agreed on first set of </a:t>
            </a:r>
            <a:r>
              <a:rPr lang="en-US" dirty="0" err="1"/>
              <a:t>TGbc</a:t>
            </a:r>
            <a:r>
              <a:rPr lang="en-US" dirty="0"/>
              <a:t> Functional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discussion on functional requirements, to be </a:t>
            </a:r>
            <a:r>
              <a:rPr lang="en-US" dirty="0" err="1"/>
              <a:t>contiuned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Timeline approved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97204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March 2019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Submissions to populate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TGbc</a:t>
            </a:r>
            <a:r>
              <a:rPr lang="en-US" dirty="0"/>
              <a:t> Use Case Document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TGbc</a:t>
            </a:r>
            <a:r>
              <a:rPr lang="en-US" dirty="0"/>
              <a:t> Functional Requirement Document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technical submissions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Find a Technical Editor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26443043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 Planning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Teleconferences:</a:t>
            </a:r>
          </a:p>
          <a:p>
            <a:r>
              <a:rPr lang="en-US" dirty="0"/>
              <a:t>	Agreed general time slot:  Tuesdays,  10:00h ET</a:t>
            </a:r>
          </a:p>
          <a:p>
            <a:r>
              <a:rPr lang="en-US" dirty="0"/>
              <a:t>	Telco on Feb 12, 2019 &amp; March 19, 2019</a:t>
            </a:r>
          </a:p>
          <a:p>
            <a:r>
              <a:rPr lang="en-US" dirty="0"/>
              <a:t>	Additional telco on–demand with 10-day notice</a:t>
            </a:r>
          </a:p>
          <a:p>
            <a:endParaRPr lang="en-US" dirty="0"/>
          </a:p>
          <a:p>
            <a:r>
              <a:rPr lang="en-US" dirty="0"/>
              <a:t>10-15 March 2019 F2F meeting, Vancouver, CND:</a:t>
            </a:r>
          </a:p>
          <a:p>
            <a:r>
              <a:rPr lang="en-US" dirty="0"/>
              <a:t>	Meeting time requested:  3 sessions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tx1"/>
                </a:solidFill>
              </a:rPr>
              <a:t>Monday PM1, Wednesday AM1, Thursday AM1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8495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TGbc</a:t>
            </a:r>
            <a:r>
              <a:rPr lang="en-US" dirty="0"/>
              <a:t> schedule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en-US" altLang="en-US" dirty="0"/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January 2020	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July 2020		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January 2021		Form SB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January 2021	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March 2021		Initial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July 2021			Recirculation SB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Jan 2022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dirty="0"/>
              <a:t>Feb 2022			</a:t>
            </a:r>
            <a:r>
              <a:rPr lang="en-US" altLang="en-US" dirty="0" err="1"/>
              <a:t>Revcom</a:t>
            </a:r>
            <a:r>
              <a:rPr lang="en-US" altLang="en-US" dirty="0"/>
              <a:t>/SASB approval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859796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Agenda for this week:				11-18/2124</a:t>
            </a:r>
          </a:p>
          <a:p>
            <a:r>
              <a:rPr lang="en-US" dirty="0"/>
              <a:t>Meeting / Chair’s Slide Deck:		11-18/2126</a:t>
            </a:r>
          </a:p>
          <a:p>
            <a:r>
              <a:rPr lang="en-US" dirty="0"/>
              <a:t>Meeting minutes:					11-19/0119</a:t>
            </a:r>
          </a:p>
          <a:p>
            <a:r>
              <a:rPr lang="en-US" dirty="0"/>
              <a:t>Snapshot Slide:						11-18/2125</a:t>
            </a:r>
          </a:p>
          <a:p>
            <a:r>
              <a:rPr lang="en-US" dirty="0"/>
              <a:t>Closing report:						11-18/2127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11-19/0135r0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1494278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EHT Closing Report – January 2019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2019-01-17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BlackBerry</a:t>
            </a:r>
            <a:endParaRPr lang="en-US" dirty="0">
              <a:latin typeface="Times New Roman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/>
          </p:nvPr>
        </p:nvGraphicFramePr>
        <p:xfrm>
          <a:off x="2076451" y="2360614"/>
          <a:ext cx="7694613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1" name="Document" r:id="rId4" imgW="8521700" imgH="1181100" progId="Word.Document.8">
                  <p:embed/>
                </p:oleObj>
              </mc:Choice>
              <mc:Fallback>
                <p:oleObj name="Document" r:id="rId4" imgW="8521700" imgH="11811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1" y="2360614"/>
                        <a:ext cx="7694613" cy="1068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678132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94213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https://mentor.ieee.org/802.11/dcn/09/11-09-1034-12-0000-802-11-editorial-style-guide.docx</a:t>
            </a:r>
            <a:endParaRPr lang="en-GB" dirty="0"/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5163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Approved PAR and CSD documents</a:t>
            </a:r>
          </a:p>
          <a:p>
            <a:pPr marL="400050" lvl="1" indent="0">
              <a:lnSpc>
                <a:spcPct val="90000"/>
              </a:lnSpc>
            </a:pPr>
            <a:r>
              <a:rPr lang="en-US" sz="1800" dirty="0"/>
              <a:t>PAR: </a:t>
            </a:r>
            <a:r>
              <a:rPr lang="en-US" altLang="en-US" sz="1800" dirty="0">
                <a:ea typeface="MS PGothic" panose="020B0600070205080204" pitchFamily="34" charset="-128"/>
                <a:hlinkClick r:id="rId3"/>
              </a:rPr>
              <a:t>https://mentor.ieee.org/802.11/dcn/18/11-18-1231-04-0eht-eht-draft-proposed-par.docx</a:t>
            </a:r>
            <a:r>
              <a:rPr lang="en-US" altLang="en-US" sz="1800" dirty="0">
                <a:ea typeface="MS PGothic" panose="020B0600070205080204" pitchFamily="34" charset="-128"/>
              </a:rPr>
              <a:t>  </a:t>
            </a:r>
          </a:p>
          <a:p>
            <a:pPr marL="400050" lvl="1" indent="0">
              <a:lnSpc>
                <a:spcPct val="90000"/>
              </a:lnSpc>
            </a:pPr>
            <a:r>
              <a:rPr lang="en-US" altLang="en-US" sz="1800" dirty="0">
                <a:ea typeface="MS PGothic" panose="020B0600070205080204" pitchFamily="34" charset="-128"/>
              </a:rPr>
              <a:t>CSD: </a:t>
            </a:r>
            <a:r>
              <a:rPr lang="en-US" altLang="en-US" sz="1800" dirty="0">
                <a:ea typeface="MS PGothic" panose="020B0600070205080204" pitchFamily="34" charset="-128"/>
                <a:hlinkClick r:id="rId4"/>
              </a:rPr>
              <a:t>https://mentor.ieee.org/802.11/dcn/18/11-18-1233-04-0eht-eht-draft-proposed-csd.docx</a:t>
            </a:r>
            <a:endParaRPr lang="en-US" altLang="en-US" sz="1800" dirty="0">
              <a:ea typeface="MS PGothic" panose="020B0600070205080204" pitchFamily="34" charset="-128"/>
            </a:endParaRPr>
          </a:p>
          <a:p>
            <a:pPr lvl="1" indent="-342900">
              <a:lnSpc>
                <a:spcPct val="90000"/>
              </a:lnSpc>
            </a:pPr>
            <a:r>
              <a:rPr lang="en-US" altLang="en-US" sz="1800" dirty="0">
                <a:ea typeface="MS PGothic" panose="020B0600070205080204" pitchFamily="34" charset="-128"/>
              </a:rPr>
              <a:t>WG Motions approval motions will take place later in this session. </a:t>
            </a:r>
          </a:p>
          <a:p>
            <a:pPr lvl="1" indent="-342900">
              <a:lnSpc>
                <a:spcPct val="90000"/>
              </a:lnSpc>
            </a:pPr>
            <a:r>
              <a:rPr lang="en-US" altLang="en-US" sz="1800" dirty="0">
                <a:ea typeface="MS PGothic" panose="020B0600070205080204" pitchFamily="34" charset="-128"/>
              </a:rPr>
              <a:t>There are references missing from the CSD document. The EHT SG considered this an editorial issue that will be resolved as part of updates made during the March session – no changes are required at this time. 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ea typeface="MS PGothic" panose="020B0600070205080204" pitchFamily="34" charset="-128"/>
              </a:rPr>
              <a:t>Discussed 22 technical contributions.</a:t>
            </a:r>
            <a:endParaRPr lang="en-US" sz="2200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BlackBerry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CA"/>
              <a:t>January 2019</a:t>
            </a:r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E76FC2D1-1909-FA41-A84F-0176571AC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8335" y="4265613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/>
              <a:t>Plan for March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4C69A6DD-6053-714D-9757-0C03EBA52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762" y="5181600"/>
            <a:ext cx="753903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000" kern="0" dirty="0"/>
              <a:t>Update PAR and CSD documents for EC approval and submission to NESCOM </a:t>
            </a:r>
          </a:p>
          <a:p>
            <a:pPr>
              <a:lnSpc>
                <a:spcPct val="90000"/>
              </a:lnSpc>
            </a:pPr>
            <a:r>
              <a:rPr lang="en-US" sz="2000" kern="0" dirty="0"/>
              <a:t>Discuss technical contributions</a:t>
            </a:r>
          </a:p>
        </p:txBody>
      </p:sp>
    </p:spTree>
    <p:extLst>
      <p:ext uri="{BB962C8B-B14F-4D97-AF65-F5344CB8AC3E}">
        <p14:creationId xmlns:p14="http://schemas.microsoft.com/office/powerpoint/2010/main" val="421344993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702B6FE-1ABC-474C-803C-7E49DD50C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AADECC-C5A7-4644-B4A6-500CB4E2C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000" dirty="0"/>
              <a:t>Believing that the PAR contained in the document referenced below meets IEEE-SA guidelines,</a:t>
            </a:r>
            <a:endParaRPr lang="en-CA" sz="2000" dirty="0"/>
          </a:p>
          <a:p>
            <a:pPr marL="0" indent="0"/>
            <a:r>
              <a:rPr lang="en-GB" sz="2000" dirty="0"/>
              <a:t>Request that the PAR contained in11-18/1231r4 &lt;</a:t>
            </a:r>
            <a:r>
              <a:rPr lang="en-GB" sz="2000" dirty="0">
                <a:hlinkClick r:id="rId2"/>
              </a:rPr>
              <a:t>https://mentor.ieee.org/802.11/dcn/18/11-18-1231-04-0eht-eht-draft-proposed-par.docx</a:t>
            </a:r>
            <a:r>
              <a:rPr lang="en-GB" sz="2000" dirty="0"/>
              <a:t> &gt; be posted to the IEEE 802 Executive Committee (EC) agenda for WG 802 preview and EC approval to submit to </a:t>
            </a:r>
            <a:r>
              <a:rPr lang="en-GB" sz="2000" dirty="0" err="1"/>
              <a:t>NesCom</a:t>
            </a:r>
            <a:r>
              <a:rPr lang="en-GB" sz="2000" dirty="0"/>
              <a:t>. </a:t>
            </a:r>
            <a:endParaRPr lang="en-CA" sz="2000" dirty="0"/>
          </a:p>
          <a:p>
            <a:pPr marL="0" indent="0"/>
            <a:r>
              <a:rPr lang="en-GB" sz="2000" dirty="0"/>
              <a:t> </a:t>
            </a:r>
            <a:endParaRPr lang="en-CA" sz="2000" dirty="0"/>
          </a:p>
          <a:p>
            <a:pPr marL="0" indent="0"/>
            <a:r>
              <a:rPr lang="en-GB" sz="2000" dirty="0"/>
              <a:t>Moved by Michael Montemurro on behalf of </a:t>
            </a:r>
            <a:r>
              <a:rPr lang="en-CA" sz="2000" dirty="0"/>
              <a:t>EHT SG</a:t>
            </a:r>
          </a:p>
          <a:p>
            <a:pPr marL="0" indent="0"/>
            <a:r>
              <a:rPr lang="en-GB" sz="2000" dirty="0"/>
              <a:t>EHT SG vote: </a:t>
            </a:r>
            <a:endParaRPr lang="en-CA" sz="2000" dirty="0"/>
          </a:p>
          <a:p>
            <a:pPr marL="0" indent="0"/>
            <a:r>
              <a:rPr lang="en-GB" sz="2000" dirty="0"/>
              <a:t>Moved: Laurent </a:t>
            </a:r>
            <a:r>
              <a:rPr lang="en-GB" sz="2000" dirty="0" err="1"/>
              <a:t>Cariou</a:t>
            </a:r>
            <a:r>
              <a:rPr lang="en-GB" sz="2000" dirty="0"/>
              <a:t> Seconded: Bin Tian, Result: y-n-a- 97-0-2</a:t>
            </a:r>
            <a:endParaRPr lang="en-CA" sz="2000" dirty="0"/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BAFF9E-199A-B542-8F2A-4E579E0780A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81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1B3B7FD-E5F4-7C42-8556-FEAEC1D45E7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Michael Montemurro, BlackBerry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B286F5-F459-1D49-A4B8-0520FBA3CE6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CA" altLang="en-US"/>
              <a:t>January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4262771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576C1B-04EB-294A-A768-A4840C4F9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EE76AE0-F694-B44F-A423-CEC4B1924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000" dirty="0"/>
              <a:t>Believing that the CSD contained in the document referenced below meets IEEE 802 guidelines,</a:t>
            </a:r>
            <a:endParaRPr lang="en-CA" sz="2000" dirty="0"/>
          </a:p>
          <a:p>
            <a:pPr marL="0" indent="0"/>
            <a:r>
              <a:rPr lang="en-GB" sz="2000" dirty="0"/>
              <a:t>Request that the CSD contained in 11-18/1233r4 &lt;</a:t>
            </a:r>
            <a:r>
              <a:rPr lang="en-GB" sz="2000" dirty="0">
                <a:hlinkClick r:id="rId2"/>
              </a:rPr>
              <a:t>https://mentor.ieee.org/802.11/dcn/18/11-18-1233-04-0eht-eht-draft-proposed-csd.docx</a:t>
            </a:r>
            <a:r>
              <a:rPr lang="en-GB" sz="2000" dirty="0"/>
              <a:t> &gt; be posted to the IEEE 802 Executive Committee (EC) agenda for WG 802 preview and EC approval.</a:t>
            </a:r>
            <a:endParaRPr lang="en-CA" sz="2000" dirty="0"/>
          </a:p>
          <a:p>
            <a:pPr marL="0" indent="0"/>
            <a:r>
              <a:rPr lang="en-GB" sz="2000" dirty="0"/>
              <a:t> </a:t>
            </a:r>
            <a:endParaRPr lang="en-CA" sz="2000" dirty="0"/>
          </a:p>
          <a:p>
            <a:pPr marL="0" indent="0"/>
            <a:r>
              <a:rPr lang="en-GB" sz="2000" dirty="0"/>
              <a:t>Moved by Michael Montemurro on behalf of </a:t>
            </a:r>
            <a:r>
              <a:rPr lang="en-CA" sz="2000" dirty="0"/>
              <a:t>EHT SG</a:t>
            </a:r>
          </a:p>
          <a:p>
            <a:pPr marL="0" indent="0"/>
            <a:r>
              <a:rPr lang="en-GB" sz="2000" dirty="0"/>
              <a:t>EHT SG vote: </a:t>
            </a:r>
            <a:endParaRPr lang="en-CA" sz="2000" dirty="0"/>
          </a:p>
          <a:p>
            <a:pPr marL="0" indent="0"/>
            <a:r>
              <a:rPr lang="en-GB" sz="2000" dirty="0"/>
              <a:t>Moved: Laurent </a:t>
            </a:r>
            <a:r>
              <a:rPr lang="en-GB" sz="2000" dirty="0" err="1"/>
              <a:t>Cariou</a:t>
            </a:r>
            <a:r>
              <a:rPr lang="en-GB" sz="2000" dirty="0"/>
              <a:t>, Seconded: Bin Tian - Result: y-n-a – 97-0-3</a:t>
            </a:r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768FE72-A906-4A4C-AA98-A6F2F8AE74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EA70F40-519F-E641-9AC0-4953ACDDBB32}" type="slidenum">
              <a:rPr lang="en-GB" altLang="en-US" smtClean="0"/>
              <a:pPr>
                <a:defRPr/>
              </a:pPr>
              <a:t>82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FD7F4E3-ED51-394C-A546-E9BDA2E436B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/>
              <a:t>Michael Montemurro, BlackBerry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28F20E6-E04E-3E41-9DBB-555197A3CB5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CA" altLang="en-US"/>
              <a:t>January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667269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RTA TIG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2019-1-16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Allan Jones - Activision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	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2041526" y="2422526"/>
          <a:ext cx="8232869" cy="253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4" name="Document" r:id="rId4" imgW="8245941" imgH="2541999" progId="Word.Document.8">
                  <p:embed/>
                </p:oleObj>
              </mc:Choice>
              <mc:Fallback>
                <p:oleObj name="Document" r:id="rId4" imgW="8245941" imgH="254199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6" y="2422526"/>
                        <a:ext cx="8232869" cy="2530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0293932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/>
            <a:r>
              <a:rPr lang="en-US" altLang="en-US" dirty="0"/>
              <a:t>This presentation contains the closing report for the RTA TIG for the January 2019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Allan Jones </a:t>
            </a:r>
            <a:r>
              <a:rPr lang="en-GB" dirty="0" err="1"/>
              <a:t>Acitivision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8378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Work Completed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Approved teleconferences and November plenary 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The TIG reviewed 6 presentations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 marL="457200" lvl="1" indent="0"/>
            <a:endParaRPr lang="en-CA" b="0" dirty="0"/>
          </a:p>
          <a:p>
            <a:pPr marL="457200" lvl="1" indent="0"/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endParaRPr lang="en-CA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Presented summary of RTA </a:t>
            </a:r>
            <a:r>
              <a:rPr lang="en-CA" b="0"/>
              <a:t>TIG draft to EHT SG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Continued work on the draft of the RTA TIG report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17DBB7C7-A5EA-4304-B0C5-32069C73E92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70982" y="2832588"/>
          <a:ext cx="6819899" cy="1988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8161">
                  <a:extLst>
                    <a:ext uri="{9D8B030D-6E8A-4147-A177-3AD203B41FA5}">
                      <a16:colId xmlns="" xmlns:a16="http://schemas.microsoft.com/office/drawing/2014/main" val="2070848743"/>
                    </a:ext>
                  </a:extLst>
                </a:gridCol>
                <a:gridCol w="3289913">
                  <a:extLst>
                    <a:ext uri="{9D8B030D-6E8A-4147-A177-3AD203B41FA5}">
                      <a16:colId xmlns="" xmlns:a16="http://schemas.microsoft.com/office/drawing/2014/main" val="1902460221"/>
                    </a:ext>
                  </a:extLst>
                </a:gridCol>
                <a:gridCol w="1711825">
                  <a:extLst>
                    <a:ext uri="{9D8B030D-6E8A-4147-A177-3AD203B41FA5}">
                      <a16:colId xmlns="" xmlns:a16="http://schemas.microsoft.com/office/drawing/2014/main" val="170681819"/>
                    </a:ext>
                  </a:extLst>
                </a:gridCol>
              </a:tblGrid>
              <a:tr h="287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DCN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Title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61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497303351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11-19/0065-00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RTA TIG Summary and Recommendations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Kate Meng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683908943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11-19/0078-00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Use cases for RTA in vehicles (Wed)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Jim Lansford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542886740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11-19/0110-00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How can RTA fit in 802.11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Kazuyuki Sakoda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82089822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11-19/0111-00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Additional game use case over WLAN (Wed)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Kazuyuki Sakoda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317734352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11-19/0116-00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Drone Use Case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Followup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Akira Kishida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584725741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21-19/0009-00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Why you should care about VR network requirements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Dillon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Seo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553515829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466368908"/>
                  </a:ext>
                </a:extLst>
              </a:tr>
              <a:tr h="21257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573623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89849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Reviewed the Timeline in the TIG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="" xmlns:a16="http://schemas.microsoft.com/office/drawing/2014/main" id="{89A6CAE1-4BE9-4BBB-9FCD-FD2408121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July 2018: Formation of the TIG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2 Teleconference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2018: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Assemble a team to develop the initial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2 teleconferences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Nov. 2018: Plenary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Post draft TIG report on the RTA TIG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Request informal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 teleconferences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Jan. 2019 Interim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Continue work on the TIG report and review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Schedule teleconferences (currently planning 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March 2019 Plenary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Final submissions/presentations and submit final report to the working group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Close/Adjourn RTA TIG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600585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RTA TIG Teleconference Schedule</a:t>
            </a:r>
          </a:p>
        </p:txBody>
      </p:sp>
      <p:sp>
        <p:nvSpPr>
          <p:cNvPr id="9" name="Content Placeholder 1">
            <a:extLst>
              <a:ext uri="{FF2B5EF4-FFF2-40B4-BE49-F238E27FC236}">
                <a16:creationId xmlns="" xmlns:a16="http://schemas.microsoft.com/office/drawing/2014/main" id="{88696B2F-2237-45BF-AB3A-991BB59DF9D7}"/>
              </a:ext>
            </a:extLst>
          </p:cNvPr>
          <p:cNvSpPr txBox="1"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3200" dirty="0"/>
              <a:t>2 Teleconferences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3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/>
              <a:t>January 30</a:t>
            </a:r>
            <a:r>
              <a:rPr lang="en-US" altLang="zh-CN" sz="2400" baseline="30000" dirty="0"/>
              <a:t>th</a:t>
            </a:r>
            <a:r>
              <a:rPr lang="en-US" altLang="zh-CN" sz="2400" dirty="0"/>
              <a:t>, 2019 6:00pm – 7:30pm 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/>
              <a:t>February 27</a:t>
            </a:r>
            <a:r>
              <a:rPr lang="en-US" altLang="zh-CN" sz="2400" baseline="30000" dirty="0"/>
              <a:t>th</a:t>
            </a:r>
            <a:r>
              <a:rPr lang="en-US" altLang="zh-CN" sz="2400" dirty="0"/>
              <a:t>, 2019 6:00pm – 7:30pm EST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72920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Goals for March Plenary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Continue to review submissions and potential solutions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Finalize RTA TIG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Close the RTA TIG as work is completed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Allan Jones Activision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January 2019</a:t>
            </a:r>
          </a:p>
        </p:txBody>
      </p:sp>
    </p:spTree>
    <p:extLst>
      <p:ext uri="{BB962C8B-B14F-4D97-AF65-F5344CB8AC3E}">
        <p14:creationId xmlns:p14="http://schemas.microsoft.com/office/powerpoint/2010/main" val="65126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MIB Style,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I’m going to suggest going forward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148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1535</TotalTime>
  <Words>4831</Words>
  <Application>Microsoft Office PowerPoint</Application>
  <PresentationFormat>Widescreen</PresentationFormat>
  <Paragraphs>1155</Paragraphs>
  <Slides>88</Slides>
  <Notes>55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100" baseType="lpstr">
      <vt:lpstr>Arial Unicode MS</vt:lpstr>
      <vt:lpstr>MS Gothic</vt:lpstr>
      <vt:lpstr>MS PGothic</vt:lpstr>
      <vt:lpstr>Arial</vt:lpstr>
      <vt:lpstr>Calibri</vt:lpstr>
      <vt:lpstr>Gulim</vt:lpstr>
      <vt:lpstr>Times New Roman</vt:lpstr>
      <vt:lpstr>Wingdings</vt:lpstr>
      <vt:lpstr>Office Theme</vt:lpstr>
      <vt:lpstr>802-11-Submission</vt:lpstr>
      <vt:lpstr>1_802-11-Submission</vt:lpstr>
      <vt:lpstr>Document</vt:lpstr>
      <vt:lpstr>802.11 WG January 2019 Closing Reports</vt:lpstr>
      <vt:lpstr>Abstract</vt:lpstr>
      <vt:lpstr>PowerPoint Presentation</vt:lpstr>
      <vt:lpstr>802.11 WG Editor’s Meeting (January 2019)</vt:lpstr>
      <vt:lpstr>Volunteer Editor Contacts</vt:lpstr>
      <vt:lpstr>11ax, 11ay and REVmd next steps (continued)</vt:lpstr>
      <vt:lpstr>MDR status (continued)</vt:lpstr>
      <vt:lpstr>802.11 Style Guide</vt:lpstr>
      <vt:lpstr>MIB Style, Visio and Frame Practices</vt:lpstr>
      <vt:lpstr>Editor Amendment Ordering</vt:lpstr>
      <vt:lpstr>Draft Development Snapshot</vt:lpstr>
      <vt:lpstr>PowerPoint Presentation</vt:lpstr>
      <vt:lpstr>PowerPoint Presentation</vt:lpstr>
      <vt:lpstr>802.11 AANI SC – January 2019</vt:lpstr>
      <vt:lpstr>PowerPoint Presentation</vt:lpstr>
      <vt:lpstr>ARC Closing Report </vt:lpstr>
      <vt:lpstr>Abstract</vt:lpstr>
      <vt:lpstr>Work Completed</vt:lpstr>
      <vt:lpstr>Work Completed (cont)</vt:lpstr>
      <vt:lpstr>Work Completed (cont)</vt:lpstr>
      <vt:lpstr>Work Completed (cont)</vt:lpstr>
      <vt:lpstr>Teleconference(s)</vt:lpstr>
      <vt:lpstr>March 2019 Plans</vt:lpstr>
      <vt:lpstr>IEEE 802.11 Coexistence SC closing report in St Louis in Jan 2019</vt:lpstr>
      <vt:lpstr>IEEE 802.11 Coexistence SC achieved its goals as an effective discussion forum for coexistence issues</vt:lpstr>
      <vt:lpstr>IEEE 802.11 Coexistence SC achieved its goals as an effective discussion forum for coexistence issues</vt:lpstr>
      <vt:lpstr>IEEE 802.11 Coexistence SC will continue its work in  Vancouver in Mar 2019</vt:lpstr>
      <vt:lpstr>The 802.11 WG will consider approval of a LS to 3GPP RAN1 related to no/short LBT</vt:lpstr>
      <vt:lpstr>WNG SC Closing Report</vt:lpstr>
      <vt:lpstr>Abstract</vt:lpstr>
      <vt:lpstr>PowerPoint Presentation</vt:lpstr>
      <vt:lpstr>IEEE 802 JTC1 Standing Committee January 2019 (St Louis) closing report</vt:lpstr>
      <vt:lpstr>IEEE 802 JTC1 SC focused on executing the PSDO process</vt:lpstr>
      <vt:lpstr>IEEE 802 JTC1 SC focused on executing the PSDO process</vt:lpstr>
      <vt:lpstr>IEEE 802 JTC1 SC will focus on executing the PSDO process in Vancouver in January 2019</vt:lpstr>
      <vt:lpstr>The JTC1 SC approved a response to the 802.11ai comments</vt:lpstr>
      <vt:lpstr>TGmd January 2019 Closing Report</vt:lpstr>
      <vt:lpstr>Abstract</vt:lpstr>
      <vt:lpstr>Work completed this week  </vt:lpstr>
      <vt:lpstr>TGmd schedule </vt:lpstr>
      <vt:lpstr>References</vt:lpstr>
      <vt:lpstr>TGax January 2019 Closing Report</vt:lpstr>
      <vt:lpstr>Abstract</vt:lpstr>
      <vt:lpstr>Work Completed</vt:lpstr>
      <vt:lpstr>Timeline</vt:lpstr>
      <vt:lpstr>March 2019 Goals</vt:lpstr>
      <vt:lpstr>Telecons</vt:lpstr>
      <vt:lpstr>Task Group AY  January 2019 Closing Report</vt:lpstr>
      <vt:lpstr>Abstract</vt:lpstr>
      <vt:lpstr>PowerPoint Presentation</vt:lpstr>
      <vt:lpstr>PowerPoint Presentation</vt:lpstr>
      <vt:lpstr>PowerPoint Presentation</vt:lpstr>
      <vt:lpstr>TGaz Next Generation Positioning  Jan. Meeting Closing Report</vt:lpstr>
      <vt:lpstr>Abstract</vt:lpstr>
      <vt:lpstr>TG Status And Work Completed</vt:lpstr>
      <vt:lpstr>Goal Towards March Meeting and Beyond</vt:lpstr>
      <vt:lpstr>Teleconference Schedule</vt:lpstr>
      <vt:lpstr>2019 January  TGba Closing Report</vt:lpstr>
      <vt:lpstr>Work Completed</vt:lpstr>
      <vt:lpstr>Goals for March 2019</vt:lpstr>
      <vt:lpstr>Teleconference Call Schedule</vt:lpstr>
      <vt:lpstr>TGbb Janurary 2019 Closing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TGbc Closing Report</vt:lpstr>
      <vt:lpstr>Abstract</vt:lpstr>
      <vt:lpstr>Meeting Goals</vt:lpstr>
      <vt:lpstr>Work Completed this week</vt:lpstr>
      <vt:lpstr>Plans for March 2019</vt:lpstr>
      <vt:lpstr>Future Session Planning</vt:lpstr>
      <vt:lpstr>TGbc schedule</vt:lpstr>
      <vt:lpstr>References</vt:lpstr>
      <vt:lpstr>EHT Closing Report – January 2019</vt:lpstr>
      <vt:lpstr>Work Completed</vt:lpstr>
      <vt:lpstr>PAR Approval Motion</vt:lpstr>
      <vt:lpstr>CSD Approval Motion</vt:lpstr>
      <vt:lpstr>RTA TIG Closing Report</vt:lpstr>
      <vt:lpstr>Abstract</vt:lpstr>
      <vt:lpstr>Work Completed</vt:lpstr>
      <vt:lpstr>Reviewed the Timeline in the TIG</vt:lpstr>
      <vt:lpstr>RTA TIG Teleconference Schedule</vt:lpstr>
      <vt:lpstr>Goals for March Plenary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84</cp:revision>
  <cp:lastPrinted>1601-01-01T00:00:00Z</cp:lastPrinted>
  <dcterms:created xsi:type="dcterms:W3CDTF">2018-05-10T15:59:06Z</dcterms:created>
  <dcterms:modified xsi:type="dcterms:W3CDTF">2019-01-18T03:19:09Z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2019-01-18 03:19:08Z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