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63" r:id="rId5"/>
    <p:sldId id="259" r:id="rId6"/>
    <p:sldId id="260" r:id="rId7"/>
    <p:sldId id="262" r:id="rId8"/>
    <p:sldId id="264" r:id="rId9"/>
    <p:sldId id="270" r:id="rId10"/>
    <p:sldId id="271" r:id="rId11"/>
    <p:sldId id="272" r:id="rId12"/>
    <p:sldId id="273" r:id="rId13"/>
    <p:sldId id="274" r:id="rId14"/>
    <p:sldId id="265" r:id="rId15"/>
    <p:sldId id="266" r:id="rId16"/>
    <p:sldId id="275" r:id="rId17"/>
    <p:sldId id="276" r:id="rId18"/>
    <p:sldId id="269" r:id="rId19"/>
    <p:sldId id="284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42" autoAdjust="0"/>
    <p:restoredTop sz="94660"/>
  </p:normalViewPr>
  <p:slideViewPr>
    <p:cSldViewPr>
      <p:cViewPr varScale="1">
        <p:scale>
          <a:sx n="100" d="100"/>
          <a:sy n="100" d="100"/>
        </p:scale>
        <p:origin x="154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65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703263"/>
            <a:ext cx="617061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314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703263"/>
            <a:ext cx="617061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802.11-16/0788r5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330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802.11-18/2133r1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231-04-0eht-eht-draft-proposed-par.docx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233-04-0eht-eht-draft-proposed-csd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2076-00-00fd-fd-tig-meeting-minutes-for-november-2018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January 2019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2018-01-14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3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JTC1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recommends to IEEE 802 EC that the contents of 11-19-0062-01 be liaised to SC6 as IEEE 802.11 WG’s response to the comments on the IEEE 802.11ai FDIS </a:t>
            </a:r>
            <a:r>
              <a:rPr lang="en-US" dirty="0" smtClean="0"/>
              <a:t>ballot</a:t>
            </a:r>
          </a:p>
          <a:p>
            <a:endParaRPr lang="en-US" dirty="0"/>
          </a:p>
          <a:p>
            <a:r>
              <a:rPr lang="en-US" dirty="0" smtClean="0"/>
              <a:t>Moved by </a:t>
            </a:r>
            <a:r>
              <a:rPr lang="en-US" dirty="0"/>
              <a:t>Andrew Myles </a:t>
            </a:r>
            <a:r>
              <a:rPr lang="en-US" dirty="0" smtClean="0"/>
              <a:t>on </a:t>
            </a:r>
            <a:r>
              <a:rPr lang="en-US" dirty="0"/>
              <a:t>behalf of </a:t>
            </a:r>
            <a:r>
              <a:rPr lang="en-US" dirty="0" smtClean="0"/>
              <a:t>the JTC1 SC</a:t>
            </a:r>
          </a:p>
          <a:p>
            <a:r>
              <a:rPr lang="en-US" dirty="0" smtClean="0"/>
              <a:t>Seconded: Jon Rosdahl</a:t>
            </a:r>
          </a:p>
          <a:p>
            <a:r>
              <a:rPr lang="en-US" dirty="0" smtClean="0"/>
              <a:t>Result: 57/0/1</a:t>
            </a:r>
          </a:p>
          <a:p>
            <a:endParaRPr lang="en-US" dirty="0"/>
          </a:p>
          <a:p>
            <a:r>
              <a:rPr lang="en-US" dirty="0"/>
              <a:t>SC result: </a:t>
            </a:r>
            <a:r>
              <a:rPr lang="en-US" dirty="0" smtClean="0"/>
              <a:t>5/0/2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003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</a:t>
            </a:r>
            <a:r>
              <a:rPr lang="en-US" dirty="0"/>
              <a:t>a </a:t>
            </a:r>
            <a:r>
              <a:rPr lang="en-US" dirty="0" err="1"/>
              <a:t>TGmd</a:t>
            </a:r>
            <a:r>
              <a:rPr lang="en-US" dirty="0"/>
              <a:t> ad-hoc meeting week of April 1, 2019 for the purpose of comment resolution and consideration of document </a:t>
            </a:r>
            <a:r>
              <a:rPr lang="en-US" dirty="0" smtClean="0"/>
              <a:t>submissions</a:t>
            </a:r>
          </a:p>
          <a:p>
            <a:endParaRPr lang="en-US" dirty="0"/>
          </a:p>
          <a:p>
            <a:r>
              <a:rPr lang="en-US" dirty="0" smtClean="0"/>
              <a:t>Moved: Mark Hamilton</a:t>
            </a:r>
          </a:p>
          <a:p>
            <a:r>
              <a:rPr lang="en-US" dirty="0" smtClean="0"/>
              <a:t>Seconded: </a:t>
            </a:r>
            <a:r>
              <a:rPr lang="en-US" dirty="0" err="1" smtClean="0"/>
              <a:t>Jouni</a:t>
            </a:r>
            <a:r>
              <a:rPr lang="en-US" dirty="0" smtClean="0"/>
              <a:t> </a:t>
            </a:r>
            <a:r>
              <a:rPr lang="en-US" dirty="0" err="1" smtClean="0"/>
              <a:t>Malinen</a:t>
            </a:r>
            <a:endParaRPr lang="en-US" dirty="0" smtClean="0"/>
          </a:p>
          <a:p>
            <a:r>
              <a:rPr lang="en-US" dirty="0" smtClean="0"/>
              <a:t>Result: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9654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liaison to Wi-Fi Alliance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</a:t>
            </a:r>
            <a:r>
              <a:rPr lang="en-US" dirty="0"/>
              <a:t>the liaison statement in https://mentor.ieee.org/802.11/dcn/19/11-19-0185-01-000m-proposed-ls-to-wfa-on-reserved-usage.docx  from IEEE 802.11 to WFA regarding ANA assignment requests, granting the WG chair editorial license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Moved: </a:t>
            </a:r>
            <a:r>
              <a:rPr lang="en-US" dirty="0" err="1" smtClean="0"/>
              <a:t>Jouni</a:t>
            </a:r>
            <a:r>
              <a:rPr lang="en-US" dirty="0" smtClean="0"/>
              <a:t> </a:t>
            </a:r>
            <a:r>
              <a:rPr lang="en-US" dirty="0" err="1" smtClean="0"/>
              <a:t>Malinen</a:t>
            </a:r>
            <a:endParaRPr lang="en-US" dirty="0" smtClean="0"/>
          </a:p>
          <a:p>
            <a:r>
              <a:rPr lang="en-US" dirty="0" smtClean="0"/>
              <a:t>Seconded: Mark Hamilton</a:t>
            </a:r>
          </a:p>
          <a:p>
            <a:r>
              <a:rPr lang="en-US" dirty="0" smtClean="0"/>
              <a:t>Result: 42/1/0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8541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</a:t>
            </a:r>
            <a:r>
              <a:rPr lang="en-US" dirty="0" err="1" smtClean="0"/>
              <a:t>coex</a:t>
            </a:r>
            <a:r>
              <a:rPr lang="en-US" dirty="0" smtClean="0"/>
              <a:t> doc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document </a:t>
            </a:r>
            <a:r>
              <a:rPr lang="en-US" dirty="0" smtClean="0"/>
              <a:t>https</a:t>
            </a:r>
            <a:r>
              <a:rPr lang="en-US" dirty="0"/>
              <a:t>://mentor.ieee.org/802.11/dcn/16/11-16-1348-04-00ax-coexistence-assurance.docx </a:t>
            </a:r>
          </a:p>
          <a:p>
            <a:r>
              <a:rPr lang="en-US" dirty="0"/>
              <a:t>as the TGax Coexistence Assurance document.</a:t>
            </a:r>
          </a:p>
          <a:p>
            <a:endParaRPr lang="en-US" dirty="0" smtClean="0"/>
          </a:p>
          <a:p>
            <a:r>
              <a:rPr lang="en-US" dirty="0" smtClean="0"/>
              <a:t>Moved: Osama Aboul-Magd</a:t>
            </a:r>
          </a:p>
          <a:p>
            <a:r>
              <a:rPr lang="en-US" dirty="0" smtClean="0"/>
              <a:t>Seconded: Lei Wang</a:t>
            </a:r>
          </a:p>
          <a:p>
            <a:r>
              <a:rPr lang="en-US" dirty="0" smtClean="0"/>
              <a:t>Result: 57/0/3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TG result: </a:t>
            </a:r>
            <a:r>
              <a:rPr lang="en-US" dirty="0"/>
              <a:t>44/0/1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418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</a:t>
            </a:r>
            <a:r>
              <a:rPr lang="en-US" dirty="0" err="1" smtClean="0"/>
              <a:t>recirc</a:t>
            </a:r>
            <a:r>
              <a:rPr lang="en-US" dirty="0" smtClean="0"/>
              <a:t> ballot D4.0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Having approved comment resolutions for all of the comments received from LB 233 on P802.11ax D3.0</a:t>
            </a:r>
          </a:p>
          <a:p>
            <a:pPr lvl="0"/>
            <a:r>
              <a:rPr lang="en-US" dirty="0"/>
              <a:t>Instruct the editor to prepare P802.11ax D4.0 incorporating these resolutions and,</a:t>
            </a:r>
          </a:p>
          <a:p>
            <a:pPr lvl="0"/>
            <a:r>
              <a:rPr lang="en-US" dirty="0"/>
              <a:t>Approve a </a:t>
            </a:r>
            <a:r>
              <a:rPr lang="en-US" dirty="0" smtClean="0"/>
              <a:t>21 </a:t>
            </a:r>
            <a:r>
              <a:rPr lang="en-US" dirty="0"/>
              <a:t>day Working Group Recirculation Ballot asking the question “Should P802.11ax D4.0 be forwarded to Sponsor Ballot?”</a:t>
            </a:r>
          </a:p>
          <a:p>
            <a:pPr lvl="0"/>
            <a:r>
              <a:rPr lang="en-US" dirty="0"/>
              <a:t> </a:t>
            </a:r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Osama Aboul-Magd on </a:t>
            </a:r>
            <a:r>
              <a:rPr lang="en-US" dirty="0"/>
              <a:t>behalf of </a:t>
            </a:r>
            <a:r>
              <a:rPr lang="en-US" dirty="0" smtClean="0"/>
              <a:t>TGax</a:t>
            </a:r>
          </a:p>
          <a:p>
            <a:pPr lvl="0"/>
            <a:r>
              <a:rPr lang="en-US" dirty="0" smtClean="0"/>
              <a:t>Result: 65/0/0</a:t>
            </a:r>
            <a:endParaRPr lang="en-US" dirty="0"/>
          </a:p>
          <a:p>
            <a:pPr lvl="0"/>
            <a:r>
              <a:rPr lang="en-US" dirty="0"/>
              <a:t>TGax </a:t>
            </a:r>
            <a:r>
              <a:rPr lang="en-US" dirty="0" smtClean="0"/>
              <a:t>result: 48-0-0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013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</a:t>
            </a:r>
            <a:r>
              <a:rPr lang="en-US" dirty="0" err="1" smtClean="0"/>
              <a:t>recirc</a:t>
            </a:r>
            <a:r>
              <a:rPr lang="en-US" dirty="0" smtClean="0"/>
              <a:t> ballot D3.0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Having approved comment resolutions for all of the comments received from WG </a:t>
            </a:r>
            <a:r>
              <a:rPr lang="en-US" dirty="0" smtClean="0"/>
              <a:t>Letter </a:t>
            </a:r>
            <a:r>
              <a:rPr lang="en-US" dirty="0"/>
              <a:t>Ballot on P802.11ay D2.0 (LB234) as specified in 11-18/1483r6, instruct the editor to generate P802.11ay D3.0,  and</a:t>
            </a:r>
          </a:p>
          <a:p>
            <a:r>
              <a:rPr lang="en-US" dirty="0" smtClean="0"/>
              <a:t>approve </a:t>
            </a:r>
            <a:r>
              <a:rPr lang="en-US" dirty="0"/>
              <a:t>a 15 day recirculation Working Group Technical Letter Ballot asking the question “Should P802.11ay D3.0 be forwarded to Sponsor Ballot?”</a:t>
            </a:r>
          </a:p>
          <a:p>
            <a:endParaRPr lang="en-US" dirty="0" smtClean="0"/>
          </a:p>
          <a:p>
            <a:r>
              <a:rPr lang="en-US" dirty="0" smtClean="0"/>
              <a:t>Moved by Edward </a:t>
            </a:r>
            <a:r>
              <a:rPr lang="en-US" dirty="0"/>
              <a:t>Au on behalf of the </a:t>
            </a:r>
            <a:r>
              <a:rPr lang="en-US" dirty="0" err="1" smtClean="0"/>
              <a:t>TGay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/>
              <a:t>59/0/0</a:t>
            </a:r>
          </a:p>
          <a:p>
            <a:endParaRPr lang="en-US" dirty="0"/>
          </a:p>
          <a:p>
            <a:r>
              <a:rPr lang="en-US" dirty="0" err="1"/>
              <a:t>TGaY</a:t>
            </a:r>
            <a:r>
              <a:rPr lang="en-US" dirty="0"/>
              <a:t> result: Moved: Claudio da Silva, Second: Assaf Kasher, Y/N/A: 21/0/1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824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Coexistence Assurance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dirty="0"/>
              <a:t>A</a:t>
            </a:r>
            <a:r>
              <a:rPr lang="en-CA" altLang="en-US" dirty="0" smtClean="0"/>
              <a:t>dopt 11-17/1288r3 </a:t>
            </a:r>
            <a:r>
              <a:rPr lang="en-CA" altLang="en-US" dirty="0"/>
              <a:t>as </a:t>
            </a:r>
            <a:r>
              <a:rPr lang="en-CA" altLang="en-US" dirty="0" smtClean="0"/>
              <a:t>the coexistence </a:t>
            </a:r>
            <a:r>
              <a:rPr lang="en-CA" altLang="en-US" dirty="0"/>
              <a:t>assurance document for </a:t>
            </a:r>
            <a:r>
              <a:rPr lang="en-CA" altLang="en-US" dirty="0" smtClean="0"/>
              <a:t>the IEEE 802.11ay </a:t>
            </a:r>
            <a:r>
              <a:rPr lang="en-CA" altLang="en-US" dirty="0"/>
              <a:t>amendment.</a:t>
            </a:r>
          </a:p>
          <a:p>
            <a:endParaRPr lang="en-CA" altLang="en-US" dirty="0"/>
          </a:p>
          <a:p>
            <a:r>
              <a:rPr lang="en-CA" altLang="en-US" dirty="0" smtClean="0"/>
              <a:t>Moved: George Calcev</a:t>
            </a:r>
          </a:p>
          <a:p>
            <a:r>
              <a:rPr lang="en-CA" altLang="en-US" dirty="0" smtClean="0"/>
              <a:t>Seconded: Alexander </a:t>
            </a:r>
            <a:r>
              <a:rPr lang="en-CA" altLang="en-US" dirty="0" err="1" smtClean="0"/>
              <a:t>Eitan</a:t>
            </a:r>
            <a:endParaRPr lang="en-CA" altLang="en-US" dirty="0" smtClean="0"/>
          </a:p>
          <a:p>
            <a:r>
              <a:rPr lang="en-CA" altLang="en-US" dirty="0" smtClean="0"/>
              <a:t>Result: 57/0/2</a:t>
            </a:r>
          </a:p>
          <a:p>
            <a:pPr marL="0" indent="0"/>
            <a:endParaRPr lang="en-CA" altLang="en-US" dirty="0"/>
          </a:p>
          <a:p>
            <a:r>
              <a:rPr lang="en-CA" altLang="en-US" dirty="0" err="1" smtClean="0"/>
              <a:t>TGay</a:t>
            </a:r>
            <a:r>
              <a:rPr lang="en-CA" altLang="en-US" dirty="0" smtClean="0"/>
              <a:t> result: Moved: Claudio da Silva, Second</a:t>
            </a:r>
            <a:r>
              <a:rPr lang="en-CA" altLang="en-US" dirty="0"/>
              <a:t>: </a:t>
            </a:r>
            <a:r>
              <a:rPr lang="en-CA" altLang="en-US" dirty="0" smtClean="0"/>
              <a:t>Solomon Trainin, Y/N/A</a:t>
            </a:r>
            <a:r>
              <a:rPr lang="en-CA" altLang="en-US" dirty="0"/>
              <a:t>: </a:t>
            </a:r>
            <a:r>
              <a:rPr lang="en-CA" altLang="en-US" dirty="0" smtClean="0"/>
              <a:t>18/0/0</a:t>
            </a:r>
            <a:endParaRPr lang="en-CA" altLang="en-US" dirty="0"/>
          </a:p>
          <a:p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 algn="r"/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2019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5034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P802.11ay/D3.0 to ISO/IEC/JTC1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Move to liaise the following </a:t>
            </a:r>
            <a:r>
              <a:rPr lang="en-GB" dirty="0" smtClean="0"/>
              <a:t>drafts for information </a:t>
            </a:r>
            <a:r>
              <a:rPr lang="en-GB" dirty="0"/>
              <a:t>to ISO/IEC </a:t>
            </a:r>
            <a:r>
              <a:rPr lang="en-GB" dirty="0" smtClean="0"/>
              <a:t>JTC1/SC6 following WG ballot approval:</a:t>
            </a:r>
            <a:endParaRPr lang="en-US" dirty="0"/>
          </a:p>
          <a:p>
            <a:pPr lvl="1"/>
            <a:r>
              <a:rPr lang="en-AU" dirty="0" smtClean="0"/>
              <a:t>P802.11ay </a:t>
            </a:r>
            <a:r>
              <a:rPr lang="en-AU" dirty="0"/>
              <a:t>(</a:t>
            </a:r>
            <a:r>
              <a:rPr lang="en-AU" dirty="0" smtClean="0"/>
              <a:t>D3.0)</a:t>
            </a:r>
            <a:endParaRPr lang="en-US" dirty="0"/>
          </a:p>
          <a:p>
            <a:pPr lvl="1"/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George Calcev</a:t>
            </a:r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r>
              <a:rPr lang="en-GB" dirty="0" smtClean="0"/>
              <a:t>Alexander </a:t>
            </a:r>
            <a:r>
              <a:rPr lang="en-GB" dirty="0" err="1" smtClean="0"/>
              <a:t>Eitan</a:t>
            </a:r>
            <a:endParaRPr lang="en-GB" dirty="0" smtClean="0"/>
          </a:p>
          <a:p>
            <a:pPr lvl="0"/>
            <a:r>
              <a:rPr lang="en-GB" dirty="0" smtClean="0"/>
              <a:t>Result: 54/0/2</a:t>
            </a:r>
            <a:endParaRPr lang="en-GB" dirty="0"/>
          </a:p>
          <a:p>
            <a:pPr lvl="0"/>
            <a:endParaRPr lang="en-US" dirty="0"/>
          </a:p>
          <a:p>
            <a:pPr lvl="0"/>
            <a:endParaRPr lang="en-GB" sz="2000" dirty="0"/>
          </a:p>
          <a:p>
            <a:pPr marL="0" indent="0"/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 algn="r"/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January 2019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4515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initial WG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Instruct </a:t>
            </a:r>
            <a:r>
              <a:rPr lang="en-US" b="0" dirty="0"/>
              <a:t>the editor to prepare </a:t>
            </a:r>
            <a:r>
              <a:rPr lang="en-US" b="0" dirty="0" smtClean="0"/>
              <a:t>P802.11az/D1.0, and</a:t>
            </a:r>
            <a:endParaRPr lang="en-US" b="0" dirty="0"/>
          </a:p>
          <a:p>
            <a:r>
              <a:rPr lang="en-US" b="0" dirty="0"/>
              <a:t>a</a:t>
            </a:r>
            <a:r>
              <a:rPr lang="en-US" b="0" dirty="0" smtClean="0"/>
              <a:t>pprove </a:t>
            </a:r>
            <a:r>
              <a:rPr lang="en-US" b="0" dirty="0"/>
              <a:t>a 30 day Working Group Technical Letter Ballot asking the </a:t>
            </a:r>
            <a:r>
              <a:rPr lang="en-US" b="0" dirty="0" smtClean="0"/>
              <a:t>question “Should </a:t>
            </a:r>
            <a:r>
              <a:rPr lang="en-US" b="0" dirty="0" err="1" smtClean="0"/>
              <a:t>TGaz</a:t>
            </a:r>
            <a:r>
              <a:rPr lang="en-US" b="0" dirty="0" smtClean="0"/>
              <a:t> </a:t>
            </a:r>
            <a:r>
              <a:rPr lang="en-US" b="0" dirty="0"/>
              <a:t>Draft 1.0 be forwarded to Sponsor </a:t>
            </a:r>
            <a:r>
              <a:rPr lang="en-US" b="0" dirty="0" smtClean="0"/>
              <a:t>Ballot”?</a:t>
            </a:r>
            <a:endParaRPr lang="en-US" b="0" dirty="0"/>
          </a:p>
          <a:p>
            <a:endParaRPr lang="en-US" b="0" dirty="0" smtClean="0"/>
          </a:p>
          <a:p>
            <a:r>
              <a:rPr lang="en-US" dirty="0" smtClean="0"/>
              <a:t>Moved by Jonathan Segev on behalf of </a:t>
            </a:r>
            <a:r>
              <a:rPr lang="en-US" dirty="0" err="1" smtClean="0"/>
              <a:t>TGaz</a:t>
            </a:r>
            <a:endParaRPr lang="en-US" dirty="0" smtClean="0"/>
          </a:p>
          <a:p>
            <a:r>
              <a:rPr lang="en-US" dirty="0" smtClean="0"/>
              <a:t>Result: 59/2/1</a:t>
            </a:r>
          </a:p>
          <a:p>
            <a:endParaRPr lang="en-US" dirty="0"/>
          </a:p>
          <a:p>
            <a:r>
              <a:rPr lang="en-US" dirty="0" smtClean="0"/>
              <a:t>TG result: Moved: </a:t>
            </a:r>
            <a:r>
              <a:rPr lang="en-US" b="0" dirty="0" err="1" smtClean="0"/>
              <a:t>Chitto</a:t>
            </a:r>
            <a:r>
              <a:rPr lang="en-US" b="0" dirty="0" smtClean="0"/>
              <a:t> Ghosh </a:t>
            </a:r>
            <a:r>
              <a:rPr lang="en-US" dirty="0" smtClean="0"/>
              <a:t>Seconded</a:t>
            </a:r>
            <a:r>
              <a:rPr lang="en-US" dirty="0"/>
              <a:t>: </a:t>
            </a:r>
            <a:r>
              <a:rPr lang="en-US" b="0" dirty="0" smtClean="0"/>
              <a:t>Assaf Kasher </a:t>
            </a:r>
            <a:r>
              <a:rPr lang="en-US" dirty="0" smtClean="0"/>
              <a:t>Vote: </a:t>
            </a:r>
            <a:r>
              <a:rPr lang="en-US" b="0" dirty="0" smtClean="0"/>
              <a:t>15/0/0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5792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CSD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the </a:t>
            </a:r>
            <a:r>
              <a:rPr lang="en-US" dirty="0" err="1" smtClean="0"/>
              <a:t>TGaz</a:t>
            </a:r>
            <a:r>
              <a:rPr lang="en-US" dirty="0" smtClean="0"/>
              <a:t> CSD in 11-19/215r1</a:t>
            </a:r>
          </a:p>
          <a:p>
            <a:endParaRPr lang="en-US" dirty="0"/>
          </a:p>
          <a:p>
            <a:r>
              <a:rPr lang="en-US" dirty="0" smtClean="0"/>
              <a:t>Moved: Edward Au</a:t>
            </a:r>
          </a:p>
          <a:p>
            <a:r>
              <a:rPr lang="en-US" dirty="0" smtClean="0"/>
              <a:t>Seconded: Alexander </a:t>
            </a:r>
            <a:r>
              <a:rPr lang="en-US" dirty="0" err="1" smtClean="0"/>
              <a:t>Eitan</a:t>
            </a:r>
            <a:endParaRPr lang="en-US" dirty="0" smtClean="0"/>
          </a:p>
          <a:p>
            <a:r>
              <a:rPr lang="en-US" dirty="0" smtClean="0"/>
              <a:t>Result: 58/0/0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6850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January 2019 </a:t>
            </a:r>
            <a:r>
              <a:rPr lang="en-US" b="0" dirty="0"/>
              <a:t>802.11 WG </a:t>
            </a:r>
            <a:r>
              <a:rPr lang="en-US" b="0" dirty="0" smtClean="0"/>
              <a:t>interim </a:t>
            </a:r>
            <a:r>
              <a:rPr lang="en-US" b="0" dirty="0"/>
              <a:t>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Initial, motions for Monday plenary, motions for Friday plenary</a:t>
            </a:r>
          </a:p>
          <a:p>
            <a:r>
              <a:rPr lang="en-US" b="0" dirty="0" smtClean="0"/>
              <a:t>R1 With </a:t>
            </a:r>
            <a:r>
              <a:rPr lang="en-US" b="0" dirty="0" smtClean="0"/>
              <a:t>results</a:t>
            </a:r>
          </a:p>
          <a:p>
            <a:r>
              <a:rPr lang="en-US" b="0" dirty="0" smtClean="0"/>
              <a:t>R2 Corrected Stephen Palm’s name</a:t>
            </a:r>
            <a:endParaRPr lang="en-US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coexistence assurance document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Adopt 11-18/1069r1 </a:t>
            </a:r>
            <a:r>
              <a:rPr lang="en-US" dirty="0"/>
              <a:t>as the coexistence assurance document for </a:t>
            </a:r>
            <a:r>
              <a:rPr lang="en-US" dirty="0" smtClean="0"/>
              <a:t>the P802.11ba </a:t>
            </a:r>
            <a:r>
              <a:rPr lang="en-US" dirty="0"/>
              <a:t>amendment. </a:t>
            </a:r>
          </a:p>
          <a:p>
            <a:endParaRPr lang="en-US" dirty="0" smtClean="0"/>
          </a:p>
          <a:p>
            <a:r>
              <a:rPr lang="en-US" dirty="0" smtClean="0"/>
              <a:t>Moved by Minyoung Park on behalf of </a:t>
            </a:r>
            <a:r>
              <a:rPr lang="en-US" dirty="0" err="1" smtClean="0"/>
              <a:t>TGba</a:t>
            </a:r>
            <a:endParaRPr lang="en-US" dirty="0" smtClean="0"/>
          </a:p>
          <a:p>
            <a:r>
              <a:rPr lang="en-US" dirty="0" smtClean="0"/>
              <a:t>Seconded: Nikola S.</a:t>
            </a:r>
          </a:p>
          <a:p>
            <a:r>
              <a:rPr lang="en-US" dirty="0" smtClean="0"/>
              <a:t>Result: 48/3/3</a:t>
            </a:r>
          </a:p>
          <a:p>
            <a:endParaRPr lang="en-US" dirty="0"/>
          </a:p>
          <a:p>
            <a:r>
              <a:rPr lang="en-US" dirty="0" err="1" smtClean="0"/>
              <a:t>TGba</a:t>
            </a:r>
            <a:r>
              <a:rPr lang="en-US" dirty="0" smtClean="0"/>
              <a:t> result: Mover: Yongho Seok Second: </a:t>
            </a:r>
            <a:r>
              <a:rPr lang="en-US" dirty="0" err="1" smtClean="0"/>
              <a:t>Yunsong</a:t>
            </a:r>
            <a:r>
              <a:rPr lang="en-US" dirty="0" smtClean="0"/>
              <a:t> Yang Vote: 14/0/0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9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initial WG letter ballot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 </a:t>
            </a:r>
            <a:r>
              <a:rPr lang="en-US" dirty="0"/>
              <a:t>the </a:t>
            </a:r>
            <a:r>
              <a:rPr lang="en-US" dirty="0" smtClean="0"/>
              <a:t>editor </a:t>
            </a:r>
            <a:r>
              <a:rPr lang="en-US" dirty="0"/>
              <a:t>to </a:t>
            </a:r>
            <a:r>
              <a:rPr lang="en-US" dirty="0" smtClean="0"/>
              <a:t>prepare P802.11ba/D2.0, and </a:t>
            </a:r>
            <a:endParaRPr lang="en-US" dirty="0"/>
          </a:p>
          <a:p>
            <a:r>
              <a:rPr lang="en-US" dirty="0"/>
              <a:t>a</a:t>
            </a:r>
            <a:r>
              <a:rPr lang="en-US" dirty="0" smtClean="0"/>
              <a:t>pprove </a:t>
            </a:r>
            <a:r>
              <a:rPr lang="en-US" dirty="0"/>
              <a:t>a 30 day Working Group Technical Letter Ballot asking the question “Should </a:t>
            </a:r>
            <a:r>
              <a:rPr lang="en-US" dirty="0" smtClean="0"/>
              <a:t>P802.11ba/D2.0 </a:t>
            </a:r>
            <a:r>
              <a:rPr lang="en-US" dirty="0"/>
              <a:t>be forwarded to Sponsor Ballot?”</a:t>
            </a:r>
          </a:p>
          <a:p>
            <a:endParaRPr lang="en-US" dirty="0" smtClean="0"/>
          </a:p>
          <a:p>
            <a:r>
              <a:rPr lang="en-US" dirty="0" smtClean="0"/>
              <a:t>Moved by Minyoung Park on behalf of </a:t>
            </a:r>
            <a:r>
              <a:rPr lang="en-US" dirty="0" err="1" smtClean="0"/>
              <a:t>TGba</a:t>
            </a:r>
            <a:endParaRPr lang="en-US" dirty="0" smtClean="0"/>
          </a:p>
          <a:p>
            <a:r>
              <a:rPr lang="en-US" dirty="0" smtClean="0"/>
              <a:t>Result: 46/5/3</a:t>
            </a:r>
          </a:p>
          <a:p>
            <a:endParaRPr lang="en-US" dirty="0"/>
          </a:p>
          <a:p>
            <a:r>
              <a:rPr lang="en-US" dirty="0" smtClean="0"/>
              <a:t>TG result: Mover: Po-Kai Huang Second: </a:t>
            </a:r>
            <a:r>
              <a:rPr lang="en-US" dirty="0" err="1" smtClean="0"/>
              <a:t>Yunsong</a:t>
            </a:r>
            <a:r>
              <a:rPr lang="en-US" dirty="0" smtClean="0"/>
              <a:t> Yang Result: 12-0-3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66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Hitoshi Morioka and Stephan McCann as vice chairs of </a:t>
            </a:r>
            <a:r>
              <a:rPr lang="en-US" dirty="0" err="1" smtClean="0"/>
              <a:t>TGbc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Moved: Hiroshi Mano</a:t>
            </a:r>
          </a:p>
          <a:p>
            <a:r>
              <a:rPr lang="en-US" dirty="0" smtClean="0"/>
              <a:t>Seconded: Edward Au</a:t>
            </a:r>
          </a:p>
          <a:p>
            <a:r>
              <a:rPr lang="en-US" dirty="0" smtClean="0"/>
              <a:t>Result: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98625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Hongyuan Zhang and Joseph Levy as vice chairs of </a:t>
            </a:r>
            <a:r>
              <a:rPr lang="en-US" dirty="0" err="1" smtClean="0"/>
              <a:t>TGbd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Moved: Michael Fischer</a:t>
            </a:r>
          </a:p>
          <a:p>
            <a:r>
              <a:rPr lang="en-US" dirty="0" smtClean="0"/>
              <a:t>Seconded: Lei Wang</a:t>
            </a:r>
          </a:p>
          <a:p>
            <a:r>
              <a:rPr lang="en-US" dirty="0" smtClean="0"/>
              <a:t>Result: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1352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TGbd</a:t>
            </a:r>
            <a:r>
              <a:rPr lang="en-US" dirty="0" smtClean="0"/>
              <a:t>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802.11-19/0202r1 </a:t>
            </a:r>
            <a:r>
              <a:rPr lang="en-US" dirty="0" err="1"/>
              <a:t>TGbd</a:t>
            </a:r>
            <a:r>
              <a:rPr lang="en-US" dirty="0"/>
              <a:t> agreed terminology and </a:t>
            </a:r>
            <a:r>
              <a:rPr lang="en-US" dirty="0" smtClean="0"/>
              <a:t>requirements, </a:t>
            </a:r>
            <a:r>
              <a:rPr lang="en-US" dirty="0"/>
              <a:t>to be referred to by IEEE 802.18.</a:t>
            </a:r>
          </a:p>
          <a:p>
            <a:endParaRPr lang="en-US" dirty="0"/>
          </a:p>
          <a:p>
            <a:r>
              <a:rPr lang="en-US" dirty="0" smtClean="0"/>
              <a:t>Moved: Michael Fischer</a:t>
            </a:r>
          </a:p>
          <a:p>
            <a:r>
              <a:rPr lang="en-US" dirty="0" smtClean="0"/>
              <a:t>Seconded: Peter Ecclesine</a:t>
            </a:r>
          </a:p>
          <a:p>
            <a:r>
              <a:rPr lang="en-US" dirty="0" smtClean="0"/>
              <a:t>Result: 44/0/1</a:t>
            </a:r>
          </a:p>
          <a:p>
            <a:endParaRPr lang="en-US" dirty="0"/>
          </a:p>
          <a:p>
            <a:r>
              <a:rPr lang="en-US" dirty="0" smtClean="0"/>
              <a:t>TG result: Moved</a:t>
            </a:r>
            <a:r>
              <a:rPr lang="en-US" dirty="0"/>
              <a:t>: Peter </a:t>
            </a:r>
            <a:r>
              <a:rPr lang="en-US" dirty="0" smtClean="0"/>
              <a:t>Ecclesine Second</a:t>
            </a:r>
            <a:r>
              <a:rPr lang="en-US" dirty="0"/>
              <a:t>: Michael </a:t>
            </a:r>
            <a:r>
              <a:rPr lang="en-US" dirty="0" smtClean="0"/>
              <a:t>Fischer Result</a:t>
            </a:r>
            <a:r>
              <a:rPr lang="en-US" dirty="0"/>
              <a:t>: </a:t>
            </a:r>
            <a:r>
              <a:rPr lang="en-US" dirty="0" smtClean="0"/>
              <a:t>15/0/1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58948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02B6FE-1ABC-474C-803C-7E49DD50C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5AADECC-C5A7-4644-B4A6-500CB4E2C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2000" dirty="0"/>
              <a:t>Believing that the PAR contained in the document referenced below meets IEEE-SA guidelines,</a:t>
            </a:r>
            <a:endParaRPr lang="en-CA" sz="2000" dirty="0"/>
          </a:p>
          <a:p>
            <a:pPr marL="0" indent="0"/>
            <a:r>
              <a:rPr lang="en-GB" sz="2000" dirty="0"/>
              <a:t>Request that the PAR contained in11-18/1231r4 &lt;</a:t>
            </a:r>
            <a:r>
              <a:rPr lang="en-GB" sz="2000" dirty="0">
                <a:hlinkClick r:id="rId2"/>
              </a:rPr>
              <a:t>https://mentor.ieee.org/802.11/dcn/18/11-18-1231-04-0eht-eht-draft-proposed-par.docx</a:t>
            </a:r>
            <a:r>
              <a:rPr lang="en-GB" sz="2000" dirty="0"/>
              <a:t> &gt; be posted to the IEEE 802 Executive Committee (EC) agenda for WG 802 preview and EC approval to submit to </a:t>
            </a:r>
            <a:r>
              <a:rPr lang="en-GB" sz="2000" dirty="0" err="1"/>
              <a:t>NesCom</a:t>
            </a:r>
            <a:r>
              <a:rPr lang="en-GB" sz="2000" dirty="0"/>
              <a:t>. </a:t>
            </a:r>
            <a:endParaRPr lang="en-CA" sz="2000" dirty="0"/>
          </a:p>
          <a:p>
            <a:pPr marL="0" indent="0"/>
            <a:r>
              <a:rPr lang="en-GB" sz="2000" dirty="0"/>
              <a:t> </a:t>
            </a:r>
            <a:endParaRPr lang="en-CA" sz="2000" dirty="0"/>
          </a:p>
          <a:p>
            <a:pPr marL="0" indent="0"/>
            <a:r>
              <a:rPr lang="en-GB" sz="2000" dirty="0" smtClean="0"/>
              <a:t>Moved: Stephan McCann</a:t>
            </a:r>
          </a:p>
          <a:p>
            <a:pPr marL="0" indent="0"/>
            <a:r>
              <a:rPr lang="en-GB" sz="2000" dirty="0" smtClean="0"/>
              <a:t>Seconded: </a:t>
            </a:r>
            <a:r>
              <a:rPr lang="en-GB" sz="2000" dirty="0" smtClean="0"/>
              <a:t>Stephen </a:t>
            </a:r>
            <a:r>
              <a:rPr lang="en-GB" sz="2000" dirty="0" smtClean="0"/>
              <a:t>Palm</a:t>
            </a:r>
          </a:p>
          <a:p>
            <a:pPr marL="0" indent="0"/>
            <a:r>
              <a:rPr lang="en-GB" sz="2000" dirty="0" smtClean="0"/>
              <a:t>Result: 58/0/1</a:t>
            </a:r>
          </a:p>
          <a:p>
            <a:pPr marL="0" indent="0"/>
            <a:endParaRPr lang="en-GB" sz="2000" dirty="0"/>
          </a:p>
          <a:p>
            <a:pPr marL="0" indent="0"/>
            <a:r>
              <a:rPr lang="en-GB" sz="2000" dirty="0" smtClean="0"/>
              <a:t>EHT SG result: y-n-a- </a:t>
            </a:r>
            <a:r>
              <a:rPr lang="en-GB" sz="2000" dirty="0"/>
              <a:t>97-0-2</a:t>
            </a:r>
            <a:endParaRPr lang="en-CA" sz="2000" dirty="0"/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DBAFF9E-199A-B542-8F2A-4E579E0780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EA70F40-519F-E641-9AC0-4953ACDDBB32}" type="slidenum">
              <a:rPr lang="en-GB" altLang="en-US" smtClean="0"/>
              <a:pPr>
                <a:defRPr/>
              </a:pPr>
              <a:t>25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1B3B7FD-E5F4-7C42-8556-FEAEC1D45E7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8B286F5-F459-1D49-A4B8-0520FBA3CE6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en-US" smtClean="0"/>
              <a:t>January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2081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2576C1B-04EB-294A-A768-A4840C4F9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EE76AE0-F694-B44F-A423-CEC4B1924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2000" dirty="0"/>
              <a:t>Believing that the CSD contained in the document referenced below meets IEEE 802 guidelines,</a:t>
            </a:r>
            <a:endParaRPr lang="en-CA" sz="2000" dirty="0"/>
          </a:p>
          <a:p>
            <a:pPr marL="0" indent="0"/>
            <a:r>
              <a:rPr lang="en-GB" sz="2000" dirty="0"/>
              <a:t>Request that the CSD contained in 11-18/1233r4 &lt;</a:t>
            </a:r>
            <a:r>
              <a:rPr lang="en-GB" sz="2000" dirty="0">
                <a:hlinkClick r:id="rId2"/>
              </a:rPr>
              <a:t>https://mentor.ieee.org/802.11/dcn/18/11-18-1233-04-0eht-eht-draft-proposed-csd.docx</a:t>
            </a:r>
            <a:r>
              <a:rPr lang="en-GB" sz="2000" dirty="0"/>
              <a:t> &gt; be posted to the IEEE 802 Executive Committee (EC) agenda for WG 802 preview and EC approval.</a:t>
            </a:r>
            <a:endParaRPr lang="en-CA" sz="2000" dirty="0"/>
          </a:p>
          <a:p>
            <a:pPr marL="0" indent="0"/>
            <a:r>
              <a:rPr lang="en-GB" sz="2000" dirty="0"/>
              <a:t> </a:t>
            </a:r>
            <a:endParaRPr lang="en-CA" sz="2000" dirty="0"/>
          </a:p>
          <a:p>
            <a:pPr marL="0" indent="0"/>
            <a:r>
              <a:rPr lang="en-GB" sz="2000" dirty="0" smtClean="0"/>
              <a:t>Moved: Stephan McCann</a:t>
            </a:r>
          </a:p>
          <a:p>
            <a:pPr marL="0" indent="0"/>
            <a:r>
              <a:rPr lang="en-GB" sz="2000" dirty="0" smtClean="0"/>
              <a:t>Seconded: Ian Sherlock</a:t>
            </a:r>
          </a:p>
          <a:p>
            <a:pPr marL="0" indent="0"/>
            <a:r>
              <a:rPr lang="en-GB" sz="2000" dirty="0" smtClean="0"/>
              <a:t>Result: 56/0/1</a:t>
            </a:r>
          </a:p>
          <a:p>
            <a:pPr marL="0" indent="0"/>
            <a:endParaRPr lang="en-GB" sz="2000" dirty="0"/>
          </a:p>
          <a:p>
            <a:pPr marL="0" indent="0"/>
            <a:r>
              <a:rPr lang="en-GB" sz="2000" dirty="0" smtClean="0"/>
              <a:t>EHT SG result: y-n-a </a:t>
            </a:r>
            <a:r>
              <a:rPr lang="en-GB" sz="2000" dirty="0"/>
              <a:t>– 97-0-3</a:t>
            </a:r>
            <a:endParaRPr lang="en-US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768FE72-A906-4A4C-AA98-A6F2F8AE74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EA70F40-519F-E641-9AC0-4953ACDDBB32}" type="slidenum">
              <a:rPr lang="en-GB" altLang="en-US" smtClean="0"/>
              <a:pPr>
                <a:defRPr/>
              </a:pPr>
              <a:t>26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FD7F4E3-ED51-394C-A546-E9BDA2E436B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28F20E6-E04E-3E41-9DBB-555197A3CB5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en-US" smtClean="0"/>
              <a:t>January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40918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TGbc</a:t>
            </a:r>
            <a:r>
              <a:rPr lang="en-US" dirty="0" smtClean="0"/>
              <a:t> and </a:t>
            </a:r>
            <a:r>
              <a:rPr lang="en-US" dirty="0" err="1" smtClean="0"/>
              <a:t>TGbd</a:t>
            </a:r>
            <a:r>
              <a:rPr lang="en-US" dirty="0" smtClean="0"/>
              <a:t> chair confirmations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Marc Emmelmann as </a:t>
            </a:r>
            <a:r>
              <a:rPr lang="en-US" dirty="0" err="1" smtClean="0"/>
              <a:t>TGbc</a:t>
            </a:r>
            <a:r>
              <a:rPr lang="en-US" dirty="0" smtClean="0"/>
              <a:t> chair and Bo Sun as </a:t>
            </a:r>
            <a:r>
              <a:rPr lang="en-US" dirty="0" err="1" smtClean="0"/>
              <a:t>TGbd</a:t>
            </a:r>
            <a:r>
              <a:rPr lang="en-US" dirty="0" smtClean="0"/>
              <a:t> chair</a:t>
            </a:r>
          </a:p>
          <a:p>
            <a:endParaRPr lang="en-US" dirty="0"/>
          </a:p>
          <a:p>
            <a:r>
              <a:rPr lang="en-US" dirty="0" smtClean="0"/>
              <a:t>Moved: Allan Jones</a:t>
            </a:r>
          </a:p>
          <a:p>
            <a:r>
              <a:rPr lang="en-US" dirty="0" smtClean="0"/>
              <a:t>Seconded: Mark Hamilton</a:t>
            </a:r>
          </a:p>
          <a:p>
            <a:r>
              <a:rPr lang="en-US" dirty="0" smtClean="0"/>
              <a:t>Result</a:t>
            </a:r>
            <a:r>
              <a:rPr lang="en-US" smtClean="0"/>
              <a:t>: Unanimous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5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Moved: Nikola S. Seconded: Hiroshi Mano Result: Unanimous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202738"/>
              </p:ext>
            </p:extLst>
          </p:nvPr>
        </p:nvGraphicFramePr>
        <p:xfrm>
          <a:off x="914402" y="1524000"/>
          <a:ext cx="10439397" cy="4325430"/>
        </p:xfrm>
        <a:graphic>
          <a:graphicData uri="http://schemas.openxmlformats.org/drawingml/2006/table">
            <a:tbl>
              <a:tblPr/>
              <a:tblGrid>
                <a:gridCol w="1066798"/>
                <a:gridCol w="6492764"/>
                <a:gridCol w="1279636"/>
                <a:gridCol w="1600199"/>
              </a:tblGrid>
              <a:tr h="2922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351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fr-FR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28,</a:t>
                      </a: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February</a:t>
                      </a: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25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7716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Fridays: February 1, 8, 15, 22, March 1</a:t>
                      </a: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None</a:t>
                      </a:r>
                      <a:endParaRPr lang="en-CA" sz="12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Wednesdays: February 27, March 6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265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Wednesdays: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March 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44866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Monday: March 4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Friday: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February 1, 15,</a:t>
                      </a:r>
                    </a:p>
                    <a:p>
                      <a:pPr algn="l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Thursday: March 7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Tuesdays: February 12, March 19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Tuesday: January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29, March 5</a:t>
                      </a:r>
                    </a:p>
                    <a:p>
                      <a:pPr algn="l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February 19, March 19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RTA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 30, February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hr`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EHT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2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 TIG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the FD TIG minutes for November 2018 in </a:t>
            </a:r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mentor.ieee.org/802.11/dcn/18/11-18-2076-00-00fd-fd-tig-meeting-minutes-for-november-2018.docx</a:t>
            </a:r>
            <a:endParaRPr lang="en-US" u="sng" dirty="0" smtClean="0"/>
          </a:p>
          <a:p>
            <a:endParaRPr lang="en-US" u="sng" dirty="0"/>
          </a:p>
          <a:p>
            <a:r>
              <a:rPr lang="en-US" dirty="0" smtClean="0"/>
              <a:t>Moved: Edward Au</a:t>
            </a:r>
          </a:p>
          <a:p>
            <a:r>
              <a:rPr lang="en-US" dirty="0" smtClean="0"/>
              <a:t>Seconded: Mark Hamilton</a:t>
            </a:r>
          </a:p>
          <a:p>
            <a:r>
              <a:rPr lang="en-US" dirty="0" smtClean="0"/>
              <a:t>Result: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967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</a:t>
            </a:r>
            <a:r>
              <a:rPr lang="en-US" dirty="0" smtClean="0"/>
              <a:t>WG approves </a:t>
            </a:r>
            <a:r>
              <a:rPr lang="en-US" dirty="0"/>
              <a:t>sending </a:t>
            </a:r>
            <a:r>
              <a:rPr lang="en-US" dirty="0" smtClean="0"/>
              <a:t>11-19-0063-05 </a:t>
            </a:r>
            <a:r>
              <a:rPr lang="en-US" dirty="0"/>
              <a:t>to 3GPP RAN1 as a Liaison Statement</a:t>
            </a:r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Andrew Myles on behalf of </a:t>
            </a:r>
            <a:r>
              <a:rPr lang="en-US" dirty="0" smtClean="0"/>
              <a:t>SC</a:t>
            </a:r>
          </a:p>
          <a:p>
            <a:r>
              <a:rPr lang="en-US" dirty="0" smtClean="0"/>
              <a:t>Seconded: Ian Sherlock</a:t>
            </a:r>
          </a:p>
          <a:p>
            <a:r>
              <a:rPr lang="en-US" dirty="0" smtClean="0"/>
              <a:t>Result: 59/0/0</a:t>
            </a:r>
          </a:p>
          <a:p>
            <a:endParaRPr lang="en-US" dirty="0"/>
          </a:p>
          <a:p>
            <a:r>
              <a:rPr lang="en-US" dirty="0"/>
              <a:t>Note: r5 is “clean” version of r4</a:t>
            </a:r>
          </a:p>
          <a:p>
            <a:r>
              <a:rPr lang="en-US" dirty="0"/>
              <a:t>Note: needs to be sent today because RAN1 meeting next week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2062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13213</TotalTime>
  <Words>1371</Words>
  <Application>Microsoft Office PowerPoint</Application>
  <PresentationFormat>Widescreen</PresentationFormat>
  <Paragraphs>329</Paragraphs>
  <Slides>26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 Unicode MS</vt:lpstr>
      <vt:lpstr>MS Gothic</vt:lpstr>
      <vt:lpstr>Calibri</vt:lpstr>
      <vt:lpstr>Times New Roman</vt:lpstr>
      <vt:lpstr>Office Theme</vt:lpstr>
      <vt:lpstr>Document</vt:lpstr>
      <vt:lpstr>802.11 January 2019 WG Motions</vt:lpstr>
      <vt:lpstr>Abstract</vt:lpstr>
      <vt:lpstr>Monday</vt:lpstr>
      <vt:lpstr>TGbc and TGbd chair confirmations</vt:lpstr>
      <vt:lpstr>Wednesday</vt:lpstr>
      <vt:lpstr>Friday</vt:lpstr>
      <vt:lpstr>Teleconferences</vt:lpstr>
      <vt:lpstr>FD TIG</vt:lpstr>
      <vt:lpstr>Coex</vt:lpstr>
      <vt:lpstr>JTC1</vt:lpstr>
      <vt:lpstr>TGmd ad-hoc</vt:lpstr>
      <vt:lpstr>TGmd liaison to Wi-Fi Alliance</vt:lpstr>
      <vt:lpstr>TGax coex doc</vt:lpstr>
      <vt:lpstr>TGax recirc ballot D4.0</vt:lpstr>
      <vt:lpstr>TGay recirc ballot D3.0</vt:lpstr>
      <vt:lpstr>TGay Coexistence Assurance Document</vt:lpstr>
      <vt:lpstr>Draft P802.11ay/D3.0 to ISO/IEC/JTC1</vt:lpstr>
      <vt:lpstr>TGaz initial WG ballot</vt:lpstr>
      <vt:lpstr>TGaz CSD</vt:lpstr>
      <vt:lpstr>TGba coexistence assurance document</vt:lpstr>
      <vt:lpstr>TGba initial WG letter ballot</vt:lpstr>
      <vt:lpstr>TGbc</vt:lpstr>
      <vt:lpstr>TGbd</vt:lpstr>
      <vt:lpstr>TGbd terminology</vt:lpstr>
      <vt:lpstr>EHT PAR approval</vt:lpstr>
      <vt:lpstr>EHT CSD approval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278</cp:revision>
  <cp:lastPrinted>1601-01-01T00:00:00Z</cp:lastPrinted>
  <dcterms:created xsi:type="dcterms:W3CDTF">2018-05-10T16:45:22Z</dcterms:created>
  <dcterms:modified xsi:type="dcterms:W3CDTF">2019-01-18T16:26:11Z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2019-01-18 16:26:05Z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