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80" r:id="rId24"/>
    <p:sldId id="281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4A13FD9-8784-490B-958B-9549CC837B23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2776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47271E6F-BB3D-4D80-A15B-63347915E4E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053326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802.11-18/2084r0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91F5938-7D68-48F3-9A0D-8CEFFAD3B0D3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56282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2C41F43-A0E8-43C8-9F73-957E1045CDDE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368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May 2017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/>
              <a:t>Robert Stacey, Intel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84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B2B0FFA-4292-4DEA-A808-C8461B7351EA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5805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C8A6B1C4-5BB3-4CC1-A877-D919C871FA5D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290358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79BA174-24BF-4302-A23F-4EE2D797616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5763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ACF0560-EEAD-4AF8-A3E4-61519BE96A09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204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8155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802.11-18/2132r0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4-00ax-coexistence-assurance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721-01-AANI-aani-sc-agenda-november-2018.pptx" TargetMode="External"/><Relationship Id="rId2" Type="http://schemas.openxmlformats.org/officeDocument/2006/relationships/hyperlink" Target="https://mentor.ieee.org/802.11/dcn/18/11-18-1340-09-AANI-proposed-ls-to-3gpp-wfa-wba-wififorward-on-the-studies-done-regarding-benchmarking-of-802-11ax-capabiliti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017-00-0arc-wur-multi-ap-reference-model.vsd" TargetMode="External"/><Relationship Id="rId7" Type="http://schemas.openxmlformats.org/officeDocument/2006/relationships/hyperlink" Target="https://mentor.ieee.org/802.11/dcn/18/11-18-1051-03-0arc-what-is-an-ess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641-00-0arc-discussion-on-wur-802-11ba-nomenclature.pptx" TargetMode="External"/><Relationship Id="rId5" Type="http://schemas.openxmlformats.org/officeDocument/2006/relationships/hyperlink" Target="https://mentor.ieee.org/802.11/dcn/18/11-18-1494-02-00ba-overview-of-802-11-ba-power-management-in-d0-4.pptx" TargetMode="External"/><Relationship Id="rId4" Type="http://schemas.openxmlformats.org/officeDocument/2006/relationships/hyperlink" Target="https://mentor.ieee.org/802.11/dcn/18/11-18-1020-05-0arc-discussion-on-wur-802-11ba-state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slides </a:t>
            </a:r>
            <a:r>
              <a:rPr lang="en-US" dirty="0" smtClean="0"/>
              <a:t>2019-01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 smtClean="0"/>
              <a:t>PAR </a:t>
            </a:r>
            <a:r>
              <a:rPr lang="en-US" altLang="en-US" dirty="0"/>
              <a:t>Review </a:t>
            </a:r>
            <a:r>
              <a:rPr lang="en-US" altLang="en-US" dirty="0" smtClean="0"/>
              <a:t>SC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66106" y="2547878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Will meet in March 2019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tx1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tx1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802 EC:  25 Jan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WG PAR Submission to NesCom: 8 Feb 2019 </a:t>
            </a:r>
            <a:r>
              <a:rPr lang="en-US" sz="1600" dirty="0">
                <a:solidFill>
                  <a:schemeClr val="tx1"/>
                </a:solidFill>
              </a:rPr>
              <a:t>(for </a:t>
            </a:r>
            <a:r>
              <a:rPr lang="en-US" sz="1600" dirty="0" err="1">
                <a:solidFill>
                  <a:schemeClr val="tx1"/>
                </a:solidFill>
              </a:rPr>
              <a:t>NesCom</a:t>
            </a:r>
            <a:r>
              <a:rPr lang="en-US" sz="1600" dirty="0">
                <a:solidFill>
                  <a:schemeClr val="tx1"/>
                </a:solidFill>
              </a:rPr>
              <a:t> March </a:t>
            </a:r>
            <a:r>
              <a:rPr lang="en-US" sz="1600" dirty="0" err="1">
                <a:solidFill>
                  <a:schemeClr val="tx1"/>
                </a:solidFill>
              </a:rPr>
              <a:t>mtg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lvl="1"/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52464"/>
            <a:ext cx="7772400" cy="87153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</a:t>
            </a:r>
            <a:br>
              <a:rPr lang="en-US" altLang="en-US" dirty="0" smtClean="0"/>
            </a:br>
            <a:r>
              <a:rPr lang="en-US" altLang="en-US" dirty="0" smtClean="0"/>
              <a:t>Wireless Next Generation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087563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“'Network Enablers for Seamless HMD-based VR (Virtual Reality) SG” – </a:t>
            </a:r>
            <a:r>
              <a:rPr lang="en-US" dirty="0" err="1"/>
              <a:t>Subir</a:t>
            </a:r>
            <a:r>
              <a:rPr lang="en-US" dirty="0"/>
              <a:t> Das (</a:t>
            </a:r>
            <a:r>
              <a:rPr lang="en-US" dirty="0" err="1"/>
              <a:t>Perspecta</a:t>
            </a:r>
            <a:r>
              <a:rPr lang="en-US" dirty="0"/>
              <a:t> Labs)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"An extension to 11ba: legacy transmitter solution for 802.11ba receivers” - Eduard Garcia Villegas (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March 2019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11-18/2113r1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631950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/>
              <a:t>Tuesday 15 January AM1 (08:00-10:00)</a:t>
            </a: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in St Louis in  Jan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(11-18-2078) addressed this week</a:t>
            </a:r>
            <a:br>
              <a:rPr lang="en-AU" altLang="en-US" dirty="0" smtClean="0"/>
            </a:br>
            <a:r>
              <a:rPr lang="en-AU" altLang="en-US" dirty="0" smtClean="0"/>
              <a:t>(Tue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Update on withdrawal process of various standards, as proposed by IEEE 802</a:t>
            </a:r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agenda </a:t>
            </a:r>
            <a:r>
              <a:rPr lang="en-AU" dirty="0" smtClean="0"/>
              <a:t>&amp; arrangements for </a:t>
            </a:r>
            <a:r>
              <a:rPr lang="en-AU" dirty="0"/>
              <a:t>SC6 meeting in April 2019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84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7848600" y="3886200"/>
            <a:ext cx="2514600" cy="2438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closes on 8 Feb 2019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passed on 26 Dec 2018 (with “no” vote)</a:t>
            </a:r>
          </a:p>
          <a:p>
            <a:pPr>
              <a:spcBef>
                <a:spcPts val="300"/>
              </a:spcBef>
              <a:defRPr/>
            </a:pPr>
            <a:r>
              <a:rPr lang="en-A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60-day ballots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802.11aj/</a:t>
            </a:r>
            <a:r>
              <a:rPr lang="en-A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en-A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close on 10 Feb 2019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4267200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" name="Content Placeholder 5"/>
          <p:cNvGraphicFramePr>
            <a:graphicFrameLocks/>
          </p:cNvGraphicFramePr>
          <p:nvPr/>
        </p:nvGraphicFramePr>
        <p:xfrm>
          <a:off x="1828800" y="29876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Completed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23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48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36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7848600" y="1295400"/>
            <a:ext cx="2522538" cy="2438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802.1CB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passed on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Dec 2018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802.1Qci &amp; 802.1Qch passed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Jan 2019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802.1AC/Cor-1 closes on 17 Mar 2019</a:t>
            </a: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802c passed on 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Dec 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A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 “no” vote)</a:t>
            </a:r>
          </a:p>
        </p:txBody>
      </p:sp>
      <p:cxnSp>
        <p:nvCxnSpPr>
          <p:cNvPr id="17458" name="Straight Arrow Connector 3"/>
          <p:cNvCxnSpPr>
            <a:cxnSpLocks noChangeShapeType="1"/>
          </p:cNvCxnSpPr>
          <p:nvPr/>
        </p:nvCxnSpPr>
        <p:spPr bwMode="auto">
          <a:xfrm>
            <a:off x="7620000" y="3505200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/>
          <p:nvPr/>
        </p:nvSpPr>
        <p:spPr bwMode="auto">
          <a:xfrm>
            <a:off x="1819276" y="2057400"/>
            <a:ext cx="5800725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ts val="300"/>
              </a:spcBef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802.3bs &amp; 802.3cc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passed on </a:t>
            </a: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Dec 2018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460" name="Elbow Connector 14"/>
          <p:cNvCxnSpPr>
            <a:cxnSpLocks noChangeShapeType="1"/>
            <a:endCxn id="12" idx="1"/>
          </p:cNvCxnSpPr>
          <p:nvPr/>
        </p:nvCxnSpPr>
        <p:spPr bwMode="auto">
          <a:xfrm rot="16200000" flipV="1">
            <a:off x="1042988" y="3176588"/>
            <a:ext cx="1562100" cy="9525"/>
          </a:xfrm>
          <a:prstGeom prst="bentConnector4">
            <a:avLst>
              <a:gd name="adj1" fmla="val 477"/>
              <a:gd name="adj2" fmla="val 255912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905000"/>
            <a:ext cx="9125564" cy="4191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LB236 on P802.11REVmd D2.0 </a:t>
            </a:r>
            <a:r>
              <a:rPr lang="en-US" altLang="zh-CN" dirty="0" smtClean="0"/>
              <a:t>passed with 92% </a:t>
            </a:r>
            <a:r>
              <a:rPr lang="en-US" altLang="zh-CN" dirty="0" smtClean="0"/>
              <a:t>approval, </a:t>
            </a:r>
            <a:r>
              <a:rPr lang="en-US" altLang="zh-CN" dirty="0" smtClean="0"/>
              <a:t>723 comments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D2.0 incorporates all approved amendments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November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Recirculation Working Group Letter Ballot held on P802.11REVmd D2.0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2019 </a:t>
            </a:r>
            <a:r>
              <a:rPr lang="en-US" altLang="zh-CN" dirty="0"/>
              <a:t>meeting goals </a:t>
            </a:r>
            <a:r>
              <a:rPr lang="en-US" altLang="zh-CN" dirty="0" smtClean="0"/>
              <a:t>(4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Begin LB236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Jan - March: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11-18-2084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179099" y="606425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</a:t>
            </a:r>
            <a:br>
              <a:rPr lang="en-US" dirty="0" smtClean="0"/>
            </a:br>
            <a:r>
              <a:rPr lang="en-US" dirty="0" smtClean="0"/>
              <a:t>High Efficiency WLAN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2133600"/>
            <a:ext cx="8534400" cy="3962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Complete the resolution of all comments received on draft D3.0.</a:t>
            </a:r>
          </a:p>
          <a:p>
            <a:pPr lvl="1"/>
            <a:r>
              <a:rPr lang="en-CA" sz="1800" dirty="0"/>
              <a:t>About 280 CIDs are still open mostly in the MAC and MU </a:t>
            </a:r>
            <a:r>
              <a:rPr lang="en-CA" sz="1800" dirty="0" err="1"/>
              <a:t>adhocs</a:t>
            </a:r>
            <a:r>
              <a:rPr lang="en-CA" sz="1800" dirty="0"/>
              <a:t>.</a:t>
            </a:r>
          </a:p>
          <a:p>
            <a:r>
              <a:rPr lang="en-CA" sz="2200" dirty="0"/>
              <a:t>Pass a motion to enable the TG Editor to prepare draft D4.0 and start a 15-day recirculation motion.</a:t>
            </a:r>
          </a:p>
          <a:p>
            <a:r>
              <a:rPr lang="en-CA" sz="2200" dirty="0"/>
              <a:t>Approve a new revision of the TG Coexistence Assurance document.</a:t>
            </a:r>
          </a:p>
          <a:p>
            <a:pPr lvl="1"/>
            <a:r>
              <a:rPr lang="en-CA" sz="1800" dirty="0">
                <a:hlinkClick r:id="rId3"/>
              </a:rPr>
              <a:t>https://</a:t>
            </a:r>
            <a:r>
              <a:rPr lang="en-CA" sz="1800" dirty="0">
                <a:hlinkClick r:id="rId3"/>
              </a:rPr>
              <a:t>mentor.ieee.org/802.11/dcn/16/11-16-1348-04-00ax-coexistence-assurance.docx</a:t>
            </a:r>
            <a:r>
              <a:rPr lang="en-CA" sz="1800" dirty="0"/>
              <a:t> </a:t>
            </a:r>
          </a:p>
          <a:p>
            <a:r>
              <a:rPr lang="en-US" sz="2000" dirty="0"/>
              <a:t>Agenda for this meeting is available  in document 11-18/2114r0.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Next Generation 60 GHz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November plenary</a:t>
            </a:r>
          </a:p>
          <a:p>
            <a:pPr lvl="1" algn="just"/>
            <a:r>
              <a:rPr lang="en-CA" sz="1600" dirty="0"/>
              <a:t>4 teleconference calls were held between November 28 and January 9 for comment resolution and technical presentation</a:t>
            </a:r>
          </a:p>
          <a:p>
            <a:pPr lvl="2" algn="just"/>
            <a:r>
              <a:rPr lang="en-CA" altLang="en-US" sz="1600" dirty="0"/>
              <a:t>50 comments are discussed</a:t>
            </a:r>
          </a:p>
          <a:p>
            <a:pPr lvl="2" algn="just"/>
            <a:r>
              <a:rPr lang="en-CA" altLang="en-US" sz="1600" dirty="0"/>
              <a:t>38 </a:t>
            </a:r>
            <a:r>
              <a:rPr lang="en-CA" altLang="en-US" sz="1600" dirty="0"/>
              <a:t>comments are resolved and ready for </a:t>
            </a:r>
            <a:r>
              <a:rPr lang="en-CA" altLang="en-US" sz="1600" dirty="0"/>
              <a:t>motion</a:t>
            </a:r>
          </a:p>
          <a:p>
            <a:pPr lvl="2" algn="just"/>
            <a:r>
              <a:rPr lang="en-CA" altLang="en-US" sz="1600" dirty="0"/>
              <a:t>3 presentations are reviewed</a:t>
            </a:r>
          </a:p>
          <a:p>
            <a:pPr lvl="2" algn="just"/>
            <a:r>
              <a:rPr lang="en-CA" altLang="en-US" sz="1600" dirty="0"/>
              <a:t>1 presentation is ready for motion</a:t>
            </a:r>
          </a:p>
          <a:p>
            <a:pPr lvl="1" algn="just"/>
            <a:r>
              <a:rPr lang="en-CA" altLang="en-US" sz="1600" dirty="0"/>
              <a:t>Draft 2.2 is posted</a:t>
            </a:r>
          </a:p>
          <a:p>
            <a:pPr lvl="1" algn="just"/>
            <a:r>
              <a:rPr lang="en-CA" altLang="en-US" sz="1600" dirty="0"/>
              <a:t>Coexistence assurance document (17/1288r3) </a:t>
            </a:r>
            <a:r>
              <a:rPr lang="en-CA" altLang="en-US" sz="1600"/>
              <a:t>is uploaded</a:t>
            </a:r>
            <a:endParaRPr lang="en-CA" altLang="en-US" sz="1600" dirty="0"/>
          </a:p>
          <a:p>
            <a:r>
              <a:rPr lang="en-US" sz="2000" dirty="0"/>
              <a:t>7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(D2.0)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the draft readiness for working group recirculation ballot D3.0</a:t>
            </a:r>
          </a:p>
          <a:p>
            <a:r>
              <a:rPr lang="en-US" sz="2000" dirty="0"/>
              <a:t>Agenda for this meeting is available in document 11-18/2116r1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TGaz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</a:t>
            </a:r>
            <a:r>
              <a:rPr lang="en-GB" dirty="0" smtClean="0"/>
              <a:t>Positioning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0" dirty="0" smtClean="0"/>
              <a:t>In </a:t>
            </a:r>
            <a:r>
              <a:rPr lang="en-US" sz="2400" b="0" dirty="0"/>
              <a:t>comment resolution coming out of </a:t>
            </a:r>
            <a:r>
              <a:rPr lang="en-US" sz="2400" b="0" dirty="0" smtClean="0"/>
              <a:t>CC28.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0" dirty="0" smtClean="0"/>
              <a:t>During </a:t>
            </a:r>
            <a:r>
              <a:rPr lang="en-US" sz="2400" b="0" dirty="0"/>
              <a:t>the meeting expect to focus on comments resolution and amendment text submission targeted at improving draft quality in preparation of Jan 2019 initial WG ballot milestone (projected</a:t>
            </a:r>
            <a:r>
              <a:rPr lang="en-US" sz="2400" b="0" dirty="0" smtClean="0"/>
              <a:t>).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D0.6 </a:t>
            </a:r>
            <a:r>
              <a:rPr lang="en-US" sz="2400" dirty="0"/>
              <a:t>of P802.11az available on member’s area.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Open call </a:t>
            </a:r>
            <a:r>
              <a:rPr lang="en-US" sz="2400" dirty="0" smtClean="0"/>
              <a:t>for volunteers </a:t>
            </a:r>
            <a:r>
              <a:rPr lang="en-US" sz="2400" dirty="0"/>
              <a:t>for comment resolution</a:t>
            </a:r>
            <a:r>
              <a:rPr lang="en-US" sz="2400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/>
              <a:t/>
            </a:r>
            <a:br>
              <a:rPr lang="en-US" dirty="0"/>
            </a:br>
            <a:r>
              <a:rPr lang="en-GB" dirty="0" smtClean="0"/>
              <a:t>Next </a:t>
            </a:r>
            <a:r>
              <a:rPr lang="en-GB" dirty="0"/>
              <a:t>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Continue internal comment resolution during Jan.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Rejected any outstanding comment unresolved by end of Jan.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Target Initial WG ballot coming out of the Jan. 2019 meeting. 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Refer </a:t>
            </a:r>
            <a:r>
              <a:rPr lang="en-US" sz="2400" dirty="0"/>
              <a:t>to submission </a:t>
            </a:r>
            <a:r>
              <a:rPr lang="en-US" sz="2400" dirty="0" smtClean="0"/>
              <a:t>11-18/2086</a:t>
            </a:r>
            <a:endParaRPr lang="en-US" sz="2400" dirty="0"/>
          </a:p>
          <a:p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7564" y="3984212"/>
            <a:ext cx="5113782" cy="247035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Wake-up Radio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9753600" cy="4341813"/>
          </a:xfrm>
        </p:spPr>
        <p:txBody>
          <a:bodyPr/>
          <a:lstStyle/>
          <a:p>
            <a:r>
              <a:rPr lang="en-US" altLang="en-US" dirty="0"/>
              <a:t>From the last F2F meeting</a:t>
            </a:r>
          </a:p>
          <a:p>
            <a:r>
              <a:rPr lang="en-US" altLang="en-US" sz="2000" b="0" dirty="0" smtClean="0"/>
              <a:t>	</a:t>
            </a:r>
            <a:r>
              <a:rPr lang="en-US" altLang="en-US" sz="2000" b="0" dirty="0">
                <a:ea typeface="MS PGothic" charset="-128"/>
              </a:rPr>
              <a:t>Comment </a:t>
            </a:r>
            <a:r>
              <a:rPr lang="en-US" altLang="en-US" sz="2000" b="0" dirty="0" smtClean="0">
                <a:ea typeface="MS PGothic" charset="-128"/>
              </a:rPr>
              <a:t>resolution on </a:t>
            </a:r>
            <a:r>
              <a:rPr lang="en-US" altLang="en-US" sz="2000" b="0" dirty="0" err="1" smtClean="0">
                <a:ea typeface="MS PGothic" charset="-128"/>
              </a:rPr>
              <a:t>TGba</a:t>
            </a:r>
            <a:r>
              <a:rPr lang="en-US" altLang="en-US" sz="2000" b="0" dirty="0" smtClean="0">
                <a:ea typeface="MS PGothic" charset="-128"/>
              </a:rPr>
              <a:t> Draft 1.0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		– In November 2018, resolved </a:t>
            </a:r>
            <a:r>
              <a:rPr lang="en-US" altLang="en-US" sz="2000" b="0" dirty="0">
                <a:ea typeface="MS PGothic" charset="-128"/>
              </a:rPr>
              <a:t>582 comments out of </a:t>
            </a:r>
            <a:r>
              <a:rPr lang="en-US" altLang="en-US" sz="2000" b="0" dirty="0" smtClean="0">
                <a:ea typeface="MS PGothic" charset="-128"/>
              </a:rPr>
              <a:t>1253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Held four teleconference calls and reviewed four contributions</a:t>
            </a:r>
          </a:p>
          <a:p>
            <a:r>
              <a:rPr lang="en-US" altLang="en-US" sz="2000" b="0" dirty="0">
                <a:ea typeface="MS PGothic" charset="-128"/>
              </a:rPr>
              <a:t>	</a:t>
            </a:r>
            <a:r>
              <a:rPr lang="en-US" altLang="en-US" sz="2000" b="0" dirty="0" smtClean="0">
                <a:ea typeface="MS PGothic" charset="-128"/>
              </a:rPr>
              <a:t>Reviewed TG timeline</a:t>
            </a:r>
          </a:p>
          <a:p>
            <a:r>
              <a:rPr lang="en-US" altLang="en-US" dirty="0" smtClean="0"/>
              <a:t>Plan </a:t>
            </a:r>
            <a:r>
              <a:rPr lang="en-US" altLang="en-US" dirty="0"/>
              <a:t>for this meeting</a:t>
            </a:r>
          </a:p>
          <a:p>
            <a:pPr lvl="1"/>
            <a:r>
              <a:rPr lang="en-US" altLang="en-US" dirty="0" smtClean="0"/>
              <a:t>Complete comment resolution</a:t>
            </a:r>
          </a:p>
          <a:p>
            <a:pPr lvl="1"/>
            <a:r>
              <a:rPr lang="en-US" altLang="en-US" dirty="0"/>
              <a:t>Approve Working Group Technical Letter Ballot on </a:t>
            </a:r>
            <a:r>
              <a:rPr lang="en-US" altLang="en-US" dirty="0" err="1"/>
              <a:t>TGba</a:t>
            </a:r>
            <a:r>
              <a:rPr lang="en-US" altLang="en-US" dirty="0"/>
              <a:t> Draft 2.0</a:t>
            </a:r>
          </a:p>
          <a:p>
            <a:pPr lvl="1"/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 </a:t>
            </a:r>
            <a:r>
              <a:rPr lang="en-US" altLang="en-US" dirty="0"/>
              <a:t>can be found in doc: IEEE </a:t>
            </a:r>
            <a:r>
              <a:rPr lang="en-US" altLang="en-US" dirty="0" smtClean="0"/>
              <a:t>802.11-18/2109</a:t>
            </a: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514600"/>
            <a:ext cx="10475383" cy="39608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TGbc</a:t>
            </a:r>
            <a:r>
              <a:rPr lang="en-US" altLang="en-US" dirty="0" smtClean="0"/>
              <a:t> </a:t>
            </a:r>
            <a:r>
              <a:rPr lang="en-US" altLang="en-US" dirty="0" smtClean="0"/>
              <a:t>(Enhanced 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TGbd</a:t>
            </a:r>
            <a:r>
              <a:rPr lang="en-US" altLang="en-US" dirty="0" smtClean="0"/>
              <a:t> </a:t>
            </a:r>
            <a:r>
              <a:rPr lang="en-US" altLang="en-US" dirty="0"/>
              <a:t>(Next </a:t>
            </a:r>
            <a:r>
              <a:rPr lang="en-US" altLang="en-US" dirty="0" smtClean="0"/>
              <a:t>Generation </a:t>
            </a:r>
            <a:r>
              <a:rPr lang="en-US" altLang="en-US" dirty="0"/>
              <a:t>V2X)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EHT </a:t>
            </a:r>
            <a:r>
              <a:rPr lang="en-GB" dirty="0"/>
              <a:t>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RTA TIG (Real-time Applications)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</a:t>
            </a:r>
            <a:r>
              <a:rPr lang="en-US" altLang="en-US" kern="0" dirty="0" smtClean="0"/>
              <a:t>January 2019 session</a:t>
            </a:r>
            <a:r>
              <a:rPr lang="en-US" altLang="en-US" kern="0" dirty="0" smtClean="0"/>
              <a:t>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endParaRPr lang="en-US" altLang="en-US" sz="3200" dirty="0" smtClean="0">
              <a:solidFill>
                <a:schemeClr val="tx2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smtClean="0">
                <a:solidFill>
                  <a:schemeClr val="tx2"/>
                </a:solidFill>
              </a:rPr>
              <a:t>Light Communication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1371600" y="1676400"/>
            <a:ext cx="9448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 dirty="0" err="1"/>
              <a:t>TGbb</a:t>
            </a:r>
            <a:r>
              <a:rPr lang="en-GB" altLang="en-US" dirty="0"/>
              <a:t> will discuss :</a:t>
            </a:r>
          </a:p>
          <a:p>
            <a:pPr lvl="1" algn="just"/>
            <a:r>
              <a:rPr lang="en-GB" altLang="en-US" dirty="0"/>
              <a:t>Approve minutes from the teleconferences</a:t>
            </a:r>
          </a:p>
          <a:p>
            <a:pPr lvl="1" algn="just"/>
            <a:r>
              <a:rPr lang="en-GB" altLang="en-US" dirty="0"/>
              <a:t>Use of front-end models and link to channel model</a:t>
            </a:r>
          </a:p>
          <a:p>
            <a:pPr lvl="1" algn="just"/>
            <a:r>
              <a:rPr lang="en-GB" altLang="en-US" dirty="0"/>
              <a:t>PHY evaluation metrics</a:t>
            </a:r>
          </a:p>
          <a:p>
            <a:pPr lvl="1" algn="just"/>
            <a:r>
              <a:rPr lang="en-GB" altLang="en-US" dirty="0"/>
              <a:t>Evaluation Framework document</a:t>
            </a:r>
          </a:p>
          <a:p>
            <a:pPr lvl="1" algn="just"/>
            <a:r>
              <a:rPr lang="en-GB" altLang="en-US" dirty="0"/>
              <a:t>Hear proposals</a:t>
            </a:r>
          </a:p>
          <a:p>
            <a:pPr lvl="1" algn="just"/>
            <a:r>
              <a:rPr lang="en-GB" altLang="en-US" dirty="0" err="1"/>
              <a:t>TGbb</a:t>
            </a:r>
            <a:r>
              <a:rPr lang="en-GB" altLang="en-US" dirty="0"/>
              <a:t> Timeline update</a:t>
            </a:r>
          </a:p>
          <a:p>
            <a:pPr algn="just"/>
            <a:endParaRPr lang="en-GB" altLang="en-US" dirty="0"/>
          </a:p>
          <a:p>
            <a:pPr algn="just"/>
            <a:r>
              <a:rPr lang="en-GB" altLang="en-US" dirty="0"/>
              <a:t>Four (4) meeting slots for the Jan. 2019 session</a:t>
            </a:r>
          </a:p>
          <a:p>
            <a:pPr lvl="1" algn="just"/>
            <a:r>
              <a:rPr lang="en-GB" altLang="en-US" b="1" dirty="0"/>
              <a:t>Mon – </a:t>
            </a:r>
            <a:r>
              <a:rPr lang="en-GB" altLang="en-US" dirty="0"/>
              <a:t>AM2; </a:t>
            </a:r>
            <a:r>
              <a:rPr lang="en-GB" altLang="en-US" b="1" dirty="0"/>
              <a:t>Tue – </a:t>
            </a:r>
            <a:r>
              <a:rPr lang="en-GB" altLang="en-US" dirty="0"/>
              <a:t>AM2; </a:t>
            </a:r>
            <a:r>
              <a:rPr lang="en-GB" altLang="en-US" b="1" dirty="0"/>
              <a:t>Wed – </a:t>
            </a:r>
            <a:r>
              <a:rPr lang="en-GB" altLang="en-US" dirty="0"/>
              <a:t>AM1 , PM2; </a:t>
            </a:r>
            <a:br>
              <a:rPr lang="en-GB" altLang="en-US" dirty="0"/>
            </a:br>
            <a:endParaRPr lang="en-GB" altLang="en-US" dirty="0"/>
          </a:p>
          <a:p>
            <a:pPr algn="just"/>
            <a:r>
              <a:rPr lang="en-GB" altLang="en-US" dirty="0"/>
              <a:t>Proposed Agenda in doc. 11-18/2122r0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Enhanced Broadcast </a:t>
            </a:r>
            <a:r>
              <a:rPr lang="en-US" b="0" dirty="0" smtClean="0"/>
              <a:t>Services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Progress since November 2018:</a:t>
            </a:r>
          </a:p>
          <a:p>
            <a:pPr lvl="1">
              <a:buFont typeface="Arial"/>
              <a:buChar char="•"/>
            </a:pPr>
            <a:r>
              <a:rPr lang="en-US" dirty="0"/>
              <a:t>last SG meeting as study group</a:t>
            </a:r>
          </a:p>
          <a:p>
            <a:pPr lvl="1">
              <a:buFont typeface="Arial"/>
              <a:buChar char="•"/>
            </a:pPr>
            <a:r>
              <a:rPr lang="en-US" dirty="0" err="1"/>
              <a:t>TGbc</a:t>
            </a:r>
            <a:r>
              <a:rPr lang="en-US" dirty="0"/>
              <a:t> approved by Standards Board on Dec. 5</a:t>
            </a:r>
          </a:p>
          <a:p>
            <a:pPr lvl="1">
              <a:buFont typeface="Arial"/>
              <a:buChar char="•"/>
            </a:pPr>
            <a:r>
              <a:rPr lang="en-US" dirty="0"/>
              <a:t>Telco to plan the January meeting</a:t>
            </a:r>
          </a:p>
          <a:p>
            <a:pPr>
              <a:buFont typeface="Arial"/>
              <a:buChar char="•"/>
            </a:pPr>
            <a:r>
              <a:rPr lang="en-US" dirty="0"/>
              <a:t>January 2019 Goals:</a:t>
            </a:r>
          </a:p>
          <a:p>
            <a:pPr lvl="1">
              <a:buFont typeface="Arial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/>
              <a:buChar char="•"/>
            </a:pPr>
            <a:r>
              <a:rPr lang="en-US" dirty="0"/>
              <a:t>Timeline discussion</a:t>
            </a:r>
          </a:p>
          <a:p>
            <a:pPr lvl="1">
              <a:buFont typeface="Arial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/>
              <a:buChar char="•"/>
            </a:pPr>
            <a:r>
              <a:rPr lang="en-US" dirty="0"/>
              <a:t>3 Meeting slots:  Mon PM1;  Wed AM1; Thurs AM1</a:t>
            </a:r>
          </a:p>
          <a:p>
            <a:pPr>
              <a:buFont typeface="Arial"/>
              <a:buChar char="•"/>
            </a:pPr>
            <a:r>
              <a:rPr lang="en-US" dirty="0"/>
              <a:t>Agenda: 11-18/2124</a:t>
            </a:r>
          </a:p>
          <a:p>
            <a:pPr>
              <a:buFont typeface="Arial"/>
              <a:buChar char="•"/>
            </a:pPr>
            <a:r>
              <a:rPr lang="en-US" dirty="0"/>
              <a:t>Meeting / Chairs slides: 11-18/2126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096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TGbd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Next Generation V2X</a:t>
            </a:r>
            <a:endParaRPr 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066800" y="1752600"/>
            <a:ext cx="10210800" cy="4722814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altLang="en-US" sz="2000" dirty="0" smtClean="0"/>
              <a:t>Since the forming of </a:t>
            </a:r>
            <a:r>
              <a:rPr lang="en-GB" altLang="en-US" sz="2000" dirty="0" err="1" smtClean="0"/>
              <a:t>TGbd</a:t>
            </a:r>
            <a:r>
              <a:rPr lang="en-GB" altLang="en-US" sz="2000" dirty="0" smtClean="0"/>
              <a:t> after Nov meeting</a:t>
            </a:r>
          </a:p>
          <a:p>
            <a:pPr lvl="1" algn="just"/>
            <a:r>
              <a:rPr lang="en-GB" altLang="en-US" sz="1800" dirty="0" smtClean="0"/>
              <a:t>One conference call was held on Dec 11, 2018</a:t>
            </a:r>
          </a:p>
          <a:p>
            <a:pPr lvl="2" algn="just"/>
            <a:r>
              <a:rPr lang="en-GB" altLang="en-US" sz="1400" dirty="0"/>
              <a:t>Response to liaison feedback from WFA per NGV use cases were discussed and improved.</a:t>
            </a:r>
          </a:p>
          <a:p>
            <a:pPr lvl="2" algn="just"/>
            <a:r>
              <a:rPr lang="en-GB" altLang="en-US" sz="1400" dirty="0"/>
              <a:t>Liaison feedback from SAE was presented and discussed in the CC</a:t>
            </a:r>
          </a:p>
          <a:p>
            <a:pPr lvl="1" algn="just"/>
            <a:r>
              <a:rPr lang="en-GB" altLang="en-US" sz="1800" dirty="0"/>
              <a:t>Call for </a:t>
            </a:r>
            <a:r>
              <a:rPr lang="en-GB" altLang="en-US" sz="1800" dirty="0"/>
              <a:t>nomination for </a:t>
            </a:r>
            <a:r>
              <a:rPr lang="en-GB" altLang="en-US" sz="1800" dirty="0" err="1"/>
              <a:t>TGbd</a:t>
            </a:r>
            <a:r>
              <a:rPr lang="en-GB" altLang="en-US" sz="1800" dirty="0"/>
              <a:t> management positions: vice chair, technical editor and secretary. </a:t>
            </a:r>
            <a:endParaRPr lang="en-GB" altLang="en-US" sz="1800" dirty="0"/>
          </a:p>
          <a:p>
            <a:pPr algn="just"/>
            <a:r>
              <a:rPr lang="en-GB" altLang="en-US" sz="2000" dirty="0" smtClean="0"/>
              <a:t>Goal of 2019 Jan meeting</a:t>
            </a:r>
          </a:p>
          <a:p>
            <a:pPr lvl="1" algn="just"/>
            <a:r>
              <a:rPr lang="en-US" altLang="en-US" sz="1800" dirty="0" smtClean="0"/>
              <a:t>4 sessions scheduled for </a:t>
            </a:r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during Jan meeting</a:t>
            </a:r>
          </a:p>
          <a:p>
            <a:pPr lvl="1" algn="just"/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management positions election</a:t>
            </a:r>
          </a:p>
          <a:p>
            <a:pPr lvl="1" algn="just"/>
            <a:r>
              <a:rPr lang="en-US" altLang="en-US" sz="1800" dirty="0" smtClean="0"/>
              <a:t>Discussion on response to liaison feedback from WFA and SAE</a:t>
            </a:r>
          </a:p>
          <a:p>
            <a:pPr lvl="1" algn="just"/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timeline discussion</a:t>
            </a:r>
          </a:p>
          <a:p>
            <a:pPr lvl="1" algn="just"/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selection procedure discussion</a:t>
            </a:r>
          </a:p>
          <a:p>
            <a:pPr lvl="1" algn="just"/>
            <a:r>
              <a:rPr lang="en-US" altLang="en-US" sz="1800" dirty="0" smtClean="0"/>
              <a:t>Complete presentations submitted for the meeting, including use case, channel model and other technical proposals </a:t>
            </a:r>
          </a:p>
          <a:p>
            <a:pPr algn="just"/>
            <a:r>
              <a:rPr lang="en-US" altLang="en-US" sz="2000" dirty="0" smtClean="0"/>
              <a:t>Agenda for </a:t>
            </a:r>
            <a:r>
              <a:rPr lang="en-US" altLang="en-US" sz="2000" dirty="0" err="1" smtClean="0"/>
              <a:t>TGbd</a:t>
            </a:r>
            <a:r>
              <a:rPr lang="en-US" altLang="en-US" sz="2000" dirty="0" smtClean="0"/>
              <a:t> Jan meeting is available as in the latest revision of 11-18/2105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EHT </a:t>
            </a:r>
            <a:r>
              <a:rPr lang="en-US" altLang="en-US" dirty="0" smtClean="0"/>
              <a:t>SG</a:t>
            </a:r>
            <a:br>
              <a:rPr lang="en-US" altLang="en-US" dirty="0" smtClean="0"/>
            </a:br>
            <a:r>
              <a:rPr lang="en-US" altLang="en-US" dirty="0" smtClean="0"/>
              <a:t>Extremely High Throughput</a:t>
            </a:r>
            <a:endParaRPr lang="en-US" altLang="en-US" dirty="0" smtClean="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xmlns="" id="{D53D31C7-F2B7-F74E-A077-04B585104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799" y="2133600"/>
            <a:ext cx="10208685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Approved initial drafts for PAR and CSD submissions</a:t>
            </a:r>
          </a:p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Approve PAR and CSD documents for EC submission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Discuss technical submissions</a:t>
            </a:r>
          </a:p>
          <a:p>
            <a:pPr marL="0" indent="0"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Monday PM2, Wednesday PM2, Thursday AM2 &amp; PM2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096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RTA TIG</a:t>
            </a:r>
            <a:br>
              <a:rPr lang="en-US" dirty="0" smtClean="0"/>
            </a:br>
            <a:r>
              <a:rPr lang="en-US" dirty="0" smtClean="0"/>
              <a:t>Real-Time Applications</a:t>
            </a:r>
            <a:endParaRPr lang="en-US" dirty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91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200" dirty="0"/>
              <a:t>Held two teleconferences covering several submissions on November 28</a:t>
            </a:r>
            <a:r>
              <a:rPr lang="en-CA" sz="2200" baseline="30000" dirty="0"/>
              <a:t>th</a:t>
            </a:r>
            <a:r>
              <a:rPr lang="en-CA" sz="2200" dirty="0"/>
              <a:t> and December 12</a:t>
            </a:r>
            <a:r>
              <a:rPr lang="en-CA" sz="2200" baseline="30000" dirty="0"/>
              <a:t>th</a:t>
            </a:r>
            <a:endParaRPr lang="en-CA" sz="2200" dirty="0"/>
          </a:p>
          <a:p>
            <a:r>
              <a:rPr lang="en-CA" sz="2200" dirty="0"/>
              <a:t>Goals for November meeting</a:t>
            </a:r>
          </a:p>
          <a:p>
            <a:pPr lvl="1"/>
            <a:r>
              <a:rPr lang="en-CA" sz="1800" dirty="0"/>
              <a:t>Continue working on a preliminary draft of the RTA TIG report to submit to the working group</a:t>
            </a:r>
          </a:p>
          <a:p>
            <a:pPr lvl="1"/>
            <a:r>
              <a:rPr lang="en-CA" sz="1800" dirty="0"/>
              <a:t>Review any final submissions</a:t>
            </a:r>
          </a:p>
          <a:p>
            <a:pPr lvl="1"/>
            <a:r>
              <a:rPr lang="en-CA" sz="1800" dirty="0"/>
              <a:t>3 sessions scheduled for the RTA TIG during the January meeting</a:t>
            </a:r>
          </a:p>
          <a:p>
            <a:pPr lvl="2"/>
            <a:r>
              <a:rPr lang="en-CA" sz="2200" dirty="0"/>
              <a:t>Tuesday PM1</a:t>
            </a:r>
          </a:p>
          <a:p>
            <a:pPr lvl="2"/>
            <a:r>
              <a:rPr lang="en-CA" sz="2200" dirty="0"/>
              <a:t>Wednesday PM1</a:t>
            </a:r>
          </a:p>
          <a:p>
            <a:pPr lvl="2"/>
            <a:r>
              <a:rPr lang="en-CA" sz="2200" dirty="0"/>
              <a:t>Thursday PM1</a:t>
            </a:r>
          </a:p>
          <a:p>
            <a:r>
              <a:rPr lang="en-US" sz="2200" dirty="0"/>
              <a:t>Agenda for this meeting is available  in document 11-18/2111r0.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/>
              <a:t>Editors Meeting: Agenda for </a:t>
            </a:r>
            <a:r>
              <a:rPr lang="en-US" dirty="0" smtClean="0"/>
              <a:t>January 2019</a:t>
            </a:r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7772400" cy="43434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 err="1"/>
              <a:t>REVmd</a:t>
            </a:r>
            <a:r>
              <a:rPr lang="en-US" dirty="0"/>
              <a:t> practice update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>
          <a:xfrm>
            <a:off x="7143757" y="6475415"/>
            <a:ext cx="4246027" cy="230186"/>
          </a:xfrm>
        </p:spPr>
        <p:txBody>
          <a:bodyPr/>
          <a:lstStyle/>
          <a:p>
            <a:r>
              <a:rPr lang="en-US" dirty="0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3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11-11/0270r44 (January 2019)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</a:t>
            </a:r>
            <a:r>
              <a:rPr lang="en-US" altLang="en-US" dirty="0" err="1" smtClean="0"/>
              <a:t>TGmd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 smtClean="0"/>
              <a:t>AANI 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24000"/>
            <a:ext cx="9029702" cy="4799926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Report on response to Liaison Statement </a:t>
            </a:r>
            <a:r>
              <a:rPr lang="en-US" altLang="en-US" dirty="0">
                <a:hlinkClick r:id="rId2"/>
              </a:rPr>
              <a:t>11-18/1340r9</a:t>
            </a:r>
            <a:endParaRPr lang="en-US" altLang="en-US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Report on Nendica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en-US" dirty="0"/>
              <a:t>TBS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3"/>
              </a:rPr>
              <a:t>11-18/1721r1</a:t>
            </a:r>
            <a:r>
              <a:rPr lang="en-US" altLang="en-US" sz="2000" b="0" dirty="0"/>
              <a:t> 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Thu:</a:t>
            </a:r>
            <a:r>
              <a:rPr lang="en-US" altLang="en-US" dirty="0"/>
              <a:t> AM1 </a:t>
            </a:r>
          </a:p>
          <a:p>
            <a:pPr marL="114300" indent="0" algn="ctr"/>
            <a:endParaRPr lang="en-US" altLang="en-US" sz="100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scheduled for Tuesday Eve (19:30-21:30).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ARC</a:t>
            </a:r>
            <a:br>
              <a:rPr lang="en-US" altLang="en-US" dirty="0" smtClean="0"/>
            </a:br>
            <a:r>
              <a:rPr lang="en-US" altLang="en-US" dirty="0" smtClean="0"/>
              <a:t>Architecture</a:t>
            </a:r>
            <a:endParaRPr lang="en-US" altLang="en-US" dirty="0" smtClean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10058400" cy="4572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>
                <a:cs typeface="+mn-cs"/>
              </a:rPr>
              <a:t>Tuesday: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IEEE 802 activities relevant to 802.11: </a:t>
            </a:r>
            <a:r>
              <a:rPr lang="en-US" altLang="en-US" b="1" dirty="0"/>
              <a:t>802.1CQ, LAAP, Proxy IPv6 Neighbor Discovery</a:t>
            </a:r>
            <a:endParaRPr lang="en-US" altLang="en-US" b="1" dirty="0">
              <a:solidFill>
                <a:srgbClr val="00B050"/>
              </a:solidFill>
            </a:endParaRP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/>
              <a:t>WBA liaison on MAC Address randomization follow-ups for 802.11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Wednesday: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 err="1"/>
              <a:t>TGba</a:t>
            </a:r>
            <a:r>
              <a:rPr lang="en-US" sz="1600" b="1" dirty="0"/>
              <a:t> (WUR) continued discussion: </a:t>
            </a:r>
            <a:r>
              <a:rPr lang="en-US" sz="1600" dirty="0">
                <a:hlinkClick r:id="rId3"/>
              </a:rPr>
              <a:t>11-18/1017r0</a:t>
            </a:r>
            <a:r>
              <a:rPr lang="en-US" sz="1600" dirty="0"/>
              <a:t>, </a:t>
            </a:r>
            <a:r>
              <a:rPr lang="en-US" sz="1600" dirty="0">
                <a:hlinkClick r:id="rId4"/>
              </a:rPr>
              <a:t>11-18/1020r5</a:t>
            </a:r>
            <a:r>
              <a:rPr lang="en-US" sz="1600" dirty="0"/>
              <a:t>, </a:t>
            </a:r>
            <a:r>
              <a:rPr lang="en-US" sz="1600" dirty="0">
                <a:hlinkClick r:id="rId5"/>
              </a:rPr>
              <a:t>11-18/1494r2</a:t>
            </a:r>
            <a:r>
              <a:rPr lang="en-US" sz="1600" dirty="0"/>
              <a:t>, </a:t>
            </a:r>
            <a:r>
              <a:rPr lang="en-US" sz="1600" dirty="0">
                <a:hlinkClick r:id="rId6"/>
              </a:rPr>
              <a:t>11-18/1641r0</a:t>
            </a:r>
            <a:endParaRPr lang="en-US" sz="1600" dirty="0"/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/>
              <a:t>Thursday: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  <a:defRPr/>
            </a:pPr>
            <a:r>
              <a:rPr lang="en-US" sz="1600" dirty="0"/>
              <a:t>System architecture views for common use scenarios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Consider IETF </a:t>
            </a:r>
            <a:r>
              <a:rPr lang="en-US" sz="1600" b="1" dirty="0" err="1"/>
              <a:t>DetNet</a:t>
            </a:r>
            <a:r>
              <a:rPr lang="en-US" sz="1600" b="1" dirty="0"/>
              <a:t>/time-sensitive networking input (potential relationship to RTA TIG?)</a:t>
            </a:r>
            <a:endParaRPr lang="en-US" sz="1600" b="1" dirty="0">
              <a:solidFill>
                <a:srgbClr val="00B050"/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“What is an ESS?”: </a:t>
            </a:r>
            <a:r>
              <a:rPr lang="en-US" sz="1600" dirty="0">
                <a:hlinkClick r:id="rId7"/>
              </a:rPr>
              <a:t>11-18/1051r3</a:t>
            </a:r>
            <a:endParaRPr lang="en-US" sz="1600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Does </a:t>
            </a:r>
            <a:r>
              <a:rPr lang="en-US" sz="1600" b="1" dirty="0" err="1"/>
              <a:t>TGba</a:t>
            </a:r>
            <a:r>
              <a:rPr lang="en-US" sz="1600" b="1" dirty="0"/>
              <a:t> discussion lead into other “split” PHYs (LC, 28 GHz (</a:t>
            </a:r>
            <a:r>
              <a:rPr lang="en-US" sz="1600" b="1" dirty="0" err="1"/>
              <a:t>Phazr</a:t>
            </a:r>
            <a:r>
              <a:rPr lang="en-US" sz="1600" b="1" dirty="0"/>
              <a:t>))?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MLME-RESET, versus MLME-JOIN and MLME-START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</a:t>
            </a:r>
            <a:r>
              <a:rPr lang="en-US" altLang="en-US" dirty="0" smtClean="0"/>
              <a:t>SC will meet twice in St Louis in Jan 2019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</a:t>
            </a:r>
            <a:r>
              <a:rPr lang="en-AU" i="1" dirty="0" smtClean="0"/>
              <a:t>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  <a:endParaRPr lang="en-AU" i="1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</a:t>
            </a:r>
            <a:r>
              <a:rPr lang="en-US" altLang="en-US" dirty="0" smtClean="0"/>
              <a:t>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(11-18-2118) to be addressed include:</a:t>
            </a:r>
          </a:p>
          <a:p>
            <a:pPr>
              <a:defRPr/>
            </a:pPr>
            <a:r>
              <a:rPr lang="en-AU" dirty="0"/>
              <a:t>Prepare for Coexistence </a:t>
            </a:r>
            <a:r>
              <a:rPr lang="en-AU" dirty="0" smtClean="0"/>
              <a:t>Workshop</a:t>
            </a:r>
          </a:p>
          <a:p>
            <a:pPr lvl="1">
              <a:defRPr/>
            </a:pPr>
            <a:r>
              <a:rPr lang="en-AU" dirty="0" smtClean="0"/>
              <a:t>Issue invitations</a:t>
            </a:r>
          </a:p>
          <a:p>
            <a:pPr lvl="1">
              <a:defRPr/>
            </a:pPr>
            <a:r>
              <a:rPr lang="en-AU" dirty="0" smtClean="0"/>
              <a:t>Discuss agenda topics</a:t>
            </a:r>
          </a:p>
          <a:p>
            <a:pPr lvl="1">
              <a:defRPr/>
            </a:pPr>
            <a:r>
              <a:rPr lang="en-AU" dirty="0" smtClean="0"/>
              <a:t>Issue call for speakers</a:t>
            </a:r>
            <a:endParaRPr lang="en-AU" dirty="0"/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</a:t>
            </a:r>
          </a:p>
          <a:p>
            <a:pPr lvl="1">
              <a:defRPr/>
            </a:pPr>
            <a:r>
              <a:rPr lang="en-AU" dirty="0" smtClean="0"/>
              <a:t>Review recent 3GPP RAN1 activities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response from 3GPP </a:t>
            </a:r>
            <a:r>
              <a:rPr lang="en-AU" dirty="0" smtClean="0"/>
              <a:t>RAN4 </a:t>
            </a:r>
            <a:r>
              <a:rPr lang="en-AU" dirty="0"/>
              <a:t>to </a:t>
            </a:r>
            <a:r>
              <a:rPr lang="en-AU" dirty="0" smtClean="0"/>
              <a:t>LS</a:t>
            </a:r>
          </a:p>
          <a:p>
            <a:pPr>
              <a:defRPr/>
            </a:pPr>
            <a:r>
              <a:rPr lang="en-AU" dirty="0" smtClean="0"/>
              <a:t>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Coexistence </a:t>
            </a:r>
            <a:r>
              <a:rPr lang="en-US" altLang="en-US" dirty="0" smtClean="0"/>
              <a:t>SC will focus on workshop, relationship &amp; technical issues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(11-18-2118) to be addressed include:</a:t>
            </a:r>
          </a:p>
          <a:p>
            <a:pPr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1">
              <a:defRPr/>
            </a:pPr>
            <a:r>
              <a:rPr lang="en-AU" dirty="0" smtClean="0"/>
              <a:t>LBT for management/control in NR-U</a:t>
            </a:r>
          </a:p>
          <a:p>
            <a:pPr lvl="1">
              <a:defRPr/>
            </a:pPr>
            <a:r>
              <a:rPr lang="en-AU" dirty="0" smtClean="0"/>
              <a:t>Use of preambles in NR-U</a:t>
            </a:r>
          </a:p>
          <a:p>
            <a:pPr lvl="1">
              <a:defRPr/>
            </a:pPr>
            <a:r>
              <a:rPr lang="en-AU" dirty="0" smtClean="0"/>
              <a:t>…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&amp; Workshop motions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5582</TotalTime>
  <Words>1918</Words>
  <Application>Microsoft Office PowerPoint</Application>
  <PresentationFormat>Widescreen</PresentationFormat>
  <Paragraphs>428</Paragraphs>
  <Slides>24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MS Gothic</vt:lpstr>
      <vt:lpstr>MS PGothic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2019-01</vt:lpstr>
      <vt:lpstr>Abstract</vt:lpstr>
      <vt:lpstr>Editors Meeting: Agenda for January 2019</vt:lpstr>
      <vt:lpstr>ANA Status</vt:lpstr>
      <vt:lpstr>AANI SC</vt:lpstr>
      <vt:lpstr>ARC Architecture</vt:lpstr>
      <vt:lpstr>Coexistence SC will meet twice in St Louis in Jan 2019</vt:lpstr>
      <vt:lpstr>Coexistence SC will focus on workshop, relationship &amp; technical issues</vt:lpstr>
      <vt:lpstr>Coexistence SC will focus on workshop, relationship &amp; technical issues</vt:lpstr>
      <vt:lpstr>PAR Review SC</vt:lpstr>
      <vt:lpstr>WNG Wireless Next Generation</vt:lpstr>
      <vt:lpstr>IEEE 802 JTC1 SC will meet in St Louis in  Jan 2019</vt:lpstr>
      <vt:lpstr>IEEE 802 has 84 standards in or through the PSDO pipeline</vt:lpstr>
      <vt:lpstr>TGmd</vt:lpstr>
      <vt:lpstr>TGax High Efficiency WLAN</vt:lpstr>
      <vt:lpstr>TGay Next Generation 60 GHz</vt:lpstr>
      <vt:lpstr>TGaz Next Generation Positioning</vt:lpstr>
      <vt:lpstr>TGaz Next Generation Positioning</vt:lpstr>
      <vt:lpstr>TGba Wake-up Radio </vt:lpstr>
      <vt:lpstr>PowerPoint Presentation</vt:lpstr>
      <vt:lpstr>TGbc Enhanced Broadcast Services</vt:lpstr>
      <vt:lpstr>TGbd Next Generation V2X</vt:lpstr>
      <vt:lpstr>EHT SG Extremely High Throughput</vt:lpstr>
      <vt:lpstr>RTA TIG Real-Time Applications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172</cp:revision>
  <cp:lastPrinted>1601-01-01T00:00:00Z</cp:lastPrinted>
  <dcterms:created xsi:type="dcterms:W3CDTF">2018-05-02T19:26:26Z</dcterms:created>
  <dcterms:modified xsi:type="dcterms:W3CDTF">2019-01-14T01:09:26Z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2019-01-14 01:09:26Z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