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14" r:id="rId22"/>
    <p:sldId id="308" r:id="rId23"/>
    <p:sldId id="309" r:id="rId24"/>
    <p:sldId id="310" r:id="rId25"/>
    <p:sldId id="311" r:id="rId26"/>
    <p:sldId id="287" r:id="rId27"/>
    <p:sldId id="312" r:id="rId28"/>
    <p:sldId id="313" r:id="rId29"/>
    <p:sldId id="290" r:id="rId30"/>
    <p:sldId id="288" r:id="rId31"/>
    <p:sldId id="291" r:id="rId32"/>
    <p:sldId id="298" r:id="rId33"/>
    <p:sldId id="292" r:id="rId34"/>
    <p:sldId id="299" r:id="rId35"/>
    <p:sldId id="293" r:id="rId36"/>
    <p:sldId id="294" r:id="rId37"/>
    <p:sldId id="263" r:id="rId38"/>
    <p:sldId id="296" r:id="rId39"/>
    <p:sldId id="297" r:id="rId40"/>
    <p:sldId id="295" r:id="rId41"/>
    <p:sldId id="264"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802.11-18/2126r0</a:t>
            </a:r>
            <a:endParaRPr lang="en-US"/>
          </a:p>
        </p:txBody>
      </p:sp>
      <p:sp>
        <p:nvSpPr>
          <p:cNvPr id="5" name="Rectangle 3"/>
          <p:cNvSpPr>
            <a:spLocks noGrp="1" noChangeArrowheads="1"/>
          </p:cNvSpPr>
          <p:nvPr>
            <p:ph type="dt"/>
          </p:nvPr>
        </p:nvSpPr>
        <p:spPr>
          <a:ln/>
        </p:spPr>
        <p:txBody>
          <a:bodyPr/>
          <a:lstStyle/>
          <a:p>
            <a:r>
              <a:rPr lang="en-GB"/>
              <a:t>January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2019-01-14</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1"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January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E2579-5E85-8D48-AF9E-7FEFE1B3BB27}"/>
              </a:ext>
            </a:extLst>
          </p:cNvPr>
          <p:cNvSpPr>
            <a:spLocks noGrp="1"/>
          </p:cNvSpPr>
          <p:nvPr>
            <p:ph type="title"/>
          </p:nvPr>
        </p:nvSpPr>
        <p:spPr/>
        <p:txBody>
          <a:bodyPr/>
          <a:lstStyle/>
          <a:p>
            <a:r>
              <a:rPr lang="en-US" dirty="0" err="1"/>
              <a:t>TGbc</a:t>
            </a:r>
            <a:r>
              <a:rPr lang="en-US" dirty="0"/>
              <a:t> Motion Booklet</a:t>
            </a:r>
          </a:p>
        </p:txBody>
      </p:sp>
      <p:sp>
        <p:nvSpPr>
          <p:cNvPr id="3" name="Content Placeholder 2">
            <a:extLst>
              <a:ext uri="{FF2B5EF4-FFF2-40B4-BE49-F238E27FC236}">
                <a16:creationId xmlns:a16="http://schemas.microsoft.com/office/drawing/2014/main" id="{D1E5324E-8C8D-3045-A30F-64A5C9284AFE}"/>
              </a:ext>
            </a:extLst>
          </p:cNvPr>
          <p:cNvSpPr>
            <a:spLocks noGrp="1"/>
          </p:cNvSpPr>
          <p:nvPr>
            <p:ph idx="1"/>
          </p:nvPr>
        </p:nvSpPr>
        <p:spPr/>
        <p:txBody>
          <a:bodyPr/>
          <a:lstStyle/>
          <a:p>
            <a:r>
              <a:rPr lang="en-US" dirty="0"/>
              <a:t>Motions and </a:t>
            </a:r>
            <a:r>
              <a:rPr lang="en-US" dirty="0" err="1"/>
              <a:t>Staw</a:t>
            </a:r>
            <a:r>
              <a:rPr lang="en-US" dirty="0"/>
              <a:t> Polls conducted in </a:t>
            </a:r>
            <a:r>
              <a:rPr lang="en-US" dirty="0" err="1"/>
              <a:t>TGbc</a:t>
            </a:r>
            <a:r>
              <a:rPr lang="en-US" dirty="0"/>
              <a:t> will have a “motion booklet”</a:t>
            </a:r>
          </a:p>
          <a:p>
            <a:endParaRPr lang="en-US" dirty="0"/>
          </a:p>
          <a:p>
            <a:pPr>
              <a:buFont typeface="Arial" panose="020B0604020202020204" pitchFamily="34" charset="0"/>
              <a:buChar char="•"/>
            </a:pPr>
            <a:r>
              <a:rPr lang="en-US" dirty="0"/>
              <a:t>Single submission to contain all </a:t>
            </a:r>
            <a:r>
              <a:rPr lang="en-US" dirty="0" err="1"/>
              <a:t>TGbc</a:t>
            </a:r>
            <a:r>
              <a:rPr lang="en-US" dirty="0"/>
              <a:t> motions and Straw Polls</a:t>
            </a:r>
          </a:p>
          <a:p>
            <a:pPr>
              <a:buFont typeface="Arial" panose="020B0604020202020204" pitchFamily="34" charset="0"/>
              <a:buChar char="•"/>
            </a:pPr>
            <a:r>
              <a:rPr lang="en-US" dirty="0"/>
              <a:t>Motions and Straw Polls</a:t>
            </a:r>
          </a:p>
          <a:p>
            <a:pPr lvl="1">
              <a:buFont typeface="Arial" panose="020B0604020202020204" pitchFamily="34" charset="0"/>
              <a:buChar char="•"/>
            </a:pPr>
            <a:r>
              <a:rPr lang="en-US" dirty="0"/>
              <a:t>consecutively numbered</a:t>
            </a:r>
          </a:p>
          <a:p>
            <a:pPr lvl="1">
              <a:buFont typeface="Arial" panose="020B0604020202020204" pitchFamily="34" charset="0"/>
              <a:buChar char="•"/>
            </a:pPr>
            <a:r>
              <a:rPr lang="en-US" dirty="0"/>
              <a:t>Numbering continued from one meeting to the next one</a:t>
            </a:r>
          </a:p>
          <a:p>
            <a:pPr>
              <a:buFont typeface="Arial" panose="020B0604020202020204" pitchFamily="34" charset="0"/>
              <a:buChar char="•"/>
            </a:pPr>
            <a:endParaRPr lang="en-US" dirty="0"/>
          </a:p>
          <a:p>
            <a:pPr>
              <a:buFont typeface="Arial" panose="020B0604020202020204" pitchFamily="34" charset="0"/>
              <a:buChar char="•"/>
            </a:pPr>
            <a:r>
              <a:rPr lang="en-US" dirty="0"/>
              <a:t>Motion </a:t>
            </a:r>
            <a:r>
              <a:rPr lang="en-US"/>
              <a:t>booklet will be: 11-18/2123</a:t>
            </a:r>
            <a:endParaRPr lang="en-US" dirty="0"/>
          </a:p>
        </p:txBody>
      </p:sp>
      <p:sp>
        <p:nvSpPr>
          <p:cNvPr id="4" name="Slide Number Placeholder 3">
            <a:extLst>
              <a:ext uri="{FF2B5EF4-FFF2-40B4-BE49-F238E27FC236}">
                <a16:creationId xmlns:a16="http://schemas.microsoft.com/office/drawing/2014/main" id="{857ADF9E-2516-8448-9CAE-16985A5C170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4135F1B-4395-0B45-AEBE-27B24A23790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145393B-2E90-AF42-8E5B-4096EDDB5CCE}"/>
              </a:ext>
            </a:extLst>
          </p:cNvPr>
          <p:cNvSpPr>
            <a:spLocks noGrp="1"/>
          </p:cNvSpPr>
          <p:nvPr>
            <p:ph type="dt" idx="15"/>
          </p:nvPr>
        </p:nvSpPr>
        <p:spPr/>
        <p:txBody>
          <a:bodyPr/>
          <a:lstStyle/>
          <a:p>
            <a:r>
              <a:rPr lang="en-GB"/>
              <a:t>January 2019</a:t>
            </a:r>
            <a:endParaRPr lang="en-GB" dirty="0"/>
          </a:p>
        </p:txBody>
      </p:sp>
    </p:spTree>
    <p:extLst>
      <p:ext uri="{BB962C8B-B14F-4D97-AF65-F5344CB8AC3E}">
        <p14:creationId xmlns:p14="http://schemas.microsoft.com/office/powerpoint/2010/main" val="4293808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Leadership Elections – Call for Nominations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086064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FF418-3DE4-0847-B3B9-B156B0572693}"/>
              </a:ext>
            </a:extLst>
          </p:cNvPr>
          <p:cNvSpPr>
            <a:spLocks noGrp="1"/>
          </p:cNvSpPr>
          <p:nvPr>
            <p:ph type="title"/>
          </p:nvPr>
        </p:nvSpPr>
        <p:spPr/>
        <p:txBody>
          <a:bodyPr/>
          <a:lstStyle/>
          <a:p>
            <a:r>
              <a:rPr lang="en-US" dirty="0"/>
              <a:t>802.11 OM</a:t>
            </a:r>
          </a:p>
        </p:txBody>
      </p:sp>
      <p:sp>
        <p:nvSpPr>
          <p:cNvPr id="3" name="Content Placeholder 2">
            <a:extLst>
              <a:ext uri="{FF2B5EF4-FFF2-40B4-BE49-F238E27FC236}">
                <a16:creationId xmlns:a16="http://schemas.microsoft.com/office/drawing/2014/main" id="{32E8921B-9AD7-7241-8FFA-F7AB19F2FED2}"/>
              </a:ext>
            </a:extLst>
          </p:cNvPr>
          <p:cNvSpPr>
            <a:spLocks noGrp="1"/>
          </p:cNvSpPr>
          <p:nvPr>
            <p:ph idx="1"/>
          </p:nvPr>
        </p:nvSpPr>
        <p:spPr/>
        <p:txBody>
          <a:bodyPr/>
          <a:lstStyle/>
          <a:p>
            <a:r>
              <a:rPr lang="en-US" dirty="0"/>
              <a:t>The 802.11 Operations Manual states for the election process:</a:t>
            </a:r>
          </a:p>
          <a:p>
            <a:pPr lvl="1">
              <a:buFont typeface="Arial" panose="020B0604020202020204" pitchFamily="34" charset="0"/>
              <a:buChar char="•"/>
            </a:pPr>
            <a:r>
              <a:rPr lang="en-US" dirty="0"/>
              <a:t>The TG Chair shall be appointed by the WG Chair and confirmed by a WG majority approval</a:t>
            </a:r>
          </a:p>
          <a:p>
            <a:pPr lvl="1">
              <a:buFont typeface="Arial" panose="020B0604020202020204" pitchFamily="34" charset="0"/>
              <a:buChar char="•"/>
            </a:pPr>
            <a:r>
              <a:rPr lang="en-US" dirty="0"/>
              <a:t>TG Vice-Chair is elected by a TG majority approval and confirmed by a WG majority approval </a:t>
            </a:r>
          </a:p>
          <a:p>
            <a:pPr lvl="1">
              <a:buFont typeface="Arial" panose="020B0604020202020204" pitchFamily="34" charset="0"/>
              <a:buChar char="•"/>
            </a:pPr>
            <a:r>
              <a:rPr lang="en-US" dirty="0"/>
              <a:t>The TG Secretary shall be appointed by the TG Chair and confirmed by a TG motion that is approved with a minimum 50% majority </a:t>
            </a:r>
          </a:p>
          <a:p>
            <a:pPr lvl="1">
              <a:buFont typeface="Arial" panose="020B0604020202020204" pitchFamily="34" charset="0"/>
              <a:buChar char="•"/>
            </a:pPr>
            <a:r>
              <a:rPr lang="en-US" dirty="0"/>
              <a:t>The TG Technical Editor shall be appointed by the TG Chair and confirmed by a TG majority approval </a:t>
            </a:r>
          </a:p>
        </p:txBody>
      </p:sp>
      <p:sp>
        <p:nvSpPr>
          <p:cNvPr id="4" name="Slide Number Placeholder 3">
            <a:extLst>
              <a:ext uri="{FF2B5EF4-FFF2-40B4-BE49-F238E27FC236}">
                <a16:creationId xmlns:a16="http://schemas.microsoft.com/office/drawing/2014/main" id="{B842A3FA-1777-7041-9346-96EBA1C0E14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BEBE4A1-FF3F-8D42-87BD-42D366A9E79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F72656-BD2A-9849-BBEC-798C5F5413F8}"/>
              </a:ext>
            </a:extLst>
          </p:cNvPr>
          <p:cNvSpPr>
            <a:spLocks noGrp="1"/>
          </p:cNvSpPr>
          <p:nvPr>
            <p:ph type="dt" idx="15"/>
          </p:nvPr>
        </p:nvSpPr>
        <p:spPr/>
        <p:txBody>
          <a:bodyPr/>
          <a:lstStyle/>
          <a:p>
            <a:r>
              <a:rPr lang="en-GB"/>
              <a:t>January 2019</a:t>
            </a:r>
            <a:endParaRPr lang="en-GB" dirty="0"/>
          </a:p>
        </p:txBody>
      </p:sp>
    </p:spTree>
    <p:extLst>
      <p:ext uri="{BB962C8B-B14F-4D97-AF65-F5344CB8AC3E}">
        <p14:creationId xmlns:p14="http://schemas.microsoft.com/office/powerpoint/2010/main" val="1539408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D74FB-B015-BA41-A190-6D0E65CD7C99}"/>
              </a:ext>
            </a:extLst>
          </p:cNvPr>
          <p:cNvSpPr>
            <a:spLocks noGrp="1"/>
          </p:cNvSpPr>
          <p:nvPr>
            <p:ph type="title"/>
          </p:nvPr>
        </p:nvSpPr>
        <p:spPr/>
        <p:txBody>
          <a:bodyPr/>
          <a:lstStyle/>
          <a:p>
            <a:r>
              <a:rPr lang="en-US" dirty="0"/>
              <a:t>Nominations &amp; Appointments</a:t>
            </a:r>
          </a:p>
        </p:txBody>
      </p:sp>
      <p:sp>
        <p:nvSpPr>
          <p:cNvPr id="3" name="Content Placeholder 2">
            <a:extLst>
              <a:ext uri="{FF2B5EF4-FFF2-40B4-BE49-F238E27FC236}">
                <a16:creationId xmlns:a16="http://schemas.microsoft.com/office/drawing/2014/main" id="{C0E97139-7B1E-794C-9F58-79D3A603A4B2}"/>
              </a:ext>
            </a:extLst>
          </p:cNvPr>
          <p:cNvSpPr>
            <a:spLocks noGrp="1"/>
          </p:cNvSpPr>
          <p:nvPr>
            <p:ph idx="1"/>
          </p:nvPr>
        </p:nvSpPr>
        <p:spPr/>
        <p:txBody>
          <a:bodyPr/>
          <a:lstStyle/>
          <a:p>
            <a:r>
              <a:rPr lang="en-US" dirty="0" err="1"/>
              <a:t>TGbc</a:t>
            </a:r>
            <a:r>
              <a:rPr lang="en-US" dirty="0"/>
              <a:t> Vice Chair:</a:t>
            </a:r>
          </a:p>
          <a:p>
            <a:pPr lvl="1">
              <a:buFont typeface="Arial" panose="020B0604020202020204" pitchFamily="34" charset="0"/>
              <a:buChar char="•"/>
            </a:pPr>
            <a:r>
              <a:rPr lang="en-US" dirty="0"/>
              <a:t>Hitoshi MORIOKA, SRC Software</a:t>
            </a:r>
          </a:p>
          <a:p>
            <a:pPr lvl="1">
              <a:buFont typeface="Arial" panose="020B0604020202020204" pitchFamily="34" charset="0"/>
              <a:buChar char="•"/>
            </a:pPr>
            <a:r>
              <a:rPr lang="en-US" dirty="0"/>
              <a:t>Stephen </a:t>
            </a:r>
            <a:r>
              <a:rPr lang="en-US" dirty="0" err="1"/>
              <a:t>McCANN</a:t>
            </a:r>
            <a:r>
              <a:rPr lang="en-US" dirty="0"/>
              <a:t>, Blackberry</a:t>
            </a:r>
          </a:p>
          <a:p>
            <a:endParaRPr lang="en-US" dirty="0"/>
          </a:p>
          <a:p>
            <a:r>
              <a:rPr lang="en-US" dirty="0" err="1"/>
              <a:t>TGbc</a:t>
            </a:r>
            <a:r>
              <a:rPr lang="en-US" dirty="0"/>
              <a:t> Secretary:</a:t>
            </a:r>
          </a:p>
          <a:p>
            <a:pPr lvl="1">
              <a:buFont typeface="Arial" panose="020B0604020202020204" pitchFamily="34" charset="0"/>
              <a:buChar char="•"/>
            </a:pPr>
            <a:r>
              <a:rPr lang="en-US" dirty="0" err="1"/>
              <a:t>Xiaofei</a:t>
            </a:r>
            <a:r>
              <a:rPr lang="en-US" dirty="0"/>
              <a:t> WANG, Interdigital</a:t>
            </a:r>
          </a:p>
          <a:p>
            <a:endParaRPr lang="en-US" dirty="0"/>
          </a:p>
          <a:p>
            <a:r>
              <a:rPr lang="en-US" dirty="0" err="1"/>
              <a:t>TGbc</a:t>
            </a:r>
            <a:r>
              <a:rPr lang="en-US" dirty="0"/>
              <a:t> Editor:</a:t>
            </a:r>
          </a:p>
          <a:p>
            <a:pPr lvl="1">
              <a:buFont typeface="Arial" panose="020B0604020202020204" pitchFamily="34" charset="0"/>
              <a:buChar char="•"/>
            </a:pPr>
            <a:r>
              <a:rPr lang="en-US" dirty="0" err="1"/>
              <a:t>T.b.d</a:t>
            </a:r>
            <a:r>
              <a:rPr lang="en-US" dirty="0"/>
              <a:t>.</a:t>
            </a:r>
          </a:p>
          <a:p>
            <a:pPr marL="0" indent="0"/>
            <a:endParaRPr lang="en-US" dirty="0"/>
          </a:p>
          <a:p>
            <a:pPr marL="0" indent="0"/>
            <a:r>
              <a:rPr lang="en-US" dirty="0"/>
              <a:t>Elections and confirmation votes to be held Wed AM1.</a:t>
            </a:r>
          </a:p>
        </p:txBody>
      </p:sp>
      <p:sp>
        <p:nvSpPr>
          <p:cNvPr id="4" name="Slide Number Placeholder 3">
            <a:extLst>
              <a:ext uri="{FF2B5EF4-FFF2-40B4-BE49-F238E27FC236}">
                <a16:creationId xmlns:a16="http://schemas.microsoft.com/office/drawing/2014/main" id="{9DFABBC7-3BF8-324D-AE17-25D4A93754C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1607053-2B4B-BB46-AEE4-8F686AA371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223C8CE-FEA7-804C-8250-8F9C9CC78FCA}"/>
              </a:ext>
            </a:extLst>
          </p:cNvPr>
          <p:cNvSpPr>
            <a:spLocks noGrp="1"/>
          </p:cNvSpPr>
          <p:nvPr>
            <p:ph type="dt" idx="15"/>
          </p:nvPr>
        </p:nvSpPr>
        <p:spPr/>
        <p:txBody>
          <a:bodyPr/>
          <a:lstStyle/>
          <a:p>
            <a:r>
              <a:rPr lang="en-GB"/>
              <a:t>January 2019</a:t>
            </a:r>
            <a:endParaRPr lang="en-GB" dirty="0"/>
          </a:p>
        </p:txBody>
      </p:sp>
    </p:spTree>
    <p:extLst>
      <p:ext uri="{BB962C8B-B14F-4D97-AF65-F5344CB8AC3E}">
        <p14:creationId xmlns:p14="http://schemas.microsoft.com/office/powerpoint/2010/main" val="2956005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Selection Procedure Discussion</a:t>
            </a:r>
          </a:p>
        </p:txBody>
      </p:sp>
      <p:sp>
        <p:nvSpPr>
          <p:cNvPr id="8" name="Textplatzhalter 7"/>
          <p:cNvSpPr>
            <a:spLocks noGrp="1"/>
          </p:cNvSpPr>
          <p:nvPr>
            <p:ph type="body" idx="1"/>
          </p:nvPr>
        </p:nvSpPr>
        <p:spPr/>
        <p:txBody>
          <a:bodyPr/>
          <a:lstStyle/>
          <a:p>
            <a:r>
              <a:rPr lang="en-US" dirty="0"/>
              <a:t>Refer to TG agenda for list of </a:t>
            </a:r>
            <a:r>
              <a:rPr lang="en-US" dirty="0" err="1"/>
              <a:t>submissons</a:t>
            </a:r>
            <a:endParaRPr lang="en-US" dirty="0"/>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77676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r>
              <a:rPr lang="en-US" dirty="0"/>
              <a:t>Refer to TG agenda for list of </a:t>
            </a:r>
            <a:r>
              <a:rPr lang="en-US" dirty="0" err="1"/>
              <a:t>submissons</a:t>
            </a:r>
            <a:endParaRPr lang="en-US" dirty="0"/>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Leadership Elections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4298991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CDF70-EC11-9F47-AEF1-D721BE71F4BE}"/>
              </a:ext>
            </a:extLst>
          </p:cNvPr>
          <p:cNvSpPr>
            <a:spLocks noGrp="1"/>
          </p:cNvSpPr>
          <p:nvPr>
            <p:ph type="title"/>
          </p:nvPr>
        </p:nvSpPr>
        <p:spPr/>
        <p:txBody>
          <a:bodyPr/>
          <a:lstStyle/>
          <a:p>
            <a:r>
              <a:rPr lang="en-US" dirty="0"/>
              <a:t>Motions to elect and reconfirm </a:t>
            </a:r>
            <a:r>
              <a:rPr lang="en-US" dirty="0" err="1"/>
              <a:t>TGbc</a:t>
            </a:r>
            <a:r>
              <a:rPr lang="en-US" dirty="0"/>
              <a:t> leadership</a:t>
            </a:r>
          </a:p>
        </p:txBody>
      </p:sp>
      <p:sp>
        <p:nvSpPr>
          <p:cNvPr id="3" name="Content Placeholder 2">
            <a:extLst>
              <a:ext uri="{FF2B5EF4-FFF2-40B4-BE49-F238E27FC236}">
                <a16:creationId xmlns:a16="http://schemas.microsoft.com/office/drawing/2014/main" id="{94A92D09-D25C-424E-8B2B-9A4F513BD435}"/>
              </a:ext>
            </a:extLst>
          </p:cNvPr>
          <p:cNvSpPr>
            <a:spLocks noGrp="1"/>
          </p:cNvSpPr>
          <p:nvPr>
            <p:ph idx="1"/>
          </p:nvPr>
        </p:nvSpPr>
        <p:spPr/>
        <p:txBody>
          <a:bodyPr/>
          <a:lstStyle/>
          <a:p>
            <a:r>
              <a:rPr lang="en-US" dirty="0">
                <a:sym typeface="Wingdings" pitchFamily="2" charset="2"/>
              </a:rPr>
              <a:t> Refer to motion booklet for motions</a:t>
            </a:r>
            <a:endParaRPr lang="en-US" dirty="0"/>
          </a:p>
        </p:txBody>
      </p:sp>
      <p:sp>
        <p:nvSpPr>
          <p:cNvPr id="4" name="Slide Number Placeholder 3">
            <a:extLst>
              <a:ext uri="{FF2B5EF4-FFF2-40B4-BE49-F238E27FC236}">
                <a16:creationId xmlns:a16="http://schemas.microsoft.com/office/drawing/2014/main" id="{DF86C308-76D2-B64F-9F03-E2FA289D0B4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58DD2D1-5F2B-254F-9618-EED2BD6399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ECE0B46-3314-9849-8380-7A11547E56D8}"/>
              </a:ext>
            </a:extLst>
          </p:cNvPr>
          <p:cNvSpPr>
            <a:spLocks noGrp="1"/>
          </p:cNvSpPr>
          <p:nvPr>
            <p:ph type="dt" idx="15"/>
          </p:nvPr>
        </p:nvSpPr>
        <p:spPr/>
        <p:txBody>
          <a:bodyPr/>
          <a:lstStyle/>
          <a:p>
            <a:r>
              <a:rPr lang="en-GB"/>
              <a:t>January 2019</a:t>
            </a:r>
            <a:endParaRPr lang="en-GB" dirty="0"/>
          </a:p>
        </p:txBody>
      </p:sp>
    </p:spTree>
    <p:extLst>
      <p:ext uri="{BB962C8B-B14F-4D97-AF65-F5344CB8AC3E}">
        <p14:creationId xmlns:p14="http://schemas.microsoft.com/office/powerpoint/2010/main" val="1348525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St. Louis, MS, USA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January 13-18,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Submissions to populate</a:t>
            </a:r>
          </a:p>
          <a:p>
            <a:pPr lvl="1">
              <a:buFont typeface="Arial" panose="020B0604020202020204" pitchFamily="34" charset="0"/>
              <a:buChar char="•"/>
            </a:pPr>
            <a:r>
              <a:rPr lang="en-US" dirty="0"/>
              <a:t>the </a:t>
            </a:r>
            <a:r>
              <a:rPr lang="en-US" dirty="0" err="1"/>
              <a:t>TGbc</a:t>
            </a:r>
            <a:r>
              <a:rPr lang="en-US" dirty="0"/>
              <a:t> Use Case Document</a:t>
            </a:r>
          </a:p>
          <a:p>
            <a:pPr lvl="1">
              <a:buFont typeface="Arial" panose="020B0604020202020204" pitchFamily="34" charset="0"/>
              <a:buChar char="•"/>
            </a:pPr>
            <a:r>
              <a:rPr lang="en-US" dirty="0"/>
              <a:t>the </a:t>
            </a:r>
            <a:r>
              <a:rPr lang="en-US" dirty="0" err="1"/>
              <a:t>TGbc</a:t>
            </a:r>
            <a:r>
              <a:rPr lang="en-US" dirty="0"/>
              <a:t> Functional Requirement Document</a:t>
            </a:r>
          </a:p>
          <a:p>
            <a:pPr>
              <a:buFont typeface="Arial" panose="020B0604020202020204" pitchFamily="34" charset="0"/>
              <a:buChar char="•"/>
            </a:pPr>
            <a:r>
              <a:rPr lang="en-US" dirty="0"/>
              <a:t>Other 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Find a Technical Editor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&lt;Elections to be held this meeting&gt;</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Leadership elections</a:t>
            </a:r>
          </a:p>
          <a:p>
            <a:pPr>
              <a:buFont typeface="Arial" panose="020B0604020202020204" pitchFamily="34" charset="0"/>
              <a:buChar char="•"/>
            </a:pPr>
            <a:endParaRPr lang="en-US" dirty="0"/>
          </a:p>
          <a:p>
            <a:pPr>
              <a:buFont typeface="Arial" panose="020B0604020202020204" pitchFamily="34" charset="0"/>
              <a:buChar char="•"/>
            </a:pPr>
            <a:r>
              <a:rPr lang="en-US" dirty="0"/>
              <a:t>Timeline discussion </a:t>
            </a:r>
            <a:r>
              <a:rPr lang="en-US" dirty="0">
                <a:sym typeface="Wingdings" pitchFamily="2" charset="2"/>
              </a:rPr>
              <a:t></a:t>
            </a:r>
            <a:r>
              <a:rPr lang="en-US" dirty="0" err="1">
                <a:sym typeface="Wingdings" pitchFamily="2" charset="2"/>
              </a:rPr>
              <a:t>Seletion</a:t>
            </a:r>
            <a:r>
              <a:rPr lang="en-US" dirty="0">
                <a:sym typeface="Wingdings" pitchFamily="2" charset="2"/>
              </a:rPr>
              <a:t> Procedure Discussion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4265680E-DEAE-8C44-88A7-89BD66A4D9DC}" vid="{4849C393-36E0-274F-A315-7F9A7ADA276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80</TotalTime>
  <Words>1891</Words>
  <Application>Microsoft Macintosh PowerPoint</Application>
  <PresentationFormat>On-screen Show (4:3)</PresentationFormat>
  <Paragraphs>352</Paragraphs>
  <Slides>41</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51"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Motion Booklet</vt:lpstr>
      <vt:lpstr>Leadership Elections – Call for Nominations</vt:lpstr>
      <vt:lpstr>802.11 OM</vt:lpstr>
      <vt:lpstr>Nominations &amp; Appointments</vt:lpstr>
      <vt:lpstr>Selection Procedure Discussion</vt:lpstr>
      <vt:lpstr>Submissions</vt:lpstr>
      <vt:lpstr>Leadership Elections</vt:lpstr>
      <vt:lpstr>Motions to elect and reconfirm TGbc leadership</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Broadcast Services</dc:title>
  <dc:subject/>
  <dc:creator>Marc Emmelmann</dc:creator>
  <cp:keywords/>
  <dc:description/>
  <cp:lastModifiedBy>Marc Emmelmann</cp:lastModifiedBy>
  <cp:revision>11</cp:revision>
  <cp:lastPrinted>1601-01-01T00:00:00Z</cp:lastPrinted>
  <dcterms:created xsi:type="dcterms:W3CDTF">2019-01-14T15:14:28Z</dcterms:created>
  <dcterms:modified xsi:type="dcterms:W3CDTF">2019-01-16T23:50:16Z</dcterms:modified>
  <cp:category/>
</cp:coreProperties>
</file>