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3"/>
  </p:notesMasterIdLst>
  <p:handoutMasterIdLst>
    <p:handoutMasterId r:id="rId44"/>
  </p:handoutMasterIdLst>
  <p:sldIdLst>
    <p:sldId id="256" r:id="rId2"/>
    <p:sldId id="257" r:id="rId3"/>
    <p:sldId id="262" r:id="rId4"/>
    <p:sldId id="268" r:id="rId5"/>
    <p:sldId id="265" r:id="rId6"/>
    <p:sldId id="269" r:id="rId7"/>
    <p:sldId id="275" r:id="rId8"/>
    <p:sldId id="286" r:id="rId9"/>
    <p:sldId id="271" r:id="rId10"/>
    <p:sldId id="272" r:id="rId11"/>
    <p:sldId id="274" r:id="rId12"/>
    <p:sldId id="273" r:id="rId13"/>
    <p:sldId id="300" r:id="rId14"/>
    <p:sldId id="301" r:id="rId15"/>
    <p:sldId id="302" r:id="rId16"/>
    <p:sldId id="303" r:id="rId17"/>
    <p:sldId id="304" r:id="rId18"/>
    <p:sldId id="305" r:id="rId19"/>
    <p:sldId id="306" r:id="rId20"/>
    <p:sldId id="307" r:id="rId21"/>
    <p:sldId id="314" r:id="rId22"/>
    <p:sldId id="308" r:id="rId23"/>
    <p:sldId id="309" r:id="rId24"/>
    <p:sldId id="310" r:id="rId25"/>
    <p:sldId id="311" r:id="rId26"/>
    <p:sldId id="287" r:id="rId27"/>
    <p:sldId id="312" r:id="rId28"/>
    <p:sldId id="313" r:id="rId29"/>
    <p:sldId id="290" r:id="rId30"/>
    <p:sldId id="288" r:id="rId31"/>
    <p:sldId id="291" r:id="rId32"/>
    <p:sldId id="298" r:id="rId33"/>
    <p:sldId id="292" r:id="rId34"/>
    <p:sldId id="299" r:id="rId35"/>
    <p:sldId id="293" r:id="rId36"/>
    <p:sldId id="294" r:id="rId37"/>
    <p:sldId id="263" r:id="rId38"/>
    <p:sldId id="296" r:id="rId39"/>
    <p:sldId id="297" r:id="rId40"/>
    <p:sldId id="295" r:id="rId41"/>
    <p:sldId id="264" r:id="rId4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43"/>
  </p:normalViewPr>
  <p:slideViewPr>
    <p:cSldViewPr>
      <p:cViewPr varScale="1">
        <p:scale>
          <a:sx n="127" d="100"/>
          <a:sy n="127" d="100"/>
        </p:scale>
        <p:origin x="952" y="18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802.11-18/2126r0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January 2019</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802.11-18/2126r0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January 2019</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802.11-18/2126r0</a:t>
            </a:r>
            <a:endParaRPr lang="en-US"/>
          </a:p>
        </p:txBody>
      </p:sp>
      <p:sp>
        <p:nvSpPr>
          <p:cNvPr id="5" name="Rectangle 3"/>
          <p:cNvSpPr>
            <a:spLocks noGrp="1" noChangeArrowheads="1"/>
          </p:cNvSpPr>
          <p:nvPr>
            <p:ph type="dt"/>
          </p:nvPr>
        </p:nvSpPr>
        <p:spPr>
          <a:ln/>
        </p:spPr>
        <p:txBody>
          <a:bodyPr/>
          <a:lstStyle/>
          <a:p>
            <a:r>
              <a:rPr lang="en-GB"/>
              <a:t>January 2019</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41</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January 2019</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January 2019</a:t>
            </a:r>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January 2019</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January 2019</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January 2019</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January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802.11-18/2126r0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January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2019-01-14</a:t>
            </a:r>
          </a:p>
        </p:txBody>
      </p:sp>
      <p:graphicFrame>
        <p:nvGraphicFramePr>
          <p:cNvPr id="3075" name="Object 3"/>
          <p:cNvGraphicFramePr>
            <a:graphicFrameLocks noChangeAspect="1"/>
          </p:cNvGraphicFramePr>
          <p:nvPr/>
        </p:nvGraphicFramePr>
        <p:xfrm>
          <a:off x="508000" y="2286000"/>
          <a:ext cx="8128000" cy="2463800"/>
        </p:xfrm>
        <a:graphic>
          <a:graphicData uri="http://schemas.openxmlformats.org/presentationml/2006/ole">
            <mc:AlternateContent xmlns:mc="http://schemas.openxmlformats.org/markup-compatibility/2006">
              <mc:Choice xmlns:v="urn:schemas-microsoft-com:vml" Requires="v">
                <p:oleObj spid="_x0000_s3094" name="Dokument" r:id="rId4" imgW="8255000" imgH="2514600" progId="Word.Document.8">
                  <p:embed/>
                </p:oleObj>
              </mc:Choice>
              <mc:Fallback>
                <p:oleObj name="Dokument" r:id="rId4" imgW="8255000" imgH="2514600" progId="Word.Document.8">
                  <p:embed/>
                  <p:pic>
                    <p:nvPicPr>
                      <p:cNvPr id="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8000" y="2286000"/>
                        <a:ext cx="8128000" cy="2463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Inhaltsplatzhalter 6"/>
          <p:cNvSpPr>
            <a:spLocks noGrp="1"/>
          </p:cNvSpPr>
          <p:nvPr>
            <p:ph idx="1"/>
          </p:nvPr>
        </p:nvSpPr>
        <p:spPr>
          <a:xfrm>
            <a:off x="685800" y="1905000"/>
            <a:ext cx="7770813" cy="4113213"/>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8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685800" y="1752600"/>
            <a:ext cx="7770813" cy="4113213"/>
          </a:xfrm>
        </p:spPr>
        <p:txBody>
          <a:bodyPr/>
          <a:lstStyle/>
          <a:p>
            <a:pPr>
              <a:spcBef>
                <a:spcPct val="20000"/>
              </a:spcBef>
              <a:buSzPct val="150000"/>
              <a:buFontTx/>
              <a:buChar char="•"/>
            </a:pPr>
            <a:r>
              <a:rPr lang="en-US" sz="2000" dirty="0">
                <a:ea typeface="Calibri" pitchFamily="-111" charset="0"/>
                <a:cs typeface="Calibri" pitchFamily="-111" charset="0"/>
              </a:rPr>
              <a:t>Cause an LOA to be submitted to the IEEE-SA (</a:t>
            </a:r>
            <a:r>
              <a:rPr lang="en-US" sz="2000" dirty="0" err="1">
                <a:ea typeface="Calibri" pitchFamily="-111" charset="0"/>
                <a:cs typeface="Calibri" pitchFamily="-111" charset="0"/>
              </a:rPr>
              <a:t>patcom@ieee.org</a:t>
            </a:r>
            <a:r>
              <a:rPr lang="en-US" sz="2000" dirty="0">
                <a:ea typeface="Calibri" pitchFamily="-111" charset="0"/>
                <a:cs typeface="Calibri" pitchFamily="-111" charset="0"/>
              </a:rPr>
              <a:t>);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Provide the chair of this group with the identity of the </a:t>
            </a:r>
            <a:r>
              <a:rPr lang="en-US" sz="2000" dirty="0" err="1">
                <a:ea typeface="Calibri" pitchFamily="-111" charset="0"/>
                <a:cs typeface="Calibri" pitchFamily="-111" charset="0"/>
              </a:rPr>
              <a:t>holder(s</a:t>
            </a:r>
            <a:r>
              <a:rPr lang="en-US" sz="2000" dirty="0">
                <a:ea typeface="Calibri" pitchFamily="-111" charset="0"/>
                <a:cs typeface="Calibri" pitchFamily="-111" charset="0"/>
              </a:rPr>
              <a:t>) of any and all such claims as soon as possible; or</a:t>
            </a:r>
          </a:p>
          <a:p>
            <a:pPr>
              <a:spcBef>
                <a:spcPct val="20000"/>
              </a:spcBef>
              <a:buSzPct val="150000"/>
            </a:pPr>
            <a:endParaRPr lang="en-US" sz="2000" dirty="0">
              <a:ea typeface="Calibri" pitchFamily="-111" charset="0"/>
              <a:cs typeface="Calibri" pitchFamily="-111" charset="0"/>
            </a:endParaRPr>
          </a:p>
          <a:p>
            <a:pPr>
              <a:spcBef>
                <a:spcPct val="20000"/>
              </a:spcBef>
              <a:buSzPct val="150000"/>
              <a:buFontTx/>
              <a:buChar char="•"/>
            </a:pPr>
            <a:r>
              <a:rPr lang="en-US" sz="2000" dirty="0">
                <a:ea typeface="Calibri" pitchFamily="-111" charset="0"/>
                <a:cs typeface="Calibri" pitchFamily="-111" charset="0"/>
              </a:rPr>
              <a:t>Speak up now and respond to this Call for Potentially Essential Patents</a:t>
            </a:r>
          </a:p>
          <a:p>
            <a:pPr>
              <a:spcBef>
                <a:spcPct val="20000"/>
              </a:spcBef>
            </a:pPr>
            <a:endParaRPr lang="en-US" sz="2000" dirty="0">
              <a:ea typeface="Calibri" pitchFamily="-111" charset="0"/>
              <a:cs typeface="Calibri" pitchFamily="-111" charset="0"/>
            </a:endParaRPr>
          </a:p>
          <a:p>
            <a:pPr>
              <a:spcBef>
                <a:spcPct val="20000"/>
              </a:spcBef>
            </a:pPr>
            <a:r>
              <a:rPr lang="en-US" sz="2000" b="0" dirty="0">
                <a:ea typeface="Calibri" pitchFamily="-111" charset="0"/>
                <a:cs typeface="Calibri" pitchFamily="-111" charset="0"/>
              </a:rPr>
              <a:t>If anyone in this meeting is personally aware of the holder of any patent claims that are potentially essential to implementation of the proposed </a:t>
            </a:r>
            <a:r>
              <a:rPr lang="en-US" sz="2000" b="0" dirty="0" err="1">
                <a:ea typeface="Calibri" pitchFamily="-111" charset="0"/>
                <a:cs typeface="Calibri" pitchFamily="-111" charset="0"/>
              </a:rPr>
              <a:t>standard(s</a:t>
            </a:r>
            <a:r>
              <a:rPr lang="en-US" sz="20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20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1000"/>
            <a:ext cx="7770813" cy="1065213"/>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685800" y="1371600"/>
            <a:ext cx="7770813" cy="4113213"/>
          </a:xfrm>
        </p:spPr>
        <p:txBody>
          <a:bodyPr/>
          <a:lstStyle/>
          <a:p>
            <a:pPr>
              <a:lnSpc>
                <a:spcPct val="80000"/>
              </a:lnSpc>
              <a:spcBef>
                <a:spcPct val="20000"/>
              </a:spcBef>
              <a:spcAft>
                <a:spcPct val="40000"/>
              </a:spcAft>
              <a:buSzPct val="150000"/>
              <a:buFontTx/>
              <a:buChar char="•"/>
            </a:pPr>
            <a:r>
              <a:rPr lang="en-US" sz="20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specific license rates, terms, or conditions.</a:t>
            </a:r>
          </a:p>
          <a:p>
            <a:pPr marL="1085850" lvl="2">
              <a:lnSpc>
                <a:spcPct val="80000"/>
              </a:lnSpc>
              <a:spcBef>
                <a:spcPct val="20000"/>
              </a:spcBef>
              <a:spcAft>
                <a:spcPct val="40000"/>
              </a:spcAft>
              <a:buSzPct val="150000"/>
              <a:buFontTx/>
              <a:buChar char="•"/>
            </a:pPr>
            <a:r>
              <a:rPr lang="en-US" sz="16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428750"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8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1000" dirty="0">
                <a:ea typeface="Calibri" pitchFamily="-111" charset="0"/>
                <a:cs typeface="Calibri" pitchFamily="-111" charset="0"/>
              </a:rPr>
              <a:t>---------------------------------------------------------------   </a:t>
            </a:r>
            <a:endParaRPr lang="en-US" sz="1400" dirty="0">
              <a:ea typeface="Calibri" pitchFamily="-111" charset="0"/>
              <a:cs typeface="Calibri" pitchFamily="-111" charset="0"/>
            </a:endParaRPr>
          </a:p>
          <a:p>
            <a:pPr algn="ctr">
              <a:lnSpc>
                <a:spcPct val="80000"/>
              </a:lnSpc>
              <a:spcBef>
                <a:spcPct val="20000"/>
              </a:spcBef>
            </a:pPr>
            <a:r>
              <a:rPr lang="en-US" sz="1300" dirty="0">
                <a:ea typeface="Calibri" pitchFamily="-111" charset="0"/>
                <a:cs typeface="Calibri" pitchFamily="-111" charset="0"/>
              </a:rPr>
              <a:t>For more details, see </a:t>
            </a:r>
            <a:r>
              <a:rPr lang="en-US" sz="1300" i="1" dirty="0">
                <a:ea typeface="Calibri" pitchFamily="-111" charset="0"/>
                <a:cs typeface="Calibri" pitchFamily="-111" charset="0"/>
              </a:rPr>
              <a:t>IEEE-SA Standards Board Operations Manual</a:t>
            </a:r>
            <a:r>
              <a:rPr lang="en-US" sz="1300" dirty="0">
                <a:ea typeface="Calibri" pitchFamily="-111" charset="0"/>
                <a:cs typeface="Calibri" pitchFamily="-111" charset="0"/>
              </a:rPr>
              <a:t>, clause 5.3.10 and </a:t>
            </a:r>
            <a:br>
              <a:rPr lang="en-US" sz="1300" dirty="0">
                <a:ea typeface="Calibri" pitchFamily="-111" charset="0"/>
                <a:cs typeface="Calibri" pitchFamily="-111" charset="0"/>
              </a:rPr>
            </a:br>
            <a:r>
              <a:rPr lang="en-US" sz="1300" i="1" dirty="0">
                <a:ea typeface="Calibri" pitchFamily="-111" charset="0"/>
                <a:cs typeface="Calibri" pitchFamily="-111" charset="0"/>
              </a:rPr>
              <a:t>Antitrust and Competition Policy: What You Need to Know </a:t>
            </a:r>
            <a:r>
              <a:rPr lang="en-US" sz="1300" dirty="0">
                <a:ea typeface="Calibri" pitchFamily="-111" charset="0"/>
                <a:cs typeface="Calibri" pitchFamily="-111" charset="0"/>
              </a:rPr>
              <a:t>at </a:t>
            </a:r>
            <a:r>
              <a:rPr lang="en-US" sz="1300" dirty="0">
                <a:ea typeface="Calibri" pitchFamily="-111" charset="0"/>
                <a:cs typeface="Calibri" pitchFamily="-111" charset="0"/>
                <a:hlinkClick r:id="rId2"/>
              </a:rPr>
              <a:t>http://standards.ieee.org/develop/policies/antitrust.pdf</a:t>
            </a:r>
            <a:r>
              <a:rPr lang="en-US" sz="1300"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381000" y="1828800"/>
            <a:ext cx="8382000" cy="4113213"/>
          </a:xfrm>
        </p:spPr>
        <p:txBody>
          <a:bodyPr/>
          <a:lstStyle/>
          <a:p>
            <a:pPr marL="230188" indent="-230188">
              <a:lnSpc>
                <a:spcPct val="80000"/>
              </a:lnSpc>
              <a:spcBef>
                <a:spcPct val="20000"/>
              </a:spcBef>
              <a:buClr>
                <a:srgbClr val="CC3300"/>
              </a:buClr>
              <a:buSzPct val="50000"/>
              <a:buFont typeface="Monotype Sorts" pitchFamily="-111" charset="2"/>
              <a:buChar char="l"/>
            </a:pPr>
            <a:endParaRPr lang="en-US" sz="600" u="sng" dirty="0">
              <a:solidFill>
                <a:srgbClr val="FF0000"/>
              </a:solidFill>
              <a:latin typeface="Arial" pitchFamily="-111" charset="0"/>
            </a:endParaRPr>
          </a:p>
          <a:p>
            <a:pPr marL="630238"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Bylaws</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2"/>
              </a:rPr>
              <a:t>http://standards.ieee.org/develop/policies/bylaws/sect6-7.html#6</a:t>
            </a:r>
            <a:r>
              <a:rPr lang="en-US" sz="16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2000" b="1" i="1" dirty="0">
                <a:ea typeface="Calibri" pitchFamily="-111" charset="0"/>
                <a:cs typeface="Calibri" pitchFamily="-111" charset="0"/>
              </a:rPr>
              <a:t>IEEE-SA Standards Board Operations Manual</a:t>
            </a:r>
            <a:r>
              <a:rPr lang="en-US" sz="2000" b="1" dirty="0">
                <a:ea typeface="Calibri" pitchFamily="-111" charset="0"/>
                <a:cs typeface="Calibri" pitchFamily="-111" charset="0"/>
              </a:rPr>
              <a:t> </a:t>
            </a:r>
            <a:r>
              <a:rPr lang="en-US" sz="1600" b="1" dirty="0">
                <a:ea typeface="Calibri" pitchFamily="-111" charset="0"/>
                <a:cs typeface="Calibri" pitchFamily="-111" charset="0"/>
              </a:rPr>
              <a:t>(</a:t>
            </a:r>
            <a:r>
              <a:rPr lang="en-US" sz="1600" b="1" dirty="0">
                <a:ea typeface="Calibri" pitchFamily="-111" charset="0"/>
                <a:cs typeface="Calibri" pitchFamily="-111" charset="0"/>
                <a:hlinkClick r:id="rId3"/>
              </a:rPr>
              <a:t>http://standards.ieee.org/develop/policies/opman/sect6.html#6.3</a:t>
            </a:r>
            <a:r>
              <a:rPr lang="en-US" sz="1600" b="1" dirty="0">
                <a:ea typeface="Calibri" pitchFamily="-111" charset="0"/>
                <a:cs typeface="Calibri" pitchFamily="-111" charset="0"/>
              </a:rPr>
              <a:t> )</a:t>
            </a:r>
          </a:p>
          <a:p>
            <a:pPr marL="630238" lvl="1">
              <a:lnSpc>
                <a:spcPct val="90000"/>
              </a:lnSpc>
              <a:spcBef>
                <a:spcPct val="20000"/>
              </a:spcBef>
              <a:buClr>
                <a:srgbClr val="CC3300"/>
              </a:buClr>
              <a:buSzPct val="50000"/>
            </a:pPr>
            <a:endParaRPr lang="en-US" dirty="0">
              <a:solidFill>
                <a:srgbClr val="000099"/>
              </a:solidFill>
            </a:endParaRPr>
          </a:p>
          <a:p>
            <a:pPr marL="630238"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630238"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630238" lvl="1">
              <a:lnSpc>
                <a:spcPct val="90000"/>
              </a:lnSpc>
              <a:buClr>
                <a:srgbClr val="CC3300"/>
              </a:buClr>
              <a:buSzPct val="50000"/>
            </a:pPr>
            <a:endParaRPr lang="en-US" sz="2800" b="1" dirty="0">
              <a:ea typeface="Calibri" pitchFamily="-111" charset="0"/>
              <a:cs typeface="Calibri" pitchFamily="-111" charset="0"/>
            </a:endParaRPr>
          </a:p>
          <a:p>
            <a:pPr marL="630238" lvl="1" algn="ctr">
              <a:lnSpc>
                <a:spcPct val="90000"/>
              </a:lnSpc>
              <a:buClr>
                <a:srgbClr val="CC3300"/>
              </a:buClr>
              <a:buSzPct val="50000"/>
            </a:pPr>
            <a:r>
              <a:rPr lang="en-US" sz="2800" b="1" dirty="0">
                <a:ea typeface="Calibri" pitchFamily="-111" charset="0"/>
                <a:cs typeface="Calibri" pitchFamily="-111" charset="0"/>
              </a:rPr>
              <a:t>	If you have questions, contact the IEEE-SA Standards Board Patent Committee Administrator at </a:t>
            </a:r>
            <a:r>
              <a:rPr lang="en-US" sz="2800" b="1" dirty="0">
                <a:ea typeface="Calibri" pitchFamily="-111" charset="0"/>
                <a:cs typeface="Calibri" pitchFamily="-111" charset="0"/>
                <a:hlinkClick r:id="rId5"/>
              </a:rPr>
              <a:t>patcom@ieee.org</a:t>
            </a:r>
            <a:endParaRPr lang="en-US" sz="2800" b="1" dirty="0">
              <a:ea typeface="Calibri" pitchFamily="-111" charset="0"/>
              <a:cs typeface="Calibri" pitchFamily="-111" charset="0"/>
            </a:endParaRPr>
          </a:p>
          <a:p>
            <a:pPr marL="630238" lvl="1">
              <a:lnSpc>
                <a:spcPct val="90000"/>
              </a:lnSpc>
              <a:buClr>
                <a:srgbClr val="CC3300"/>
              </a:buClr>
              <a:buSzPct val="50000"/>
            </a:pPr>
            <a:endParaRPr lang="en-US" sz="180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800" dirty="0"/>
              <a:t>Link to IEEE Disclosure of Affiliation </a:t>
            </a:r>
          </a:p>
          <a:p>
            <a:pPr lvl="1">
              <a:lnSpc>
                <a:spcPct val="90000"/>
              </a:lnSpc>
            </a:pPr>
            <a:r>
              <a:rPr lang="en-US" sz="2400" dirty="0">
                <a:hlinkClick r:id="rId2"/>
              </a:rPr>
              <a:t>http://standards.ieee.org/faqs/affiliationFAQ.html</a:t>
            </a:r>
            <a:endParaRPr lang="en-US" sz="2400" dirty="0"/>
          </a:p>
          <a:p>
            <a:pPr>
              <a:lnSpc>
                <a:spcPct val="90000"/>
              </a:lnSpc>
            </a:pPr>
            <a:r>
              <a:rPr lang="en-US" sz="2800" dirty="0"/>
              <a:t>Links to IEEE Antitrust Guidelines</a:t>
            </a:r>
          </a:p>
          <a:p>
            <a:pPr lvl="1">
              <a:lnSpc>
                <a:spcPct val="90000"/>
              </a:lnSpc>
            </a:pPr>
            <a:r>
              <a:rPr lang="en-US" sz="2400" dirty="0">
                <a:hlinkClick r:id="rId3"/>
              </a:rPr>
              <a:t>http://standards.ieee.org/resources/antitrust-guidelines.pdf</a:t>
            </a:r>
            <a:endParaRPr lang="en-US" sz="2400" dirty="0"/>
          </a:p>
          <a:p>
            <a:pPr>
              <a:lnSpc>
                <a:spcPct val="90000"/>
              </a:lnSpc>
            </a:pPr>
            <a:r>
              <a:rPr lang="en-US" sz="2800" dirty="0"/>
              <a:t>Link to IEEE Code of Ethics</a:t>
            </a:r>
          </a:p>
          <a:p>
            <a:pPr lvl="1">
              <a:lnSpc>
                <a:spcPct val="90000"/>
              </a:lnSpc>
            </a:pPr>
            <a:r>
              <a:rPr lang="en-US" sz="2400" dirty="0">
                <a:hlinkClick r:id="rId4"/>
              </a:rPr>
              <a:t>http://www.ieee.org/web/membership/ethics/code_ethics.html</a:t>
            </a:r>
            <a:r>
              <a:rPr lang="en-US" sz="2400" dirty="0"/>
              <a:t> </a:t>
            </a:r>
          </a:p>
          <a:p>
            <a:pPr>
              <a:lnSpc>
                <a:spcPct val="90000"/>
              </a:lnSpc>
            </a:pPr>
            <a:r>
              <a:rPr lang="en-US" sz="2800" dirty="0"/>
              <a:t>Link to IEEE Patent Policy</a:t>
            </a:r>
          </a:p>
          <a:p>
            <a:pPr lvl="1">
              <a:lnSpc>
                <a:spcPct val="90000"/>
              </a:lnSpc>
            </a:pPr>
            <a:r>
              <a:rPr lang="en-US" sz="2400" dirty="0">
                <a:hlinkClick r:id="rId5"/>
              </a:rPr>
              <a:t>http://standards.ieee.org/board/pat/pat-slideset.ppt</a:t>
            </a:r>
            <a:endParaRPr lang="en-US" sz="24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382587"/>
            <a:ext cx="7770813" cy="1065213"/>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85800" y="1295400"/>
            <a:ext cx="7770813" cy="4113213"/>
          </a:xfrm>
        </p:spPr>
        <p:txBody>
          <a:bodyPr/>
          <a:lstStyle/>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Participation in any IEEE 802 meeting (Sponsor, Sponsor subgroup, Working Group, Working Group subgroup, etc.) is on an individual basis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in the IEEE standards development individual process shall act based on their qualifications and experience. (</a:t>
            </a:r>
            <a:r>
              <a:rPr lang="en-GB" sz="1400" dirty="0">
                <a:ea typeface="MS Gothic" pitchFamily="49" charset="-128"/>
                <a:cs typeface="MS Gothic" pitchFamily="49" charset="-128"/>
                <a:hlinkClick r:id="rId2"/>
              </a:rPr>
              <a:t>https://standards.ieee.org/develop/policies/bylaws/sb_bylaws.pdf</a:t>
            </a:r>
            <a:r>
              <a:rPr lang="en-GB" sz="1400" dirty="0">
                <a:ea typeface="MS Gothic" pitchFamily="49" charset="-128"/>
                <a:cs typeface="MS Gothic" pitchFamily="49" charset="-128"/>
              </a:rPr>
              <a:t>   section 5.2.1)</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4.2.1 “Establishment”, of the IEEE 802 LMSC Working Group Policies and Procedures)</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334963">
              <a:buFont typeface="Arial" pitchFamily="-111" charset="0"/>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400" u="sng" dirty="0">
                <a:ea typeface="MS Gothic" pitchFamily="49" charset="-128"/>
                <a:cs typeface="MS Gothic" pitchFamily="49" charset="-128"/>
                <a:hlinkClick r:id="rId2"/>
              </a:rPr>
              <a:t>https://standards.ieee.org/develop/policies/bylaws/sb_bylaws.pdf</a:t>
            </a:r>
            <a:r>
              <a:rPr lang="en-GB" sz="1400" u="sng" dirty="0">
                <a:ea typeface="MS Gothic" pitchFamily="49" charset="-128"/>
                <a:cs typeface="MS Gothic" pitchFamily="49" charset="-128"/>
              </a:rPr>
              <a:t>  </a:t>
            </a:r>
            <a:r>
              <a:rPr lang="en-GB" sz="1400" dirty="0">
                <a:ea typeface="MS Gothic" pitchFamily="49" charset="-128"/>
                <a:cs typeface="MS Gothic" pitchFamily="49" charset="-128"/>
              </a:rPr>
              <a:t> section 5.2.1.3 and the IEEE 802 LMSC Working Group Policies and Procedures, </a:t>
            </a:r>
            <a:r>
              <a:rPr lang="en-GB" sz="1400" dirty="0" err="1">
                <a:ea typeface="MS Gothic" pitchFamily="49" charset="-128"/>
                <a:cs typeface="MS Gothic" pitchFamily="49" charset="-128"/>
              </a:rPr>
              <a:t>subclause</a:t>
            </a:r>
            <a:r>
              <a:rPr lang="en-GB" sz="1400" dirty="0">
                <a:ea typeface="MS Gothic" pitchFamily="49" charset="-128"/>
                <a:cs typeface="MS Gothic" pitchFamily="49" charset="-128"/>
              </a:rPr>
              <a:t> 3.4.1 “Chair”, list item </a:t>
            </a:r>
            <a:r>
              <a:rPr lang="en-GB" sz="1400" dirty="0" err="1">
                <a:ea typeface="MS Gothic" pitchFamily="49" charset="-128"/>
                <a:cs typeface="MS Gothic" pitchFamily="49" charset="-128"/>
              </a:rPr>
              <a:t>x</a:t>
            </a:r>
            <a:r>
              <a:rPr lang="en-GB" sz="1400" dirty="0">
                <a:ea typeface="MS Gothic" pitchFamily="49" charset="-128"/>
                <a:cs typeface="MS Gothic" pitchFamily="49" charset="-128"/>
              </a:rPr>
              <a:t>.</a:t>
            </a:r>
          </a:p>
          <a:p>
            <a:pPr indent="-334963">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600" dirty="0">
                <a:ea typeface="MS Gothic" pitchFamily="49" charset="-128"/>
                <a:cs typeface="MS Gothic" pitchFamily="49" charset="-128"/>
              </a:rPr>
              <a:t>By participating in IEEE 802 meetings, you accept these requirements.  If you do not agree to these policies then you shall not participate.</a:t>
            </a:r>
          </a:p>
          <a:p>
            <a:pPr indent="-334963" algn="ct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pPr>
            <a:r>
              <a:rPr lang="en-GB" sz="1400" dirty="0">
                <a:ea typeface="MS Gothic" pitchFamily="49" charset="-128"/>
                <a:cs typeface="MS Gothic" pitchFamily="49" charset="-128"/>
              </a:rPr>
              <a:t>(Latest revision of IEEE 802 LMSC Working Group Policies and Procedures: </a:t>
            </a:r>
            <a:r>
              <a:rPr lang="en-GB" sz="1400" dirty="0">
                <a:ea typeface="MS Gothic" pitchFamily="49" charset="-128"/>
                <a:cs typeface="MS Gothic" pitchFamily="49" charset="-128"/>
                <a:hlinkClick r:id="rId3"/>
              </a:rPr>
              <a:t>http://www.ieee802.org/devdocs.shtml</a:t>
            </a:r>
            <a:r>
              <a:rPr lang="en-GB" sz="140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January 2019</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a:t>
            </a:r>
            <a:r>
              <a:rPr lang="en-GB" dirty="0" err="1"/>
              <a:t>TGbc</a:t>
            </a:r>
            <a:r>
              <a:rPr lang="en-GB" dirty="0"/>
              <a:t>) TG for the January 2019 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Meeting Etiquette</a:t>
            </a:r>
            <a:endParaRPr lang="en-US" dirty="0"/>
          </a:p>
        </p:txBody>
      </p:sp>
      <p:sp>
        <p:nvSpPr>
          <p:cNvPr id="3" name="Inhaltsplatzhalter 2"/>
          <p:cNvSpPr>
            <a:spLocks noGrp="1"/>
          </p:cNvSpPr>
          <p:nvPr>
            <p:ph idx="1"/>
          </p:nvPr>
        </p:nvSpPr>
        <p:spPr/>
        <p:txBody>
          <a:bodyPr/>
          <a:lstStyle/>
          <a:p>
            <a:pPr>
              <a:lnSpc>
                <a:spcPct val="90000"/>
              </a:lnSpc>
            </a:pPr>
            <a:r>
              <a:rPr lang="en-US" dirty="0"/>
              <a:t>IEEE 802 is a world-wide professional technical organization </a:t>
            </a:r>
          </a:p>
          <a:p>
            <a:pPr>
              <a:lnSpc>
                <a:spcPct val="90000"/>
              </a:lnSpc>
            </a:pPr>
            <a:endParaRPr lang="en-US" dirty="0"/>
          </a:p>
          <a:p>
            <a:pPr>
              <a:lnSpc>
                <a:spcPct val="90000"/>
              </a:lnSpc>
            </a:pPr>
            <a:r>
              <a:rPr lang="en-US" dirty="0"/>
              <a:t>Meetings are to be conducted in an </a:t>
            </a:r>
            <a:r>
              <a:rPr lang="en-US" b="0" i="1" u="sng" dirty="0">
                <a:solidFill>
                  <a:srgbClr val="0066FF"/>
                </a:solidFill>
              </a:rPr>
              <a:t>orderly</a:t>
            </a:r>
            <a:r>
              <a:rPr lang="en-US" dirty="0"/>
              <a:t> and </a:t>
            </a:r>
            <a:r>
              <a:rPr lang="en-US" i="1" u="sng" dirty="0">
                <a:solidFill>
                  <a:srgbClr val="0066FF"/>
                </a:solidFill>
              </a:rPr>
              <a:t>professional</a:t>
            </a:r>
            <a:r>
              <a:rPr lang="en-US" i="1" dirty="0">
                <a:solidFill>
                  <a:srgbClr val="0066FF"/>
                </a:solidFill>
              </a:rPr>
              <a:t> </a:t>
            </a:r>
            <a:r>
              <a:rPr lang="en-US" dirty="0"/>
              <a:t>manner in accordance with the policies and procedures governed by the organization.</a:t>
            </a:r>
          </a:p>
          <a:p>
            <a:pPr>
              <a:lnSpc>
                <a:spcPct val="90000"/>
              </a:lnSpc>
            </a:pPr>
            <a:endParaRPr lang="en-US" dirty="0"/>
          </a:p>
          <a:p>
            <a:pPr>
              <a:lnSpc>
                <a:spcPct val="90000"/>
              </a:lnSpc>
            </a:pPr>
            <a:r>
              <a:rPr lang="en-US" dirty="0">
                <a:solidFill>
                  <a:srgbClr val="0066FF"/>
                </a:solidFill>
              </a:rPr>
              <a:t>Individuals are to address the </a:t>
            </a:r>
            <a:r>
              <a:rPr lang="en-US" b="0" i="1" u="sng" dirty="0">
                <a:solidFill>
                  <a:srgbClr val="0066FF"/>
                </a:solidFill>
              </a:rPr>
              <a:t>“Technical”</a:t>
            </a:r>
            <a:r>
              <a:rPr lang="en-US" dirty="0">
                <a:solidFill>
                  <a:srgbClr val="0066FF"/>
                </a:solidFill>
              </a:rPr>
              <a:t> content of the subject under consideration and refrain from making </a:t>
            </a:r>
            <a:r>
              <a:rPr lang="en-US" b="0" i="1" u="sng" dirty="0">
                <a:solidFill>
                  <a:srgbClr val="0066FF"/>
                </a:solidFill>
              </a:rPr>
              <a:t>“personal”</a:t>
            </a:r>
            <a:r>
              <a:rPr lang="en-US" dirty="0">
                <a:solidFill>
                  <a:srgbClr val="0066FF"/>
                </a:solidFill>
              </a:rPr>
              <a:t> comments to or about the presenter.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E2579-5E85-8D48-AF9E-7FEFE1B3BB27}"/>
              </a:ext>
            </a:extLst>
          </p:cNvPr>
          <p:cNvSpPr>
            <a:spLocks noGrp="1"/>
          </p:cNvSpPr>
          <p:nvPr>
            <p:ph type="title"/>
          </p:nvPr>
        </p:nvSpPr>
        <p:spPr/>
        <p:txBody>
          <a:bodyPr/>
          <a:lstStyle/>
          <a:p>
            <a:r>
              <a:rPr lang="en-US" dirty="0" err="1"/>
              <a:t>TGbc</a:t>
            </a:r>
            <a:r>
              <a:rPr lang="en-US" dirty="0"/>
              <a:t> Motion Booklet</a:t>
            </a:r>
          </a:p>
        </p:txBody>
      </p:sp>
      <p:sp>
        <p:nvSpPr>
          <p:cNvPr id="3" name="Content Placeholder 2">
            <a:extLst>
              <a:ext uri="{FF2B5EF4-FFF2-40B4-BE49-F238E27FC236}">
                <a16:creationId xmlns:a16="http://schemas.microsoft.com/office/drawing/2014/main" id="{D1E5324E-8C8D-3045-A30F-64A5C9284AFE}"/>
              </a:ext>
            </a:extLst>
          </p:cNvPr>
          <p:cNvSpPr>
            <a:spLocks noGrp="1"/>
          </p:cNvSpPr>
          <p:nvPr>
            <p:ph idx="1"/>
          </p:nvPr>
        </p:nvSpPr>
        <p:spPr/>
        <p:txBody>
          <a:bodyPr/>
          <a:lstStyle/>
          <a:p>
            <a:r>
              <a:rPr lang="en-US" dirty="0"/>
              <a:t>Motions and </a:t>
            </a:r>
            <a:r>
              <a:rPr lang="en-US" dirty="0" err="1"/>
              <a:t>Staw</a:t>
            </a:r>
            <a:r>
              <a:rPr lang="en-US" dirty="0"/>
              <a:t> Polls conducted in </a:t>
            </a:r>
            <a:r>
              <a:rPr lang="en-US" dirty="0" err="1"/>
              <a:t>TGbc</a:t>
            </a:r>
            <a:r>
              <a:rPr lang="en-US" dirty="0"/>
              <a:t> will have a “motion booklet”</a:t>
            </a:r>
          </a:p>
          <a:p>
            <a:endParaRPr lang="en-US" dirty="0"/>
          </a:p>
          <a:p>
            <a:pPr>
              <a:buFont typeface="Arial" panose="020B0604020202020204" pitchFamily="34" charset="0"/>
              <a:buChar char="•"/>
            </a:pPr>
            <a:r>
              <a:rPr lang="en-US" dirty="0"/>
              <a:t>Single submission to contain all </a:t>
            </a:r>
            <a:r>
              <a:rPr lang="en-US" dirty="0" err="1"/>
              <a:t>TGbc</a:t>
            </a:r>
            <a:r>
              <a:rPr lang="en-US" dirty="0"/>
              <a:t> motions and Straw Polls</a:t>
            </a:r>
          </a:p>
          <a:p>
            <a:pPr>
              <a:buFont typeface="Arial" panose="020B0604020202020204" pitchFamily="34" charset="0"/>
              <a:buChar char="•"/>
            </a:pPr>
            <a:r>
              <a:rPr lang="en-US" dirty="0"/>
              <a:t>Motions and Straw Polls</a:t>
            </a:r>
          </a:p>
          <a:p>
            <a:pPr lvl="1">
              <a:buFont typeface="Arial" panose="020B0604020202020204" pitchFamily="34" charset="0"/>
              <a:buChar char="•"/>
            </a:pPr>
            <a:r>
              <a:rPr lang="en-US" dirty="0"/>
              <a:t>consecutively numbered</a:t>
            </a:r>
          </a:p>
          <a:p>
            <a:pPr lvl="1">
              <a:buFont typeface="Arial" panose="020B0604020202020204" pitchFamily="34" charset="0"/>
              <a:buChar char="•"/>
            </a:pPr>
            <a:r>
              <a:rPr lang="en-US" dirty="0"/>
              <a:t>Numbering continued from one meeting to the next one</a:t>
            </a:r>
          </a:p>
          <a:p>
            <a:pPr>
              <a:buFont typeface="Arial" panose="020B0604020202020204" pitchFamily="34" charset="0"/>
              <a:buChar char="•"/>
            </a:pPr>
            <a:endParaRPr lang="en-US" dirty="0"/>
          </a:p>
          <a:p>
            <a:pPr>
              <a:buFont typeface="Arial" panose="020B0604020202020204" pitchFamily="34" charset="0"/>
              <a:buChar char="•"/>
            </a:pPr>
            <a:r>
              <a:rPr lang="en-US" dirty="0"/>
              <a:t>Motion </a:t>
            </a:r>
            <a:r>
              <a:rPr lang="en-US"/>
              <a:t>booklet will be: 11-18/2123</a:t>
            </a:r>
            <a:endParaRPr lang="en-US" dirty="0"/>
          </a:p>
        </p:txBody>
      </p:sp>
      <p:sp>
        <p:nvSpPr>
          <p:cNvPr id="4" name="Slide Number Placeholder 3">
            <a:extLst>
              <a:ext uri="{FF2B5EF4-FFF2-40B4-BE49-F238E27FC236}">
                <a16:creationId xmlns:a16="http://schemas.microsoft.com/office/drawing/2014/main" id="{857ADF9E-2516-8448-9CAE-16985A5C170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74135F1B-4395-0B45-AEBE-27B24A237900}"/>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145393B-2E90-AF42-8E5B-4096EDDB5CCE}"/>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4293808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Leadership Elections – Call for Nominations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086064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FFF418-3DE4-0847-B3B9-B156B0572693}"/>
              </a:ext>
            </a:extLst>
          </p:cNvPr>
          <p:cNvSpPr>
            <a:spLocks noGrp="1"/>
          </p:cNvSpPr>
          <p:nvPr>
            <p:ph type="title"/>
          </p:nvPr>
        </p:nvSpPr>
        <p:spPr/>
        <p:txBody>
          <a:bodyPr/>
          <a:lstStyle/>
          <a:p>
            <a:r>
              <a:rPr lang="en-US" dirty="0"/>
              <a:t>802.11 OM</a:t>
            </a:r>
          </a:p>
        </p:txBody>
      </p:sp>
      <p:sp>
        <p:nvSpPr>
          <p:cNvPr id="3" name="Content Placeholder 2">
            <a:extLst>
              <a:ext uri="{FF2B5EF4-FFF2-40B4-BE49-F238E27FC236}">
                <a16:creationId xmlns:a16="http://schemas.microsoft.com/office/drawing/2014/main" id="{32E8921B-9AD7-7241-8FFA-F7AB19F2FED2}"/>
              </a:ext>
            </a:extLst>
          </p:cNvPr>
          <p:cNvSpPr>
            <a:spLocks noGrp="1"/>
          </p:cNvSpPr>
          <p:nvPr>
            <p:ph idx="1"/>
          </p:nvPr>
        </p:nvSpPr>
        <p:spPr/>
        <p:txBody>
          <a:bodyPr/>
          <a:lstStyle/>
          <a:p>
            <a:r>
              <a:rPr lang="en-US" dirty="0"/>
              <a:t>The 802.11 Operations Manual states for the election process:</a:t>
            </a:r>
          </a:p>
          <a:p>
            <a:pPr lvl="1">
              <a:buFont typeface="Arial" panose="020B0604020202020204" pitchFamily="34" charset="0"/>
              <a:buChar char="•"/>
            </a:pPr>
            <a:r>
              <a:rPr lang="en-US" dirty="0"/>
              <a:t>The TG Chair shall be appointed by the WG Chair and confirmed by a WG majority approval</a:t>
            </a:r>
          </a:p>
          <a:p>
            <a:pPr lvl="1">
              <a:buFont typeface="Arial" panose="020B0604020202020204" pitchFamily="34" charset="0"/>
              <a:buChar char="•"/>
            </a:pPr>
            <a:r>
              <a:rPr lang="en-US" dirty="0"/>
              <a:t>TG Vice-Chair is elected by a TG majority approval and confirmed by a WG majority approval </a:t>
            </a:r>
          </a:p>
          <a:p>
            <a:pPr lvl="1">
              <a:buFont typeface="Arial" panose="020B0604020202020204" pitchFamily="34" charset="0"/>
              <a:buChar char="•"/>
            </a:pPr>
            <a:r>
              <a:rPr lang="en-US" dirty="0"/>
              <a:t>The TG Secretary shall be appointed by the TG Chair and confirmed by a TG motion that is approved with a minimum 50% majority </a:t>
            </a:r>
          </a:p>
          <a:p>
            <a:pPr lvl="1">
              <a:buFont typeface="Arial" panose="020B0604020202020204" pitchFamily="34" charset="0"/>
              <a:buChar char="•"/>
            </a:pPr>
            <a:r>
              <a:rPr lang="en-US" dirty="0"/>
              <a:t>The TG Technical Editor shall be appointed by the TG Chair and confirmed by a TG majority approval </a:t>
            </a:r>
          </a:p>
        </p:txBody>
      </p:sp>
      <p:sp>
        <p:nvSpPr>
          <p:cNvPr id="4" name="Slide Number Placeholder 3">
            <a:extLst>
              <a:ext uri="{FF2B5EF4-FFF2-40B4-BE49-F238E27FC236}">
                <a16:creationId xmlns:a16="http://schemas.microsoft.com/office/drawing/2014/main" id="{B842A3FA-1777-7041-9346-96EBA1C0E143}"/>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EBEBE4A1-FF3F-8D42-87BD-42D366A9E79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8F72656-BD2A-9849-BBEC-798C5F5413F8}"/>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1539408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D74FB-B015-BA41-A190-6D0E65CD7C99}"/>
              </a:ext>
            </a:extLst>
          </p:cNvPr>
          <p:cNvSpPr>
            <a:spLocks noGrp="1"/>
          </p:cNvSpPr>
          <p:nvPr>
            <p:ph type="title"/>
          </p:nvPr>
        </p:nvSpPr>
        <p:spPr/>
        <p:txBody>
          <a:bodyPr/>
          <a:lstStyle/>
          <a:p>
            <a:r>
              <a:rPr lang="en-US" dirty="0"/>
              <a:t>Nominations &amp; Appointments</a:t>
            </a:r>
          </a:p>
        </p:txBody>
      </p:sp>
      <p:sp>
        <p:nvSpPr>
          <p:cNvPr id="3" name="Content Placeholder 2">
            <a:extLst>
              <a:ext uri="{FF2B5EF4-FFF2-40B4-BE49-F238E27FC236}">
                <a16:creationId xmlns:a16="http://schemas.microsoft.com/office/drawing/2014/main" id="{C0E97139-7B1E-794C-9F58-79D3A603A4B2}"/>
              </a:ext>
            </a:extLst>
          </p:cNvPr>
          <p:cNvSpPr>
            <a:spLocks noGrp="1"/>
          </p:cNvSpPr>
          <p:nvPr>
            <p:ph idx="1"/>
          </p:nvPr>
        </p:nvSpPr>
        <p:spPr/>
        <p:txBody>
          <a:bodyPr/>
          <a:lstStyle/>
          <a:p>
            <a:r>
              <a:rPr lang="en-US" dirty="0" err="1"/>
              <a:t>TGbc</a:t>
            </a:r>
            <a:r>
              <a:rPr lang="en-US" dirty="0"/>
              <a:t> Vice Chair:</a:t>
            </a:r>
          </a:p>
          <a:p>
            <a:pPr lvl="1">
              <a:buFont typeface="Arial" panose="020B0604020202020204" pitchFamily="34" charset="0"/>
              <a:buChar char="•"/>
            </a:pPr>
            <a:r>
              <a:rPr lang="en-US" dirty="0"/>
              <a:t>Hitoshi MORIOKA, SRC Software</a:t>
            </a:r>
          </a:p>
          <a:p>
            <a:pPr lvl="1">
              <a:buFont typeface="Arial" panose="020B0604020202020204" pitchFamily="34" charset="0"/>
              <a:buChar char="•"/>
            </a:pPr>
            <a:r>
              <a:rPr lang="en-US" dirty="0"/>
              <a:t>Stephen </a:t>
            </a:r>
            <a:r>
              <a:rPr lang="en-US" dirty="0" err="1"/>
              <a:t>McCANN</a:t>
            </a:r>
            <a:r>
              <a:rPr lang="en-US" dirty="0"/>
              <a:t>, Blackberry</a:t>
            </a:r>
          </a:p>
          <a:p>
            <a:endParaRPr lang="en-US" dirty="0"/>
          </a:p>
          <a:p>
            <a:r>
              <a:rPr lang="en-US" dirty="0" err="1"/>
              <a:t>TGbc</a:t>
            </a:r>
            <a:r>
              <a:rPr lang="en-US" dirty="0"/>
              <a:t> Secretary:</a:t>
            </a:r>
          </a:p>
          <a:p>
            <a:pPr lvl="1">
              <a:buFont typeface="Arial" panose="020B0604020202020204" pitchFamily="34" charset="0"/>
              <a:buChar char="•"/>
            </a:pPr>
            <a:r>
              <a:rPr lang="en-US" dirty="0" err="1"/>
              <a:t>Xiaofei</a:t>
            </a:r>
            <a:r>
              <a:rPr lang="en-US" dirty="0"/>
              <a:t> WANG, Interdigital</a:t>
            </a:r>
          </a:p>
          <a:p>
            <a:endParaRPr lang="en-US" dirty="0"/>
          </a:p>
          <a:p>
            <a:r>
              <a:rPr lang="en-US" dirty="0" err="1"/>
              <a:t>TGbc</a:t>
            </a:r>
            <a:r>
              <a:rPr lang="en-US" dirty="0"/>
              <a:t> Editor:</a:t>
            </a:r>
          </a:p>
          <a:p>
            <a:pPr lvl="1">
              <a:buFont typeface="Arial" panose="020B0604020202020204" pitchFamily="34" charset="0"/>
              <a:buChar char="•"/>
            </a:pPr>
            <a:r>
              <a:rPr lang="en-US" dirty="0" err="1"/>
              <a:t>T.b.d</a:t>
            </a:r>
            <a:r>
              <a:rPr lang="en-US" dirty="0"/>
              <a:t>.</a:t>
            </a:r>
          </a:p>
          <a:p>
            <a:pPr marL="0" indent="0"/>
            <a:endParaRPr lang="en-US" dirty="0"/>
          </a:p>
          <a:p>
            <a:pPr marL="0" indent="0"/>
            <a:r>
              <a:rPr lang="en-US" dirty="0"/>
              <a:t>Elections and confirmation votes to be held Wed AM1.</a:t>
            </a:r>
          </a:p>
        </p:txBody>
      </p:sp>
      <p:sp>
        <p:nvSpPr>
          <p:cNvPr id="4" name="Slide Number Placeholder 3">
            <a:extLst>
              <a:ext uri="{FF2B5EF4-FFF2-40B4-BE49-F238E27FC236}">
                <a16:creationId xmlns:a16="http://schemas.microsoft.com/office/drawing/2014/main" id="{9DFABBC7-3BF8-324D-AE17-25D4A93754C4}"/>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1607053-2B4B-BB46-AEE4-8F686AA3710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4223C8CE-FEA7-804C-8250-8F9C9CC78FCA}"/>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2956005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Selection Procedure Discussion</a:t>
            </a:r>
          </a:p>
        </p:txBody>
      </p:sp>
      <p:sp>
        <p:nvSpPr>
          <p:cNvPr id="8" name="Textplatzhalter 7"/>
          <p:cNvSpPr>
            <a:spLocks noGrp="1"/>
          </p:cNvSpPr>
          <p:nvPr>
            <p:ph type="body" idx="1"/>
          </p:nvPr>
        </p:nvSpPr>
        <p:spPr/>
        <p:txBody>
          <a:bodyPr/>
          <a:lstStyle/>
          <a:p>
            <a:r>
              <a:rPr lang="en-US" dirty="0"/>
              <a:t>Refer to TG agenda for list of </a:t>
            </a:r>
            <a:r>
              <a:rPr lang="en-US" dirty="0" err="1"/>
              <a:t>submissons</a:t>
            </a:r>
            <a:endParaRPr lang="en-US" dirty="0"/>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776762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r>
              <a:rPr lang="en-US" dirty="0"/>
              <a:t>Refer to TG agenda for list of </a:t>
            </a:r>
            <a:r>
              <a:rPr lang="en-US" dirty="0" err="1"/>
              <a:t>submissons</a:t>
            </a:r>
            <a:endParaRPr lang="en-US" dirty="0"/>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Leadership Elections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4298991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CDF70-EC11-9F47-AEF1-D721BE71F4BE}"/>
              </a:ext>
            </a:extLst>
          </p:cNvPr>
          <p:cNvSpPr>
            <a:spLocks noGrp="1"/>
          </p:cNvSpPr>
          <p:nvPr>
            <p:ph type="title"/>
          </p:nvPr>
        </p:nvSpPr>
        <p:spPr/>
        <p:txBody>
          <a:bodyPr/>
          <a:lstStyle/>
          <a:p>
            <a:r>
              <a:rPr lang="en-US" dirty="0"/>
              <a:t>Motions to elect and reconfirm </a:t>
            </a:r>
            <a:r>
              <a:rPr lang="en-US" dirty="0" err="1"/>
              <a:t>TGbc</a:t>
            </a:r>
            <a:r>
              <a:rPr lang="en-US" dirty="0"/>
              <a:t> leadership</a:t>
            </a:r>
          </a:p>
        </p:txBody>
      </p:sp>
      <p:sp>
        <p:nvSpPr>
          <p:cNvPr id="3" name="Content Placeholder 2">
            <a:extLst>
              <a:ext uri="{FF2B5EF4-FFF2-40B4-BE49-F238E27FC236}">
                <a16:creationId xmlns:a16="http://schemas.microsoft.com/office/drawing/2014/main" id="{94A92D09-D25C-424E-8B2B-9A4F513BD435}"/>
              </a:ext>
            </a:extLst>
          </p:cNvPr>
          <p:cNvSpPr>
            <a:spLocks noGrp="1"/>
          </p:cNvSpPr>
          <p:nvPr>
            <p:ph idx="1"/>
          </p:nvPr>
        </p:nvSpPr>
        <p:spPr/>
        <p:txBody>
          <a:bodyPr/>
          <a:lstStyle/>
          <a:p>
            <a:r>
              <a:rPr lang="en-US" dirty="0">
                <a:sym typeface="Wingdings" pitchFamily="2" charset="2"/>
              </a:rPr>
              <a:t> Refer to motion booklet for motions</a:t>
            </a:r>
            <a:endParaRPr lang="en-US" dirty="0"/>
          </a:p>
        </p:txBody>
      </p:sp>
      <p:sp>
        <p:nvSpPr>
          <p:cNvPr id="4" name="Slide Number Placeholder 3">
            <a:extLst>
              <a:ext uri="{FF2B5EF4-FFF2-40B4-BE49-F238E27FC236}">
                <a16:creationId xmlns:a16="http://schemas.microsoft.com/office/drawing/2014/main" id="{DF86C308-76D2-B64F-9F03-E2FA289D0B47}"/>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58DD2D1-5F2B-254F-9618-EED2BD6399E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CECE0B46-3314-9849-8380-7A11547E56D8}"/>
              </a:ext>
            </a:extLst>
          </p:cNvPr>
          <p:cNvSpPr>
            <a:spLocks noGrp="1"/>
          </p:cNvSpPr>
          <p:nvPr>
            <p:ph type="dt" idx="15"/>
          </p:nvPr>
        </p:nvSpPr>
        <p:spPr/>
        <p:txBody>
          <a:bodyPr/>
          <a:lstStyle/>
          <a:p>
            <a:r>
              <a:rPr lang="en-GB"/>
              <a:t>January 2019</a:t>
            </a:r>
            <a:endParaRPr lang="en-GB" dirty="0"/>
          </a:p>
        </p:txBody>
      </p:sp>
    </p:spTree>
    <p:extLst>
      <p:ext uri="{BB962C8B-B14F-4D97-AF65-F5344CB8AC3E}">
        <p14:creationId xmlns:p14="http://schemas.microsoft.com/office/powerpoint/2010/main" val="13485257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St. Louis, MS, USA</a:t>
            </a:r>
            <a:endParaRPr lang="en-US" altLang="en-US" sz="4000" dirty="0">
              <a:latin typeface="Arial" panose="020B0604020202020204" pitchFamily="34" charset="0"/>
            </a:endParaRPr>
          </a:p>
          <a:p>
            <a:pPr algn="ctr">
              <a:lnSpc>
                <a:spcPct val="90000"/>
              </a:lnSpc>
              <a:buFontTx/>
              <a:buNone/>
            </a:pPr>
            <a:r>
              <a:rPr lang="en-US" altLang="en-US" sz="4000" dirty="0">
                <a:latin typeface="Arial" panose="020B0604020202020204" pitchFamily="34" charset="0"/>
              </a:rPr>
              <a:t>January 13-18, 2019</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Xioafei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Ad-hoc meetings: Discussion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ad-hoc meetings</a:t>
            </a:r>
          </a:p>
        </p:txBody>
      </p:sp>
      <p:sp>
        <p:nvSpPr>
          <p:cNvPr id="3" name="Inhaltsplatzhalter 2"/>
          <p:cNvSpPr>
            <a:spLocks noGrp="1"/>
          </p:cNvSpPr>
          <p:nvPr>
            <p:ph idx="1"/>
          </p:nvPr>
        </p:nvSpPr>
        <p:spPr/>
        <p:txBody>
          <a:bodyPr/>
          <a:lstStyle/>
          <a:p>
            <a:r>
              <a:rPr lang="de-DE" dirty="0"/>
              <a:t>•	</a:t>
            </a:r>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r>
              <a:rPr lang="de-DE" dirty="0">
                <a:sym typeface="Wingdings" pitchFamily="2" charset="2"/>
              </a:rPr>
              <a:t> See Motion Booklet </a:t>
            </a:r>
            <a:r>
              <a:rPr lang="de-DE" dirty="0" err="1">
                <a:sym typeface="Wingdings" pitchFamily="2" charset="2"/>
              </a:rPr>
              <a:t>for</a:t>
            </a:r>
            <a:r>
              <a:rPr lang="de-DE" dirty="0">
                <a:sym typeface="Wingdings" pitchFamily="2" charset="2"/>
              </a:rPr>
              <a:t> </a:t>
            </a:r>
            <a:r>
              <a:rPr lang="de-DE" dirty="0" err="1">
                <a:sym typeface="Wingdings" pitchFamily="2" charset="2"/>
              </a:rPr>
              <a:t>motion</a:t>
            </a:r>
            <a:r>
              <a:rPr lang="de-DE" dirty="0">
                <a:sym typeface="Wingdings" pitchFamily="2" charset="2"/>
              </a:rPr>
              <a:t> </a:t>
            </a:r>
            <a:r>
              <a:rPr lang="de-DE" dirty="0" err="1">
                <a:sym typeface="Wingdings" pitchFamily="2" charset="2"/>
              </a:rPr>
              <a:t>text</a:t>
            </a:r>
            <a:endParaRPr lang="de-D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TGbc</a:t>
            </a:r>
            <a:r>
              <a:rPr lang="en-US" dirty="0"/>
              <a:t> Timeline</a:t>
            </a:r>
          </a:p>
        </p:txBody>
      </p:sp>
      <p:sp>
        <p:nvSpPr>
          <p:cNvPr id="3" name="Inhaltsplatzhalter 2"/>
          <p:cNvSpPr>
            <a:spLocks noGrp="1"/>
          </p:cNvSpPr>
          <p:nvPr>
            <p:ph idx="1"/>
          </p:nvPr>
        </p:nvSpPr>
        <p:spPr/>
        <p:txBody>
          <a:bodyPr/>
          <a:lstStyle/>
          <a:p>
            <a:pPr>
              <a:buFont typeface="Arial"/>
              <a:buChar char="•"/>
            </a:pPr>
            <a:r>
              <a:rPr lang="en-US" dirty="0"/>
              <a:t>Formation of TG: January 2019</a:t>
            </a:r>
          </a:p>
          <a:p>
            <a:pPr>
              <a:buFont typeface="Arial"/>
              <a:buChar char="•"/>
            </a:pPr>
            <a:endParaRPr lang="en-US" dirty="0"/>
          </a:p>
          <a:p>
            <a:pPr>
              <a:buFont typeface="Arial"/>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
        <p:nvSpPr>
          <p:cNvPr id="7" name="Textfeld 6"/>
          <p:cNvSpPr txBox="1"/>
          <p:nvPr/>
        </p:nvSpPr>
        <p:spPr>
          <a:xfrm rot="20107319">
            <a:off x="539852" y="13039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January 2019</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January 2019</a:t>
            </a:r>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41</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&lt;Elections to be held this meeting&gt;</a:t>
            </a:r>
          </a:p>
          <a:p>
            <a:endParaRPr lang="en-US" dirty="0"/>
          </a:p>
          <a:p>
            <a:r>
              <a:rPr lang="en-US" dirty="0"/>
              <a:t>Secretary:			</a:t>
            </a:r>
            <a:r>
              <a:rPr lang="en-US" dirty="0" err="1"/>
              <a:t>Xiaofei</a:t>
            </a:r>
            <a:r>
              <a:rPr lang="en-US" dirty="0"/>
              <a:t> Wang (Interdigital)</a:t>
            </a:r>
          </a:p>
          <a:p>
            <a:r>
              <a:rPr lang="en-US" dirty="0"/>
              <a:t>Technical Editor: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err="1"/>
              <a:t>http://newton.meeting.verilan.com</a:t>
            </a:r>
            <a:r>
              <a:rPr lang="de-DE" dirty="0"/>
              <a:t>  </a:t>
            </a:r>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of Meeting Goals</a:t>
            </a:r>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t>Leadership elections</a:t>
            </a:r>
          </a:p>
          <a:p>
            <a:pPr>
              <a:buFont typeface="Arial" panose="020B0604020202020204" pitchFamily="34" charset="0"/>
              <a:buChar char="•"/>
            </a:pPr>
            <a:endParaRPr lang="en-US" dirty="0"/>
          </a:p>
          <a:p>
            <a:pPr>
              <a:buFont typeface="Arial" panose="020B0604020202020204" pitchFamily="34" charset="0"/>
              <a:buChar char="•"/>
            </a:pPr>
            <a:r>
              <a:rPr lang="en-US" dirty="0"/>
              <a:t>Timeline discussion </a:t>
            </a:r>
            <a:r>
              <a:rPr lang="en-US" dirty="0">
                <a:sym typeface="Wingdings" pitchFamily="2" charset="2"/>
              </a:rPr>
              <a:t></a:t>
            </a:r>
            <a:r>
              <a:rPr lang="en-US" dirty="0" err="1">
                <a:sym typeface="Wingdings" pitchFamily="2" charset="2"/>
              </a:rPr>
              <a:t>Seletion</a:t>
            </a:r>
            <a:r>
              <a:rPr lang="en-US" dirty="0">
                <a:sym typeface="Wingdings" pitchFamily="2" charset="2"/>
              </a:rPr>
              <a:t> Procedure Discussion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Technical submissions</a:t>
            </a:r>
          </a:p>
          <a:p>
            <a:pPr>
              <a:buFont typeface="Arial" panose="020B0604020202020204" pitchFamily="34" charset="0"/>
              <a:buChar char="•"/>
            </a:pPr>
            <a:endParaRPr lang="en-US" dirty="0"/>
          </a:p>
          <a:p>
            <a:pPr>
              <a:buFont typeface="Arial" panose="020B0604020202020204" pitchFamily="34" charset="0"/>
              <a:buChar char="•"/>
            </a:pP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January 2019</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4265680E-DEAE-8C44-88A7-89BD66A4D9DC}" vid="{4849C393-36E0-274F-A315-7F9A7ADA2760}"/>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43</TotalTime>
  <Words>1879</Words>
  <Application>Microsoft Macintosh PowerPoint</Application>
  <PresentationFormat>On-screen Show (4:3)</PresentationFormat>
  <Paragraphs>340</Paragraphs>
  <Slides>41</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51" baseType="lpstr">
      <vt:lpstr>Arial Unicode MS</vt:lpstr>
      <vt:lpstr>MS Gothic</vt:lpstr>
      <vt:lpstr>Arial</vt:lpstr>
      <vt:lpstr>Arial Black</vt:lpstr>
      <vt:lpstr>Calibri</vt:lpstr>
      <vt:lpstr>Monotype Sorts</vt:lpstr>
      <vt:lpstr>Times New Roman</vt:lpstr>
      <vt:lpstr>Wingdings</vt:lpstr>
      <vt:lpstr>802-11-BCS-Chair-Slides-Template</vt:lpstr>
      <vt:lpstr>Dokument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Reminder to register attendance</vt:lpstr>
      <vt:lpstr>Review of Meeting Goals</vt:lpstr>
      <vt:lpstr>Review and Approve Agenda</vt:lpstr>
      <vt:lpstr>Review and Approve meeting minutes</vt:lpstr>
      <vt:lpstr>Review and Approve telephone conference minutes</vt:lpstr>
      <vt:lpstr>Announcements</vt:lpstr>
      <vt:lpstr>PowerPoint Presentation</vt:lpstr>
      <vt:lpstr>Participants have a duty to inform the IEEE</vt:lpstr>
      <vt:lpstr>Ways to inform IEEE</vt:lpstr>
      <vt:lpstr>Other Guidelines for IEEE WG Meetings</vt:lpstr>
      <vt:lpstr>Patent-related information</vt:lpstr>
      <vt:lpstr>Resources – URLs</vt:lpstr>
      <vt:lpstr>Participation in IEEE 802 Meetings</vt:lpstr>
      <vt:lpstr>Meeting Etiquette</vt:lpstr>
      <vt:lpstr>TGbc Motion Booklet</vt:lpstr>
      <vt:lpstr>Leadership Elections – Call for Nominations</vt:lpstr>
      <vt:lpstr>802.11 OM</vt:lpstr>
      <vt:lpstr>Nominations &amp; Appointments</vt:lpstr>
      <vt:lpstr>Selection Procedure Discussion</vt:lpstr>
      <vt:lpstr>Submissions</vt:lpstr>
      <vt:lpstr>Leadership Elections</vt:lpstr>
      <vt:lpstr>Motions to elect and reconfirm TGbc leadership</vt:lpstr>
      <vt:lpstr>Administrative Items</vt:lpstr>
      <vt:lpstr>Goals for the next meeting</vt:lpstr>
      <vt:lpstr>Ad-hoc meetings: Discussion</vt:lpstr>
      <vt:lpstr>Motion to authorize ad-hoc meetings</vt:lpstr>
      <vt:lpstr>Telco Schedule: Discussion</vt:lpstr>
      <vt:lpstr>Motion to authorize Telcons</vt:lpstr>
      <vt:lpstr>TGbc Timeline</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Broadcast Services</dc:title>
  <dc:subject/>
  <dc:creator>Marc Emmelmann</dc:creator>
  <cp:keywords/>
  <dc:description/>
  <cp:lastModifiedBy>Marc Emmelmann</cp:lastModifiedBy>
  <cp:revision>6</cp:revision>
  <cp:lastPrinted>1601-01-01T00:00:00Z</cp:lastPrinted>
  <dcterms:created xsi:type="dcterms:W3CDTF">2019-01-14T15:14:28Z</dcterms:created>
  <dcterms:modified xsi:type="dcterms:W3CDTF">2019-01-14T15:57:38Z</dcterms:modified>
  <cp:category/>
</cp:coreProperties>
</file>