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6"/>
  </p:notesMasterIdLst>
  <p:handoutMasterIdLst>
    <p:handoutMasterId r:id="rId307"/>
  </p:handoutMasterIdLst>
  <p:sldIdLst>
    <p:sldId id="256" r:id="rId2"/>
    <p:sldId id="257" r:id="rId3"/>
    <p:sldId id="613" r:id="rId4"/>
    <p:sldId id="614" r:id="rId5"/>
    <p:sldId id="615" r:id="rId6"/>
    <p:sldId id="607" r:id="rId7"/>
    <p:sldId id="608" r:id="rId8"/>
    <p:sldId id="609" r:id="rId9"/>
    <p:sldId id="611" r:id="rId10"/>
    <p:sldId id="612" r:id="rId11"/>
    <p:sldId id="610" r:id="rId12"/>
    <p:sldId id="602" r:id="rId13"/>
    <p:sldId id="603" r:id="rId14"/>
    <p:sldId id="604" r:id="rId15"/>
    <p:sldId id="605" r:id="rId16"/>
    <p:sldId id="606" r:id="rId17"/>
    <p:sldId id="592" r:id="rId18"/>
    <p:sldId id="593" r:id="rId19"/>
    <p:sldId id="594" r:id="rId20"/>
    <p:sldId id="595" r:id="rId21"/>
    <p:sldId id="596" r:id="rId22"/>
    <p:sldId id="597" r:id="rId23"/>
    <p:sldId id="598" r:id="rId24"/>
    <p:sldId id="599" r:id="rId25"/>
    <p:sldId id="600" r:id="rId26"/>
    <p:sldId id="582" r:id="rId27"/>
    <p:sldId id="583" r:id="rId28"/>
    <p:sldId id="584" r:id="rId29"/>
    <p:sldId id="585" r:id="rId30"/>
    <p:sldId id="590" r:id="rId31"/>
    <p:sldId id="591" r:id="rId32"/>
    <p:sldId id="586" r:id="rId33"/>
    <p:sldId id="587" r:id="rId34"/>
    <p:sldId id="573" r:id="rId35"/>
    <p:sldId id="574" r:id="rId36"/>
    <p:sldId id="575" r:id="rId37"/>
    <p:sldId id="576" r:id="rId38"/>
    <p:sldId id="577" r:id="rId39"/>
    <p:sldId id="579" r:id="rId40"/>
    <p:sldId id="580" r:id="rId41"/>
    <p:sldId id="578" r:id="rId42"/>
    <p:sldId id="581" r:id="rId43"/>
    <p:sldId id="537" r:id="rId44"/>
    <p:sldId id="568" r:id="rId45"/>
    <p:sldId id="570" r:id="rId46"/>
    <p:sldId id="569" r:id="rId47"/>
    <p:sldId id="572" r:id="rId48"/>
    <p:sldId id="571" r:id="rId49"/>
    <p:sldId id="555" r:id="rId50"/>
    <p:sldId id="556" r:id="rId51"/>
    <p:sldId id="557" r:id="rId52"/>
    <p:sldId id="558" r:id="rId53"/>
    <p:sldId id="559" r:id="rId54"/>
    <p:sldId id="560" r:id="rId55"/>
    <p:sldId id="561" r:id="rId56"/>
    <p:sldId id="562" r:id="rId57"/>
    <p:sldId id="563" r:id="rId58"/>
    <p:sldId id="565" r:id="rId59"/>
    <p:sldId id="566" r:id="rId60"/>
    <p:sldId id="541" r:id="rId61"/>
    <p:sldId id="542" r:id="rId62"/>
    <p:sldId id="543" r:id="rId63"/>
    <p:sldId id="544" r:id="rId64"/>
    <p:sldId id="546" r:id="rId65"/>
    <p:sldId id="547" r:id="rId66"/>
    <p:sldId id="548" r:id="rId67"/>
    <p:sldId id="549" r:id="rId68"/>
    <p:sldId id="550" r:id="rId69"/>
    <p:sldId id="551" r:id="rId70"/>
    <p:sldId id="552" r:id="rId71"/>
    <p:sldId id="553" r:id="rId72"/>
    <p:sldId id="554" r:id="rId73"/>
    <p:sldId id="545" r:id="rId74"/>
    <p:sldId id="567" r:id="rId75"/>
    <p:sldId id="538" r:id="rId76"/>
    <p:sldId id="539" r:id="rId77"/>
    <p:sldId id="540" r:id="rId78"/>
    <p:sldId id="529" r:id="rId79"/>
    <p:sldId id="530" r:id="rId80"/>
    <p:sldId id="531" r:id="rId81"/>
    <p:sldId id="533" r:id="rId82"/>
    <p:sldId id="535" r:id="rId83"/>
    <p:sldId id="536" r:id="rId84"/>
    <p:sldId id="534" r:id="rId85"/>
    <p:sldId id="526" r:id="rId86"/>
    <p:sldId id="527" r:id="rId87"/>
    <p:sldId id="528" r:id="rId88"/>
    <p:sldId id="518" r:id="rId89"/>
    <p:sldId id="519" r:id="rId90"/>
    <p:sldId id="520" r:id="rId91"/>
    <p:sldId id="522" r:id="rId92"/>
    <p:sldId id="523" r:id="rId93"/>
    <p:sldId id="525" r:id="rId94"/>
    <p:sldId id="524" r:id="rId95"/>
    <p:sldId id="509" r:id="rId96"/>
    <p:sldId id="510" r:id="rId97"/>
    <p:sldId id="511" r:id="rId98"/>
    <p:sldId id="512" r:id="rId99"/>
    <p:sldId id="514" r:id="rId100"/>
    <p:sldId id="516" r:id="rId101"/>
    <p:sldId id="515" r:id="rId102"/>
    <p:sldId id="517" r:id="rId103"/>
    <p:sldId id="513" r:id="rId104"/>
    <p:sldId id="506" r:id="rId105"/>
    <p:sldId id="507" r:id="rId106"/>
    <p:sldId id="508" r:id="rId107"/>
    <p:sldId id="491" r:id="rId108"/>
    <p:sldId id="492" r:id="rId109"/>
    <p:sldId id="493" r:id="rId110"/>
    <p:sldId id="496" r:id="rId111"/>
    <p:sldId id="498" r:id="rId112"/>
    <p:sldId id="495" r:id="rId113"/>
    <p:sldId id="497" r:id="rId114"/>
    <p:sldId id="499" r:id="rId115"/>
    <p:sldId id="500" r:id="rId116"/>
    <p:sldId id="501" r:id="rId117"/>
    <p:sldId id="503" r:id="rId118"/>
    <p:sldId id="502" r:id="rId119"/>
    <p:sldId id="505" r:id="rId120"/>
    <p:sldId id="504" r:id="rId121"/>
    <p:sldId id="494" r:id="rId122"/>
    <p:sldId id="488" r:id="rId123"/>
    <p:sldId id="489" r:id="rId124"/>
    <p:sldId id="490" r:id="rId125"/>
    <p:sldId id="479" r:id="rId126"/>
    <p:sldId id="480" r:id="rId127"/>
    <p:sldId id="481" r:id="rId128"/>
    <p:sldId id="482" r:id="rId129"/>
    <p:sldId id="483" r:id="rId130"/>
    <p:sldId id="484" r:id="rId131"/>
    <p:sldId id="486" r:id="rId132"/>
    <p:sldId id="485" r:id="rId133"/>
    <p:sldId id="487" r:id="rId134"/>
    <p:sldId id="476" r:id="rId135"/>
    <p:sldId id="477" r:id="rId136"/>
    <p:sldId id="478" r:id="rId137"/>
    <p:sldId id="463" r:id="rId138"/>
    <p:sldId id="464" r:id="rId139"/>
    <p:sldId id="465" r:id="rId140"/>
    <p:sldId id="466" r:id="rId141"/>
    <p:sldId id="467" r:id="rId142"/>
    <p:sldId id="468" r:id="rId143"/>
    <p:sldId id="470" r:id="rId144"/>
    <p:sldId id="471" r:id="rId145"/>
    <p:sldId id="472" r:id="rId146"/>
    <p:sldId id="473" r:id="rId147"/>
    <p:sldId id="474" r:id="rId148"/>
    <p:sldId id="475" r:id="rId149"/>
    <p:sldId id="447" r:id="rId150"/>
    <p:sldId id="454" r:id="rId151"/>
    <p:sldId id="455" r:id="rId152"/>
    <p:sldId id="458" r:id="rId153"/>
    <p:sldId id="456" r:id="rId154"/>
    <p:sldId id="457" r:id="rId155"/>
    <p:sldId id="459" r:id="rId156"/>
    <p:sldId id="462" r:id="rId157"/>
    <p:sldId id="453" r:id="rId158"/>
    <p:sldId id="448" r:id="rId159"/>
    <p:sldId id="449" r:id="rId160"/>
    <p:sldId id="450" r:id="rId161"/>
    <p:sldId id="452" r:id="rId162"/>
    <p:sldId id="451" r:id="rId163"/>
    <p:sldId id="437" r:id="rId164"/>
    <p:sldId id="438" r:id="rId165"/>
    <p:sldId id="439" r:id="rId166"/>
    <p:sldId id="440" r:id="rId167"/>
    <p:sldId id="441" r:id="rId168"/>
    <p:sldId id="442" r:id="rId169"/>
    <p:sldId id="443" r:id="rId170"/>
    <p:sldId id="444" r:id="rId171"/>
    <p:sldId id="446" r:id="rId172"/>
    <p:sldId id="445" r:id="rId173"/>
    <p:sldId id="432" r:id="rId174"/>
    <p:sldId id="436" r:id="rId175"/>
    <p:sldId id="433" r:id="rId176"/>
    <p:sldId id="435" r:id="rId177"/>
    <p:sldId id="434" r:id="rId178"/>
    <p:sldId id="421" r:id="rId179"/>
    <p:sldId id="422" r:id="rId180"/>
    <p:sldId id="423" r:id="rId181"/>
    <p:sldId id="427" r:id="rId182"/>
    <p:sldId id="428" r:id="rId183"/>
    <p:sldId id="429" r:id="rId184"/>
    <p:sldId id="425" r:id="rId185"/>
    <p:sldId id="426" r:id="rId186"/>
    <p:sldId id="430" r:id="rId187"/>
    <p:sldId id="431" r:id="rId188"/>
    <p:sldId id="418" r:id="rId189"/>
    <p:sldId id="420" r:id="rId190"/>
    <p:sldId id="419" r:id="rId191"/>
    <p:sldId id="413" r:id="rId192"/>
    <p:sldId id="414" r:id="rId193"/>
    <p:sldId id="415" r:id="rId194"/>
    <p:sldId id="416" r:id="rId195"/>
    <p:sldId id="417" r:id="rId196"/>
    <p:sldId id="399" r:id="rId197"/>
    <p:sldId id="410" r:id="rId198"/>
    <p:sldId id="412" r:id="rId199"/>
    <p:sldId id="411" r:id="rId200"/>
    <p:sldId id="409" r:id="rId201"/>
    <p:sldId id="408" r:id="rId202"/>
    <p:sldId id="407" r:id="rId203"/>
    <p:sldId id="406" r:id="rId204"/>
    <p:sldId id="405" r:id="rId205"/>
    <p:sldId id="404" r:id="rId206"/>
    <p:sldId id="403" r:id="rId207"/>
    <p:sldId id="401" r:id="rId208"/>
    <p:sldId id="389" r:id="rId209"/>
    <p:sldId id="390" r:id="rId210"/>
    <p:sldId id="391" r:id="rId211"/>
    <p:sldId id="392" r:id="rId212"/>
    <p:sldId id="393" r:id="rId213"/>
    <p:sldId id="394" r:id="rId214"/>
    <p:sldId id="395" r:id="rId215"/>
    <p:sldId id="396" r:id="rId216"/>
    <p:sldId id="398" r:id="rId217"/>
    <p:sldId id="397" r:id="rId218"/>
    <p:sldId id="370" r:id="rId219"/>
    <p:sldId id="371" r:id="rId220"/>
    <p:sldId id="372" r:id="rId221"/>
    <p:sldId id="373" r:id="rId222"/>
    <p:sldId id="377" r:id="rId223"/>
    <p:sldId id="376" r:id="rId224"/>
    <p:sldId id="378" r:id="rId225"/>
    <p:sldId id="379" r:id="rId226"/>
    <p:sldId id="380" r:id="rId227"/>
    <p:sldId id="381" r:id="rId228"/>
    <p:sldId id="383" r:id="rId229"/>
    <p:sldId id="385" r:id="rId230"/>
    <p:sldId id="386" r:id="rId231"/>
    <p:sldId id="384" r:id="rId232"/>
    <p:sldId id="382" r:id="rId233"/>
    <p:sldId id="387" r:id="rId234"/>
    <p:sldId id="388" r:id="rId235"/>
    <p:sldId id="374" r:id="rId236"/>
    <p:sldId id="375" r:id="rId237"/>
    <p:sldId id="355" r:id="rId238"/>
    <p:sldId id="356" r:id="rId239"/>
    <p:sldId id="357" r:id="rId240"/>
    <p:sldId id="358" r:id="rId241"/>
    <p:sldId id="360" r:id="rId242"/>
    <p:sldId id="361" r:id="rId243"/>
    <p:sldId id="362" r:id="rId244"/>
    <p:sldId id="363" r:id="rId245"/>
    <p:sldId id="364" r:id="rId246"/>
    <p:sldId id="365" r:id="rId247"/>
    <p:sldId id="366" r:id="rId248"/>
    <p:sldId id="359" r:id="rId249"/>
    <p:sldId id="369" r:id="rId250"/>
    <p:sldId id="367" r:id="rId251"/>
    <p:sldId id="345" r:id="rId252"/>
    <p:sldId id="346" r:id="rId253"/>
    <p:sldId id="347" r:id="rId254"/>
    <p:sldId id="348" r:id="rId255"/>
    <p:sldId id="352" r:id="rId256"/>
    <p:sldId id="353" r:id="rId257"/>
    <p:sldId id="354" r:id="rId258"/>
    <p:sldId id="350" r:id="rId259"/>
    <p:sldId id="331" r:id="rId260"/>
    <p:sldId id="332" r:id="rId261"/>
    <p:sldId id="333" r:id="rId262"/>
    <p:sldId id="341" r:id="rId263"/>
    <p:sldId id="338" r:id="rId264"/>
    <p:sldId id="339" r:id="rId265"/>
    <p:sldId id="342" r:id="rId266"/>
    <p:sldId id="343" r:id="rId267"/>
    <p:sldId id="344" r:id="rId268"/>
    <p:sldId id="340" r:id="rId269"/>
    <p:sldId id="336" r:id="rId270"/>
    <p:sldId id="322" r:id="rId271"/>
    <p:sldId id="323" r:id="rId272"/>
    <p:sldId id="324" r:id="rId273"/>
    <p:sldId id="325" r:id="rId274"/>
    <p:sldId id="329" r:id="rId275"/>
    <p:sldId id="330" r:id="rId276"/>
    <p:sldId id="327" r:id="rId277"/>
    <p:sldId id="303" r:id="rId278"/>
    <p:sldId id="305" r:id="rId279"/>
    <p:sldId id="306" r:id="rId280"/>
    <p:sldId id="307" r:id="rId281"/>
    <p:sldId id="311" r:id="rId282"/>
    <p:sldId id="308" r:id="rId283"/>
    <p:sldId id="309" r:id="rId284"/>
    <p:sldId id="310" r:id="rId285"/>
    <p:sldId id="312" r:id="rId286"/>
    <p:sldId id="314" r:id="rId287"/>
    <p:sldId id="317" r:id="rId288"/>
    <p:sldId id="318" r:id="rId289"/>
    <p:sldId id="320" r:id="rId290"/>
    <p:sldId id="319" r:id="rId291"/>
    <p:sldId id="315" r:id="rId292"/>
    <p:sldId id="316" r:id="rId293"/>
    <p:sldId id="321" r:id="rId294"/>
    <p:sldId id="271" r:id="rId295"/>
    <p:sldId id="272" r:id="rId296"/>
    <p:sldId id="274" r:id="rId297"/>
    <p:sldId id="298" r:id="rId298"/>
    <p:sldId id="299" r:id="rId299"/>
    <p:sldId id="293" r:id="rId300"/>
    <p:sldId id="297" r:id="rId301"/>
    <p:sldId id="300" r:id="rId302"/>
    <p:sldId id="301" r:id="rId303"/>
    <p:sldId id="302" r:id="rId304"/>
    <p:sldId id="264" r:id="rId30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3-01-Jan to Mar 2023 telcos" id="{475EC230-802C-4C48-BAE1-19CCFBEBE88F}">
          <p14:sldIdLst>
            <p14:sldId id="613"/>
            <p14:sldId id="614"/>
            <p14:sldId id="615"/>
          </p14:sldIdLst>
        </p14:section>
        <p14:section name="2023-01 January Interim" id="{BEAC8CDF-098F-D847-BFB7-920F2E7FF6CE}">
          <p14:sldIdLst>
            <p14:sldId id="607"/>
            <p14:sldId id="608"/>
            <p14:sldId id="609"/>
            <p14:sldId id="611"/>
            <p14:sldId id="612"/>
            <p14:sldId id="610"/>
          </p14:sldIdLst>
        </p14:section>
        <p14:section name="2022-12-December-Jan telcos" id="{F68BA514-E39C-AA44-867B-DB76FEF6B3E2}">
          <p14:sldIdLst>
            <p14:sldId id="602"/>
            <p14:sldId id="603"/>
            <p14:sldId id="604"/>
            <p14:sldId id="605"/>
            <p14:sldId id="606"/>
          </p14:sldIdLst>
        </p14:section>
        <p14:section name="2022-11 November Plenary" id="{794213BC-7FAA-004B-B7B7-0C5A4D8C8A49}">
          <p14:sldIdLst>
            <p14:sldId id="592"/>
            <p14:sldId id="593"/>
            <p14:sldId id="594"/>
            <p14:sldId id="595"/>
            <p14:sldId id="596"/>
            <p14:sldId id="597"/>
            <p14:sldId id="598"/>
            <p14:sldId id="599"/>
            <p14:sldId id="600"/>
          </p14:sldIdLst>
        </p14:section>
        <p14:section name="2022-09-September Interim" id="{9CFFD32B-F217-0743-9083-ACCC59D382E8}">
          <p14:sldIdLst>
            <p14:sldId id="582"/>
            <p14:sldId id="583"/>
            <p14:sldId id="584"/>
            <p14:sldId id="585"/>
            <p14:sldId id="590"/>
            <p14:sldId id="591"/>
            <p14:sldId id="586"/>
            <p14:sldId id="587"/>
          </p14:sldIdLst>
        </p14:section>
        <p14:section name="2022-07-July Plenary" id="{5FF7FD03-1A44-E14D-94F7-C84C2EEBA90C}">
          <p14:sldIdLst>
            <p14:sldId id="573"/>
            <p14:sldId id="574"/>
            <p14:sldId id="575"/>
            <p14:sldId id="576"/>
            <p14:sldId id="577"/>
            <p14:sldId id="579"/>
            <p14:sldId id="580"/>
            <p14:sldId id="578"/>
            <p14:sldId id="581"/>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86385"/>
  </p:normalViewPr>
  <p:slideViewPr>
    <p:cSldViewPr>
      <p:cViewPr varScale="1">
        <p:scale>
          <a:sx n="128" d="100"/>
          <a:sy n="128" d="100"/>
        </p:scale>
        <p:origin x="1616"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handoutMaster" Target="handoutMasters/handoutMaster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presProps" Target="pres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theme" Target="theme/theme1.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tableStyles" Target="tableStyles.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2023</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2023</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2023</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2023</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802.11-18/2123r66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3/11-23-0081-04-00bc-lb6000-sab-comments-on-p802-11bc-d5-0.xls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3/11-23-0241-03-00bc-lb1002-sab-comments-on-p802-11bc-d6-0.xls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February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#204</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“2023-01-19 - ready for motion” tab of 11-23/0081r03.</a:t>
            </a:r>
          </a:p>
          <a:p>
            <a:pPr marL="457200" lvl="1" indent="0"/>
            <a:endParaRPr lang="en-GB" sz="1400" dirty="0"/>
          </a:p>
          <a:p>
            <a:r>
              <a:rPr lang="en-GB" sz="1600" dirty="0"/>
              <a:t>Mover/Second: Stephen McCann / </a:t>
            </a:r>
            <a:r>
              <a:rPr lang="en-US" sz="1600" dirty="0"/>
              <a:t>Abhishek Patil </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316864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104</a:t>
            </a:fld>
            <a:endParaRPr lang="en-GB"/>
          </a:p>
        </p:txBody>
      </p:sp>
    </p:spTree>
    <p:extLst>
      <p:ext uri="{BB962C8B-B14F-4D97-AF65-F5344CB8AC3E}">
        <p14:creationId xmlns:p14="http://schemas.microsoft.com/office/powerpoint/2010/main" val="177233104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107</a:t>
            </a:fld>
            <a:endParaRPr lang="en-GB"/>
          </a:p>
        </p:txBody>
      </p:sp>
    </p:spTree>
    <p:extLst>
      <p:ext uri="{BB962C8B-B14F-4D97-AF65-F5344CB8AC3E}">
        <p14:creationId xmlns:p14="http://schemas.microsoft.com/office/powerpoint/2010/main" val="18048764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#205</a:t>
            </a:r>
            <a:br>
              <a:rPr lang="en-US" dirty="0"/>
            </a:br>
            <a:r>
              <a:rPr lang="en-US" dirty="0"/>
              <a:t>SAB Recirculation of </a:t>
            </a:r>
            <a:r>
              <a:rPr lang="en-US" dirty="0" err="1"/>
              <a:t>TGbc</a:t>
            </a:r>
            <a:r>
              <a:rPr lang="en-US" dirty="0"/>
              <a:t> D6.0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D5.0 as contained in document </a:t>
            </a:r>
            <a:r>
              <a:rPr lang="en-GB" sz="2000" dirty="0"/>
              <a:t>11-23/0081r04 in the “LB1001SABonD50AllComments” tab (see: </a:t>
            </a:r>
            <a:r>
              <a:rPr lang="en-GB" sz="2000" dirty="0">
                <a:hlinkClick r:id="rId2"/>
              </a:rPr>
              <a:t>https://mentor.ieee.org/802.11/dcn/23/11-23-0081-04-00bc-lb6000-sab-comments-on-p802-11bc-d5-0.xlsx</a:t>
            </a:r>
            <a:r>
              <a:rPr lang="en-GB" sz="2000" dirty="0"/>
              <a:t> )</a:t>
            </a:r>
            <a:r>
              <a:rPr lang="en-US" sz="2000" dirty="0"/>
              <a:t>,</a:t>
            </a:r>
            <a:endParaRPr lang="en-GB" sz="2000" dirty="0"/>
          </a:p>
          <a:p>
            <a:pPr lvl="0">
              <a:buFont typeface="Arial" panose="020B0604020202020204" pitchFamily="34" charset="0"/>
              <a:buChar char="•"/>
            </a:pPr>
            <a:r>
              <a:rPr lang="en-US" sz="2000" dirty="0"/>
              <a:t>Instruct the editor to prepare Draft D6.0 incorporating these resolutions, and</a:t>
            </a:r>
            <a:endParaRPr lang="en-GB" sz="2000" dirty="0"/>
          </a:p>
          <a:p>
            <a:pPr lvl="0">
              <a:buFont typeface="Arial" panose="020B0604020202020204" pitchFamily="34" charset="0"/>
              <a:buChar char="•"/>
            </a:pPr>
            <a:r>
              <a:rPr lang="en-US" sz="2000" dirty="0"/>
              <a:t>Approve a 20-day SA Recirculation Ballot</a:t>
            </a:r>
          </a:p>
          <a:p>
            <a:endParaRPr lang="en-US" sz="2000" dirty="0"/>
          </a:p>
          <a:p>
            <a:r>
              <a:rPr lang="en-US" sz="2000" dirty="0"/>
              <a:t>Mover / Second: Stephen McCann / Abhishek Patil </a:t>
            </a:r>
          </a:p>
          <a:p>
            <a:r>
              <a:rPr lang="en-US" sz="2000" dirty="0"/>
              <a:t>Yes/No/Abstain: (vote required) – 4 / 0 / 1 – motion passes</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092988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December ‘22–  January ‘23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#197 -- #200</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413811638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Tree>
    <p:extLst>
      <p:ext uri="{BB962C8B-B14F-4D97-AF65-F5344CB8AC3E}">
        <p14:creationId xmlns:p14="http://schemas.microsoft.com/office/powerpoint/2010/main" val="403442088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125</a:t>
            </a:fld>
            <a:endParaRPr lang="en-GB"/>
          </a:p>
        </p:txBody>
      </p:sp>
    </p:spTree>
    <p:extLst>
      <p:ext uri="{BB962C8B-B14F-4D97-AF65-F5344CB8AC3E}">
        <p14:creationId xmlns:p14="http://schemas.microsoft.com/office/powerpoint/2010/main" val="121461231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#197</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“2022-12-06 - ready for motion” tab of 11-22/1902r8.</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5349236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330145309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137</a:t>
            </a:fld>
            <a:endParaRPr lang="en-GB"/>
          </a:p>
        </p:txBody>
      </p:sp>
    </p:spTree>
    <p:extLst>
      <p:ext uri="{BB962C8B-B14F-4D97-AF65-F5344CB8AC3E}">
        <p14:creationId xmlns:p14="http://schemas.microsoft.com/office/powerpoint/2010/main" val="280570283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#198</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“2022-12-13 - ready for motion” tab of 11-22/1902r</a:t>
            </a:r>
            <a:r>
              <a:rPr lang="en-GB" sz="1600" dirty="0">
                <a:highlight>
                  <a:srgbClr val="FFFF00"/>
                </a:highlight>
              </a:rPr>
              <a:t>10</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8549460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149</a:t>
            </a:fld>
            <a:endParaRPr lang="en-GB"/>
          </a:p>
        </p:txBody>
      </p:sp>
    </p:spTree>
    <p:extLst>
      <p:ext uri="{BB962C8B-B14F-4D97-AF65-F5344CB8AC3E}">
        <p14:creationId xmlns:p14="http://schemas.microsoft.com/office/powerpoint/2010/main" val="3614604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“2022-12-</a:t>
            </a:r>
            <a:r>
              <a:rPr lang="en-GB" sz="1600" dirty="0">
                <a:highlight>
                  <a:srgbClr val="FFFF00"/>
                </a:highlight>
              </a:rPr>
              <a:t>13a</a:t>
            </a:r>
            <a:r>
              <a:rPr lang="en-GB" sz="1600" dirty="0"/>
              <a:t> - ready for motion” tab of 11-22/1902r</a:t>
            </a:r>
            <a:r>
              <a:rPr lang="en-GB" sz="1600" dirty="0">
                <a:highlight>
                  <a:srgbClr val="FFFF00"/>
                </a:highlight>
              </a:rPr>
              <a:t>11</a:t>
            </a:r>
            <a:r>
              <a:rPr lang="en-GB" sz="1600" dirty="0"/>
              <a:t>.</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60316357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157</a:t>
            </a:fld>
            <a:endParaRPr lang="en-GB"/>
          </a:p>
        </p:txBody>
      </p:sp>
    </p:spTree>
    <p:extLst>
      <p:ext uri="{BB962C8B-B14F-4D97-AF65-F5344CB8AC3E}">
        <p14:creationId xmlns:p14="http://schemas.microsoft.com/office/powerpoint/2010/main" val="171804483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#200</a:t>
            </a:r>
            <a:br>
              <a:rPr lang="en-US" dirty="0"/>
            </a:br>
            <a:r>
              <a:rPr lang="en-US" dirty="0"/>
              <a:t>SAB Recirculation of </a:t>
            </a:r>
            <a:r>
              <a:rPr lang="en-US" dirty="0" err="1"/>
              <a:t>TGbc</a:t>
            </a:r>
            <a:r>
              <a:rPr lang="en-US" dirty="0"/>
              <a:t> D5.0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D4.0 as contained in document </a:t>
            </a:r>
            <a:r>
              <a:rPr lang="en-GB" sz="2000" dirty="0"/>
              <a:t>11-22/1902r12 (see “LB 1000 on D4-0 All Comments” tab in https://</a:t>
            </a:r>
            <a:r>
              <a:rPr lang="en-GB" sz="2000" dirty="0" err="1"/>
              <a:t>mentor.ieee.org</a:t>
            </a:r>
            <a:r>
              <a:rPr lang="en-GB" sz="2000" dirty="0"/>
              <a:t>/802.11/</a:t>
            </a:r>
            <a:r>
              <a:rPr lang="en-GB" sz="2000" dirty="0" err="1"/>
              <a:t>dcn</a:t>
            </a:r>
            <a:r>
              <a:rPr lang="en-GB" sz="2000" dirty="0"/>
              <a:t>/22/11-22-1902-12-00bc-lb1000-sab-comment-on-p802-11bc-d4-0.xlsx)</a:t>
            </a:r>
            <a:r>
              <a:rPr lang="en-US" sz="2000" dirty="0"/>
              <a:t>,</a:t>
            </a:r>
            <a:endParaRPr lang="en-GB" sz="2000" dirty="0"/>
          </a:p>
          <a:p>
            <a:pPr lvl="0">
              <a:buFont typeface="Arial" panose="020B0604020202020204" pitchFamily="34" charset="0"/>
              <a:buChar char="•"/>
            </a:pPr>
            <a:r>
              <a:rPr lang="en-US" sz="2000" dirty="0"/>
              <a:t>Instruct the editor to prepare Draft D5.0 incorporating these resolutions, and</a:t>
            </a:r>
            <a:endParaRPr lang="en-GB" sz="2000" dirty="0"/>
          </a:p>
          <a:p>
            <a:pPr lvl="0">
              <a:buFont typeface="Arial" panose="020B0604020202020204" pitchFamily="34" charset="0"/>
              <a:buChar char="•"/>
            </a:pPr>
            <a:r>
              <a:rPr lang="en-US" sz="2000" dirty="0"/>
              <a:t>Approve SA Recirculation Ballot</a:t>
            </a:r>
          </a:p>
          <a:p>
            <a:pPr lvl="1">
              <a:buFont typeface="Arial" panose="020B0604020202020204" pitchFamily="34" charset="0"/>
              <a:buChar char="•"/>
            </a:pPr>
            <a:r>
              <a:rPr lang="en-US" sz="1600" dirty="0"/>
              <a:t>With a minimum duration of 10 days</a:t>
            </a:r>
          </a:p>
          <a:p>
            <a:pPr lvl="1">
              <a:buFont typeface="Arial" panose="020B0604020202020204" pitchFamily="34" charset="0"/>
              <a:buChar char="•"/>
            </a:pPr>
            <a:r>
              <a:rPr lang="en-US" sz="1600" dirty="0"/>
              <a:t>Not closing the ballot before January 2</a:t>
            </a:r>
            <a:r>
              <a:rPr lang="en-US" sz="1600" baseline="30000" dirty="0"/>
              <a:t>nd</a:t>
            </a:r>
            <a:r>
              <a:rPr lang="en-US" sz="1600" dirty="0"/>
              <a:t>, 2023, 15:00h ET</a:t>
            </a:r>
            <a:endParaRPr lang="en-GB" sz="1600" dirty="0"/>
          </a:p>
          <a:p>
            <a:endParaRPr lang="en-US" sz="2000" dirty="0"/>
          </a:p>
          <a:p>
            <a:r>
              <a:rPr lang="en-US" sz="2000" dirty="0"/>
              <a:t>Mover / Second: Abhishek Patil / John </a:t>
            </a:r>
            <a:r>
              <a:rPr lang="en-US" sz="2000" dirty="0" err="1"/>
              <a:t>Wullert</a:t>
            </a:r>
            <a:r>
              <a:rPr lang="en-US" sz="2000" dirty="0"/>
              <a:t>.</a:t>
            </a:r>
          </a:p>
          <a:p>
            <a:r>
              <a:rPr lang="en-US" sz="2000" dirty="0"/>
              <a:t>Yes/No/Abstain:  6/0/0 motion passes (chair did not vote)</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6685999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163</a:t>
            </a:fld>
            <a:endParaRPr lang="en-GB"/>
          </a:p>
        </p:txBody>
      </p:sp>
    </p:spTree>
    <p:extLst>
      <p:ext uri="{BB962C8B-B14F-4D97-AF65-F5344CB8AC3E}">
        <p14:creationId xmlns:p14="http://schemas.microsoft.com/office/powerpoint/2010/main" val="41667956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#189 -- #196</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21914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173</a:t>
            </a:fld>
            <a:endParaRPr lang="en-GB"/>
          </a:p>
        </p:txBody>
      </p:sp>
    </p:spTree>
    <p:extLst>
      <p:ext uri="{BB962C8B-B14F-4D97-AF65-F5344CB8AC3E}">
        <p14:creationId xmlns:p14="http://schemas.microsoft.com/office/powerpoint/2010/main" val="364446056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178</a:t>
            </a:fld>
            <a:endParaRPr lang="en-GB"/>
          </a:p>
        </p:txBody>
      </p:sp>
    </p:spTree>
    <p:extLst>
      <p:ext uri="{BB962C8B-B14F-4D97-AF65-F5344CB8AC3E}">
        <p14:creationId xmlns:p14="http://schemas.microsoft.com/office/powerpoint/2010/main" val="407076319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#189</a:t>
            </a:r>
            <a:br>
              <a:rPr lang="en-US" dirty="0"/>
            </a:br>
            <a:r>
              <a:rPr lang="en-US" dirty="0"/>
              <a:t>Approve Agenda (Mon morning ad-hoc)</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11/22-1721r1.</a:t>
            </a:r>
          </a:p>
          <a:p>
            <a:endParaRPr lang="en-US" dirty="0"/>
          </a:p>
          <a:p>
            <a:r>
              <a:rPr lang="en-US" dirty="0"/>
              <a:t>Mover:	</a:t>
            </a:r>
            <a:r>
              <a:rPr lang="en-US" dirty="0" err="1"/>
              <a:t>Xiaofei</a:t>
            </a:r>
            <a:r>
              <a:rPr lang="en-US" dirty="0"/>
              <a:t> Wang</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30151149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188</a:t>
            </a:fld>
            <a:endParaRPr lang="en-GB"/>
          </a:p>
        </p:txBody>
      </p:sp>
    </p:spTree>
    <p:extLst>
      <p:ext uri="{BB962C8B-B14F-4D97-AF65-F5344CB8AC3E}">
        <p14:creationId xmlns:p14="http://schemas.microsoft.com/office/powerpoint/2010/main" val="115209596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11-22/1406r0 (September interim),</a:t>
            </a:r>
          </a:p>
          <a:p>
            <a:pPr lvl="1">
              <a:buFont typeface="Times New Roman" pitchFamily="16" charset="0"/>
              <a:buChar char="•"/>
            </a:pPr>
            <a:r>
              <a:rPr lang="en-GB" sz="1400" dirty="0"/>
              <a:t>11-22/1904r0 (November 9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0181281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191</a:t>
            </a:fld>
            <a:endParaRPr lang="en-GB"/>
          </a:p>
        </p:txBody>
      </p:sp>
    </p:spTree>
    <p:extLst>
      <p:ext uri="{BB962C8B-B14F-4D97-AF65-F5344CB8AC3E}">
        <p14:creationId xmlns:p14="http://schemas.microsoft.com/office/powerpoint/2010/main" val="417826232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196</a:t>
            </a:fld>
            <a:endParaRPr lang="en-GB"/>
          </a:p>
        </p:txBody>
      </p:sp>
    </p:spTree>
    <p:extLst>
      <p:ext uri="{BB962C8B-B14F-4D97-AF65-F5344CB8AC3E}">
        <p14:creationId xmlns:p14="http://schemas.microsoft.com/office/powerpoint/2010/main" val="409467927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February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#191</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11/22-1721r2.</a:t>
            </a:r>
          </a:p>
          <a:p>
            <a:endParaRPr lang="en-US" dirty="0"/>
          </a:p>
          <a:p>
            <a:r>
              <a:rPr lang="en-US" dirty="0"/>
              <a:t>Mover:	Peter Yee</a:t>
            </a:r>
          </a:p>
          <a:p>
            <a:r>
              <a:rPr lang="en-US" dirty="0"/>
              <a:t>Second:	Hitoshi Morioka</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5289286"/>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208</a:t>
            </a:fld>
            <a:endParaRPr lang="en-GB"/>
          </a:p>
        </p:txBody>
      </p:sp>
    </p:spTree>
    <p:extLst>
      <p:ext uri="{BB962C8B-B14F-4D97-AF65-F5344CB8AC3E}">
        <p14:creationId xmlns:p14="http://schemas.microsoft.com/office/powerpoint/2010/main" val="214102528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11-22/1902r4.</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2842112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218</a:t>
            </a:fld>
            <a:endParaRPr lang="en-GB"/>
          </a:p>
        </p:txBody>
      </p:sp>
    </p:spTree>
    <p:extLst>
      <p:ext uri="{BB962C8B-B14F-4D97-AF65-F5344CB8AC3E}">
        <p14:creationId xmlns:p14="http://schemas.microsoft.com/office/powerpoint/2010/main" val="163014222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#193</a:t>
            </a:r>
            <a:br>
              <a:rPr lang="en-US" dirty="0"/>
            </a:br>
            <a:r>
              <a:rPr lang="en-US" dirty="0"/>
              <a:t>Approve Agenda (Nov Plenary session)</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11/22-1721r3.</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358457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“2022-11-14 - ready for motion” tab of 11-22/1902r5.</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60886335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237</a:t>
            </a:fld>
            <a:endParaRPr lang="en-GB"/>
          </a:p>
        </p:txBody>
      </p:sp>
    </p:spTree>
    <p:extLst>
      <p:ext uri="{BB962C8B-B14F-4D97-AF65-F5344CB8AC3E}">
        <p14:creationId xmlns:p14="http://schemas.microsoft.com/office/powerpoint/2010/main" val="3717611390"/>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#195</a:t>
            </a:r>
            <a:br>
              <a:rPr lang="en-US" dirty="0"/>
            </a:br>
            <a:r>
              <a:rPr lang="en-US" dirty="0"/>
              <a:t>Reconsider Motion #194 </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Move to reconsider Motion #194; </a:t>
            </a:r>
          </a:p>
          <a:p>
            <a:pPr>
              <a:buFont typeface="Times New Roman" pitchFamily="16" charset="0"/>
              <a:buChar char="•"/>
            </a:pPr>
            <a:r>
              <a:rPr lang="en-GB" sz="1600" dirty="0"/>
              <a:t>and amend the motion text to: “Approve the comment resolution(s) as contained in the “2022-11-1</a:t>
            </a:r>
            <a:r>
              <a:rPr lang="en-GB" sz="1600" dirty="0">
                <a:highlight>
                  <a:srgbClr val="FFFF00"/>
                </a:highlight>
              </a:rPr>
              <a:t>5</a:t>
            </a:r>
            <a:r>
              <a:rPr lang="en-GB" sz="1600" dirty="0"/>
              <a:t> - ready for motion” tab of 11-22/1902r5”;</a:t>
            </a:r>
          </a:p>
          <a:p>
            <a:pPr>
              <a:buFont typeface="Times New Roman" pitchFamily="16" charset="0"/>
              <a:buChar char="•"/>
            </a:pPr>
            <a:r>
              <a:rPr lang="en-GB" sz="1600" dirty="0"/>
              <a:t>And Approve the amended motion.</a:t>
            </a:r>
          </a:p>
          <a:p>
            <a:pPr>
              <a:buFont typeface="Times New Roman" pitchFamily="16" charset="0"/>
              <a:buChar char="•"/>
            </a:pPr>
            <a:endParaRPr lang="en-GB" sz="1600" dirty="0"/>
          </a:p>
          <a:p>
            <a:pPr marL="457200" lvl="1" indent="0"/>
            <a:endParaRPr lang="en-GB" sz="1400" dirty="0"/>
          </a:p>
          <a:p>
            <a:r>
              <a:rPr lang="en-GB" sz="1600" dirty="0"/>
              <a:t>Mover/Second: Stephen McCann / Hitoshi Morioka </a:t>
            </a:r>
          </a:p>
          <a:p>
            <a:r>
              <a:rPr lang="en-GB" sz="1600" dirty="0"/>
              <a:t>Approved by unanimous consent</a:t>
            </a:r>
          </a:p>
          <a:p>
            <a:endParaRPr lang="en-GB" sz="1600" strike="sngStrike" dirty="0"/>
          </a:p>
          <a:p>
            <a:endParaRPr lang="en-GB" sz="1600" strike="sngStrike" dirty="0"/>
          </a:p>
          <a:p>
            <a:r>
              <a:rPr lang="en-GB" sz="1600" dirty="0"/>
              <a:t>Note: Motion -194 had a typo in the motion tab name. The wrongly spelled tab was already approved.</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0137165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“2022-11-17 - ready for motion” tab of 11-22/1902r6.</a:t>
            </a:r>
          </a:p>
          <a:p>
            <a:pPr marL="457200" lvl="1" indent="0"/>
            <a:endParaRPr lang="en-GB" sz="1400" dirty="0"/>
          </a:p>
          <a:p>
            <a:r>
              <a:rPr lang="en-GB" sz="1600" dirty="0"/>
              <a:t>Mover/Second: </a:t>
            </a:r>
            <a:r>
              <a:rPr lang="en-GB" sz="1600" dirty="0" err="1"/>
              <a:t>Xiaofei</a:t>
            </a:r>
            <a:r>
              <a:rPr lang="en-GB" sz="1600" dirty="0"/>
              <a:t> Wang / Nikola </a:t>
            </a:r>
            <a:r>
              <a:rPr lang="en-GB" sz="1600" dirty="0" err="1"/>
              <a:t>Serafimovski</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7243708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251</a:t>
            </a:fld>
            <a:endParaRPr lang="en-GB"/>
          </a:p>
        </p:txBody>
      </p:sp>
    </p:spTree>
    <p:extLst>
      <p:ext uri="{BB962C8B-B14F-4D97-AF65-F5344CB8AC3E}">
        <p14:creationId xmlns:p14="http://schemas.microsoft.com/office/powerpoint/2010/main" val="253276031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259</a:t>
            </a:fld>
            <a:endParaRPr lang="en-GB"/>
          </a:p>
        </p:txBody>
      </p:sp>
    </p:spTree>
    <p:extLst>
      <p:ext uri="{BB962C8B-B14F-4D97-AF65-F5344CB8AC3E}">
        <p14:creationId xmlns:p14="http://schemas.microsoft.com/office/powerpoint/2010/main" val="967877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#182 -- #188</a:t>
            </a:r>
          </a:p>
          <a:p>
            <a:r>
              <a:rPr lang="en-US" dirty="0"/>
              <a:t>Straw Polls  -- n/a– n/a</a:t>
            </a:r>
          </a:p>
          <a:p>
            <a:r>
              <a:rPr lang="en-US" dirty="0"/>
              <a:t>Hybrid Mode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31935108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11/22-1299r2.</a:t>
            </a:r>
          </a:p>
          <a:p>
            <a:endParaRPr lang="en-US" dirty="0"/>
          </a:p>
          <a:p>
            <a:r>
              <a:rPr lang="en-US" dirty="0"/>
              <a:t>Mover:	</a:t>
            </a:r>
            <a:r>
              <a:rPr lang="en-US" dirty="0" err="1"/>
              <a:t>Xiaofei</a:t>
            </a:r>
            <a:r>
              <a:rPr lang="en-US" dirty="0"/>
              <a:t> Wang</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17384690"/>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Tree>
    <p:extLst>
      <p:ext uri="{BB962C8B-B14F-4D97-AF65-F5344CB8AC3E}">
        <p14:creationId xmlns:p14="http://schemas.microsoft.com/office/powerpoint/2010/main" val="3593528009"/>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277</a:t>
            </a:fld>
            <a:endParaRPr lang="en-GB"/>
          </a:p>
        </p:txBody>
      </p:sp>
    </p:spTree>
    <p:extLst>
      <p:ext uri="{BB962C8B-B14F-4D97-AF65-F5344CB8AC3E}">
        <p14:creationId xmlns:p14="http://schemas.microsoft.com/office/powerpoint/2010/main" val="675796221"/>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11-22/0774r0 (July plenary),</a:t>
            </a:r>
          </a:p>
          <a:p>
            <a:pPr lvl="1">
              <a:buFont typeface="Times New Roman" pitchFamily="16" charset="0"/>
              <a:buChar char="•"/>
            </a:pPr>
            <a:r>
              <a:rPr lang="en-GB" sz="1400"/>
              <a:t>11-22/1420r0 </a:t>
            </a:r>
            <a:r>
              <a:rPr lang="en-GB" sz="1400" dirty="0"/>
              <a:t>(Aug 30 telco),</a:t>
            </a:r>
          </a:p>
          <a:p>
            <a:pPr lvl="1">
              <a:buFont typeface="Times New Roman" pitchFamily="16" charset="0"/>
              <a:buChar char="•"/>
            </a:pPr>
            <a:r>
              <a:rPr lang="en-GB" sz="1400" dirty="0"/>
              <a:t>11-22/1520r1 (Sep 06 telco)</a:t>
            </a: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8690594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#184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“2022-09-12 - ready for motion” tab of 11-22/1409r3.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9497463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293</a:t>
            </a:fld>
            <a:endParaRPr lang="en-GB"/>
          </a:p>
        </p:txBody>
      </p:sp>
    </p:spTree>
    <p:extLst>
      <p:ext uri="{BB962C8B-B14F-4D97-AF65-F5344CB8AC3E}">
        <p14:creationId xmlns:p14="http://schemas.microsoft.com/office/powerpoint/2010/main" val="1243231661"/>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‘23</a:t>
            </a:r>
            <a:r>
              <a:rPr lang="en-US"/>
              <a:t>–  March </a:t>
            </a:r>
            <a:r>
              <a:rPr lang="en-US" dirty="0"/>
              <a:t>‘23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#206 -- #207</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968167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A08D-F63E-AC86-689F-8F4460F359A1}"/>
              </a:ext>
            </a:extLst>
          </p:cNvPr>
          <p:cNvSpPr>
            <a:spLocks noGrp="1"/>
          </p:cNvSpPr>
          <p:nvPr>
            <p:ph type="title"/>
          </p:nvPr>
        </p:nvSpPr>
        <p:spPr/>
        <p:txBody>
          <a:bodyPr/>
          <a:lstStyle/>
          <a:p>
            <a:r>
              <a:rPr lang="en-US" dirty="0"/>
              <a:t>Motion #185</a:t>
            </a:r>
            <a:br>
              <a:rPr lang="en-US" dirty="0"/>
            </a:br>
            <a:r>
              <a:rPr lang="en-US" dirty="0"/>
              <a:t>Change of comment resolution</a:t>
            </a:r>
          </a:p>
        </p:txBody>
      </p:sp>
      <p:sp>
        <p:nvSpPr>
          <p:cNvPr id="3" name="Content Placeholder 2">
            <a:extLst>
              <a:ext uri="{FF2B5EF4-FFF2-40B4-BE49-F238E27FC236}">
                <a16:creationId xmlns:a16="http://schemas.microsoft.com/office/drawing/2014/main" id="{11DA03D6-1E7A-7507-4AC7-1349D4E7E0AA}"/>
              </a:ext>
            </a:extLst>
          </p:cNvPr>
          <p:cNvSpPr>
            <a:spLocks noGrp="1"/>
          </p:cNvSpPr>
          <p:nvPr>
            <p:ph idx="1"/>
          </p:nvPr>
        </p:nvSpPr>
        <p:spPr/>
        <p:txBody>
          <a:bodyPr/>
          <a:lstStyle/>
          <a:p>
            <a:r>
              <a:rPr lang="en-US" dirty="0"/>
              <a:t>Move to</a:t>
            </a:r>
          </a:p>
          <a:p>
            <a:r>
              <a:rPr lang="en-US" dirty="0"/>
              <a:t>	Approve the rejection of the following comments, stating the reason “Reject. Comment withdrawn by the commenter”.  CIDs: </a:t>
            </a:r>
          </a:p>
          <a:p>
            <a:r>
              <a:rPr lang="en-US" dirty="0"/>
              <a:t>	4036,  4024,  4026,  4027,  4028,  4030,  4023,  4035,  4018,  4037,  4039,  4012,  4013,  4014,  4017,  4032</a:t>
            </a:r>
          </a:p>
          <a:p>
            <a:endParaRPr lang="en-GB" dirty="0"/>
          </a:p>
          <a:p>
            <a:r>
              <a:rPr lang="en-GB" dirty="0"/>
              <a:t>Mover / Second: John </a:t>
            </a:r>
            <a:r>
              <a:rPr lang="en-GB" dirty="0" err="1"/>
              <a:t>Wullert</a:t>
            </a:r>
            <a:r>
              <a:rPr lang="en-GB" dirty="0"/>
              <a:t> / Stephen McCann</a:t>
            </a:r>
          </a:p>
          <a:p>
            <a:r>
              <a:rPr lang="en-GB" dirty="0"/>
              <a:t>Approved by unanimous consent</a:t>
            </a:r>
          </a:p>
          <a:p>
            <a:endParaRPr lang="en-GB" dirty="0"/>
          </a:p>
          <a:p>
            <a:endParaRPr lang="en-US" dirty="0"/>
          </a:p>
        </p:txBody>
      </p:sp>
      <p:sp>
        <p:nvSpPr>
          <p:cNvPr id="4" name="Slide Number Placeholder 3">
            <a:extLst>
              <a:ext uri="{FF2B5EF4-FFF2-40B4-BE49-F238E27FC236}">
                <a16:creationId xmlns:a16="http://schemas.microsoft.com/office/drawing/2014/main" id="{59EB786A-D8E1-463E-A88A-5DCF65A8880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1D812B3-F88F-B5D7-9931-D6471E928C4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9101B29-2693-E141-CFCF-52D65B1F5008}"/>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81814901"/>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February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302</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303</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February 2023</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CBDAC-5B47-3801-E95B-49E736AE0B5E}"/>
              </a:ext>
            </a:extLst>
          </p:cNvPr>
          <p:cNvSpPr>
            <a:spLocks noGrp="1"/>
          </p:cNvSpPr>
          <p:nvPr>
            <p:ph type="title"/>
          </p:nvPr>
        </p:nvSpPr>
        <p:spPr/>
        <p:txBody>
          <a:bodyPr/>
          <a:lstStyle/>
          <a:p>
            <a:r>
              <a:rPr lang="en-US" dirty="0"/>
              <a:t>Motion #186</a:t>
            </a:r>
            <a:br>
              <a:rPr lang="en-US" dirty="0"/>
            </a:br>
            <a:r>
              <a:rPr lang="en-US" dirty="0"/>
              <a:t>Resolution of Editorial comments</a:t>
            </a:r>
          </a:p>
        </p:txBody>
      </p:sp>
      <p:sp>
        <p:nvSpPr>
          <p:cNvPr id="3" name="Content Placeholder 2">
            <a:extLst>
              <a:ext uri="{FF2B5EF4-FFF2-40B4-BE49-F238E27FC236}">
                <a16:creationId xmlns:a16="http://schemas.microsoft.com/office/drawing/2014/main" id="{16E5AABB-6B55-36FB-B561-4D9450973A72}"/>
              </a:ext>
            </a:extLst>
          </p:cNvPr>
          <p:cNvSpPr>
            <a:spLocks noGrp="1"/>
          </p:cNvSpPr>
          <p:nvPr>
            <p:ph idx="1"/>
          </p:nvPr>
        </p:nvSpPr>
        <p:spPr/>
        <p:txBody>
          <a:bodyPr/>
          <a:lstStyle/>
          <a:p>
            <a:r>
              <a:rPr lang="en-US" sz="2000" dirty="0"/>
              <a:t>Move to</a:t>
            </a:r>
          </a:p>
          <a:p>
            <a:r>
              <a:rPr lang="en-US" sz="2000" dirty="0"/>
              <a:t>	Approve to set the comment resolution for the following CIDs to </a:t>
            </a:r>
            <a:r>
              <a:rPr lang="en-GB" altLang="en-US" sz="2000" dirty="0"/>
              <a:t>“Revised. This comment has been passed to the TG technical editor for consideration during preparation of a subsequent draft.”</a:t>
            </a:r>
          </a:p>
          <a:p>
            <a:r>
              <a:rPr lang="en-GB" altLang="en-US" sz="2000" dirty="0"/>
              <a:t>	CIDs:  4040,  4002,  4029,  4031,  4022,  4043,  4033,  4044,  4034,  4045,  4046,  4047,  4038,  4048,  4049,  4050,  4052,  4007,  4011,  4010,  4008,  4055,  4054,  4053,  4001,  4009,  4041,  4015,  4016,  4003,  4019,  4004,  4025,  4020,  4005,  4021,  4042,  4006,  4000</a:t>
            </a:r>
          </a:p>
          <a:p>
            <a:endParaRPr lang="en-GB" altLang="en-US" sz="2000" dirty="0"/>
          </a:p>
          <a:p>
            <a:r>
              <a:rPr lang="en-GB" altLang="en-US" sz="2000" dirty="0"/>
              <a:t>Mover / Second:  Stephen McCann / John </a:t>
            </a:r>
            <a:r>
              <a:rPr lang="en-GB" altLang="en-US" sz="2000" dirty="0" err="1"/>
              <a:t>Wullert</a:t>
            </a:r>
            <a:endParaRPr lang="en-GB" altLang="en-US" sz="2000" dirty="0"/>
          </a:p>
          <a:p>
            <a:r>
              <a:rPr lang="en-GB" altLang="en-US" sz="2000" dirty="0"/>
              <a:t>Approved by unanimous consent</a:t>
            </a:r>
          </a:p>
          <a:p>
            <a:endParaRPr lang="en-US" sz="2000" dirty="0"/>
          </a:p>
        </p:txBody>
      </p:sp>
      <p:sp>
        <p:nvSpPr>
          <p:cNvPr id="4" name="Slide Number Placeholder 3">
            <a:extLst>
              <a:ext uri="{FF2B5EF4-FFF2-40B4-BE49-F238E27FC236}">
                <a16:creationId xmlns:a16="http://schemas.microsoft.com/office/drawing/2014/main" id="{2E151254-8897-7017-9F84-E69B4C37F18C}"/>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D86643F-C243-BCC7-ABB0-EDEA6B79B8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E577F7A-7B56-540D-7F87-DFA7C12E6BAE}"/>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61611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B9DB2-E775-ED14-4B78-8229AD46A4C4}"/>
              </a:ext>
            </a:extLst>
          </p:cNvPr>
          <p:cNvSpPr>
            <a:spLocks noGrp="1"/>
          </p:cNvSpPr>
          <p:nvPr>
            <p:ph type="title"/>
          </p:nvPr>
        </p:nvSpPr>
        <p:spPr/>
        <p:txBody>
          <a:bodyPr/>
          <a:lstStyle/>
          <a:p>
            <a:r>
              <a:rPr lang="en-US" dirty="0"/>
              <a:t>Motion #187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E54FDCE6-FE74-0544-5E8A-EF4A529268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slide 32 Of 11-22/1300r1.</a:t>
            </a:r>
          </a:p>
          <a:p>
            <a:pPr>
              <a:buFont typeface="Arial" panose="020B0604020202020204" pitchFamily="34" charset="0"/>
              <a:buChar char="•"/>
            </a:pPr>
            <a:endParaRPr lang="en-US" dirty="0"/>
          </a:p>
          <a:p>
            <a:pPr marL="0" indent="0"/>
            <a:r>
              <a:rPr lang="en-US" dirty="0"/>
              <a:t>Mover / Second: Stephen McCann / Hiroshi Mano</a:t>
            </a:r>
          </a:p>
          <a:p>
            <a:pPr marL="0" indent="0"/>
            <a:r>
              <a:rPr lang="en-US" dirty="0"/>
              <a:t>Approved by unanimous consent</a:t>
            </a:r>
          </a:p>
        </p:txBody>
      </p:sp>
      <p:sp>
        <p:nvSpPr>
          <p:cNvPr id="4" name="Slide Number Placeholder 3">
            <a:extLst>
              <a:ext uri="{FF2B5EF4-FFF2-40B4-BE49-F238E27FC236}">
                <a16:creationId xmlns:a16="http://schemas.microsoft.com/office/drawing/2014/main" id="{BA668013-4AE3-2AF0-4834-961F18AC15F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678F547E-A878-0AF3-8F38-75DBEAE1DF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5173AB7-4554-57C7-E4FB-B9823EC6E61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655625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2E73-5849-4B2D-D8B4-A8B1D1AD9177}"/>
              </a:ext>
            </a:extLst>
          </p:cNvPr>
          <p:cNvSpPr>
            <a:spLocks noGrp="1"/>
          </p:cNvSpPr>
          <p:nvPr>
            <p:ph type="title"/>
          </p:nvPr>
        </p:nvSpPr>
        <p:spPr>
          <a:xfrm>
            <a:off x="685800" y="851619"/>
            <a:ext cx="7770813" cy="1065213"/>
          </a:xfrm>
        </p:spPr>
        <p:txBody>
          <a:bodyPr/>
          <a:lstStyle/>
          <a:p>
            <a:r>
              <a:rPr lang="en-US" dirty="0"/>
              <a:t>Motion #188</a:t>
            </a:r>
            <a:br>
              <a:rPr lang="en-US" dirty="0"/>
            </a:br>
            <a:r>
              <a:rPr lang="en-US" dirty="0"/>
              <a:t>Approval of Report to EC for SA Ballot and CSD Re-affirmation</a:t>
            </a:r>
          </a:p>
        </p:txBody>
      </p:sp>
      <p:sp>
        <p:nvSpPr>
          <p:cNvPr id="3" name="Content Placeholder 2">
            <a:extLst>
              <a:ext uri="{FF2B5EF4-FFF2-40B4-BE49-F238E27FC236}">
                <a16:creationId xmlns:a16="http://schemas.microsoft.com/office/drawing/2014/main" id="{8752FFEE-D75E-6AE0-9A62-14AC743E08DB}"/>
              </a:ext>
            </a:extLst>
          </p:cNvPr>
          <p:cNvSpPr>
            <a:spLocks noGrp="1"/>
          </p:cNvSpPr>
          <p:nvPr>
            <p:ph idx="1"/>
          </p:nvPr>
        </p:nvSpPr>
        <p:spPr>
          <a:xfrm>
            <a:off x="685800" y="2196107"/>
            <a:ext cx="7770813" cy="4113213"/>
          </a:xfrm>
        </p:spPr>
        <p:txBody>
          <a:bodyPr/>
          <a:lstStyle/>
          <a:p>
            <a:r>
              <a:rPr lang="en-US" sz="2000" dirty="0"/>
              <a:t>Move to request the 802.11 WG to approve the following motion :</a:t>
            </a:r>
          </a:p>
          <a:p>
            <a:endParaRPr lang="en-US" sz="2000" dirty="0"/>
          </a:p>
          <a:p>
            <a:pPr>
              <a:buFont typeface="Arial" panose="020B0604020202020204" pitchFamily="34" charset="0"/>
              <a:buChar char="•"/>
            </a:pPr>
            <a:r>
              <a:rPr lang="en-US" sz="2000" dirty="0"/>
              <a:t>Approve document 11-22/1405r2 as the report to the IEEE 802 Executive Committee on the requirements for unconditional approval to forward P802.11bc D4.0 to SA Ballot, </a:t>
            </a:r>
          </a:p>
          <a:p>
            <a:pPr>
              <a:buFont typeface="Arial" panose="020B0604020202020204" pitchFamily="34" charset="0"/>
              <a:buChar char="•"/>
            </a:pPr>
            <a:r>
              <a:rPr lang="en-US" sz="2000" dirty="0"/>
              <a:t>Re-affirm the CSD in </a:t>
            </a:r>
            <a:r>
              <a:rPr lang="en-US" sz="2000" dirty="0">
                <a:hlinkClick r:id="rId2"/>
              </a:rPr>
              <a:t>https://mentor.ieee.org/802-ec/dcn/18/ec-18-0250-00-ACSD-p802-11bc.pdf</a:t>
            </a:r>
            <a:r>
              <a:rPr lang="en-US" sz="2000" dirty="0"/>
              <a:t> , and</a:t>
            </a:r>
          </a:p>
          <a:p>
            <a:pPr>
              <a:buFont typeface="Arial" panose="020B0604020202020204" pitchFamily="34" charset="0"/>
              <a:buChar char="•"/>
            </a:pPr>
            <a:r>
              <a:rPr lang="en-US" sz="2000" dirty="0"/>
              <a:t>Request the IEEE 802 Executive Committee to unconditionally approve forwarding P802.11bc D4.0 to SA ballot.</a:t>
            </a:r>
          </a:p>
          <a:p>
            <a:endParaRPr lang="en-US" sz="2000" dirty="0"/>
          </a:p>
          <a:p>
            <a:r>
              <a:rPr lang="en-US" sz="2000" dirty="0"/>
              <a:t>Mover / Second: Stephen McCann / </a:t>
            </a:r>
            <a:r>
              <a:rPr lang="en-US" sz="2000" dirty="0" err="1"/>
              <a:t>Abhi</a:t>
            </a:r>
            <a:r>
              <a:rPr lang="en-US" sz="2000" dirty="0"/>
              <a:t> Patil</a:t>
            </a:r>
          </a:p>
          <a:p>
            <a:r>
              <a:rPr lang="en-US" sz="2000" dirty="0"/>
              <a:t>Result: Y 6 – N 0 – A 0 – motion passes</a:t>
            </a:r>
          </a:p>
        </p:txBody>
      </p:sp>
      <p:sp>
        <p:nvSpPr>
          <p:cNvPr id="4" name="Slide Number Placeholder 3">
            <a:extLst>
              <a:ext uri="{FF2B5EF4-FFF2-40B4-BE49-F238E27FC236}">
                <a16:creationId xmlns:a16="http://schemas.microsoft.com/office/drawing/2014/main" id="{E2BCB595-C078-A91D-573C-54886569FC6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4082EF2-08D8-0B7C-B2A0-2F0382CADA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1416F4B-6676-FA23-C6C3-49B61AECD7F5}"/>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78931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#174 -- #181</a:t>
            </a:r>
          </a:p>
          <a:p>
            <a:r>
              <a:rPr lang="en-US" dirty="0"/>
              <a:t>Straw Polls  -- n/a</a:t>
            </a:r>
          </a:p>
          <a:p>
            <a:r>
              <a:rPr lang="en-US"/>
              <a:t>Hybrid Mode Plenary </a:t>
            </a:r>
            <a:r>
              <a:rPr lang="en-US" dirty="0"/>
              <a:t>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3253965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11/22-0863r1.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41992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11-22/0701r0 (May online plenary),</a:t>
            </a:r>
          </a:p>
          <a:p>
            <a:pPr lvl="1">
              <a:buFont typeface="Times New Roman" pitchFamily="16" charset="0"/>
              <a:buChar char="•"/>
            </a:pPr>
            <a:r>
              <a:rPr lang="en-GB" sz="1400" dirty="0"/>
              <a:t>11-22/07804r0 (May 24 telco),</a:t>
            </a:r>
          </a:p>
          <a:p>
            <a:pPr lvl="1">
              <a:buFont typeface="Times New Roman" pitchFamily="16" charset="0"/>
              <a:buChar char="•"/>
            </a:pPr>
            <a:r>
              <a:rPr lang="en-GB" sz="1400" dirty="0"/>
              <a:t>11-22/0823r0 (June 07 telco)</a:t>
            </a:r>
          </a:p>
          <a:p>
            <a:pPr lvl="1">
              <a:buFont typeface="Times New Roman" pitchFamily="16" charset="0"/>
              <a:buChar char="•"/>
            </a:pPr>
            <a:r>
              <a:rPr lang="en-GB" sz="1400" dirty="0"/>
              <a:t>11-22/0874r0 (June 14 telco)</a:t>
            </a:r>
          </a:p>
          <a:p>
            <a:pPr lvl="1">
              <a:buFont typeface="Times New Roman" pitchFamily="16" charset="0"/>
              <a:buChar char="•"/>
            </a:pPr>
            <a:r>
              <a:rPr lang="en-GB" sz="1400" dirty="0"/>
              <a:t>11-22/0902r0 (June 21 telco)</a:t>
            </a:r>
          </a:p>
          <a:p>
            <a:pPr lvl="1">
              <a:buFont typeface="Times New Roman" pitchFamily="16" charset="0"/>
              <a:buChar char="•"/>
            </a:pPr>
            <a:r>
              <a:rPr lang="en-GB" sz="1400" dirty="0"/>
              <a:t>11-22/0926r0 (June 28 telco)</a:t>
            </a:r>
          </a:p>
          <a:p>
            <a:pPr lvl="1">
              <a:buFont typeface="Times New Roman" pitchFamily="16" charset="0"/>
              <a:buChar char="•"/>
            </a:pPr>
            <a:r>
              <a:rPr lang="en-GB" sz="1400" dirty="0"/>
              <a:t>11-22/0951r0 (July 05 telco)</a:t>
            </a:r>
          </a:p>
          <a:p>
            <a:pPr lvl="1">
              <a:buFont typeface="Times New Roman" pitchFamily="16" charset="0"/>
              <a:buChar char="•"/>
            </a:pPr>
            <a:endParaRPr lang="en-GB" sz="1400" dirty="0">
              <a:highlight>
                <a:srgbClr val="FFFF00"/>
              </a:highlight>
            </a:endParaRP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837483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“2022-06-12 - ready for motion” tab of 11-22/0686r13.</a:t>
            </a:r>
          </a:p>
          <a:p>
            <a:pPr marL="457200" lvl="1" indent="0"/>
            <a:endParaRPr lang="en-GB" sz="1400" dirty="0"/>
          </a:p>
          <a:p>
            <a:r>
              <a:rPr lang="en-GB" sz="1600" dirty="0"/>
              <a:t>Mover/Second:</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046865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51619"/>
            <a:ext cx="7770813" cy="1065213"/>
          </a:xfrm>
        </p:spPr>
        <p:txBody>
          <a:bodyPr/>
          <a:lstStyle/>
          <a:p>
            <a:r>
              <a:rPr lang="en-US" dirty="0"/>
              <a:t>Motion #177</a:t>
            </a:r>
            <a:br>
              <a:rPr lang="en-US" dirty="0"/>
            </a:br>
            <a:r>
              <a:rPr lang="en-US" dirty="0"/>
              <a:t>Approval of Changes to draft resulting from MDR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162026"/>
            <a:ext cx="7770813" cy="3932387"/>
          </a:xfrm>
        </p:spPr>
        <p:txBody>
          <a:bodyPr/>
          <a:lstStyle/>
          <a:p>
            <a:pPr marL="0" indent="0"/>
            <a:r>
              <a:rPr lang="en-GB" sz="1600" dirty="0"/>
              <a:t>Move to</a:t>
            </a:r>
          </a:p>
          <a:p>
            <a:pPr>
              <a:buFont typeface="Times New Roman" pitchFamily="16" charset="0"/>
              <a:buChar char="•"/>
            </a:pPr>
            <a:r>
              <a:rPr lang="en-GB" sz="1600" dirty="0"/>
              <a:t>Approve the </a:t>
            </a:r>
            <a:r>
              <a:rPr lang="en-GB" sz="1600" dirty="0" err="1"/>
              <a:t>TGbc</a:t>
            </a:r>
            <a:r>
              <a:rPr lang="en-GB" sz="1600" dirty="0"/>
              <a:t> Editor response to the WG MDR, and</a:t>
            </a:r>
          </a:p>
          <a:p>
            <a:pPr>
              <a:buFont typeface="Times New Roman" pitchFamily="16" charset="0"/>
              <a:buChar char="•"/>
            </a:pPr>
            <a:r>
              <a:rPr lang="en-GB" sz="1600" dirty="0"/>
              <a:t>Approve  the resulting changes to the </a:t>
            </a:r>
            <a:r>
              <a:rPr lang="en-GB" sz="1600" dirty="0" err="1"/>
              <a:t>TGbc</a:t>
            </a:r>
            <a:r>
              <a:rPr lang="en-GB" sz="1600" dirty="0"/>
              <a:t> draft as identified by the MDR (11-22/0699r7), and </a:t>
            </a:r>
          </a:p>
          <a:p>
            <a:pPr>
              <a:buFont typeface="Times New Roman" pitchFamily="16" charset="0"/>
              <a:buChar char="•"/>
            </a:pPr>
            <a:r>
              <a:rPr lang="en-GB" sz="1600" dirty="0"/>
              <a:t>instruct the </a:t>
            </a:r>
            <a:r>
              <a:rPr lang="en-GB" sz="1600" dirty="0" err="1"/>
              <a:t>TGbc</a:t>
            </a:r>
            <a:r>
              <a:rPr lang="en-GB" sz="1600" dirty="0"/>
              <a:t> Editor to incorporate the resulting changes to the </a:t>
            </a:r>
            <a:r>
              <a:rPr lang="en-GB" sz="1600" dirty="0" err="1"/>
              <a:t>TGbc</a:t>
            </a:r>
            <a:r>
              <a:rPr lang="en-GB" sz="1600" dirty="0"/>
              <a:t> draft.</a:t>
            </a:r>
          </a:p>
          <a:p>
            <a:pPr marL="457200" lvl="1" indent="0"/>
            <a:endParaRPr lang="en-GB" sz="1400" dirty="0"/>
          </a:p>
          <a:p>
            <a:r>
              <a:rPr lang="en-GB" sz="1600" dirty="0"/>
              <a:t>Mover/Second: Carol Ansley / Stephen McCann</a:t>
            </a:r>
          </a:p>
          <a:p>
            <a:r>
              <a:rPr lang="en-GB" sz="1600" dirty="0"/>
              <a:t>Y/N/A: 10/0/1</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2381990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“2022-07-13 - ready for motion” tab of 11-22/0686r15.</a:t>
            </a:r>
          </a:p>
          <a:p>
            <a:pPr marL="457200" lvl="1" indent="0"/>
            <a:endParaRPr lang="en-GB" sz="1400" dirty="0"/>
          </a:p>
          <a:p>
            <a:r>
              <a:rPr lang="en-GB" sz="1600" dirty="0"/>
              <a:t>Mover/Second: Abhishek Patil / David </a:t>
            </a:r>
            <a:r>
              <a:rPr lang="en-GB" sz="1600" dirty="0" err="1"/>
              <a:t>Halasz</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6483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#206</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“2023-02-28 - ready for motion” tab of 11-23/0241r2.</a:t>
            </a:r>
          </a:p>
          <a:p>
            <a:pPr marL="457200" lvl="1" indent="0"/>
            <a:endParaRPr lang="en-GB" sz="1400" dirty="0"/>
          </a:p>
          <a:p>
            <a:r>
              <a:rPr lang="en-GB" sz="1600" dirty="0"/>
              <a:t>Mover/Second: Abhishek Patil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012051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77598-5ADA-2F05-65EF-371BC852CDD1}"/>
              </a:ext>
            </a:extLst>
          </p:cNvPr>
          <p:cNvSpPr>
            <a:spLocks noGrp="1"/>
          </p:cNvSpPr>
          <p:nvPr>
            <p:ph type="title"/>
          </p:nvPr>
        </p:nvSpPr>
        <p:spPr/>
        <p:txBody>
          <a:bodyPr/>
          <a:lstStyle/>
          <a:p>
            <a:r>
              <a:rPr lang="en-US" dirty="0"/>
              <a:t>Motion #179</a:t>
            </a:r>
            <a:br>
              <a:rPr lang="en-US" dirty="0"/>
            </a:br>
            <a:r>
              <a:rPr lang="en-US" dirty="0"/>
              <a:t>Changes to the Draft</a:t>
            </a:r>
          </a:p>
        </p:txBody>
      </p:sp>
      <p:sp>
        <p:nvSpPr>
          <p:cNvPr id="3" name="Content Placeholder 2">
            <a:extLst>
              <a:ext uri="{FF2B5EF4-FFF2-40B4-BE49-F238E27FC236}">
                <a16:creationId xmlns:a16="http://schemas.microsoft.com/office/drawing/2014/main" id="{B8AFDF43-F35B-9A96-1432-2926CD8D8B96}"/>
              </a:ext>
            </a:extLst>
          </p:cNvPr>
          <p:cNvSpPr>
            <a:spLocks noGrp="1"/>
          </p:cNvSpPr>
          <p:nvPr>
            <p:ph idx="1"/>
          </p:nvPr>
        </p:nvSpPr>
        <p:spPr>
          <a:xfrm>
            <a:off x="685800" y="1981200"/>
            <a:ext cx="7770813" cy="4256112"/>
          </a:xfrm>
        </p:spPr>
        <p:txBody>
          <a:bodyPr/>
          <a:lstStyle/>
          <a:p>
            <a:r>
              <a:rPr lang="en-US" sz="2000" dirty="0"/>
              <a:t>Move to:</a:t>
            </a:r>
          </a:p>
          <a:p>
            <a:pPr>
              <a:buFont typeface="Arial" panose="020B0604020202020204" pitchFamily="34" charset="0"/>
              <a:buChar char="•"/>
            </a:pPr>
            <a:r>
              <a:rPr lang="en-US" sz="2000" dirty="0"/>
              <a:t>Approve the changes to the draft as shown in document 11-22/1109r02</a:t>
            </a:r>
          </a:p>
          <a:p>
            <a:pPr marL="0" indent="0"/>
            <a:endParaRPr lang="en-US" sz="2000" dirty="0"/>
          </a:p>
          <a:p>
            <a:pPr marL="0" indent="0"/>
            <a:r>
              <a:rPr lang="en-US" sz="2000" dirty="0"/>
              <a:t>Mover / Second: Hitoshi / Stephen </a:t>
            </a:r>
          </a:p>
          <a:p>
            <a:pPr marL="0" indent="0"/>
            <a:r>
              <a:rPr lang="en-US" sz="2000" dirty="0"/>
              <a:t>Motion approved by unanimous consent</a:t>
            </a:r>
          </a:p>
          <a:p>
            <a:pPr marL="0" indent="0"/>
            <a:endParaRPr lang="en-US" sz="2000" dirty="0"/>
          </a:p>
          <a:p>
            <a:pPr marL="0" indent="0"/>
            <a:endParaRPr lang="en-US" sz="2000" dirty="0"/>
          </a:p>
          <a:p>
            <a:pPr marL="0" indent="0"/>
            <a:r>
              <a:rPr lang="en-US" sz="2000" dirty="0"/>
              <a:t>Note: These changes to the draft are in response to the commenter who identified the former resolution for CID 1209 as “unsatisfied”. The approved changes add further modifications on top of D3.0 to further address the identified concerns.</a:t>
            </a:r>
          </a:p>
        </p:txBody>
      </p:sp>
      <p:sp>
        <p:nvSpPr>
          <p:cNvPr id="4" name="Slide Number Placeholder 3">
            <a:extLst>
              <a:ext uri="{FF2B5EF4-FFF2-40B4-BE49-F238E27FC236}">
                <a16:creationId xmlns:a16="http://schemas.microsoft.com/office/drawing/2014/main" id="{75CCBC35-F6D7-2E8F-D62C-D7D4D808C7C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F3939949-F443-3586-EDA9-8305E4BA901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07E019C-9AA7-E66E-7F1F-1C29C3B3AB2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150115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#180</a:t>
            </a:r>
            <a:br>
              <a:rPr lang="en-US" dirty="0"/>
            </a:br>
            <a:r>
              <a:rPr lang="en-US" dirty="0"/>
              <a:t>Recirculation of </a:t>
            </a:r>
            <a:r>
              <a:rPr lang="en-US" dirty="0" err="1"/>
              <a:t>TGbc</a:t>
            </a:r>
            <a:r>
              <a:rPr lang="en-US" dirty="0"/>
              <a:t> D4.0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the 802.11 WG to approve the following motion:</a:t>
            </a:r>
          </a:p>
          <a:p>
            <a:pPr lvl="0">
              <a:buFont typeface="Arial" panose="020B0604020202020204" pitchFamily="34" charset="0"/>
              <a:buChar char="•"/>
            </a:pPr>
            <a:r>
              <a:rPr lang="en-US" sz="2000" dirty="0"/>
              <a:t>Having approved comment resolutions for all of the comments received from LB 264 on </a:t>
            </a:r>
            <a:r>
              <a:rPr lang="en-US" sz="2000" dirty="0" err="1"/>
              <a:t>TGbc</a:t>
            </a:r>
            <a:r>
              <a:rPr lang="en-US" sz="2000" dirty="0"/>
              <a:t> D3.0 as contained in document 11-22/0686r16,</a:t>
            </a:r>
            <a:endParaRPr lang="en-GB" sz="2000" dirty="0"/>
          </a:p>
          <a:p>
            <a:pPr lvl="0">
              <a:buFont typeface="Arial" panose="020B0604020202020204" pitchFamily="34" charset="0"/>
              <a:buChar char="•"/>
            </a:pPr>
            <a:r>
              <a:rPr lang="en-US" sz="2000" dirty="0"/>
              <a:t>Instruct the editor to prepare Draft D4.0 incorporating these resolutions and additional changes to the draft as motioned per 11-18/2123r60,</a:t>
            </a:r>
            <a:endParaRPr lang="en-GB" sz="2000" dirty="0"/>
          </a:p>
          <a:p>
            <a:pPr lvl="0">
              <a:buFont typeface="Arial" panose="020B0604020202020204" pitchFamily="34" charset="0"/>
              <a:buChar char="•"/>
            </a:pPr>
            <a:r>
              <a:rPr lang="en-US" sz="2000" dirty="0"/>
              <a:t>Approve a 10 day Working Group Recirculation Ballot asking the question “Should </a:t>
            </a:r>
            <a:r>
              <a:rPr lang="en-US" sz="2000" dirty="0" err="1"/>
              <a:t>TGbc</a:t>
            </a:r>
            <a:r>
              <a:rPr lang="en-US" sz="2000" dirty="0"/>
              <a:t> D4.0 be forwarded to SA Ballot?”</a:t>
            </a:r>
            <a:endParaRPr lang="en-GB" sz="2000" dirty="0"/>
          </a:p>
          <a:p>
            <a:endParaRPr lang="en-US" sz="2000" dirty="0"/>
          </a:p>
          <a:p>
            <a:r>
              <a:rPr lang="en-US" sz="2000" dirty="0"/>
              <a:t>Mover / Second: Stephen McCann / </a:t>
            </a:r>
            <a:r>
              <a:rPr lang="en-GB" sz="2000" dirty="0"/>
              <a:t>Abhishek Patil</a:t>
            </a:r>
            <a:endParaRPr lang="en-US" sz="2000" dirty="0"/>
          </a:p>
          <a:p>
            <a:r>
              <a:rPr lang="en-US" sz="2000" dirty="0"/>
              <a:t>Y/N/A:  9/0/0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2575140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8849-3E96-FF86-1438-00A03B4ED42F}"/>
              </a:ext>
            </a:extLst>
          </p:cNvPr>
          <p:cNvSpPr>
            <a:spLocks noGrp="1"/>
          </p:cNvSpPr>
          <p:nvPr>
            <p:ph type="title"/>
          </p:nvPr>
        </p:nvSpPr>
        <p:spPr/>
        <p:txBody>
          <a:bodyPr/>
          <a:lstStyle/>
          <a:p>
            <a:r>
              <a:rPr lang="en-US" dirty="0"/>
              <a:t>Motion #181</a:t>
            </a:r>
            <a:br>
              <a:rPr lang="en-US" dirty="0"/>
            </a:br>
            <a:r>
              <a:rPr lang="en-US" dirty="0"/>
              <a:t>Approval of timeline</a:t>
            </a:r>
          </a:p>
        </p:txBody>
      </p:sp>
      <p:sp>
        <p:nvSpPr>
          <p:cNvPr id="3" name="Content Placeholder 2">
            <a:extLst>
              <a:ext uri="{FF2B5EF4-FFF2-40B4-BE49-F238E27FC236}">
                <a16:creationId xmlns:a16="http://schemas.microsoft.com/office/drawing/2014/main" id="{DEC52DED-1B25-8386-2EBC-283892747E7D}"/>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a:t>
            </a:r>
            <a:r>
              <a:rPr lang="en-US" dirty="0" err="1"/>
              <a:t>TGbc</a:t>
            </a:r>
            <a:r>
              <a:rPr lang="en-US" dirty="0"/>
              <a:t> timeline as contained in document 11-22/864r0</a:t>
            </a:r>
          </a:p>
          <a:p>
            <a:pPr>
              <a:buFont typeface="Arial" panose="020B0604020202020204" pitchFamily="34" charset="0"/>
              <a:buChar char="•"/>
            </a:pPr>
            <a:endParaRPr lang="en-US" dirty="0"/>
          </a:p>
          <a:p>
            <a:pPr marL="0" indent="0"/>
            <a:r>
              <a:rPr lang="en-US" dirty="0"/>
              <a:t>Mover / Second: Stephen McCann / </a:t>
            </a:r>
            <a:r>
              <a:rPr lang="en-US" dirty="0" err="1"/>
              <a:t>Xiaofei</a:t>
            </a:r>
            <a:r>
              <a:rPr lang="en-US" dirty="0"/>
              <a:t> Wang</a:t>
            </a:r>
          </a:p>
          <a:p>
            <a:pPr marL="0" indent="0"/>
            <a:r>
              <a:rPr lang="en-US" dirty="0"/>
              <a:t>Motion approved by unanimous consent</a:t>
            </a:r>
          </a:p>
          <a:p>
            <a:pPr marL="0" indent="0"/>
            <a:endParaRPr lang="en-US" dirty="0"/>
          </a:p>
        </p:txBody>
      </p:sp>
      <p:sp>
        <p:nvSpPr>
          <p:cNvPr id="4" name="Slide Number Placeholder 3">
            <a:extLst>
              <a:ext uri="{FF2B5EF4-FFF2-40B4-BE49-F238E27FC236}">
                <a16:creationId xmlns:a16="http://schemas.microsoft.com/office/drawing/2014/main" id="{12AC03DF-9F81-58A3-B36E-06D8898ED27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F4FA251-0EA6-0ED5-C845-A28072BD8B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283F540-A77D-25C1-53B2-DE29454F319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206042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#173</a:t>
            </a:r>
          </a:p>
          <a:p>
            <a:r>
              <a:rPr lang="en-US" dirty="0"/>
              <a:t>Straw Polls  -- #40 -- #40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Tree>
    <p:extLst>
      <p:ext uri="{BB962C8B-B14F-4D97-AF65-F5344CB8AC3E}">
        <p14:creationId xmlns:p14="http://schemas.microsoft.com/office/powerpoint/2010/main" val="16991583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February 2023</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McCann, Second: Abhishek Patil</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49</a:t>
            </a:fld>
            <a:endParaRPr lang="en-GB"/>
          </a:p>
        </p:txBody>
      </p:sp>
    </p:spTree>
    <p:extLst>
      <p:ext uri="{BB962C8B-B14F-4D97-AF65-F5344CB8AC3E}">
        <p14:creationId xmlns:p14="http://schemas.microsoft.com/office/powerpoint/2010/main" val="87855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#207</a:t>
            </a:r>
            <a:br>
              <a:rPr lang="en-US" dirty="0"/>
            </a:br>
            <a:r>
              <a:rPr lang="en-US" dirty="0"/>
              <a:t>SAB Recirculation of </a:t>
            </a:r>
            <a:r>
              <a:rPr lang="en-US" dirty="0" err="1"/>
              <a:t>TGbc</a:t>
            </a:r>
            <a:r>
              <a:rPr lang="en-US" dirty="0"/>
              <a:t> D7.0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buFont typeface="Arial" panose="020B0604020202020204" pitchFamily="34" charset="0"/>
              <a:buChar char="•"/>
            </a:pPr>
            <a:r>
              <a:rPr lang="en-US" sz="2000" dirty="0"/>
              <a:t>Having approved comment resolutions for all of the comments received from SAB on </a:t>
            </a:r>
            <a:r>
              <a:rPr lang="en-US" sz="2000" dirty="0" err="1"/>
              <a:t>TGbc</a:t>
            </a:r>
            <a:r>
              <a:rPr lang="en-US" sz="2000" dirty="0"/>
              <a:t> D6.0 as contained in document </a:t>
            </a:r>
            <a:r>
              <a:rPr lang="en-GB" sz="2000" dirty="0"/>
              <a:t>11-23/0241r03 in the “LB1002SABonD60AllComments” tab (see: </a:t>
            </a:r>
            <a:r>
              <a:rPr lang="en-GB" sz="2000" dirty="0">
                <a:hlinkClick r:id="rId2"/>
              </a:rPr>
              <a:t>https://mentor.ieee.org/802.11/dcn/23/11-23-0241-03-00bc-lb1002-sab-comments-on-p802-11bc-d6-0.xlsx</a:t>
            </a:r>
            <a:r>
              <a:rPr lang="en-GB" sz="2000" dirty="0"/>
              <a:t> )</a:t>
            </a:r>
            <a:r>
              <a:rPr lang="en-US" sz="2000" dirty="0"/>
              <a:t>,</a:t>
            </a:r>
            <a:endParaRPr lang="en-GB" sz="2000" dirty="0"/>
          </a:p>
          <a:p>
            <a:pPr lvl="0">
              <a:buFont typeface="Arial" panose="020B0604020202020204" pitchFamily="34" charset="0"/>
              <a:buChar char="•"/>
            </a:pPr>
            <a:r>
              <a:rPr lang="en-US" sz="2000" dirty="0"/>
              <a:t>Instruct the editor to prepare Draft D7.0 incorporating these resolutions, and</a:t>
            </a:r>
            <a:endParaRPr lang="en-GB" sz="2000" dirty="0"/>
          </a:p>
          <a:p>
            <a:pPr lvl="0">
              <a:buFont typeface="Arial" panose="020B0604020202020204" pitchFamily="34" charset="0"/>
              <a:buChar char="•"/>
            </a:pPr>
            <a:r>
              <a:rPr lang="en-US" sz="2000" dirty="0"/>
              <a:t>Approve a 10-day SA Recirculation Ballot</a:t>
            </a:r>
          </a:p>
          <a:p>
            <a:endParaRPr lang="en-US" sz="2000" dirty="0"/>
          </a:p>
          <a:p>
            <a:r>
              <a:rPr lang="en-US" sz="2000" dirty="0"/>
              <a:t>Mover / Second: Abhishek Patil / </a:t>
            </a:r>
            <a:r>
              <a:rPr lang="en-US" sz="2000" dirty="0" err="1"/>
              <a:t>Xiaofei</a:t>
            </a:r>
            <a:r>
              <a:rPr lang="en-US" sz="2000" dirty="0"/>
              <a:t> Wang</a:t>
            </a:r>
          </a:p>
          <a:p>
            <a:r>
              <a:rPr lang="en-US" sz="2000" dirty="0"/>
              <a:t>Yes/No/Abstain: (vote required) – 5 / 0 / 0– motion passes (2 people not voting)</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619671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2023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#201 -- #205</a:t>
            </a:r>
          </a:p>
          <a:p>
            <a:r>
              <a:rPr lang="en-US" dirty="0"/>
              <a:t>Straw Polls  -- n/a–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42891429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Tree>
    <p:extLst>
      <p:ext uri="{BB962C8B-B14F-4D97-AF65-F5344CB8AC3E}">
        <p14:creationId xmlns:p14="http://schemas.microsoft.com/office/powerpoint/2010/main" val="13395894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11/22-2029r1.</a:t>
            </a:r>
          </a:p>
          <a:p>
            <a:endParaRPr lang="en-US" dirty="0"/>
          </a:p>
          <a:p>
            <a:r>
              <a:rPr lang="en-US" dirty="0"/>
              <a:t>Mover:	Stephen McCann</a:t>
            </a:r>
          </a:p>
          <a:p>
            <a:r>
              <a:rPr lang="en-US" dirty="0"/>
              <a:t>Second:	Carol Ansley</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5413515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74</a:t>
            </a:fld>
            <a:endParaRPr lang="en-GB"/>
          </a:p>
        </p:txBody>
      </p:sp>
    </p:spTree>
    <p:extLst>
      <p:ext uri="{BB962C8B-B14F-4D97-AF65-F5344CB8AC3E}">
        <p14:creationId xmlns:p14="http://schemas.microsoft.com/office/powerpoint/2010/main" val="3366825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Tree>
    <p:extLst>
      <p:ext uri="{BB962C8B-B14F-4D97-AF65-F5344CB8AC3E}">
        <p14:creationId xmlns:p14="http://schemas.microsoft.com/office/powerpoint/2010/main" val="18655138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#202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11-22/1891r0 (November plenary),</a:t>
            </a:r>
          </a:p>
          <a:p>
            <a:pPr lvl="1">
              <a:buFont typeface="Times New Roman" pitchFamily="16" charset="0"/>
              <a:buChar char="•"/>
            </a:pPr>
            <a:r>
              <a:rPr lang="en-GB" sz="1400" dirty="0"/>
              <a:t>11-22/2075r0 (November 29 telco)</a:t>
            </a:r>
          </a:p>
          <a:p>
            <a:pPr lvl="1">
              <a:buFont typeface="Times New Roman" pitchFamily="16" charset="0"/>
              <a:buChar char="•"/>
            </a:pPr>
            <a:r>
              <a:rPr lang="en-GB" sz="1400" dirty="0"/>
              <a:t>11-22/2099r0 (December 06 telco)</a:t>
            </a:r>
          </a:p>
          <a:p>
            <a:pPr lvl="1">
              <a:buFont typeface="Times New Roman" pitchFamily="16" charset="0"/>
              <a:buChar char="•"/>
            </a:pPr>
            <a:r>
              <a:rPr lang="en-GB" sz="1400" dirty="0"/>
              <a:t>11-22/2128r0 (December 13 telco)</a:t>
            </a:r>
          </a:p>
          <a:p>
            <a:pPr marL="457200" lvl="1" indent="0"/>
            <a:endParaRPr lang="en-GB" sz="1400" dirty="0"/>
          </a:p>
          <a:p>
            <a:r>
              <a:rPr lang="en-GB" sz="1600" strike="sngStrike"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8277163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6424824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88</a:t>
            </a:fld>
            <a:endParaRPr lang="en-GB"/>
          </a:p>
        </p:txBody>
      </p:sp>
    </p:spTree>
    <p:extLst>
      <p:ext uri="{BB962C8B-B14F-4D97-AF65-F5344CB8AC3E}">
        <p14:creationId xmlns:p14="http://schemas.microsoft.com/office/powerpoint/2010/main" val="20677226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updated agenda for </a:t>
            </a:r>
            <a:r>
              <a:rPr lang="en-US" dirty="0" err="1"/>
              <a:t>TGbc</a:t>
            </a:r>
            <a:r>
              <a:rPr lang="en-US" dirty="0"/>
              <a:t> as contained in document 11/22-2029r2.</a:t>
            </a:r>
          </a:p>
          <a:p>
            <a:endParaRPr lang="en-US" dirty="0"/>
          </a:p>
          <a:p>
            <a:r>
              <a:rPr lang="en-US" dirty="0"/>
              <a:t>Mover:	Stephen McCann</a:t>
            </a:r>
          </a:p>
          <a:p>
            <a:r>
              <a:rPr lang="en-US" dirty="0"/>
              <a:t>Second:	</a:t>
            </a:r>
            <a:r>
              <a:rPr lang="en-US" sz="2400" dirty="0"/>
              <a:t> Abhishek Patil </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6911310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2023</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95</a:t>
            </a:fld>
            <a:endParaRPr lang="en-GB"/>
          </a:p>
        </p:txBody>
      </p:sp>
    </p:spTree>
    <p:extLst>
      <p:ext uri="{BB962C8B-B14F-4D97-AF65-F5344CB8AC3E}">
        <p14:creationId xmlns:p14="http://schemas.microsoft.com/office/powerpoint/2010/main" val="147180293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February 2023</a:t>
            </a:r>
            <a:endParaRPr lang="en-GB" dirty="0"/>
          </a:p>
        </p:txBody>
      </p:sp>
    </p:spTree>
    <p:extLst>
      <p:ext uri="{BB962C8B-B14F-4D97-AF65-F5344CB8AC3E}">
        <p14:creationId xmlns:p14="http://schemas.microsoft.com/office/powerpoint/2010/main" val="1338286488"/>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2899</TotalTime>
  <Words>18472</Words>
  <Application>Microsoft Macintosh PowerPoint</Application>
  <PresentationFormat>On-screen Show (4:3)</PresentationFormat>
  <Paragraphs>3164</Paragraphs>
  <Slides>304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304</vt:i4>
      </vt:variant>
    </vt:vector>
  </HeadingPairs>
  <TitlesOfParts>
    <vt:vector size="309" baseType="lpstr">
      <vt:lpstr>Arial</vt:lpstr>
      <vt:lpstr>Times New Roman</vt:lpstr>
      <vt:lpstr>Wingdings</vt:lpstr>
      <vt:lpstr>802-11-BCS-Chair-Slides-Template</vt:lpstr>
      <vt:lpstr>Document</vt:lpstr>
      <vt:lpstr>Motion Booklet for IEEE 802.11 TGbc</vt:lpstr>
      <vt:lpstr>Abstract</vt:lpstr>
      <vt:lpstr>January ‘23–  March ‘23 Telcos -- Motions &amp; Straw Polls</vt:lpstr>
      <vt:lpstr>Motion #206 Approval of Comment Resolutions</vt:lpstr>
      <vt:lpstr>Motion #207 SAB Recirculation of TGbc D7.0</vt:lpstr>
      <vt:lpstr>January 2023 Motions &amp; Straw Polls</vt:lpstr>
      <vt:lpstr>Motion #201 Approve Agenda</vt:lpstr>
      <vt:lpstr>Motion #202 Approval of Minutes</vt:lpstr>
      <vt:lpstr>Motion #203 Approve Agenda</vt:lpstr>
      <vt:lpstr>Motion #204 Approval of Comment Resolutions</vt:lpstr>
      <vt:lpstr>Motion #205 SAB Recirculation of TGbc D6.0</vt:lpstr>
      <vt:lpstr>December ‘22–  January ‘23 Telcos -- Motions &amp; Straw Polls</vt:lpstr>
      <vt:lpstr>Motion #197 Approval of Comment Resolutions</vt:lpstr>
      <vt:lpstr>Motion #198 Approval of Comment Resolutions</vt:lpstr>
      <vt:lpstr>Motion #199 Approval of Comment Resolutions</vt:lpstr>
      <vt:lpstr>Motion #200 SAB Recirculation of TGbc D5.0</vt:lpstr>
      <vt:lpstr>November 2022 Motions &amp; Straw Polls</vt:lpstr>
      <vt:lpstr>Motion #189 Approve Agenda (Mon morning ad-hoc)</vt:lpstr>
      <vt:lpstr>Motion #190 Approval of Minutes</vt:lpstr>
      <vt:lpstr>Motion #191 Approve Agenda (Nov Plenary session)</vt:lpstr>
      <vt:lpstr>Motion #192 Approval of Comment Resolution</vt:lpstr>
      <vt:lpstr>Motion #193 Approve Agenda (Nov Plenary session)</vt:lpstr>
      <vt:lpstr>Motion #194 Approval of Comment Resolution</vt:lpstr>
      <vt:lpstr>Motion #195 Reconsider Motion #194  (Approval of Comment Resolution)</vt:lpstr>
      <vt:lpstr>Motion #196 Approval of Comment Resolution</vt:lpstr>
      <vt:lpstr>September 2022 Motions &amp; Straw Polls</vt:lpstr>
      <vt:lpstr>Motion #182 Approve Agenda</vt:lpstr>
      <vt:lpstr>Motion #183 Approval of Minutes</vt:lpstr>
      <vt:lpstr>Motion #184 Approval of Comment Resolution</vt:lpstr>
      <vt:lpstr>Motion #185 Change of comment resolution</vt:lpstr>
      <vt:lpstr>Motion #186 Resolution of Editorial comments</vt:lpstr>
      <vt:lpstr>Motion #187 Approval of TGbc timeline</vt:lpstr>
      <vt:lpstr>Motion #188 Approval of Report to EC for SA Ballot and CSD Re-affirmation</vt:lpstr>
      <vt:lpstr>July 2022 Motions &amp; Straw Polls</vt:lpstr>
      <vt:lpstr>Motion #174 Approve Agenda</vt:lpstr>
      <vt:lpstr>Motion #175 Approval of Minutes</vt:lpstr>
      <vt:lpstr>Motion #176 Approval of Comment Resolution</vt:lpstr>
      <vt:lpstr>Motion #177 Approval of Changes to draft resulting from MDR</vt:lpstr>
      <vt:lpstr>Motion #178 Approval of Comment Resolution</vt:lpstr>
      <vt:lpstr>Motion #179 Changes to the Draft</vt:lpstr>
      <vt:lpstr>Motion #180 Recirculation of TGbc D4.0</vt:lpstr>
      <vt:lpstr>Motion #181 Approval of timeline</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729</cp:revision>
  <cp:lastPrinted>1601-01-01T00:00:00Z</cp:lastPrinted>
  <dcterms:created xsi:type="dcterms:W3CDTF">2019-01-14T15:07:49Z</dcterms:created>
  <dcterms:modified xsi:type="dcterms:W3CDTF">2023-02-28T15:59:19Z</dcterms:modified>
  <cp:category/>
</cp:coreProperties>
</file>