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4"/>
  </p:notesMasterIdLst>
  <p:handoutMasterIdLst>
    <p:handoutMasterId r:id="rId295"/>
  </p:handoutMasterIdLst>
  <p:sldIdLst>
    <p:sldId id="256" r:id="rId2"/>
    <p:sldId id="257" r:id="rId3"/>
    <p:sldId id="602" r:id="rId4"/>
    <p:sldId id="603" r:id="rId5"/>
    <p:sldId id="592" r:id="rId6"/>
    <p:sldId id="593" r:id="rId7"/>
    <p:sldId id="594" r:id="rId8"/>
    <p:sldId id="595" r:id="rId9"/>
    <p:sldId id="596" r:id="rId10"/>
    <p:sldId id="597" r:id="rId11"/>
    <p:sldId id="598" r:id="rId12"/>
    <p:sldId id="599" r:id="rId13"/>
    <p:sldId id="600" r:id="rId14"/>
    <p:sldId id="582" r:id="rId15"/>
    <p:sldId id="583" r:id="rId16"/>
    <p:sldId id="584" r:id="rId17"/>
    <p:sldId id="585" r:id="rId18"/>
    <p:sldId id="590" r:id="rId19"/>
    <p:sldId id="591" r:id="rId20"/>
    <p:sldId id="586" r:id="rId21"/>
    <p:sldId id="587" r:id="rId22"/>
    <p:sldId id="573" r:id="rId23"/>
    <p:sldId id="574" r:id="rId24"/>
    <p:sldId id="575" r:id="rId25"/>
    <p:sldId id="576" r:id="rId26"/>
    <p:sldId id="577" r:id="rId27"/>
    <p:sldId id="579" r:id="rId28"/>
    <p:sldId id="580" r:id="rId29"/>
    <p:sldId id="578" r:id="rId30"/>
    <p:sldId id="581" r:id="rId31"/>
    <p:sldId id="537" r:id="rId32"/>
    <p:sldId id="568" r:id="rId33"/>
    <p:sldId id="570" r:id="rId34"/>
    <p:sldId id="569" r:id="rId35"/>
    <p:sldId id="572" r:id="rId36"/>
    <p:sldId id="571" r:id="rId37"/>
    <p:sldId id="555" r:id="rId38"/>
    <p:sldId id="556" r:id="rId39"/>
    <p:sldId id="557" r:id="rId40"/>
    <p:sldId id="558" r:id="rId41"/>
    <p:sldId id="559" r:id="rId42"/>
    <p:sldId id="560" r:id="rId43"/>
    <p:sldId id="561" r:id="rId44"/>
    <p:sldId id="562" r:id="rId45"/>
    <p:sldId id="563" r:id="rId46"/>
    <p:sldId id="565" r:id="rId47"/>
    <p:sldId id="566" r:id="rId48"/>
    <p:sldId id="541" r:id="rId49"/>
    <p:sldId id="542" r:id="rId50"/>
    <p:sldId id="543" r:id="rId51"/>
    <p:sldId id="544" r:id="rId52"/>
    <p:sldId id="546" r:id="rId53"/>
    <p:sldId id="547" r:id="rId54"/>
    <p:sldId id="548" r:id="rId55"/>
    <p:sldId id="549" r:id="rId56"/>
    <p:sldId id="550" r:id="rId57"/>
    <p:sldId id="551" r:id="rId58"/>
    <p:sldId id="552" r:id="rId59"/>
    <p:sldId id="553" r:id="rId60"/>
    <p:sldId id="554" r:id="rId61"/>
    <p:sldId id="545" r:id="rId62"/>
    <p:sldId id="567" r:id="rId63"/>
    <p:sldId id="538" r:id="rId64"/>
    <p:sldId id="539" r:id="rId65"/>
    <p:sldId id="540" r:id="rId66"/>
    <p:sldId id="529" r:id="rId67"/>
    <p:sldId id="530" r:id="rId68"/>
    <p:sldId id="531" r:id="rId69"/>
    <p:sldId id="533" r:id="rId70"/>
    <p:sldId id="535" r:id="rId71"/>
    <p:sldId id="536" r:id="rId72"/>
    <p:sldId id="534" r:id="rId73"/>
    <p:sldId id="526" r:id="rId74"/>
    <p:sldId id="527" r:id="rId75"/>
    <p:sldId id="528" r:id="rId76"/>
    <p:sldId id="518" r:id="rId77"/>
    <p:sldId id="519" r:id="rId78"/>
    <p:sldId id="520" r:id="rId79"/>
    <p:sldId id="522" r:id="rId80"/>
    <p:sldId id="523" r:id="rId81"/>
    <p:sldId id="525" r:id="rId82"/>
    <p:sldId id="524" r:id="rId83"/>
    <p:sldId id="509" r:id="rId84"/>
    <p:sldId id="510" r:id="rId85"/>
    <p:sldId id="511" r:id="rId86"/>
    <p:sldId id="512" r:id="rId87"/>
    <p:sldId id="514" r:id="rId88"/>
    <p:sldId id="516" r:id="rId89"/>
    <p:sldId id="515" r:id="rId90"/>
    <p:sldId id="517" r:id="rId91"/>
    <p:sldId id="513" r:id="rId92"/>
    <p:sldId id="506" r:id="rId93"/>
    <p:sldId id="507" r:id="rId94"/>
    <p:sldId id="508" r:id="rId95"/>
    <p:sldId id="491" r:id="rId96"/>
    <p:sldId id="492" r:id="rId97"/>
    <p:sldId id="493" r:id="rId98"/>
    <p:sldId id="496" r:id="rId99"/>
    <p:sldId id="498" r:id="rId100"/>
    <p:sldId id="495" r:id="rId101"/>
    <p:sldId id="497" r:id="rId102"/>
    <p:sldId id="499" r:id="rId103"/>
    <p:sldId id="500" r:id="rId104"/>
    <p:sldId id="501" r:id="rId105"/>
    <p:sldId id="503" r:id="rId106"/>
    <p:sldId id="502" r:id="rId107"/>
    <p:sldId id="505" r:id="rId108"/>
    <p:sldId id="504" r:id="rId109"/>
    <p:sldId id="494" r:id="rId110"/>
    <p:sldId id="488" r:id="rId111"/>
    <p:sldId id="489" r:id="rId112"/>
    <p:sldId id="490" r:id="rId113"/>
    <p:sldId id="479" r:id="rId114"/>
    <p:sldId id="480" r:id="rId115"/>
    <p:sldId id="481" r:id="rId116"/>
    <p:sldId id="482" r:id="rId117"/>
    <p:sldId id="483" r:id="rId118"/>
    <p:sldId id="484" r:id="rId119"/>
    <p:sldId id="486" r:id="rId120"/>
    <p:sldId id="485" r:id="rId121"/>
    <p:sldId id="487" r:id="rId122"/>
    <p:sldId id="476" r:id="rId123"/>
    <p:sldId id="477" r:id="rId124"/>
    <p:sldId id="478" r:id="rId125"/>
    <p:sldId id="463" r:id="rId126"/>
    <p:sldId id="464" r:id="rId127"/>
    <p:sldId id="465" r:id="rId128"/>
    <p:sldId id="466" r:id="rId129"/>
    <p:sldId id="467" r:id="rId130"/>
    <p:sldId id="468" r:id="rId131"/>
    <p:sldId id="470" r:id="rId132"/>
    <p:sldId id="471" r:id="rId133"/>
    <p:sldId id="472" r:id="rId134"/>
    <p:sldId id="473" r:id="rId135"/>
    <p:sldId id="474" r:id="rId136"/>
    <p:sldId id="475" r:id="rId137"/>
    <p:sldId id="447" r:id="rId138"/>
    <p:sldId id="454" r:id="rId139"/>
    <p:sldId id="455" r:id="rId140"/>
    <p:sldId id="458" r:id="rId141"/>
    <p:sldId id="456" r:id="rId142"/>
    <p:sldId id="457" r:id="rId143"/>
    <p:sldId id="459" r:id="rId144"/>
    <p:sldId id="462" r:id="rId145"/>
    <p:sldId id="453" r:id="rId146"/>
    <p:sldId id="448" r:id="rId147"/>
    <p:sldId id="449" r:id="rId148"/>
    <p:sldId id="450" r:id="rId149"/>
    <p:sldId id="452" r:id="rId150"/>
    <p:sldId id="451" r:id="rId151"/>
    <p:sldId id="437" r:id="rId152"/>
    <p:sldId id="438" r:id="rId153"/>
    <p:sldId id="439" r:id="rId154"/>
    <p:sldId id="440" r:id="rId155"/>
    <p:sldId id="441" r:id="rId156"/>
    <p:sldId id="442" r:id="rId157"/>
    <p:sldId id="443" r:id="rId158"/>
    <p:sldId id="444" r:id="rId159"/>
    <p:sldId id="446" r:id="rId160"/>
    <p:sldId id="445" r:id="rId161"/>
    <p:sldId id="432" r:id="rId162"/>
    <p:sldId id="436" r:id="rId163"/>
    <p:sldId id="433" r:id="rId164"/>
    <p:sldId id="435" r:id="rId165"/>
    <p:sldId id="434" r:id="rId166"/>
    <p:sldId id="421" r:id="rId167"/>
    <p:sldId id="422" r:id="rId168"/>
    <p:sldId id="423" r:id="rId169"/>
    <p:sldId id="427" r:id="rId170"/>
    <p:sldId id="428" r:id="rId171"/>
    <p:sldId id="429" r:id="rId172"/>
    <p:sldId id="425" r:id="rId173"/>
    <p:sldId id="426" r:id="rId174"/>
    <p:sldId id="430" r:id="rId175"/>
    <p:sldId id="431" r:id="rId176"/>
    <p:sldId id="418" r:id="rId177"/>
    <p:sldId id="420" r:id="rId178"/>
    <p:sldId id="419" r:id="rId179"/>
    <p:sldId id="413" r:id="rId180"/>
    <p:sldId id="414" r:id="rId181"/>
    <p:sldId id="415" r:id="rId182"/>
    <p:sldId id="416" r:id="rId183"/>
    <p:sldId id="417" r:id="rId184"/>
    <p:sldId id="399" r:id="rId185"/>
    <p:sldId id="410" r:id="rId186"/>
    <p:sldId id="412" r:id="rId187"/>
    <p:sldId id="411" r:id="rId188"/>
    <p:sldId id="409" r:id="rId189"/>
    <p:sldId id="408" r:id="rId190"/>
    <p:sldId id="407" r:id="rId191"/>
    <p:sldId id="406" r:id="rId192"/>
    <p:sldId id="405" r:id="rId193"/>
    <p:sldId id="404" r:id="rId194"/>
    <p:sldId id="403" r:id="rId195"/>
    <p:sldId id="401" r:id="rId196"/>
    <p:sldId id="389" r:id="rId197"/>
    <p:sldId id="390" r:id="rId198"/>
    <p:sldId id="391" r:id="rId199"/>
    <p:sldId id="392" r:id="rId200"/>
    <p:sldId id="393" r:id="rId201"/>
    <p:sldId id="394" r:id="rId202"/>
    <p:sldId id="395" r:id="rId203"/>
    <p:sldId id="396" r:id="rId204"/>
    <p:sldId id="398" r:id="rId205"/>
    <p:sldId id="397" r:id="rId206"/>
    <p:sldId id="370" r:id="rId207"/>
    <p:sldId id="371" r:id="rId208"/>
    <p:sldId id="372" r:id="rId209"/>
    <p:sldId id="373" r:id="rId210"/>
    <p:sldId id="377" r:id="rId211"/>
    <p:sldId id="376" r:id="rId212"/>
    <p:sldId id="378" r:id="rId213"/>
    <p:sldId id="379" r:id="rId214"/>
    <p:sldId id="380" r:id="rId215"/>
    <p:sldId id="381" r:id="rId216"/>
    <p:sldId id="383" r:id="rId217"/>
    <p:sldId id="385" r:id="rId218"/>
    <p:sldId id="386" r:id="rId219"/>
    <p:sldId id="384" r:id="rId220"/>
    <p:sldId id="382" r:id="rId221"/>
    <p:sldId id="387" r:id="rId222"/>
    <p:sldId id="388" r:id="rId223"/>
    <p:sldId id="374" r:id="rId224"/>
    <p:sldId id="375" r:id="rId225"/>
    <p:sldId id="355" r:id="rId226"/>
    <p:sldId id="356" r:id="rId227"/>
    <p:sldId id="357" r:id="rId228"/>
    <p:sldId id="358" r:id="rId229"/>
    <p:sldId id="360" r:id="rId230"/>
    <p:sldId id="361" r:id="rId231"/>
    <p:sldId id="362" r:id="rId232"/>
    <p:sldId id="363" r:id="rId233"/>
    <p:sldId id="364" r:id="rId234"/>
    <p:sldId id="365" r:id="rId235"/>
    <p:sldId id="366" r:id="rId236"/>
    <p:sldId id="359" r:id="rId237"/>
    <p:sldId id="369" r:id="rId238"/>
    <p:sldId id="367" r:id="rId239"/>
    <p:sldId id="345" r:id="rId240"/>
    <p:sldId id="346" r:id="rId241"/>
    <p:sldId id="347" r:id="rId242"/>
    <p:sldId id="348" r:id="rId243"/>
    <p:sldId id="352" r:id="rId244"/>
    <p:sldId id="353" r:id="rId245"/>
    <p:sldId id="354" r:id="rId246"/>
    <p:sldId id="350" r:id="rId247"/>
    <p:sldId id="331" r:id="rId248"/>
    <p:sldId id="332" r:id="rId249"/>
    <p:sldId id="333" r:id="rId250"/>
    <p:sldId id="341" r:id="rId251"/>
    <p:sldId id="338" r:id="rId252"/>
    <p:sldId id="339" r:id="rId253"/>
    <p:sldId id="342" r:id="rId254"/>
    <p:sldId id="343" r:id="rId255"/>
    <p:sldId id="344" r:id="rId256"/>
    <p:sldId id="340" r:id="rId257"/>
    <p:sldId id="336" r:id="rId258"/>
    <p:sldId id="322" r:id="rId259"/>
    <p:sldId id="323" r:id="rId260"/>
    <p:sldId id="324" r:id="rId261"/>
    <p:sldId id="325" r:id="rId262"/>
    <p:sldId id="329" r:id="rId263"/>
    <p:sldId id="330" r:id="rId264"/>
    <p:sldId id="327" r:id="rId265"/>
    <p:sldId id="303" r:id="rId266"/>
    <p:sldId id="305" r:id="rId267"/>
    <p:sldId id="306" r:id="rId268"/>
    <p:sldId id="307" r:id="rId269"/>
    <p:sldId id="311" r:id="rId270"/>
    <p:sldId id="308" r:id="rId271"/>
    <p:sldId id="309" r:id="rId272"/>
    <p:sldId id="310" r:id="rId273"/>
    <p:sldId id="312" r:id="rId274"/>
    <p:sldId id="314" r:id="rId275"/>
    <p:sldId id="317" r:id="rId276"/>
    <p:sldId id="318" r:id="rId277"/>
    <p:sldId id="320" r:id="rId278"/>
    <p:sldId id="319" r:id="rId279"/>
    <p:sldId id="315" r:id="rId280"/>
    <p:sldId id="316" r:id="rId281"/>
    <p:sldId id="321" r:id="rId282"/>
    <p:sldId id="271" r:id="rId283"/>
    <p:sldId id="272" r:id="rId284"/>
    <p:sldId id="274" r:id="rId285"/>
    <p:sldId id="298" r:id="rId286"/>
    <p:sldId id="299" r:id="rId287"/>
    <p:sldId id="293" r:id="rId288"/>
    <p:sldId id="297" r:id="rId289"/>
    <p:sldId id="300" r:id="rId290"/>
    <p:sldId id="301" r:id="rId291"/>
    <p:sldId id="302" r:id="rId292"/>
    <p:sldId id="264" r:id="rId29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D575E81-37DA-674D-AA2F-7BEE58498C02}">
          <p14:sldIdLst>
            <p14:sldId id="256"/>
            <p14:sldId id="257"/>
          </p14:sldIdLst>
        </p14:section>
        <p14:section name="2022-12-December-Jan telcos" id="{F68BA514-E39C-AA44-867B-DB76FEF6B3E2}">
          <p14:sldIdLst>
            <p14:sldId id="602"/>
            <p14:sldId id="603"/>
          </p14:sldIdLst>
        </p14:section>
        <p14:section name="2022-11 November Plenary" id="{794213BC-7FAA-004B-B7B7-0C5A4D8C8A49}">
          <p14:sldIdLst>
            <p14:sldId id="592"/>
            <p14:sldId id="593"/>
            <p14:sldId id="594"/>
            <p14:sldId id="595"/>
            <p14:sldId id="596"/>
            <p14:sldId id="597"/>
            <p14:sldId id="598"/>
            <p14:sldId id="599"/>
            <p14:sldId id="600"/>
          </p14:sldIdLst>
        </p14:section>
        <p14:section name="2022-09-September Interim" id="{9CFFD32B-F217-0743-9083-ACCC59D382E8}">
          <p14:sldIdLst>
            <p14:sldId id="582"/>
            <p14:sldId id="583"/>
            <p14:sldId id="584"/>
            <p14:sldId id="585"/>
            <p14:sldId id="590"/>
            <p14:sldId id="591"/>
            <p14:sldId id="586"/>
            <p14:sldId id="587"/>
          </p14:sldIdLst>
        </p14:section>
        <p14:section name="2022-07-July Plenary" id="{5FF7FD03-1A44-E14D-94F7-C84C2EEBA90C}">
          <p14:sldIdLst>
            <p14:sldId id="573"/>
            <p14:sldId id="574"/>
            <p14:sldId id="575"/>
            <p14:sldId id="576"/>
            <p14:sldId id="577"/>
            <p14:sldId id="579"/>
            <p14:sldId id="580"/>
            <p14:sldId id="578"/>
            <p14:sldId id="581"/>
          </p14:sldIdLst>
        </p14:section>
        <p14:section name="2022-05 - 2022-07 telcos" id="{76039D9E-B718-544B-8748-6793491D28A1}">
          <p14:sldIdLst>
            <p14:sldId id="537"/>
            <p14:sldId id="568"/>
            <p14:sldId id="570"/>
            <p14:sldId id="569"/>
            <p14:sldId id="572"/>
            <p14:sldId id="571"/>
          </p14:sldIdLst>
        </p14:section>
        <p14:section name="2022-05-May Interim" id="{782DE7F3-CCCA-4043-AD9E-C88CD1724552}">
          <p14:sldIdLst>
            <p14:sldId id="555"/>
            <p14:sldId id="556"/>
            <p14:sldId id="557"/>
            <p14:sldId id="558"/>
            <p14:sldId id="559"/>
            <p14:sldId id="560"/>
            <p14:sldId id="561"/>
            <p14:sldId id="562"/>
            <p14:sldId id="563"/>
            <p14:sldId id="565"/>
            <p14:sldId id="566"/>
          </p14:sldIdLst>
        </p14:section>
        <p14:section name="2022-03 - March Plenary" id="{89646E8B-B660-2742-B57E-9E32A22F50EF}">
          <p14:sldIdLst>
            <p14:sldId id="541"/>
            <p14:sldId id="542"/>
            <p14:sldId id="543"/>
            <p14:sldId id="544"/>
            <p14:sldId id="546"/>
            <p14:sldId id="547"/>
            <p14:sldId id="548"/>
            <p14:sldId id="549"/>
            <p14:sldId id="550"/>
            <p14:sldId id="551"/>
            <p14:sldId id="552"/>
            <p14:sldId id="553"/>
            <p14:sldId id="554"/>
            <p14:sldId id="545"/>
          </p14:sldIdLst>
        </p14:section>
        <p14:section name="2022-02 - 2022-03 telcos" id="{6471409B-8387-0D43-9CA8-2F9AD25D8985}">
          <p14:sldIdLst>
            <p14:sldId id="567"/>
            <p14:sldId id="538"/>
            <p14:sldId id="539"/>
            <p14:sldId id="540"/>
          </p14:sldIdLst>
        </p14:section>
        <p14:section name="2022-01 January Interim" id="{7CE4D8B1-ADA1-DB4B-A474-0D06FF1B7D5B}">
          <p14:sldIdLst>
            <p14:sldId id="529"/>
            <p14:sldId id="530"/>
            <p14:sldId id="531"/>
            <p14:sldId id="533"/>
            <p14:sldId id="535"/>
            <p14:sldId id="536"/>
            <p14:sldId id="534"/>
          </p14:sldIdLst>
        </p14:section>
        <p14:section name="2021-11 to 2022-01 telcos" id="{DD6182B4-AC33-174B-9B1D-49104A722145}">
          <p14:sldIdLst>
            <p14:sldId id="526"/>
            <p14:sldId id="527"/>
            <p14:sldId id="528"/>
          </p14:sldIdLst>
        </p14:section>
        <p14:section name="2021-11-November Plenary" id="{9EC06AD9-207F-5943-A6FA-E245E25F7FB6}">
          <p14:sldIdLst>
            <p14:sldId id="518"/>
            <p14:sldId id="519"/>
            <p14:sldId id="520"/>
            <p14:sldId id="522"/>
            <p14:sldId id="523"/>
            <p14:sldId id="525"/>
            <p14:sldId id="524"/>
          </p14:sldIdLst>
        </p14:section>
        <p14:section name="2021-09-September Interim" id="{B1F93721-D2C0-9D40-BB2D-CEE5D548B2D2}">
          <p14:sldIdLst>
            <p14:sldId id="509"/>
            <p14:sldId id="510"/>
            <p14:sldId id="511"/>
            <p14:sldId id="512"/>
            <p14:sldId id="514"/>
            <p14:sldId id="516"/>
            <p14:sldId id="515"/>
            <p14:sldId id="517"/>
            <p14:sldId id="513"/>
          </p14:sldIdLst>
        </p14:section>
        <p14:section name="2021-07 - 2021-09 telcos" id="{1FCA7030-1B52-1D4E-A7E8-B1C2930F17DB}">
          <p14:sldIdLst>
            <p14:sldId id="506"/>
            <p14:sldId id="507"/>
            <p14:sldId id="508"/>
          </p14:sldIdLst>
        </p14:section>
        <p14:section name="2021-07-July-Plenary" id="{E7DBAB78-C178-624B-BCCE-A801A90766F8}">
          <p14:sldIdLst>
            <p14:sldId id="491"/>
            <p14:sldId id="492"/>
            <p14:sldId id="493"/>
            <p14:sldId id="496"/>
            <p14:sldId id="498"/>
            <p14:sldId id="495"/>
            <p14:sldId id="497"/>
            <p14:sldId id="499"/>
            <p14:sldId id="500"/>
            <p14:sldId id="501"/>
            <p14:sldId id="503"/>
            <p14:sldId id="502"/>
            <p14:sldId id="505"/>
            <p14:sldId id="504"/>
            <p14:sldId id="494"/>
          </p14:sldIdLst>
        </p14:section>
        <p14:section name="2021-05 - 2021-07 - Telcos" id="{E69BD0AE-FD9F-F043-9722-81F67A2BB04D}">
          <p14:sldIdLst>
            <p14:sldId id="488"/>
            <p14:sldId id="489"/>
            <p14:sldId id="490"/>
          </p14:sldIdLst>
        </p14:section>
        <p14:section name="2021-05-May-Interim" id="{91415454-F831-D842-A9D1-2AFEF8468111}">
          <p14:sldIdLst>
            <p14:sldId id="479"/>
            <p14:sldId id="480"/>
            <p14:sldId id="481"/>
            <p14:sldId id="482"/>
            <p14:sldId id="483"/>
            <p14:sldId id="484"/>
            <p14:sldId id="486"/>
            <p14:sldId id="485"/>
            <p14:sldId id="487"/>
          </p14:sldIdLst>
        </p14:section>
        <p14:section name="2021-03 - 2021-05 telcos" id="{882A2489-C910-D743-8D07-0B0405EE8327}">
          <p14:sldIdLst>
            <p14:sldId id="476"/>
            <p14:sldId id="477"/>
            <p14:sldId id="478"/>
          </p14:sldIdLst>
        </p14:section>
        <p14:section name="2021-03 -- March Plenary" id="{52C4EF50-7D1C-7D4E-BB9C-765415153508}">
          <p14:sldIdLst>
            <p14:sldId id="463"/>
            <p14:sldId id="464"/>
            <p14:sldId id="465"/>
            <p14:sldId id="466"/>
            <p14:sldId id="467"/>
            <p14:sldId id="468"/>
            <p14:sldId id="470"/>
            <p14:sldId id="471"/>
            <p14:sldId id="472"/>
            <p14:sldId id="473"/>
            <p14:sldId id="474"/>
            <p14:sldId id="475"/>
          </p14:sldIdLst>
        </p14:section>
        <p14:section name="2021-01 -- 2021-03 telcos" id="{F0FCDCFF-F220-2249-B39F-F13D6991C317}">
          <p14:sldIdLst>
            <p14:sldId id="447"/>
            <p14:sldId id="454"/>
            <p14:sldId id="455"/>
            <p14:sldId id="458"/>
            <p14:sldId id="456"/>
            <p14:sldId id="457"/>
            <p14:sldId id="459"/>
            <p14:sldId id="462"/>
          </p14:sldIdLst>
        </p14:section>
        <p14:section name="2021-01-10 January online interim" id="{D6E71218-6AED-564D-9ECE-F91584FBAA4E}">
          <p14:sldIdLst>
            <p14:sldId id="453"/>
            <p14:sldId id="448"/>
            <p14:sldId id="449"/>
            <p14:sldId id="450"/>
            <p14:sldId id="452"/>
            <p14:sldId id="451"/>
          </p14:sldIdLst>
        </p14:section>
        <p14:section name="2020-11-02 November online Plenary" id="{2BF4399D-BF6C-DF47-B1D6-7A80E809B984}">
          <p14:sldIdLst>
            <p14:sldId id="437"/>
            <p14:sldId id="438"/>
            <p14:sldId id="439"/>
            <p14:sldId id="440"/>
            <p14:sldId id="441"/>
            <p14:sldId id="442"/>
            <p14:sldId id="443"/>
            <p14:sldId id="444"/>
            <p14:sldId id="446"/>
            <p14:sldId id="445"/>
          </p14:sldIdLst>
        </p14:section>
        <p14:section name="2020-10 to 2020-11 telcos" id="{D0861387-3E91-9140-BFF9-B31BF5C96559}">
          <p14:sldIdLst>
            <p14:sldId id="432"/>
            <p14:sldId id="436"/>
            <p14:sldId id="433"/>
            <p14:sldId id="435"/>
            <p14:sldId id="434"/>
          </p14:sldIdLst>
        </p14:section>
        <p14:section name="2020-09-14 September online interim" id="{9EAD561E-D9B0-4E41-8C1B-3451A9A00133}">
          <p14:sldIdLst>
            <p14:sldId id="421"/>
            <p14:sldId id="422"/>
            <p14:sldId id="423"/>
            <p14:sldId id="427"/>
            <p14:sldId id="428"/>
            <p14:sldId id="429"/>
            <p14:sldId id="425"/>
            <p14:sldId id="426"/>
            <p14:sldId id="430"/>
            <p14:sldId id="431"/>
          </p14:sldIdLst>
        </p14:section>
        <p14:section name="2020-07 to 2020-09 Telcos" id="{4DECCCC3-C7E3-6F47-972F-06064F01004B}">
          <p14:sldIdLst>
            <p14:sldId id="418"/>
            <p14:sldId id="420"/>
            <p14:sldId id="419"/>
          </p14:sldIdLst>
        </p14:section>
        <p14:section name="2020-07-13 July Online Plenary" id="{03C396E9-98E6-6544-AED2-A981A01AB5DE}">
          <p14:sldIdLst>
            <p14:sldId id="413"/>
            <p14:sldId id="414"/>
            <p14:sldId id="415"/>
            <p14:sldId id="416"/>
            <p14:sldId id="417"/>
          </p14:sldIdLst>
        </p14:section>
        <p14:section name="2020-03 to 2020-07 Telcos" id="{2E48E407-5365-6F40-96CC-8CE045B5DC5D}">
          <p14:sldIdLst>
            <p14:sldId id="399"/>
            <p14:sldId id="410"/>
            <p14:sldId id="412"/>
            <p14:sldId id="411"/>
            <p14:sldId id="409"/>
            <p14:sldId id="408"/>
            <p14:sldId id="407"/>
            <p14:sldId id="406"/>
            <p14:sldId id="405"/>
            <p14:sldId id="404"/>
            <p14:sldId id="403"/>
            <p14:sldId id="401"/>
          </p14:sldIdLst>
        </p14:section>
        <p14:section name="2020-01-13 Irvina, CA, USA" id="{640652FB-F0E8-F648-A4B7-6075F473DE37}">
          <p14:sldIdLst>
            <p14:sldId id="389"/>
            <p14:sldId id="390"/>
            <p14:sldId id="391"/>
            <p14:sldId id="392"/>
            <p14:sldId id="393"/>
            <p14:sldId id="394"/>
            <p14:sldId id="395"/>
            <p14:sldId id="396"/>
            <p14:sldId id="398"/>
            <p14:sldId id="397"/>
          </p14:sldIdLst>
        </p14:section>
        <p14:section name="2019-11-11 Waikoloa, HI, USA" id="{45759C9E-248C-6148-966D-6B3FF375F094}">
          <p14:sldIdLst>
            <p14:sldId id="370"/>
            <p14:sldId id="371"/>
            <p14:sldId id="372"/>
            <p14:sldId id="373"/>
            <p14:sldId id="377"/>
            <p14:sldId id="376"/>
            <p14:sldId id="378"/>
            <p14:sldId id="379"/>
            <p14:sldId id="380"/>
            <p14:sldId id="381"/>
            <p14:sldId id="383"/>
            <p14:sldId id="385"/>
            <p14:sldId id="386"/>
            <p14:sldId id="384"/>
            <p14:sldId id="382"/>
            <p14:sldId id="387"/>
            <p14:sldId id="388"/>
            <p14:sldId id="374"/>
            <p14:sldId id="375"/>
          </p14:sldIdLst>
        </p14:section>
        <p14:section name="2019-09-15 Hanoi, Vietnam" id="{E39C1014-80DD-D24E-81BF-AF0B13C8DA5D}">
          <p14:sldIdLst>
            <p14:sldId id="355"/>
            <p14:sldId id="356"/>
            <p14:sldId id="357"/>
            <p14:sldId id="358"/>
            <p14:sldId id="360"/>
            <p14:sldId id="361"/>
            <p14:sldId id="362"/>
            <p14:sldId id="363"/>
            <p14:sldId id="364"/>
            <p14:sldId id="365"/>
            <p14:sldId id="366"/>
            <p14:sldId id="359"/>
            <p14:sldId id="369"/>
            <p14:sldId id="367"/>
          </p14:sldIdLst>
        </p14:section>
        <p14:section name="2019-07-14 Vienna, AT" id="{7F46FC5A-E04F-E74E-B8D6-5188AAEAD9E5}">
          <p14:sldIdLst>
            <p14:sldId id="345"/>
            <p14:sldId id="346"/>
            <p14:sldId id="347"/>
            <p14:sldId id="348"/>
            <p14:sldId id="352"/>
            <p14:sldId id="353"/>
            <p14:sldId id="354"/>
            <p14:sldId id="350"/>
          </p14:sldIdLst>
        </p14:section>
        <p14:section name="2019-05-13 Atlanta, GA, USA" id="{13BB22C2-EA21-EB41-89F6-E3D762743B86}">
          <p14:sldIdLst>
            <p14:sldId id="331"/>
            <p14:sldId id="332"/>
            <p14:sldId id="333"/>
            <p14:sldId id="341"/>
            <p14:sldId id="338"/>
            <p14:sldId id="339"/>
            <p14:sldId id="342"/>
            <p14:sldId id="343"/>
            <p14:sldId id="344"/>
            <p14:sldId id="340"/>
            <p14:sldId id="336"/>
          </p14:sldIdLst>
        </p14:section>
        <p14:section name="2019-03-10 Vancouver, CND" id="{B7CC20C1-E53E-104C-8211-A334DC38B488}">
          <p14:sldIdLst>
            <p14:sldId id="322"/>
            <p14:sldId id="323"/>
            <p14:sldId id="324"/>
            <p14:sldId id="325"/>
            <p14:sldId id="329"/>
            <p14:sldId id="330"/>
            <p14:sldId id="327"/>
          </p14:sldIdLst>
        </p14:section>
        <p14:section name="2019-01 St. Louis, Missouri, USA" id="{A571B865-5D7B-4041-980E-8AE3B82F79D3}">
          <p14:sldIdLst>
            <p14:sldId id="303"/>
            <p14:sldId id="305"/>
            <p14:sldId id="306"/>
            <p14:sldId id="307"/>
            <p14:sldId id="311"/>
            <p14:sldId id="308"/>
            <p14:sldId id="309"/>
            <p14:sldId id="310"/>
            <p14:sldId id="312"/>
            <p14:sldId id="314"/>
            <p14:sldId id="317"/>
            <p14:sldId id="318"/>
            <p14:sldId id="320"/>
            <p14:sldId id="319"/>
            <p14:sldId id="315"/>
            <p14:sldId id="316"/>
          </p14:sldIdLst>
        </p14:section>
        <p14:section name="20xx-yy Motions Template" id="{C8004D1A-F92A-D14B-BC6F-03E6AA5A2C45}">
          <p14:sldIdLst>
            <p14:sldId id="321"/>
            <p14:sldId id="271"/>
            <p14:sldId id="272"/>
            <p14:sldId id="274"/>
            <p14:sldId id="298"/>
            <p14:sldId id="299"/>
            <p14:sldId id="293"/>
          </p14:sldIdLst>
        </p14:section>
        <p14:section name="Motion Templates" id="{769A356C-B36D-B44B-A133-E8CDD1B8C7D7}">
          <p14:sldIdLst>
            <p14:sldId id="297"/>
            <p14:sldId id="300"/>
            <p14:sldId id="301"/>
            <p14:sldId id="302"/>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42" autoAdjust="0"/>
    <p:restoredTop sz="86385"/>
  </p:normalViewPr>
  <p:slideViewPr>
    <p:cSldViewPr>
      <p:cViewPr varScale="1">
        <p:scale>
          <a:sx n="128" d="100"/>
          <a:sy n="128" d="100"/>
        </p:scale>
        <p:origin x="1832" y="17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6427"/>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tableStyles" Target="tableStyles.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slide" Target="slides/slide267.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181" Type="http://schemas.openxmlformats.org/officeDocument/2006/relationships/slide" Target="slides/slide180.xml"/><Relationship Id="rId237" Type="http://schemas.openxmlformats.org/officeDocument/2006/relationships/slide" Target="slides/slide236.xml"/><Relationship Id="rId279" Type="http://schemas.openxmlformats.org/officeDocument/2006/relationships/slide" Target="slides/slide278.xml"/><Relationship Id="rId43" Type="http://schemas.openxmlformats.org/officeDocument/2006/relationships/slide" Target="slides/slide42.xml"/><Relationship Id="rId139" Type="http://schemas.openxmlformats.org/officeDocument/2006/relationships/slide" Target="slides/slide138.xml"/><Relationship Id="rId290" Type="http://schemas.openxmlformats.org/officeDocument/2006/relationships/slide" Target="slides/slide289.xml"/><Relationship Id="rId85" Type="http://schemas.openxmlformats.org/officeDocument/2006/relationships/slide" Target="slides/slide84.xml"/><Relationship Id="rId150" Type="http://schemas.openxmlformats.org/officeDocument/2006/relationships/slide" Target="slides/slide149.xml"/><Relationship Id="rId192" Type="http://schemas.openxmlformats.org/officeDocument/2006/relationships/slide" Target="slides/slide191.xml"/><Relationship Id="rId206" Type="http://schemas.openxmlformats.org/officeDocument/2006/relationships/slide" Target="slides/slide205.xml"/><Relationship Id="rId248" Type="http://schemas.openxmlformats.org/officeDocument/2006/relationships/slide" Target="slides/slide247.xml"/><Relationship Id="rId12" Type="http://schemas.openxmlformats.org/officeDocument/2006/relationships/slide" Target="slides/slide11.xml"/><Relationship Id="rId108" Type="http://schemas.openxmlformats.org/officeDocument/2006/relationships/slide" Target="slides/slide107.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291" Type="http://schemas.openxmlformats.org/officeDocument/2006/relationships/slide" Target="slides/slide290.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281" Type="http://schemas.openxmlformats.org/officeDocument/2006/relationships/slide" Target="slides/slide280.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slide" Target="slides/slide270.xml"/><Relationship Id="rId292" Type="http://schemas.openxmlformats.org/officeDocument/2006/relationships/slide" Target="slides/slide291.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72" Type="http://schemas.openxmlformats.org/officeDocument/2006/relationships/slide" Target="slides/slide271.xml"/><Relationship Id="rId293" Type="http://schemas.openxmlformats.org/officeDocument/2006/relationships/slide" Target="slides/slide29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283" Type="http://schemas.openxmlformats.org/officeDocument/2006/relationships/slide" Target="slides/slide282.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294" Type="http://schemas.openxmlformats.org/officeDocument/2006/relationships/notesMaster" Target="notesMasters/notesMaster1.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95" Type="http://schemas.openxmlformats.org/officeDocument/2006/relationships/handoutMaster" Target="handoutMasters/handoutMaster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presProps" Target="presProps.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viewProps" Target="viewProps.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slide" Target="slides/slide286.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theme" Target="theme/theme1.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107" Type="http://schemas.openxmlformats.org/officeDocument/2006/relationships/slide" Target="slides/slide106.xml"/><Relationship Id="rId289" Type="http://schemas.openxmlformats.org/officeDocument/2006/relationships/slide" Target="slides/slide288.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 Id="rId95" Type="http://schemas.openxmlformats.org/officeDocument/2006/relationships/slide" Target="slides/slide94.xml"/><Relationship Id="rId160" Type="http://schemas.openxmlformats.org/officeDocument/2006/relationships/slide" Target="slides/slide159.xml"/><Relationship Id="rId216" Type="http://schemas.openxmlformats.org/officeDocument/2006/relationships/slide" Target="slides/slide215.xml"/><Relationship Id="rId258" Type="http://schemas.openxmlformats.org/officeDocument/2006/relationships/slide" Target="slides/slide257.xml"/><Relationship Id="rId22" Type="http://schemas.openxmlformats.org/officeDocument/2006/relationships/slide" Target="slides/slide21.xml"/><Relationship Id="rId64" Type="http://schemas.openxmlformats.org/officeDocument/2006/relationships/slide" Target="slides/slide63.xml"/><Relationship Id="rId118" Type="http://schemas.openxmlformats.org/officeDocument/2006/relationships/slide" Target="slides/slide117.xml"/><Relationship Id="rId171" Type="http://schemas.openxmlformats.org/officeDocument/2006/relationships/slide" Target="slides/slide170.xml"/><Relationship Id="rId227" Type="http://schemas.openxmlformats.org/officeDocument/2006/relationships/slide" Target="slides/slide226.xml"/><Relationship Id="rId269" Type="http://schemas.openxmlformats.org/officeDocument/2006/relationships/slide" Target="slides/slide268.xml"/><Relationship Id="rId33" Type="http://schemas.openxmlformats.org/officeDocument/2006/relationships/slide" Target="slides/slide32.xml"/><Relationship Id="rId129" Type="http://schemas.openxmlformats.org/officeDocument/2006/relationships/slide" Target="slides/slide128.xml"/><Relationship Id="rId280" Type="http://schemas.openxmlformats.org/officeDocument/2006/relationships/slide" Target="slides/slide27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802.11-18/2123</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December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802.11-18/2123</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December 2022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December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December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December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December 2022</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December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December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December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December 2022</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December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December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December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December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December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802.11-18/2123r63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2" Type="http://schemas.openxmlformats.org/officeDocument/2006/relationships/hyperlink" Target="https://mentor.ieee.org/802-ec/dcn/18/ec-18-0250-00-ACSD-p802-11bc.pdf"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ec/dcn/18/ec-18-0250-00-ACSD-p802-11bc.pdf" TargetMode="External"/><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2.xml.rels><?xml version="1.0" encoding="UTF-8" standalone="yes"?>
<Relationships xmlns="http://schemas.openxmlformats.org/package/2006/relationships"><Relationship Id="rId3" Type="http://schemas.openxmlformats.org/officeDocument/2006/relationships/hyperlink" Target="https://mentor.ieee.org/802.11/documents?is_dcn=762&amp;is_year=2008"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December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Booklet for IEEE 802.11 </a:t>
            </a:r>
            <a:r>
              <a:rPr lang="en-GB" dirty="0" err="1"/>
              <a:t>TGbc</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2022-12-06</a:t>
            </a:r>
          </a:p>
        </p:txBody>
      </p:sp>
      <p:graphicFrame>
        <p:nvGraphicFramePr>
          <p:cNvPr id="3075" name="Object 3"/>
          <p:cNvGraphicFramePr>
            <a:graphicFrameLocks noChangeAspect="1"/>
          </p:cNvGraphicFramePr>
          <p:nvPr>
            <p:extLst>
              <p:ext uri="{D42A27DB-BD31-4B8C-83A1-F6EECF244321}">
                <p14:modId xmlns:p14="http://schemas.microsoft.com/office/powerpoint/2010/main" val="1875167779"/>
              </p:ext>
            </p:extLst>
          </p:nvPr>
        </p:nvGraphicFramePr>
        <p:xfrm>
          <a:off x="504825" y="2286000"/>
          <a:ext cx="8001000" cy="2438400"/>
        </p:xfrm>
        <a:graphic>
          <a:graphicData uri="http://schemas.openxmlformats.org/presentationml/2006/ole">
            <mc:AlternateContent xmlns:mc="http://schemas.openxmlformats.org/markup-compatibility/2006">
              <mc:Choice xmlns:v="urn:schemas-microsoft-com:vml" Requires="v">
                <p:oleObj name="Document" r:id="rId3" imgW="8261444" imgH="2516318" progId="Word.Document.8">
                  <p:embed/>
                </p:oleObj>
              </mc:Choice>
              <mc:Fallback>
                <p:oleObj name="Document" r:id="rId3" imgW="8261444" imgH="2516318" progId="Word.Document.8">
                  <p:embed/>
                  <p:pic>
                    <p:nvPicPr>
                      <p:cNvPr id="0" name="Picture 4"/>
                      <p:cNvPicPr>
                        <a:picLocks noChangeAspect="1" noChangeArrowheads="1"/>
                      </p:cNvPicPr>
                      <p:nvPr/>
                    </p:nvPicPr>
                    <p:blipFill>
                      <a:blip r:embed="rId4"/>
                      <a:srcRect/>
                      <a:stretch>
                        <a:fillRect/>
                      </a:stretch>
                    </p:blipFill>
                    <p:spPr bwMode="auto">
                      <a:xfrm>
                        <a:off x="504825" y="2286000"/>
                        <a:ext cx="8001000" cy="2438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#193</a:t>
            </a:r>
            <a:br>
              <a:rPr lang="en-US" dirty="0"/>
            </a:br>
            <a:r>
              <a:rPr lang="en-US" dirty="0"/>
              <a:t>Approve Agenda (Nov Plenary session)</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11/22-1721r3.</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2358457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#117</a:t>
            </a:r>
            <a:br>
              <a:rPr lang="en-US" dirty="0"/>
            </a:br>
            <a:r>
              <a:rPr lang="en-US" dirty="0"/>
              <a:t>Approval of Comment Resolution (Editorials)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“20210713editorialreadyformotion” tab of 11-20/01985r37.</a:t>
            </a:r>
          </a:p>
          <a:p>
            <a:pPr marL="457200" lvl="1" indent="0"/>
            <a:endParaRPr lang="en-GB" sz="1400" dirty="0"/>
          </a:p>
          <a:p>
            <a:r>
              <a:rPr lang="en-GB" sz="1600" dirty="0"/>
              <a:t>Mover/Second:		Abhishek Patil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47158596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117DA-271F-C44F-BD21-42191C09391F}"/>
              </a:ext>
            </a:extLst>
          </p:cNvPr>
          <p:cNvSpPr>
            <a:spLocks noGrp="1"/>
          </p:cNvSpPr>
          <p:nvPr>
            <p:ph type="title"/>
          </p:nvPr>
        </p:nvSpPr>
        <p:spPr/>
        <p:txBody>
          <a:bodyPr/>
          <a:lstStyle/>
          <a:p>
            <a:r>
              <a:rPr lang="en-US" dirty="0"/>
              <a:t>Motion #118</a:t>
            </a:r>
            <a:br>
              <a:rPr lang="en-US" dirty="0"/>
            </a:br>
            <a:r>
              <a:rPr lang="en-US" dirty="0"/>
              <a:t>Approval changes to the </a:t>
            </a:r>
            <a:r>
              <a:rPr lang="en-US" dirty="0" err="1"/>
              <a:t>TGbc</a:t>
            </a:r>
            <a:r>
              <a:rPr lang="en-US" dirty="0"/>
              <a:t> draft</a:t>
            </a:r>
          </a:p>
        </p:txBody>
      </p:sp>
      <p:sp>
        <p:nvSpPr>
          <p:cNvPr id="3" name="Content Placeholder 2">
            <a:extLst>
              <a:ext uri="{FF2B5EF4-FFF2-40B4-BE49-F238E27FC236}">
                <a16:creationId xmlns:a16="http://schemas.microsoft.com/office/drawing/2014/main" id="{AD878881-55AE-2E4A-998C-7B6C312023E2}"/>
              </a:ext>
            </a:extLst>
          </p:cNvPr>
          <p:cNvSpPr>
            <a:spLocks noGrp="1"/>
          </p:cNvSpPr>
          <p:nvPr>
            <p:ph idx="1"/>
          </p:nvPr>
        </p:nvSpPr>
        <p:spPr/>
        <p:txBody>
          <a:bodyPr/>
          <a:lstStyle/>
          <a:p>
            <a:r>
              <a:rPr lang="en-US" dirty="0"/>
              <a:t>Approve the changes to the </a:t>
            </a:r>
            <a:r>
              <a:rPr lang="en-US" dirty="0" err="1"/>
              <a:t>TGbc</a:t>
            </a:r>
            <a:r>
              <a:rPr lang="en-US" dirty="0"/>
              <a:t> draft as shown in 11-21/0600r6</a:t>
            </a:r>
          </a:p>
          <a:p>
            <a:endParaRPr lang="en-US" dirty="0"/>
          </a:p>
          <a:p>
            <a:r>
              <a:rPr lang="en-US" dirty="0"/>
              <a:t>Moved / Second:  Stephen McCann / </a:t>
            </a:r>
            <a:r>
              <a:rPr lang="en-US" dirty="0" err="1"/>
              <a:t>Xiaofei</a:t>
            </a:r>
            <a:r>
              <a:rPr lang="en-US" dirty="0"/>
              <a:t> Wang</a:t>
            </a:r>
          </a:p>
          <a:p>
            <a:endParaRPr lang="en-US" dirty="0"/>
          </a:p>
          <a:p>
            <a:r>
              <a:rPr lang="en-US" dirty="0"/>
              <a:t>Y/N/A:</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A707C02F-8B2D-8A46-8252-C954DB046917}"/>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F65D6005-6E10-B941-9968-5E7E6717B7B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60881B1-4BD4-3248-8E70-BD57C707F647}"/>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40432852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DB70F-B356-0249-ABC0-E04D6CE50161}"/>
              </a:ext>
            </a:extLst>
          </p:cNvPr>
          <p:cNvSpPr>
            <a:spLocks noGrp="1"/>
          </p:cNvSpPr>
          <p:nvPr>
            <p:ph type="title"/>
          </p:nvPr>
        </p:nvSpPr>
        <p:spPr/>
        <p:txBody>
          <a:bodyPr/>
          <a:lstStyle/>
          <a:p>
            <a:r>
              <a:rPr lang="en-US" dirty="0"/>
              <a:t>Straw Poll #32</a:t>
            </a:r>
          </a:p>
        </p:txBody>
      </p:sp>
      <p:sp>
        <p:nvSpPr>
          <p:cNvPr id="3" name="Content Placeholder 2">
            <a:extLst>
              <a:ext uri="{FF2B5EF4-FFF2-40B4-BE49-F238E27FC236}">
                <a16:creationId xmlns:a16="http://schemas.microsoft.com/office/drawing/2014/main" id="{996F1FA9-5A90-344D-BCBD-1B45BC68F57E}"/>
              </a:ext>
            </a:extLst>
          </p:cNvPr>
          <p:cNvSpPr>
            <a:spLocks noGrp="1"/>
          </p:cNvSpPr>
          <p:nvPr>
            <p:ph idx="1"/>
          </p:nvPr>
        </p:nvSpPr>
        <p:spPr/>
        <p:txBody>
          <a:bodyPr/>
          <a:lstStyle/>
          <a:p>
            <a:pPr>
              <a:lnSpc>
                <a:spcPct val="130000"/>
              </a:lnSpc>
            </a:pPr>
            <a:r>
              <a:rPr lang="en-US" altLang="zh-CN" sz="1800" dirty="0"/>
              <a:t>Do you agree to make the following changes to </a:t>
            </a:r>
            <a:r>
              <a:rPr lang="en-US" altLang="zh-CN" sz="1800" dirty="0">
                <a:sym typeface="+mn-ea"/>
              </a:rPr>
              <a:t>the EBCS Request/Response field (as shown in slide 4 and 5 of 11-21/897r1)</a:t>
            </a:r>
            <a:r>
              <a:rPr lang="en-US" altLang="zh-CN" sz="1800" dirty="0"/>
              <a:t>?</a:t>
            </a:r>
          </a:p>
          <a:p>
            <a:pPr lvl="1">
              <a:lnSpc>
                <a:spcPct val="130000"/>
              </a:lnSpc>
              <a:buFont typeface="Wingdings" panose="05000000000000000000" pitchFamily="2" charset="2"/>
              <a:buChar char="l"/>
            </a:pPr>
            <a:r>
              <a:rPr lang="en-US" altLang="zh-CN" sz="1600" b="1" dirty="0"/>
              <a:t>For EBCS Request field:</a:t>
            </a:r>
          </a:p>
          <a:p>
            <a:pPr marL="1200150" lvl="2" indent="-285750">
              <a:lnSpc>
                <a:spcPct val="130000"/>
              </a:lnSpc>
              <a:buFont typeface="Arial" panose="020B0604020202020204" pitchFamily="34" charset="0"/>
              <a:buChar char="•"/>
            </a:pPr>
            <a:r>
              <a:rPr lang="en-US" altLang="zh-CN" sz="1600" dirty="0"/>
              <a:t>Add Request Authentication Info subfield into the EBCS Request Info Control subfield.</a:t>
            </a:r>
          </a:p>
          <a:p>
            <a:pPr lvl="1">
              <a:lnSpc>
                <a:spcPct val="130000"/>
              </a:lnSpc>
              <a:buFont typeface="Wingdings" panose="05000000000000000000" pitchFamily="2" charset="2"/>
              <a:buChar char="l"/>
            </a:pPr>
            <a:r>
              <a:rPr lang="en-US" altLang="zh-CN" sz="1600" b="1" dirty="0"/>
              <a:t>For EBCS Response field:</a:t>
            </a:r>
          </a:p>
          <a:p>
            <a:pPr marL="1200150" lvl="2" indent="-285750">
              <a:lnSpc>
                <a:spcPct val="130000"/>
              </a:lnSpc>
              <a:buFont typeface="Arial" panose="020B0604020202020204" pitchFamily="34" charset="0"/>
              <a:buChar char="•"/>
            </a:pPr>
            <a:r>
              <a:rPr lang="en-US" altLang="zh-CN" sz="1600" dirty="0"/>
              <a:t>Add Authentication Info Present subfield into the EBCS Response Info Control subfield. </a:t>
            </a:r>
          </a:p>
          <a:p>
            <a:pPr marL="1200150" lvl="2" indent="-285750">
              <a:lnSpc>
                <a:spcPct val="130000"/>
              </a:lnSpc>
              <a:buFont typeface="Arial" panose="020B0604020202020204" pitchFamily="34" charset="0"/>
              <a:buChar char="•"/>
            </a:pPr>
            <a:r>
              <a:rPr lang="en-US" altLang="zh-CN" sz="1600" dirty="0"/>
              <a:t>Add Authentication Info subfield into the EBCS Response Info subfield if Authentication Info Present subfield equals to 1. </a:t>
            </a:r>
            <a:endParaRPr lang="en-US" altLang="zh-CN" sz="1800" dirty="0"/>
          </a:p>
          <a:p>
            <a:pPr>
              <a:lnSpc>
                <a:spcPct val="130000"/>
              </a:lnSpc>
            </a:pPr>
            <a:r>
              <a:rPr lang="en-US" altLang="zh-CN" sz="1800" dirty="0"/>
              <a:t>Y/N</a:t>
            </a:r>
            <a:r>
              <a:rPr lang="en-US" altLang="zh-CN" sz="1800"/>
              <a:t>/A – 5 / 7 / 14</a:t>
            </a:r>
            <a:endParaRPr lang="zh-CN" altLang="en-US" sz="1800" dirty="0"/>
          </a:p>
        </p:txBody>
      </p:sp>
      <p:sp>
        <p:nvSpPr>
          <p:cNvPr id="4" name="Slide Number Placeholder 3">
            <a:extLst>
              <a:ext uri="{FF2B5EF4-FFF2-40B4-BE49-F238E27FC236}">
                <a16:creationId xmlns:a16="http://schemas.microsoft.com/office/drawing/2014/main" id="{7D733227-4CB8-1746-83E9-40735B012AD0}"/>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1C6F529F-7B92-AE43-A56C-69674B68A15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8DF77CB-3BB6-3A43-AB44-DE5C7B05BBBF}"/>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20057030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11/21-0958r4.</a:t>
            </a:r>
          </a:p>
          <a:p>
            <a:endParaRPr lang="en-US" dirty="0"/>
          </a:p>
          <a:p>
            <a:r>
              <a:rPr lang="en-US" dirty="0"/>
              <a:t>Mover:	 </a:t>
            </a:r>
            <a:r>
              <a:rPr lang="en-US" dirty="0" err="1"/>
              <a:t>Xiaofei</a:t>
            </a:r>
            <a:r>
              <a:rPr lang="en-US" dirty="0"/>
              <a:t> Wang</a:t>
            </a:r>
          </a:p>
          <a:p>
            <a:r>
              <a:rPr lang="en-US" dirty="0"/>
              <a:t>Second:</a:t>
            </a:r>
            <a:r>
              <a:rPr lang="en-US"/>
              <a:t>	 Stephen McCann</a:t>
            </a:r>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78496449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#120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11/21-0958r5.</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93255033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#121</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“2021-07-16 - ready for motion” tab of 11-20/01985r39.</a:t>
            </a:r>
          </a:p>
          <a:p>
            <a:pPr marL="457200" lvl="1" indent="0"/>
            <a:endParaRPr lang="en-GB" sz="1400" dirty="0"/>
          </a:p>
          <a:p>
            <a:r>
              <a:rPr lang="en-GB" sz="1600" dirty="0"/>
              <a:t>Mover/Second:	 Stephen McCann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9805896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87D70-96EC-0741-A22A-F60E6E9EA02D}"/>
              </a:ext>
            </a:extLst>
          </p:cNvPr>
          <p:cNvSpPr>
            <a:spLocks noGrp="1"/>
          </p:cNvSpPr>
          <p:nvPr>
            <p:ph type="title"/>
          </p:nvPr>
        </p:nvSpPr>
        <p:spPr/>
        <p:txBody>
          <a:bodyPr/>
          <a:lstStyle/>
          <a:p>
            <a:r>
              <a:rPr lang="en-US" dirty="0"/>
              <a:t>Motion #122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62C5B00C-3B50-FA4C-9099-E28B6A0AC405}"/>
              </a:ext>
            </a:extLst>
          </p:cNvPr>
          <p:cNvSpPr>
            <a:spLocks noGrp="1"/>
          </p:cNvSpPr>
          <p:nvPr>
            <p:ph idx="1"/>
          </p:nvPr>
        </p:nvSpPr>
        <p:spPr/>
        <p:txBody>
          <a:bodyPr/>
          <a:lstStyle/>
          <a:p>
            <a:r>
              <a:rPr lang="en-US" dirty="0"/>
              <a:t>Approve the following comment resolution for CID 1096:</a:t>
            </a:r>
          </a:p>
          <a:p>
            <a:endParaRPr lang="en-US" dirty="0"/>
          </a:p>
          <a:p>
            <a:r>
              <a:rPr lang="en-US" dirty="0"/>
              <a:t>	</a:t>
            </a:r>
            <a:r>
              <a:rPr lang="en-GB" b="0" dirty="0"/>
              <a:t>"Rejected: The TG discussed a technical proposal to resolve this comment and decided that this comment is not within the scope of </a:t>
            </a:r>
            <a:r>
              <a:rPr lang="en-GB" b="0" dirty="0" err="1"/>
              <a:t>TGbc</a:t>
            </a:r>
            <a:r>
              <a:rPr lang="en-GB" b="0" dirty="0"/>
              <a:t> as it addresses PHY issues.”</a:t>
            </a:r>
          </a:p>
          <a:p>
            <a:endParaRPr lang="en-GB" b="0" dirty="0"/>
          </a:p>
          <a:p>
            <a:r>
              <a:rPr lang="en-US" dirty="0"/>
              <a:t>Mover / Second:		Stephen McCann / </a:t>
            </a:r>
            <a:r>
              <a:rPr lang="en-US" dirty="0" err="1"/>
              <a:t>Jouni</a:t>
            </a:r>
            <a:r>
              <a:rPr lang="en-US" dirty="0"/>
              <a:t> </a:t>
            </a:r>
            <a:r>
              <a:rPr lang="en-US" dirty="0" err="1"/>
              <a:t>Malinen</a:t>
            </a:r>
            <a:endParaRPr lang="en-US" dirty="0"/>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72FE162A-778E-BA4B-8688-2D46AD88177E}"/>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F939D6ED-3103-2248-B911-5A61D338E75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F058BBB-AD63-2642-9B2A-ED03A9569A6F}"/>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35212115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AF1BD-0DC5-C843-96FC-4C2E54AC7F98}"/>
              </a:ext>
            </a:extLst>
          </p:cNvPr>
          <p:cNvSpPr>
            <a:spLocks noGrp="1"/>
          </p:cNvSpPr>
          <p:nvPr>
            <p:ph type="title"/>
          </p:nvPr>
        </p:nvSpPr>
        <p:spPr/>
        <p:txBody>
          <a:bodyPr/>
          <a:lstStyle/>
          <a:p>
            <a:r>
              <a:rPr lang="en-US" dirty="0"/>
              <a:t>Motion #123</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03D09AE0-82C6-F045-ABF4-3BE3C0D8F8A3}"/>
              </a:ext>
            </a:extLst>
          </p:cNvPr>
          <p:cNvSpPr>
            <a:spLocks noGrp="1"/>
          </p:cNvSpPr>
          <p:nvPr>
            <p:ph idx="1"/>
          </p:nvPr>
        </p:nvSpPr>
        <p:spPr/>
        <p:txBody>
          <a:bodyPr/>
          <a:lstStyle/>
          <a:p>
            <a:r>
              <a:rPr lang="en-US" dirty="0"/>
              <a:t>Approve the comment resolutions for CIDs</a:t>
            </a:r>
          </a:p>
          <a:p>
            <a:pPr lvl="1">
              <a:buFont typeface="Arial" panose="020B0604020202020204" pitchFamily="34" charset="0"/>
              <a:buChar char="•"/>
            </a:pPr>
            <a:r>
              <a:rPr lang="en-US" dirty="0"/>
              <a:t>1365</a:t>
            </a:r>
          </a:p>
          <a:p>
            <a:pPr lvl="1">
              <a:buFont typeface="Arial" panose="020B0604020202020204" pitchFamily="34" charset="0"/>
              <a:buChar char="•"/>
            </a:pPr>
            <a:r>
              <a:rPr lang="en-US" dirty="0"/>
              <a:t>1368</a:t>
            </a:r>
          </a:p>
          <a:p>
            <a:pPr lvl="1">
              <a:buFont typeface="Arial" panose="020B0604020202020204" pitchFamily="34" charset="0"/>
              <a:buChar char="•"/>
            </a:pPr>
            <a:r>
              <a:rPr lang="en-US" dirty="0"/>
              <a:t>1369</a:t>
            </a:r>
          </a:p>
          <a:p>
            <a:pPr lvl="1">
              <a:buFont typeface="Arial" panose="020B0604020202020204" pitchFamily="34" charset="0"/>
              <a:buChar char="•"/>
            </a:pPr>
            <a:r>
              <a:rPr lang="en-US" dirty="0"/>
              <a:t>1547</a:t>
            </a:r>
          </a:p>
          <a:p>
            <a:r>
              <a:rPr lang="en-US" dirty="0"/>
              <a:t>As contained in DCN 11-21/1177r01</a:t>
            </a:r>
          </a:p>
          <a:p>
            <a:endParaRPr lang="en-US" dirty="0"/>
          </a:p>
          <a:p>
            <a:r>
              <a:rPr lang="en-US" dirty="0"/>
              <a:t>Mover / Second: </a:t>
            </a:r>
            <a:r>
              <a:rPr lang="en-US" dirty="0" err="1"/>
              <a:t>Xiaofei</a:t>
            </a:r>
            <a:r>
              <a:rPr lang="en-US" dirty="0"/>
              <a:t> Wang / Stephen McCann</a:t>
            </a:r>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B8F17BFF-9034-FF42-B24D-8085595FD002}"/>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4A5124CC-7775-3B45-A5BA-0DBA0C289F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867D09B-A37A-7149-BF2E-7FECD6B7074D}"/>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98283565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79B53-08CA-D54C-9754-73811539CAB6}"/>
              </a:ext>
            </a:extLst>
          </p:cNvPr>
          <p:cNvSpPr>
            <a:spLocks noGrp="1"/>
          </p:cNvSpPr>
          <p:nvPr>
            <p:ph type="title"/>
          </p:nvPr>
        </p:nvSpPr>
        <p:spPr/>
        <p:txBody>
          <a:bodyPr/>
          <a:lstStyle/>
          <a:p>
            <a:r>
              <a:rPr lang="en-US" dirty="0"/>
              <a:t>Motion #124</a:t>
            </a:r>
            <a:br>
              <a:rPr lang="en-US" dirty="0"/>
            </a:br>
            <a:r>
              <a:rPr lang="en-US" dirty="0"/>
              <a:t>Approval of timeline	</a:t>
            </a:r>
          </a:p>
        </p:txBody>
      </p:sp>
      <p:sp>
        <p:nvSpPr>
          <p:cNvPr id="3" name="Content Placeholder 2">
            <a:extLst>
              <a:ext uri="{FF2B5EF4-FFF2-40B4-BE49-F238E27FC236}">
                <a16:creationId xmlns:a16="http://schemas.microsoft.com/office/drawing/2014/main" id="{36C41662-33CF-1B4E-A448-187386B8FC25}"/>
              </a:ext>
            </a:extLst>
          </p:cNvPr>
          <p:cNvSpPr>
            <a:spLocks noGrp="1"/>
          </p:cNvSpPr>
          <p:nvPr>
            <p:ph idx="1"/>
          </p:nvPr>
        </p:nvSpPr>
        <p:spPr/>
        <p:txBody>
          <a:bodyPr/>
          <a:lstStyle/>
          <a:p>
            <a:r>
              <a:rPr lang="en-US" dirty="0"/>
              <a:t>Move to approve the revised </a:t>
            </a:r>
            <a:r>
              <a:rPr lang="en-US" dirty="0" err="1"/>
              <a:t>TGbc</a:t>
            </a:r>
            <a:r>
              <a:rPr lang="en-US" dirty="0"/>
              <a:t> timeline as contained in 11-21/956r0</a:t>
            </a:r>
          </a:p>
          <a:p>
            <a:endParaRPr lang="en-US" dirty="0"/>
          </a:p>
          <a:p>
            <a:r>
              <a:rPr lang="en-US" dirty="0"/>
              <a:t>Mover / Second:	Stephen McCann / Hitoshi Morioka</a:t>
            </a:r>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368AC8A4-03CB-A540-9C08-17AB3F93EE9B}"/>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809A558E-926D-3847-9056-DCF8B9337DD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1F3E027-184B-F944-9CB4-491322A7373F}"/>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91013077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11-21/1058r0 (Jul 09 telco),</a:t>
            </a:r>
          </a:p>
          <a:p>
            <a:pPr lvl="1">
              <a:buFont typeface="Times New Roman" pitchFamily="16" charset="0"/>
              <a:buChar char="•"/>
            </a:pPr>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7670631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#194</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“2022-11-14 - ready for motion” tab of 11-22/1902r5.</a:t>
            </a:r>
          </a:p>
          <a:p>
            <a:pPr marL="457200" lvl="1" indent="0"/>
            <a:endParaRPr lang="en-GB" sz="1400" dirty="0"/>
          </a:p>
          <a:p>
            <a:r>
              <a:rPr lang="en-GB" sz="1600" dirty="0"/>
              <a:t>Mover/Second: Hitoshi Morioka /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60886335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2021 – July 2021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#113 -- #xxx</a:t>
            </a:r>
          </a:p>
          <a:p>
            <a:r>
              <a:rPr lang="en-US" dirty="0"/>
              <a:t>Straw Polls  -- #30 -- #31</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110</a:t>
            </a:fld>
            <a:endParaRPr lang="en-GB"/>
          </a:p>
        </p:txBody>
      </p:sp>
    </p:spTree>
    <p:extLst>
      <p:ext uri="{BB962C8B-B14F-4D97-AF65-F5344CB8AC3E}">
        <p14:creationId xmlns:p14="http://schemas.microsoft.com/office/powerpoint/2010/main" val="403442088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#30</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pPr marL="285750" indent="-285750">
              <a:buFont typeface="Arial" panose="020B0604020202020204" pitchFamily="34" charset="0"/>
              <a:buChar char="•"/>
            </a:pPr>
            <a:r>
              <a:rPr lang="en-US" altLang="zh-CN" sz="1800" dirty="0"/>
              <a:t>Do you agree to make </a:t>
            </a:r>
            <a:r>
              <a:rPr lang="en-US" altLang="zh-CN" sz="1800" dirty="0">
                <a:sym typeface="+mn-ea"/>
              </a:rPr>
              <a:t>the following changes to EBCS Request ANQP-element format (as shown in slide 5 of 11-21/599r1)? </a:t>
            </a:r>
            <a:endParaRPr lang="en-US" altLang="zh-CN" sz="1800" dirty="0"/>
          </a:p>
          <a:p>
            <a:pPr lvl="1">
              <a:buFont typeface="Arial" panose="020B0604020202020204" pitchFamily="34" charset="0"/>
              <a:buChar char="•"/>
            </a:pPr>
            <a:r>
              <a:rPr lang="en-US" altLang="zh-CN" sz="1800" b="1" dirty="0"/>
              <a:t>Add the Enhanced Broadcast Services Request Control subfield and the Requested Time to Termination subfield into the Enhanced Broadcast Services Request Tuples field.</a:t>
            </a:r>
          </a:p>
          <a:p>
            <a:pPr lvl="1">
              <a:buFont typeface="Arial" panose="020B0604020202020204" pitchFamily="34" charset="0"/>
              <a:buChar char="•"/>
            </a:pPr>
            <a:r>
              <a:rPr lang="en-US" altLang="zh-CN" sz="1800" b="1" dirty="0"/>
              <a:t>Add the Requested Time to Termination Present subfield into the Enhanced Broadcast Services Request Control field. </a:t>
            </a:r>
          </a:p>
          <a:p>
            <a:pPr lvl="1">
              <a:buFont typeface="Arial" panose="020B0604020202020204" pitchFamily="34" charset="0"/>
              <a:buChar char="•"/>
            </a:pPr>
            <a:r>
              <a:rPr lang="en-US" altLang="zh-CN" sz="1800" b="1" dirty="0"/>
              <a:t>Additional discussion on security needed</a:t>
            </a:r>
          </a:p>
          <a:p>
            <a:endParaRPr lang="en-US" altLang="zh-CN" dirty="0"/>
          </a:p>
          <a:p>
            <a:r>
              <a:rPr lang="en-US" altLang="zh-CN" dirty="0"/>
              <a:t>Y/N/A: 6 – 1 - 4</a:t>
            </a:r>
          </a:p>
          <a:p>
            <a:endParaRPr lang="en-US"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45421120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#31</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r>
              <a:rPr lang="en-US" altLang="zh-CN" sz="1400" dirty="0"/>
              <a:t>Do you agree to make the following changes to </a:t>
            </a:r>
            <a:r>
              <a:rPr lang="en-US" altLang="zh-CN" sz="1400" dirty="0">
                <a:sym typeface="+mn-ea"/>
              </a:rPr>
              <a:t>the EBCS Request/Response element (as shown in slide 4 and 5 of 11-21/897r0) and Enhanced Broadcast Services Request/Response ANQP-element (as shown in slide 7 and 8 of 11-21/897r0)</a:t>
            </a:r>
            <a:r>
              <a:rPr lang="en-US" altLang="zh-CN" sz="1400" dirty="0"/>
              <a:t>?</a:t>
            </a:r>
          </a:p>
          <a:p>
            <a:pPr lvl="1">
              <a:buFont typeface="Wingdings" panose="05000000000000000000" pitchFamily="2" charset="2"/>
              <a:buChar char="l"/>
            </a:pPr>
            <a:r>
              <a:rPr lang="en-US" altLang="zh-CN" sz="1200" b="1" dirty="0"/>
              <a:t>For EBCS Request element:</a:t>
            </a:r>
          </a:p>
          <a:p>
            <a:pPr marL="1200150" lvl="2" indent="-285750">
              <a:buFont typeface="Arial" panose="020B0604020202020204" pitchFamily="34" charset="0"/>
              <a:buChar char="•"/>
            </a:pPr>
            <a:r>
              <a:rPr lang="en-US" altLang="zh-CN" sz="1600" dirty="0"/>
              <a:t>Add Request Authentication Info subfield into the EBCS Request Info Control subfield.</a:t>
            </a:r>
          </a:p>
          <a:p>
            <a:pPr lvl="1">
              <a:buFont typeface="Wingdings" panose="05000000000000000000" pitchFamily="2" charset="2"/>
              <a:buChar char="l"/>
            </a:pPr>
            <a:r>
              <a:rPr lang="en-US" altLang="zh-CN" sz="1200" b="1" dirty="0"/>
              <a:t>For EBCS Response element:</a:t>
            </a:r>
          </a:p>
          <a:p>
            <a:pPr marL="1200150" lvl="2" indent="-285750">
              <a:buFont typeface="Arial" panose="020B0604020202020204" pitchFamily="34" charset="0"/>
              <a:buChar char="•"/>
            </a:pPr>
            <a:r>
              <a:rPr lang="en-US" altLang="zh-CN" sz="1600" dirty="0"/>
              <a:t>Add Authentication Info Present subfield into the EBCS Response Info Control subfield. </a:t>
            </a:r>
          </a:p>
          <a:p>
            <a:pPr marL="1200150" lvl="2" indent="-285750">
              <a:buFont typeface="Arial" panose="020B0604020202020204" pitchFamily="34" charset="0"/>
              <a:buChar char="•"/>
            </a:pPr>
            <a:r>
              <a:rPr lang="en-US" altLang="zh-CN" sz="1600" dirty="0"/>
              <a:t>Add Authentication Info subfield into the EBCS Response Information Set field if Authentication Info Present subfield equals to 1. </a:t>
            </a:r>
          </a:p>
          <a:p>
            <a:pPr lvl="1"/>
            <a:r>
              <a:rPr lang="en-US" altLang="zh-CN" sz="1200" dirty="0"/>
              <a:t>Note: Enhanced Broadcast Services Request Control subfield is added into the Enhanced Broadcast Services Request Tuples field as per Straw Poll #30 (doc:11-21-0599/r1).</a:t>
            </a:r>
          </a:p>
          <a:p>
            <a:endParaRPr lang="en-US" altLang="zh-CN" sz="1400" dirty="0"/>
          </a:p>
          <a:p>
            <a:r>
              <a:rPr lang="en-US" altLang="zh-CN" sz="2000" dirty="0"/>
              <a:t>Y/N/</a:t>
            </a:r>
            <a:r>
              <a:rPr lang="en-US" altLang="zh-CN" sz="2000"/>
              <a:t>A: 1-3-5</a:t>
            </a:r>
            <a:endParaRPr lang="en-US" sz="2000"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99639829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#105 -- #112</a:t>
            </a:r>
          </a:p>
          <a:p>
            <a:r>
              <a:rPr lang="en-US" strike="sngStrike" dirty="0"/>
              <a:t>Straw Polls  -- #xx -- #xx</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113</a:t>
            </a:fld>
            <a:endParaRPr lang="en-GB"/>
          </a:p>
        </p:txBody>
      </p:sp>
    </p:spTree>
    <p:extLst>
      <p:ext uri="{BB962C8B-B14F-4D97-AF65-F5344CB8AC3E}">
        <p14:creationId xmlns:p14="http://schemas.microsoft.com/office/powerpoint/2010/main" val="121461231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#105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11/21-0608r2.</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44646771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11-21/0404r0 (March online plenary),</a:t>
            </a:r>
          </a:p>
          <a:p>
            <a:pPr lvl="1">
              <a:buFont typeface="Times New Roman" pitchFamily="16" charset="0"/>
              <a:buChar char="•"/>
            </a:pPr>
            <a:r>
              <a:rPr lang="en-GB" sz="1400" dirty="0"/>
              <a:t>11-21/0513r0 (Mar 23 telco),</a:t>
            </a:r>
          </a:p>
          <a:p>
            <a:pPr lvl="1">
              <a:buFont typeface="Times New Roman" pitchFamily="16" charset="0"/>
              <a:buChar char="•"/>
            </a:pPr>
            <a:r>
              <a:rPr lang="en-GB" sz="1400" dirty="0"/>
              <a:t>11-21/0561r0 (Mar 30 telco),</a:t>
            </a:r>
          </a:p>
          <a:p>
            <a:pPr lvl="1">
              <a:buFont typeface="Times New Roman" pitchFamily="16" charset="0"/>
              <a:buChar char="•"/>
            </a:pPr>
            <a:r>
              <a:rPr lang="en-GB" sz="1400" dirty="0"/>
              <a:t>11-21/0603r0 (Apr 6 telco),</a:t>
            </a:r>
          </a:p>
          <a:p>
            <a:pPr lvl="1">
              <a:buFont typeface="Times New Roman" pitchFamily="16" charset="0"/>
              <a:buChar char="•"/>
            </a:pPr>
            <a:r>
              <a:rPr lang="en-GB" sz="1400" dirty="0"/>
              <a:t>11-21/0657r1 (Apr 13 telco),</a:t>
            </a:r>
          </a:p>
          <a:p>
            <a:pPr lvl="1">
              <a:buFont typeface="Times New Roman" pitchFamily="16" charset="0"/>
              <a:buChar char="•"/>
            </a:pPr>
            <a:r>
              <a:rPr lang="en-GB" sz="1400" dirty="0"/>
              <a:t>11-21/0693r0 (Apr 20 telco),</a:t>
            </a:r>
          </a:p>
          <a:p>
            <a:pPr lvl="1">
              <a:buFont typeface="Times New Roman" pitchFamily="16" charset="0"/>
              <a:buChar char="•"/>
            </a:pPr>
            <a:r>
              <a:rPr lang="en-GB" sz="1400" dirty="0"/>
              <a:t>11-21/0710r0 (Apr 27 telco),</a:t>
            </a:r>
          </a:p>
          <a:p>
            <a:pPr lvl="1">
              <a:buFont typeface="Times New Roman" pitchFamily="16" charset="0"/>
              <a:buChar char="•"/>
            </a:pPr>
            <a:r>
              <a:rPr lang="en-GB" sz="1400" dirty="0"/>
              <a:t>11-21/0742r0 (May 4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529560820"/>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“2021-05-11 – ready for motion” tab of 11-20/1985r30.</a:t>
            </a:r>
          </a:p>
          <a:p>
            <a:pPr marL="457200" lvl="1" indent="0"/>
            <a:endParaRPr lang="en-GB" sz="1400" dirty="0"/>
          </a:p>
          <a:p>
            <a:r>
              <a:rPr lang="en-GB" sz="1600" dirty="0"/>
              <a:t>Mover/Second:	Stephen McCann / Carol Ansley</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460169612"/>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a:xfrm>
            <a:off x="685800" y="828699"/>
            <a:ext cx="7770813" cy="1065213"/>
          </a:xfrm>
        </p:spPr>
        <p:txBody>
          <a:bodyPr/>
          <a:lstStyle/>
          <a:p>
            <a:r>
              <a:rPr lang="en-US" dirty="0"/>
              <a:t>Motion #108</a:t>
            </a:r>
            <a:br>
              <a:rPr lang="en-US" dirty="0"/>
            </a:br>
            <a:r>
              <a:rPr lang="en-US" dirty="0"/>
              <a:t>Approval of Comment Resolution</a:t>
            </a:r>
            <a:br>
              <a:rPr lang="en-US" dirty="0"/>
            </a:br>
            <a:r>
              <a:rPr lang="en-US" dirty="0"/>
              <a:t>(Change Resolution for CID 1091)</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a:xfrm>
            <a:off x="685800" y="2347763"/>
            <a:ext cx="7770813" cy="3889549"/>
          </a:xfrm>
        </p:spPr>
        <p:txBody>
          <a:bodyPr/>
          <a:lstStyle/>
          <a:p>
            <a:pPr>
              <a:buFont typeface="Times New Roman" pitchFamily="16" charset="0"/>
              <a:buChar char="•"/>
            </a:pPr>
            <a:r>
              <a:rPr lang="en-GB" sz="1600" dirty="0"/>
              <a:t>Approve to CHANGE the comment resolution for CID 1091 to:</a:t>
            </a:r>
            <a:br>
              <a:rPr lang="en-GB" sz="1600" dirty="0"/>
            </a:br>
            <a:br>
              <a:rPr lang="en-GB" sz="1600" dirty="0"/>
            </a:br>
            <a:r>
              <a:rPr lang="en-GB" sz="1600" dirty="0"/>
              <a:t>Revised: Change Negotiation Method to a bitmask that can accommodate multiple choices, as shown in document URL https://</a:t>
            </a:r>
            <a:r>
              <a:rPr lang="en-GB" sz="1600" dirty="0" err="1"/>
              <a:t>mentor.ieee.org</a:t>
            </a:r>
            <a:r>
              <a:rPr lang="en-GB" sz="1600" dirty="0"/>
              <a:t>/802.11/</a:t>
            </a:r>
            <a:r>
              <a:rPr lang="en-GB" sz="1600" dirty="0" err="1"/>
              <a:t>dcn</a:t>
            </a:r>
            <a:r>
              <a:rPr lang="en-GB" sz="1600" dirty="0"/>
              <a:t>/21/11-21-0581-06-00bc-conflict-1091-1451.docx</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13119520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#109</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“2021-05-14a – ready for motion” tab of 11-20/1985r32.</a:t>
            </a:r>
          </a:p>
          <a:p>
            <a:pPr marL="457200" lvl="1" indent="0"/>
            <a:endParaRPr lang="en-GB" sz="1400" dirty="0"/>
          </a:p>
          <a:p>
            <a:r>
              <a:rPr lang="en-GB" sz="1600" dirty="0"/>
              <a:t>Mover/Second:	 Stephen McCann / </a:t>
            </a:r>
            <a:r>
              <a:rPr lang="en-GB" sz="1600" dirty="0" err="1"/>
              <a:t>Abhi</a:t>
            </a:r>
            <a:r>
              <a:rPr lang="en-GB" sz="1600" dirty="0"/>
              <a:t> Patil </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855817232"/>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 – editor - ready for motion” tab of 11-20/1985r32.</a:t>
            </a:r>
          </a:p>
          <a:p>
            <a:pPr marL="457200" lvl="1" indent="0"/>
            <a:endParaRPr lang="en-GB" sz="1400" dirty="0"/>
          </a:p>
          <a:p>
            <a:r>
              <a:rPr lang="en-GB" sz="1600" dirty="0"/>
              <a:t>Mover/Second:	 Antonio de la Oliva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109425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#195</a:t>
            </a:r>
            <a:br>
              <a:rPr lang="en-US" dirty="0"/>
            </a:br>
            <a:r>
              <a:rPr lang="en-US" dirty="0"/>
              <a:t>Reconsider Motion #194 </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Move to reconsider Motion #194; </a:t>
            </a:r>
          </a:p>
          <a:p>
            <a:pPr>
              <a:buFont typeface="Times New Roman" pitchFamily="16" charset="0"/>
              <a:buChar char="•"/>
            </a:pPr>
            <a:r>
              <a:rPr lang="en-GB" sz="1600" dirty="0"/>
              <a:t>and amend the motion text to: “Approve the comment resolution(s) as contained in the “2022-11-1</a:t>
            </a:r>
            <a:r>
              <a:rPr lang="en-GB" sz="1600" dirty="0">
                <a:highlight>
                  <a:srgbClr val="FFFF00"/>
                </a:highlight>
              </a:rPr>
              <a:t>5</a:t>
            </a:r>
            <a:r>
              <a:rPr lang="en-GB" sz="1600" dirty="0"/>
              <a:t> - ready for motion” tab of 11-22/1902r5”;</a:t>
            </a:r>
          </a:p>
          <a:p>
            <a:pPr>
              <a:buFont typeface="Times New Roman" pitchFamily="16" charset="0"/>
              <a:buChar char="•"/>
            </a:pPr>
            <a:r>
              <a:rPr lang="en-GB" sz="1600" dirty="0"/>
              <a:t>And Approve the amended motion.</a:t>
            </a:r>
          </a:p>
          <a:p>
            <a:pPr>
              <a:buFont typeface="Times New Roman" pitchFamily="16" charset="0"/>
              <a:buChar char="•"/>
            </a:pPr>
            <a:endParaRPr lang="en-GB" sz="1600" dirty="0"/>
          </a:p>
          <a:p>
            <a:pPr marL="457200" lvl="1" indent="0"/>
            <a:endParaRPr lang="en-GB" sz="1400" dirty="0"/>
          </a:p>
          <a:p>
            <a:r>
              <a:rPr lang="en-GB" sz="1600" dirty="0"/>
              <a:t>Mover/Second: Stephen McCann / Hitoshi Morioka </a:t>
            </a:r>
          </a:p>
          <a:p>
            <a:r>
              <a:rPr lang="en-GB" sz="1600" dirty="0"/>
              <a:t>Approved by unanimous consent</a:t>
            </a:r>
          </a:p>
          <a:p>
            <a:endParaRPr lang="en-GB" sz="1600" strike="sngStrike" dirty="0"/>
          </a:p>
          <a:p>
            <a:endParaRPr lang="en-GB" sz="1600" strike="sngStrike" dirty="0"/>
          </a:p>
          <a:p>
            <a:r>
              <a:rPr lang="en-GB" sz="1600" dirty="0"/>
              <a:t>Note: Motion -194 had a typo in the motion tab name. The wrongly spelled tab was already approved.</a:t>
            </a:r>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101371659"/>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#111</a:t>
            </a:r>
            <a:br>
              <a:rPr lang="en-US" dirty="0"/>
            </a:br>
            <a:r>
              <a:rPr lang="en-US" dirty="0"/>
              <a:t>Approval of </a:t>
            </a:r>
            <a:r>
              <a:rPr lang="en-US" dirty="0" err="1"/>
              <a:t>TGbc</a:t>
            </a:r>
            <a:r>
              <a:rPr lang="en-US" dirty="0"/>
              <a:t> Time Line (Changes)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a:t>
            </a:r>
            <a:r>
              <a:rPr lang="en-GB" sz="1600" dirty="0" err="1"/>
              <a:t>TGbc</a:t>
            </a:r>
            <a:r>
              <a:rPr lang="en-GB" sz="1600" dirty="0"/>
              <a:t> Time Line as shown on slide 31 of 11-21/0606r1</a:t>
            </a:r>
          </a:p>
          <a:p>
            <a:pPr marL="457200" lvl="1" indent="0"/>
            <a:endParaRPr lang="en-GB" sz="1400" dirty="0"/>
          </a:p>
          <a:p>
            <a:r>
              <a:rPr lang="en-GB" sz="1600" dirty="0"/>
              <a:t>Mover/Second:	</a:t>
            </a:r>
            <a:r>
              <a:rPr lang="en-GB" sz="1600" dirty="0" err="1"/>
              <a:t>Xiaofei</a:t>
            </a:r>
            <a:r>
              <a:rPr lang="en-GB" sz="1600" dirty="0"/>
              <a:t> Wang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49530911"/>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“2021-05-14b – ready for motion” tab of 11-20/1985r33.</a:t>
            </a:r>
          </a:p>
          <a:p>
            <a:pPr marL="457200" lvl="1" indent="0"/>
            <a:endParaRPr lang="en-GB" sz="1400" dirty="0"/>
          </a:p>
          <a:p>
            <a:r>
              <a:rPr lang="en-GB" sz="1600" dirty="0"/>
              <a:t>Mover/Second:	 Stephen McCann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20011877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2021 – May 20021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#103 -- #104</a:t>
            </a:r>
          </a:p>
          <a:p>
            <a:r>
              <a:rPr lang="en-US" strike="sngStrike" dirty="0"/>
              <a:t>Straw Polls  -- #xx -- #xx</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122</a:t>
            </a:fld>
            <a:endParaRPr lang="en-GB"/>
          </a:p>
        </p:txBody>
      </p:sp>
    </p:spTree>
    <p:extLst>
      <p:ext uri="{BB962C8B-B14F-4D97-AF65-F5344CB8AC3E}">
        <p14:creationId xmlns:p14="http://schemas.microsoft.com/office/powerpoint/2010/main" val="3301453097"/>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“2021-04-13” tab of 11-20/01985r26.</a:t>
            </a:r>
          </a:p>
          <a:p>
            <a:pPr marL="457200" lvl="1" indent="0"/>
            <a:endParaRPr lang="en-GB" sz="1400" dirty="0"/>
          </a:p>
          <a:p>
            <a:r>
              <a:rPr lang="en-GB" sz="1600" dirty="0"/>
              <a:t>Mover/Second:	 Stephen McCann / Hiroshi Mano</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252924954"/>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#104</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“2021-05-04 - ready for motion” tab of 11-20/01985r29.</a:t>
            </a:r>
          </a:p>
          <a:p>
            <a:pPr marL="457200" lvl="1" indent="0"/>
            <a:endParaRPr lang="en-GB" sz="1400" dirty="0"/>
          </a:p>
          <a:p>
            <a:r>
              <a:rPr lang="en-GB" sz="1600" dirty="0"/>
              <a:t>Mover/Second:	Stephen McCann,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r>
              <a:rPr lang="en-GB" sz="1600" dirty="0"/>
              <a:t>Note: Motion announced to WG Reflector on April 20, 2021</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919845791"/>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#94 -- #102</a:t>
            </a:r>
          </a:p>
          <a:p>
            <a:r>
              <a:rPr lang="en-US" dirty="0"/>
              <a:t>Straw Polls  -- #29 -- #29</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125</a:t>
            </a:fld>
            <a:endParaRPr lang="en-GB"/>
          </a:p>
        </p:txBody>
      </p:sp>
    </p:spTree>
    <p:extLst>
      <p:ext uri="{BB962C8B-B14F-4D97-AF65-F5344CB8AC3E}">
        <p14:creationId xmlns:p14="http://schemas.microsoft.com/office/powerpoint/2010/main" val="280570283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11/21-0198r1.</a:t>
            </a:r>
          </a:p>
          <a:p>
            <a:endParaRPr lang="en-US" dirty="0"/>
          </a:p>
          <a:p>
            <a:r>
              <a:rPr lang="en-US" dirty="0"/>
              <a:t>Mover:	Antonio de la Oliva</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28757203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11-21/0037r2 (January online interim),</a:t>
            </a:r>
          </a:p>
          <a:p>
            <a:pPr lvl="1">
              <a:buFont typeface="Times New Roman" pitchFamily="16" charset="0"/>
              <a:buChar char="•"/>
            </a:pPr>
            <a:r>
              <a:rPr lang="en-GB" sz="1400" dirty="0"/>
              <a:t>11-21/0127r0 (Jan 19 telco),</a:t>
            </a:r>
          </a:p>
          <a:p>
            <a:pPr lvl="1">
              <a:buFont typeface="Times New Roman" pitchFamily="16" charset="0"/>
              <a:buChar char="•"/>
            </a:pPr>
            <a:r>
              <a:rPr lang="en-GB" sz="1400" dirty="0"/>
              <a:t>11-21/0150r0 (Jan 26 telco),</a:t>
            </a:r>
          </a:p>
          <a:p>
            <a:pPr lvl="1">
              <a:buFont typeface="Times New Roman" pitchFamily="16" charset="0"/>
              <a:buChar char="•"/>
            </a:pPr>
            <a:r>
              <a:rPr lang="en-GB" sz="1400" dirty="0"/>
              <a:t>11-21/0187r1 (Feb 2 telco),</a:t>
            </a:r>
          </a:p>
          <a:p>
            <a:pPr lvl="1">
              <a:buFont typeface="Times New Roman" pitchFamily="16" charset="0"/>
              <a:buChar char="•"/>
            </a:pPr>
            <a:r>
              <a:rPr lang="en-GB" sz="1400" dirty="0"/>
              <a:t>11-21/0231r0 (Feb 9 telco),</a:t>
            </a:r>
          </a:p>
          <a:p>
            <a:pPr lvl="1">
              <a:buFont typeface="Times New Roman" pitchFamily="16" charset="0"/>
              <a:buChar char="•"/>
            </a:pPr>
            <a:r>
              <a:rPr lang="en-GB" sz="1400" dirty="0"/>
              <a:t>11-21/0249r0 (Feb 16 telco),</a:t>
            </a:r>
          </a:p>
          <a:p>
            <a:pPr lvl="1">
              <a:buFont typeface="Times New Roman" pitchFamily="16" charset="0"/>
              <a:buChar char="•"/>
            </a:pPr>
            <a:r>
              <a:rPr lang="en-GB" sz="1400" dirty="0"/>
              <a:t>11-21/0315r0 (Feb 23 telco),</a:t>
            </a:r>
          </a:p>
          <a:p>
            <a:pPr lvl="1">
              <a:buFont typeface="Times New Roman" pitchFamily="16" charset="0"/>
              <a:buChar char="•"/>
            </a:pPr>
            <a:r>
              <a:rPr lang="en-GB" sz="1400" dirty="0"/>
              <a:t>11-21/0356r0 (Mar 2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71479311"/>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for CID 1237 as contained in 11-21/0238r03.</a:t>
            </a:r>
          </a:p>
          <a:p>
            <a:pPr marL="457200" lvl="1" indent="0"/>
            <a:endParaRPr lang="en-GB" sz="1400" dirty="0"/>
          </a:p>
          <a:p>
            <a:r>
              <a:rPr lang="en-GB" sz="1600" dirty="0"/>
              <a:t>Mover/Second:	Hitoshi Morioka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121845988"/>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pPr lvl="1">
              <a:buFont typeface="Times New Roman" pitchFamily="16" charset="0"/>
              <a:buChar char="•"/>
            </a:pPr>
            <a:r>
              <a:rPr lang="en-GB" sz="1200" dirty="0"/>
              <a:t>approve the comment resolution for CIDs 1011, 1012, 1046, 1047, 1069, 1215, 1451, 1452, 1453, 1456, 1494, 1495, 1512, 1513, 1531, 1532, 1562 and 1602 as presented in document https://</a:t>
            </a:r>
            <a:r>
              <a:rPr lang="en-GB" sz="1200" dirty="0" err="1"/>
              <a:t>mentor.ieee.org</a:t>
            </a:r>
            <a:r>
              <a:rPr lang="en-GB" sz="1200" dirty="0"/>
              <a:t>/802.11/</a:t>
            </a:r>
            <a:r>
              <a:rPr lang="en-GB" sz="1200" dirty="0" err="1"/>
              <a:t>dcn</a:t>
            </a:r>
            <a:r>
              <a:rPr lang="en-GB" sz="1200" dirty="0"/>
              <a:t>/21/11-21-0176-04-00bc-excel-with-resolution-assigned-to-antonio.xlsx.</a:t>
            </a:r>
            <a:endParaRPr lang="en-GB" sz="1600" dirty="0"/>
          </a:p>
          <a:p>
            <a:pPr marL="457200" lvl="1" indent="0"/>
            <a:endParaRPr lang="en-GB" sz="1400" dirty="0"/>
          </a:p>
          <a:p>
            <a:r>
              <a:rPr lang="en-GB" sz="1600" dirty="0"/>
              <a:t>Mover/Second:	Antonio de la Oliva / Stephen McCann</a:t>
            </a:r>
          </a:p>
          <a:p>
            <a:r>
              <a:rPr lang="en-GB" sz="1600" dirty="0"/>
              <a:t>Y/N/A: 8/5/17  -- motion fails (pending validation of yes and no votes)</a:t>
            </a:r>
          </a:p>
          <a:p>
            <a:endParaRPr lang="en-GB" sz="1600" dirty="0"/>
          </a:p>
          <a:p>
            <a:r>
              <a:rPr lang="en-GB" sz="1600" dirty="0"/>
              <a:t>Note – outcome after audit:</a:t>
            </a:r>
          </a:p>
          <a:p>
            <a:r>
              <a:rPr lang="en-GB" sz="1600" dirty="0"/>
              <a:t>	Yes: 7</a:t>
            </a:r>
          </a:p>
          <a:p>
            <a:r>
              <a:rPr lang="en-GB" sz="1600" dirty="0"/>
              <a:t>	No: 5</a:t>
            </a:r>
          </a:p>
          <a:p>
            <a:r>
              <a:rPr lang="en-GB" sz="1600" dirty="0"/>
              <a:t>One Yes voter could not be validated as a voting member.</a:t>
            </a:r>
          </a:p>
          <a:p>
            <a:r>
              <a:rPr lang="en-GB" sz="1600" dirty="0"/>
              <a:t>Outcome of motion unchanged – motion fails.</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9663136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#196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“2022-11-17 - ready for motion” tab of 11-22/1902r6.</a:t>
            </a:r>
          </a:p>
          <a:p>
            <a:pPr marL="457200" lvl="1" indent="0"/>
            <a:endParaRPr lang="en-GB" sz="1400" dirty="0"/>
          </a:p>
          <a:p>
            <a:r>
              <a:rPr lang="en-GB" sz="1600" dirty="0"/>
              <a:t>Mover/Second: </a:t>
            </a:r>
            <a:r>
              <a:rPr lang="en-GB" sz="1600" dirty="0" err="1"/>
              <a:t>Xiaofei</a:t>
            </a:r>
            <a:r>
              <a:rPr lang="en-GB" sz="1600" dirty="0"/>
              <a:t> Wang / Nikola </a:t>
            </a:r>
            <a:r>
              <a:rPr lang="en-GB" sz="1600" dirty="0" err="1"/>
              <a:t>Serafimovski</a:t>
            </a:r>
            <a:endParaRPr lang="en-GB" sz="1600" dirty="0"/>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872437087"/>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#97a</a:t>
            </a:r>
            <a:br>
              <a:rPr lang="en-US" dirty="0"/>
            </a:br>
            <a:r>
              <a:rPr lang="en-US" dirty="0"/>
              <a:t>Motion to amend</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pPr lvl="1">
              <a:buFont typeface="Times New Roman" pitchFamily="16" charset="0"/>
              <a:buChar char="•"/>
            </a:pPr>
            <a:r>
              <a:rPr lang="en-GB" sz="1200" dirty="0"/>
              <a:t>approve the comment resolution for CIDs 1011, 1012, 1046, 1047, 1069, 1215, 1451, 1452, 1453, 1456, 1494, 1495, 1512, 1513, 1531, 1532, 1562 and 1602 as presented in document https://</a:t>
            </a:r>
            <a:r>
              <a:rPr lang="en-GB" sz="1200" dirty="0" err="1"/>
              <a:t>mentor.ieee.org</a:t>
            </a:r>
            <a:r>
              <a:rPr lang="en-GB" sz="1200" dirty="0"/>
              <a:t>/802.11/</a:t>
            </a:r>
            <a:r>
              <a:rPr lang="en-GB" sz="1200" dirty="0" err="1"/>
              <a:t>dcn</a:t>
            </a:r>
            <a:r>
              <a:rPr lang="en-GB" sz="1200" dirty="0"/>
              <a:t>/21/11-21-0176-04-00bc-excel-with-resolution-assigned-to-antonio.xlsx; and</a:t>
            </a:r>
            <a:endParaRPr lang="en-GB" sz="1600" dirty="0"/>
          </a:p>
          <a:p>
            <a:pPr lvl="1">
              <a:buFont typeface="Times New Roman" pitchFamily="16" charset="0"/>
              <a:buChar char="•"/>
            </a:pPr>
            <a:r>
              <a:rPr lang="en-GB" sz="1200" strike="sngStrike" dirty="0"/>
              <a:t>approve the changes to the </a:t>
            </a:r>
            <a:r>
              <a:rPr lang="en-GB" sz="1200" strike="sngStrike" dirty="0" err="1"/>
              <a:t>TGbc</a:t>
            </a:r>
            <a:r>
              <a:rPr lang="en-GB" sz="1200" strike="sngStrike" dirty="0"/>
              <a:t> draft as shown in https://</a:t>
            </a:r>
            <a:r>
              <a:rPr lang="en-GB" sz="1200" strike="sngStrike" dirty="0" err="1"/>
              <a:t>mentor.ieee.org</a:t>
            </a:r>
            <a:r>
              <a:rPr lang="en-GB" sz="1200" strike="sngStrike" dirty="0"/>
              <a:t>/802.11/</a:t>
            </a:r>
            <a:r>
              <a:rPr lang="en-GB" sz="1200" strike="sngStrike" dirty="0" err="1"/>
              <a:t>dcn</a:t>
            </a:r>
            <a:r>
              <a:rPr lang="en-GB" sz="1200" strike="sngStrike" dirty="0"/>
              <a:t>/21/11-21-0314-02-00bc-discussion-on-9-4-5-100.docx and https://</a:t>
            </a:r>
            <a:r>
              <a:rPr lang="en-GB" sz="1200" strike="sngStrike" dirty="0" err="1"/>
              <a:t>mentor.ieee.org</a:t>
            </a:r>
            <a:r>
              <a:rPr lang="en-GB" sz="1200" strike="sngStrike" dirty="0"/>
              <a:t>/802.11/</a:t>
            </a:r>
            <a:r>
              <a:rPr lang="en-GB" sz="1200" strike="sngStrike" dirty="0" err="1"/>
              <a:t>dcn</a:t>
            </a:r>
            <a:r>
              <a:rPr lang="en-GB" sz="1200" strike="sngStrike" dirty="0"/>
              <a:t>/21/11-21-0341-01-00bc_suppoting_document_CID1011-1012-1046-1047-1069.docx;  </a:t>
            </a:r>
          </a:p>
          <a:p>
            <a:pPr marL="457200" lvl="1" indent="0"/>
            <a:endParaRPr lang="en-GB" sz="1400" dirty="0"/>
          </a:p>
          <a:p>
            <a:r>
              <a:rPr lang="en-GB" sz="1600" dirty="0"/>
              <a:t>Mover/Second:	Mark Rison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925337936"/>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E239F-5927-194F-83FF-E5CB76067603}"/>
              </a:ext>
            </a:extLst>
          </p:cNvPr>
          <p:cNvSpPr>
            <a:spLocks noGrp="1"/>
          </p:cNvSpPr>
          <p:nvPr>
            <p:ph type="title"/>
          </p:nvPr>
        </p:nvSpPr>
        <p:spPr/>
        <p:txBody>
          <a:bodyPr/>
          <a:lstStyle/>
          <a:p>
            <a:r>
              <a:rPr lang="en-US" dirty="0"/>
              <a:t>Motion #98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ECE8FA7F-9671-2F48-B041-E2D53FC90B6C}"/>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11-21/0176r7.</a:t>
            </a:r>
          </a:p>
          <a:p>
            <a:pPr>
              <a:buFont typeface="Arial" panose="020B0604020202020204" pitchFamily="34" charset="0"/>
              <a:buChar char="•"/>
            </a:pPr>
            <a:endParaRPr lang="en-US" dirty="0"/>
          </a:p>
          <a:p>
            <a:pPr marL="0" indent="0"/>
            <a:r>
              <a:rPr lang="en-US" dirty="0"/>
              <a:t>Mover / Second: Antonio de la Oliva / Stephen McCann</a:t>
            </a:r>
          </a:p>
          <a:p>
            <a:pPr marL="0" indent="0"/>
            <a:r>
              <a:rPr lang="en-US" dirty="0"/>
              <a:t>Y/N/A: Approved by unanimous consent.</a:t>
            </a:r>
          </a:p>
        </p:txBody>
      </p:sp>
      <p:sp>
        <p:nvSpPr>
          <p:cNvPr id="4" name="Slide Number Placeholder 3">
            <a:extLst>
              <a:ext uri="{FF2B5EF4-FFF2-40B4-BE49-F238E27FC236}">
                <a16:creationId xmlns:a16="http://schemas.microsoft.com/office/drawing/2014/main" id="{3F67316F-C51D-6D47-9D85-E2516CEE09EC}"/>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A4FD4E16-16E7-6E40-BE17-573B8C7C53A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E75DF1E-9BCD-A447-9849-25374CE77795}"/>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111971440"/>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975F2-3EF8-3649-84C6-F1AF8AD5B813}"/>
              </a:ext>
            </a:extLst>
          </p:cNvPr>
          <p:cNvSpPr>
            <a:spLocks noGrp="1"/>
          </p:cNvSpPr>
          <p:nvPr>
            <p:ph type="title"/>
          </p:nvPr>
        </p:nvSpPr>
        <p:spPr/>
        <p:txBody>
          <a:bodyPr/>
          <a:lstStyle/>
          <a:p>
            <a:r>
              <a:rPr lang="en-US" dirty="0"/>
              <a:t>Motion #99</a:t>
            </a:r>
            <a:br>
              <a:rPr lang="en-US" dirty="0"/>
            </a:br>
            <a:r>
              <a:rPr lang="en-US" dirty="0"/>
              <a:t>Approval of changes to the </a:t>
            </a:r>
            <a:r>
              <a:rPr lang="en-US" dirty="0" err="1"/>
              <a:t>TGbc</a:t>
            </a:r>
            <a:r>
              <a:rPr lang="en-US" dirty="0"/>
              <a:t> Draft</a:t>
            </a:r>
          </a:p>
        </p:txBody>
      </p:sp>
      <p:sp>
        <p:nvSpPr>
          <p:cNvPr id="3" name="Content Placeholder 2">
            <a:extLst>
              <a:ext uri="{FF2B5EF4-FFF2-40B4-BE49-F238E27FC236}">
                <a16:creationId xmlns:a16="http://schemas.microsoft.com/office/drawing/2014/main" id="{62500EEC-4749-634C-A6E8-DBC6D0BD1BBC}"/>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changes to the </a:t>
            </a:r>
            <a:r>
              <a:rPr lang="en-US" dirty="0" err="1"/>
              <a:t>TGbc</a:t>
            </a:r>
            <a:r>
              <a:rPr lang="en-US" dirty="0"/>
              <a:t> Draft as shown in 11-21/0314r5; and</a:t>
            </a:r>
          </a:p>
          <a:p>
            <a:pPr>
              <a:buFont typeface="Arial" panose="020B0604020202020204" pitchFamily="34" charset="0"/>
              <a:buChar char="•"/>
            </a:pPr>
            <a:r>
              <a:rPr lang="en-US" dirty="0"/>
              <a:t>instruct the editor to implement the changes.</a:t>
            </a:r>
          </a:p>
          <a:p>
            <a:pPr>
              <a:buFont typeface="Arial" panose="020B0604020202020204" pitchFamily="34" charset="0"/>
              <a:buChar char="•"/>
            </a:pPr>
            <a:endParaRPr lang="en-US" dirty="0"/>
          </a:p>
          <a:p>
            <a:pPr marL="0" indent="0"/>
            <a:r>
              <a:rPr lang="en-US" dirty="0"/>
              <a:t>Mover / Second: Antonio de la Oliva / Hitoshi Morioka</a:t>
            </a:r>
          </a:p>
          <a:p>
            <a:pPr marL="0" indent="0"/>
            <a:r>
              <a:rPr lang="en-US" dirty="0"/>
              <a:t>Y/N/A: Approved by unanimous consent.</a:t>
            </a:r>
          </a:p>
        </p:txBody>
      </p:sp>
      <p:sp>
        <p:nvSpPr>
          <p:cNvPr id="4" name="Slide Number Placeholder 3">
            <a:extLst>
              <a:ext uri="{FF2B5EF4-FFF2-40B4-BE49-F238E27FC236}">
                <a16:creationId xmlns:a16="http://schemas.microsoft.com/office/drawing/2014/main" id="{A8445FBC-B6A3-3A44-9887-EA52A8647DC7}"/>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5E646DFA-CEF1-CD4F-8F26-9E348A8FEA4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E0A087-ADA1-0947-B80C-D573BB7E6225}"/>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00170402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#29</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r>
              <a:rPr lang="en-US" altLang="zh-CN" dirty="0"/>
              <a:t>Do you agree to introduce a NDP feedback-based acknowledgment mechanism for GCR transmission in 11bc as described in 11-21/0362r1.</a:t>
            </a:r>
          </a:p>
          <a:p>
            <a:endParaRPr lang="en-US" altLang="zh-CN" dirty="0"/>
          </a:p>
          <a:p>
            <a:r>
              <a:rPr lang="en-US" altLang="zh-CN" dirty="0"/>
              <a:t>Note: this NDP feedback-based acknowledgment mechanism is optional.</a:t>
            </a:r>
          </a:p>
          <a:p>
            <a:endParaRPr lang="en-US" altLang="zh-CN" dirty="0"/>
          </a:p>
          <a:p>
            <a:r>
              <a:rPr lang="en-US" altLang="zh-CN" dirty="0"/>
              <a:t>Y/N/A:  29 / 21 / 4.</a:t>
            </a:r>
          </a:p>
          <a:p>
            <a:endParaRPr lang="en-US"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678455722"/>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#100</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“2021-03-11” tab and the “2021-03-12” tab of 11-21/0033r02.</a:t>
            </a:r>
          </a:p>
          <a:p>
            <a:pPr marL="0" indent="0"/>
            <a:endParaRPr lang="en-US" dirty="0"/>
          </a:p>
          <a:p>
            <a:pPr marL="0" indent="0"/>
            <a:r>
              <a:rPr lang="en-US" dirty="0"/>
              <a:t>Mover / Second: Hitoshi Morioka / </a:t>
            </a:r>
            <a:r>
              <a:rPr lang="en-US" dirty="0" err="1"/>
              <a:t>Jouni</a:t>
            </a:r>
            <a:r>
              <a:rPr lang="en-US" dirty="0"/>
              <a:t> </a:t>
            </a:r>
            <a:r>
              <a:rPr lang="en-US" dirty="0" err="1"/>
              <a:t>Malinen</a:t>
            </a:r>
            <a:endParaRPr lang="en-US" dirty="0"/>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95423542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#101</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“not discussed” tab of 11-21/0033r02, with the exception of the following CID(s): 1106.</a:t>
            </a:r>
          </a:p>
          <a:p>
            <a:pPr marL="0" indent="0"/>
            <a:endParaRPr lang="en-US" dirty="0"/>
          </a:p>
          <a:p>
            <a:pPr marL="0" indent="0"/>
            <a:r>
              <a:rPr lang="en-US" dirty="0"/>
              <a:t>Mover / Second: Hitoshi Morioka / Stephen McCann</a:t>
            </a:r>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8956526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of 11-21/0085r07, with the exception of the following CID(s): 1014 and 1015.</a:t>
            </a:r>
          </a:p>
          <a:p>
            <a:pPr marL="0" indent="0"/>
            <a:endParaRPr lang="en-US" dirty="0"/>
          </a:p>
          <a:p>
            <a:pPr marL="0" indent="0"/>
            <a:r>
              <a:rPr lang="en-US" dirty="0"/>
              <a:t>Mover / Second: Stephen McCann / Hitoshi Morioka</a:t>
            </a:r>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99414174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2021 – March 20021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#89 -- #92</a:t>
            </a:r>
          </a:p>
          <a:p>
            <a:r>
              <a:rPr lang="en-US" dirty="0"/>
              <a:t>Straw Polls  -- #28 -- #28</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137</a:t>
            </a:fld>
            <a:endParaRPr lang="en-GB"/>
          </a:p>
        </p:txBody>
      </p:sp>
    </p:spTree>
    <p:extLst>
      <p:ext uri="{BB962C8B-B14F-4D97-AF65-F5344CB8AC3E}">
        <p14:creationId xmlns:p14="http://schemas.microsoft.com/office/powerpoint/2010/main" val="3614604369"/>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#89</a:t>
            </a:r>
            <a:br>
              <a:rPr lang="en-US" dirty="0"/>
            </a:br>
            <a:r>
              <a:rPr lang="en-US" dirty="0"/>
              <a:t>Discard of erroneous comment resolution</a:t>
            </a:r>
          </a:p>
        </p:txBody>
      </p:sp>
      <p:sp>
        <p:nvSpPr>
          <p:cNvPr id="3" name="Inhaltsplatzhalter 2"/>
          <p:cNvSpPr>
            <a:spLocks noGrp="1"/>
          </p:cNvSpPr>
          <p:nvPr>
            <p:ph idx="1"/>
          </p:nvPr>
        </p:nvSpPr>
        <p:spPr/>
        <p:txBody>
          <a:bodyPr/>
          <a:lstStyle/>
          <a:p>
            <a:r>
              <a:rPr lang="en-US" dirty="0"/>
              <a:t>Move to discard the resolution of CID 1273 (i.e. set the resolution and resolution status to “empty”)</a:t>
            </a:r>
          </a:p>
          <a:p>
            <a:endParaRPr lang="en-US" dirty="0"/>
          </a:p>
          <a:p>
            <a:r>
              <a:rPr lang="en-US" dirty="0"/>
              <a:t>Mover:	Hitoshi Morioka</a:t>
            </a:r>
          </a:p>
          <a:p>
            <a:r>
              <a:rPr lang="en-US" dirty="0"/>
              <a:t>Second:	Stephen McCann</a:t>
            </a:r>
          </a:p>
          <a:p>
            <a:r>
              <a:rPr lang="en-US" dirty="0"/>
              <a:t>Approved by unanimous consent</a:t>
            </a:r>
          </a:p>
          <a:p>
            <a:endParaRPr lang="en-US" strike="sngStrike" dirty="0"/>
          </a:p>
          <a:p>
            <a:r>
              <a:rPr lang="en-US" dirty="0"/>
              <a:t>Note – The agreed resolution for CID 1237 was imported under CID 1273 and subsequently approved. This needs to be reverted.</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16617789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#90</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“2021-01-26 – ready for motion” as contained in 11-20/1985r14</a:t>
            </a:r>
          </a:p>
          <a:p>
            <a:endParaRPr lang="en-US" dirty="0"/>
          </a:p>
          <a:p>
            <a:r>
              <a:rPr lang="en-US" dirty="0"/>
              <a:t>Mover:	Hitoshi Morioka</a:t>
            </a:r>
          </a:p>
          <a:p>
            <a:r>
              <a:rPr lang="en-US" dirty="0"/>
              <a:t>Second:	Stephen McCann</a:t>
            </a:r>
          </a:p>
          <a:p>
            <a:r>
              <a:rPr lang="en-US" strike="sngStrike" dirty="0"/>
              <a:t>Approved by unanimous consent</a:t>
            </a:r>
          </a:p>
          <a:p>
            <a:endParaRPr lang="en-US" strike="sngStrike" dirty="0"/>
          </a:p>
          <a:p>
            <a:r>
              <a:rPr lang="en-US" sz="2000" dirty="0"/>
              <a:t>Note – The agreed resolution for CID 1237 was erroneously imported under CID 1273 and subsequently approved. This motion approves the resolution for CID 1237 which was marked as ready-for-motion.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
        <p:nvSpPr>
          <p:cNvPr id="7" name="TextBox 6">
            <a:extLst>
              <a:ext uri="{FF2B5EF4-FFF2-40B4-BE49-F238E27FC236}">
                <a16:creationId xmlns:a16="http://schemas.microsoft.com/office/drawing/2014/main" id="{66EF3D48-8B8F-0A4D-9C04-D11AA1F37437}"/>
              </a:ext>
            </a:extLst>
          </p:cNvPr>
          <p:cNvSpPr txBox="1"/>
          <p:nvPr/>
        </p:nvSpPr>
        <p:spPr>
          <a:xfrm rot="1786930">
            <a:off x="6311098" y="3679890"/>
            <a:ext cx="2304256" cy="1200329"/>
          </a:xfrm>
          <a:prstGeom prst="rect">
            <a:avLst/>
          </a:prstGeom>
          <a:noFill/>
        </p:spPr>
        <p:txBody>
          <a:bodyPr wrap="square" rtlCol="0">
            <a:spAutoFit/>
          </a:bodyPr>
          <a:lstStyle/>
          <a:p>
            <a:r>
              <a:rPr lang="en-US" dirty="0">
                <a:solidFill>
                  <a:srgbClr val="0070C0"/>
                </a:solidFill>
              </a:rPr>
              <a:t>Motion tabled</a:t>
            </a:r>
          </a:p>
          <a:p>
            <a:r>
              <a:rPr lang="en-US" dirty="0">
                <a:solidFill>
                  <a:srgbClr val="0070C0"/>
                </a:solidFill>
              </a:rPr>
              <a:t>Per subsidiary motion 90a</a:t>
            </a:r>
          </a:p>
        </p:txBody>
      </p:sp>
    </p:spTree>
    <p:extLst>
      <p:ext uri="{BB962C8B-B14F-4D97-AF65-F5344CB8AC3E}">
        <p14:creationId xmlns:p14="http://schemas.microsoft.com/office/powerpoint/2010/main" val="2011006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#182 -- #188</a:t>
            </a:r>
          </a:p>
          <a:p>
            <a:r>
              <a:rPr lang="en-US" dirty="0"/>
              <a:t>Straw Polls  -- n/a– n/a</a:t>
            </a:r>
          </a:p>
          <a:p>
            <a:r>
              <a:rPr lang="en-US" dirty="0"/>
              <a:t>Hybrid Mode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14</a:t>
            </a:fld>
            <a:endParaRPr lang="en-GB"/>
          </a:p>
        </p:txBody>
      </p:sp>
    </p:spTree>
    <p:extLst>
      <p:ext uri="{BB962C8B-B14F-4D97-AF65-F5344CB8AC3E}">
        <p14:creationId xmlns:p14="http://schemas.microsoft.com/office/powerpoint/2010/main" val="3193510855"/>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F62E7-6AF6-2646-A8F3-C640561E1709}"/>
              </a:ext>
            </a:extLst>
          </p:cNvPr>
          <p:cNvSpPr>
            <a:spLocks noGrp="1"/>
          </p:cNvSpPr>
          <p:nvPr>
            <p:ph type="title"/>
          </p:nvPr>
        </p:nvSpPr>
        <p:spPr/>
        <p:txBody>
          <a:bodyPr/>
          <a:lstStyle/>
          <a:p>
            <a:r>
              <a:rPr lang="en-US" dirty="0"/>
              <a:t>Motion #90a</a:t>
            </a:r>
          </a:p>
        </p:txBody>
      </p:sp>
      <p:sp>
        <p:nvSpPr>
          <p:cNvPr id="3" name="Content Placeholder 2">
            <a:extLst>
              <a:ext uri="{FF2B5EF4-FFF2-40B4-BE49-F238E27FC236}">
                <a16:creationId xmlns:a16="http://schemas.microsoft.com/office/drawing/2014/main" id="{5C7CE354-D863-E748-B8C7-9445ED1743B7}"/>
              </a:ext>
            </a:extLst>
          </p:cNvPr>
          <p:cNvSpPr>
            <a:spLocks noGrp="1"/>
          </p:cNvSpPr>
          <p:nvPr>
            <p:ph idx="1"/>
          </p:nvPr>
        </p:nvSpPr>
        <p:spPr/>
        <p:txBody>
          <a:bodyPr/>
          <a:lstStyle/>
          <a:p>
            <a:r>
              <a:rPr lang="en-US" dirty="0"/>
              <a:t>Move to table the motion #90</a:t>
            </a:r>
          </a:p>
          <a:p>
            <a:endParaRPr lang="en-US" dirty="0"/>
          </a:p>
          <a:p>
            <a:r>
              <a:rPr lang="en-US" dirty="0"/>
              <a:t>Moved: Hitoshi Morioka</a:t>
            </a:r>
          </a:p>
          <a:p>
            <a:endParaRPr lang="en-US" dirty="0"/>
          </a:p>
          <a:p>
            <a:r>
              <a:rPr lang="en-US" dirty="0"/>
              <a:t>No objections, motion approved by unanimous consent.</a:t>
            </a:r>
          </a:p>
        </p:txBody>
      </p:sp>
      <p:sp>
        <p:nvSpPr>
          <p:cNvPr id="4" name="Slide Number Placeholder 3">
            <a:extLst>
              <a:ext uri="{FF2B5EF4-FFF2-40B4-BE49-F238E27FC236}">
                <a16:creationId xmlns:a16="http://schemas.microsoft.com/office/drawing/2014/main" id="{9A275DA0-C46D-FD48-BC7F-E4590FAAF85A}"/>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7048D001-97BD-D44C-806E-20D85A6174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3584F0C-5BB9-B846-B321-8FC6814147E7}"/>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4281127944"/>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#91</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“2021-01-27 – ready for motion” as contained in 11-20/1985r14.</a:t>
            </a:r>
          </a:p>
          <a:p>
            <a:endParaRPr lang="en-US" dirty="0"/>
          </a:p>
          <a:p>
            <a:r>
              <a:rPr lang="en-US" dirty="0"/>
              <a:t>Mover:	Carol Ansley</a:t>
            </a:r>
          </a:p>
          <a:p>
            <a:r>
              <a:rPr lang="en-US" dirty="0"/>
              <a:t>Second:	</a:t>
            </a:r>
            <a:r>
              <a:rPr lang="en-US" dirty="0" err="1"/>
              <a:t>Xiaofei</a:t>
            </a:r>
            <a:r>
              <a:rPr lang="en-US" dirty="0"/>
              <a:t> Wang</a:t>
            </a:r>
          </a:p>
          <a:p>
            <a:r>
              <a:rPr lang="en-US" dirty="0"/>
              <a:t>Approved by unanimous consent</a:t>
            </a:r>
          </a:p>
          <a:p>
            <a:endParaRPr lang="en-US" strike="sngStrike" dirty="0"/>
          </a:p>
          <a:p>
            <a:r>
              <a:rPr lang="en-US" dirty="0"/>
              <a:t>Note – Resolutions for editorial comments (as previously discussed and marked as ready-for-motion).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738730313"/>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#92</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“2021-02-02 – ready for motion” as contained in 11-20/1985r15.</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a:p>
            <a:endParaRPr lang="en-US" strike="sngStrike" dirty="0"/>
          </a:p>
          <a:p>
            <a:r>
              <a:rPr lang="en-US" dirty="0"/>
              <a:t>Note – CIDs marked as ready for motion during Feb 2 telco.</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56967370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#93</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“2021-02-09 – ready for motion” as contained in 11-20/1985r17.</a:t>
            </a:r>
          </a:p>
          <a:p>
            <a:endParaRPr lang="en-US" dirty="0"/>
          </a:p>
          <a:p>
            <a:r>
              <a:rPr lang="en-US" dirty="0"/>
              <a:t>Mover:	Abhishek Patil</a:t>
            </a:r>
          </a:p>
          <a:p>
            <a:r>
              <a:rPr lang="en-US" dirty="0"/>
              <a:t>Second:	</a:t>
            </a:r>
            <a:r>
              <a:rPr lang="en-US"/>
              <a:t>Stephen McCann</a:t>
            </a:r>
            <a:endParaRPr lang="en-US" dirty="0"/>
          </a:p>
          <a:p>
            <a:r>
              <a:rPr lang="en-US" dirty="0"/>
              <a:t>Approved by unanimous consent</a:t>
            </a:r>
          </a:p>
          <a:p>
            <a:endParaRPr lang="en-US" strike="sngStrike" dirty="0"/>
          </a:p>
          <a:p>
            <a:r>
              <a:rPr lang="en-US" dirty="0"/>
              <a:t>Note – CIDs marked as ready for motion during Feb 9 telco.</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181606883"/>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168E3-4175-0244-B301-9253EF73CD99}"/>
              </a:ext>
            </a:extLst>
          </p:cNvPr>
          <p:cNvSpPr>
            <a:spLocks noGrp="1"/>
          </p:cNvSpPr>
          <p:nvPr>
            <p:ph type="title"/>
          </p:nvPr>
        </p:nvSpPr>
        <p:spPr/>
        <p:txBody>
          <a:bodyPr/>
          <a:lstStyle/>
          <a:p>
            <a:r>
              <a:rPr lang="en-US" dirty="0"/>
              <a:t>Straw Poll #28</a:t>
            </a:r>
          </a:p>
        </p:txBody>
      </p:sp>
      <p:sp>
        <p:nvSpPr>
          <p:cNvPr id="3" name="Content Placeholder 2">
            <a:extLst>
              <a:ext uri="{FF2B5EF4-FFF2-40B4-BE49-F238E27FC236}">
                <a16:creationId xmlns:a16="http://schemas.microsoft.com/office/drawing/2014/main" id="{D4A99649-D997-A84F-AA6A-38D91B38A3FB}"/>
              </a:ext>
            </a:extLst>
          </p:cNvPr>
          <p:cNvSpPr>
            <a:spLocks noGrp="1"/>
          </p:cNvSpPr>
          <p:nvPr>
            <p:ph idx="1"/>
          </p:nvPr>
        </p:nvSpPr>
        <p:spPr/>
        <p:txBody>
          <a:bodyPr/>
          <a:lstStyle/>
          <a:p>
            <a:r>
              <a:rPr lang="en-US" altLang="zh-CN" dirty="0"/>
              <a:t>Do you agree to introduce a NDP feedback based acknowledgment mechanism for multicast transmission in 11bc (as discussed in 11-20/1976r3)</a:t>
            </a:r>
          </a:p>
          <a:p>
            <a:endParaRPr lang="en-US" altLang="zh-CN" dirty="0"/>
          </a:p>
          <a:p>
            <a:r>
              <a:rPr lang="en-US" altLang="zh-CN" dirty="0"/>
              <a:t>Y/N/A: 4 – 6 - 5</a:t>
            </a:r>
          </a:p>
          <a:p>
            <a:endParaRPr lang="en-US" altLang="zh-CN" dirty="0"/>
          </a:p>
          <a:p>
            <a:r>
              <a:rPr lang="en-US" altLang="zh-CN" dirty="0"/>
              <a:t>Note: 11-20/1976 was discussed in the telco on 2021-01-26.</a:t>
            </a:r>
          </a:p>
          <a:p>
            <a:pPr marL="0" indent="0">
              <a:buNone/>
            </a:pPr>
            <a:endParaRPr lang="en-US" altLang="zh-CN" dirty="0"/>
          </a:p>
          <a:p>
            <a:endParaRPr lang="en-US" dirty="0"/>
          </a:p>
        </p:txBody>
      </p:sp>
      <p:sp>
        <p:nvSpPr>
          <p:cNvPr id="4" name="Slide Number Placeholder 3">
            <a:extLst>
              <a:ext uri="{FF2B5EF4-FFF2-40B4-BE49-F238E27FC236}">
                <a16:creationId xmlns:a16="http://schemas.microsoft.com/office/drawing/2014/main" id="{11DF04E5-7011-3C42-AC96-FB71AA8503E9}"/>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5047941C-DAB8-A04C-8857-8C1A108FBDE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0622783-288C-AA41-9786-6E3F1EC864D6}"/>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738222857"/>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#85 -- #88</a:t>
            </a:r>
          </a:p>
          <a:p>
            <a:r>
              <a:rPr lang="en-US" dirty="0"/>
              <a:t>Straw Polls  -- #27 </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145</a:t>
            </a:fld>
            <a:endParaRPr lang="en-GB"/>
          </a:p>
        </p:txBody>
      </p:sp>
    </p:spTree>
    <p:extLst>
      <p:ext uri="{BB962C8B-B14F-4D97-AF65-F5344CB8AC3E}">
        <p14:creationId xmlns:p14="http://schemas.microsoft.com/office/powerpoint/2010/main" val="1718044836"/>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11/20-1916r3</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892685323"/>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11-20/1930r0 (November online interim),</a:t>
            </a:r>
          </a:p>
          <a:p>
            <a:pPr lvl="1">
              <a:buFont typeface="Times New Roman" pitchFamily="16" charset="0"/>
              <a:buChar char="•"/>
            </a:pPr>
            <a:r>
              <a:rPr lang="en-GB" sz="1400" dirty="0"/>
              <a:t>11-20/1972r0 (Nov 17 telco),</a:t>
            </a:r>
          </a:p>
          <a:p>
            <a:pPr lvl="1">
              <a:buFont typeface="Times New Roman" pitchFamily="16" charset="0"/>
              <a:buChar char="•"/>
            </a:pPr>
            <a:r>
              <a:rPr lang="en-GB" sz="1400"/>
              <a:t>11-21/0009r1 </a:t>
            </a:r>
            <a:r>
              <a:rPr lang="en-GB" sz="1400" dirty="0"/>
              <a:t>(Jan 5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430867005"/>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EEE5-0F20-354F-95A2-737DA69F5251}"/>
              </a:ext>
            </a:extLst>
          </p:cNvPr>
          <p:cNvSpPr>
            <a:spLocks noGrp="1"/>
          </p:cNvSpPr>
          <p:nvPr>
            <p:ph type="title"/>
          </p:nvPr>
        </p:nvSpPr>
        <p:spPr/>
        <p:txBody>
          <a:bodyPr/>
          <a:lstStyle/>
          <a:p>
            <a:r>
              <a:rPr lang="en-US" dirty="0"/>
              <a:t>Motion #87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2CF4A9B-20AB-4C43-BC2B-04B7EFB4DDEB}"/>
              </a:ext>
            </a:extLst>
          </p:cNvPr>
          <p:cNvSpPr>
            <a:spLocks noGrp="1"/>
          </p:cNvSpPr>
          <p:nvPr>
            <p:ph idx="1"/>
          </p:nvPr>
        </p:nvSpPr>
        <p:spPr/>
        <p:txBody>
          <a:bodyPr/>
          <a:lstStyle/>
          <a:p>
            <a:r>
              <a:rPr lang="en-US" dirty="0"/>
              <a:t>Approve the comment resolutions as contained in the “2021-01-05 – rdy4motion” tab of 11-20/1985r5.</a:t>
            </a:r>
          </a:p>
          <a:p>
            <a:endParaRPr lang="en-US" dirty="0"/>
          </a:p>
          <a:p>
            <a:r>
              <a:rPr lang="en-US" dirty="0"/>
              <a:t>Mover:	</a:t>
            </a:r>
            <a:r>
              <a:rPr lang="en-US" dirty="0" err="1"/>
              <a:t>Xiaofei</a:t>
            </a:r>
            <a:r>
              <a:rPr lang="en-US" dirty="0"/>
              <a:t> Wang</a:t>
            </a:r>
          </a:p>
          <a:p>
            <a:r>
              <a:rPr lang="en-US" dirty="0"/>
              <a:t>Second:	Stephen McCann</a:t>
            </a:r>
          </a:p>
          <a:p>
            <a:endParaRPr lang="en-US" dirty="0"/>
          </a:p>
          <a:p>
            <a:r>
              <a:rPr lang="en-US" dirty="0"/>
              <a:t>Y/N/</a:t>
            </a:r>
            <a:r>
              <a:rPr lang="en-US"/>
              <a:t>A: Approved by unanimous consent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D7B2E33-C73B-704C-BDB3-22D9CC8EB600}"/>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423E010D-37BD-3B4F-90E5-788365EE1B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26F3F7-0FFE-A84C-B426-23E2E952D899}"/>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500374608"/>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A2B52-93C1-D144-B879-ACFF77D1F1E9}"/>
              </a:ext>
            </a:extLst>
          </p:cNvPr>
          <p:cNvSpPr>
            <a:spLocks noGrp="1"/>
          </p:cNvSpPr>
          <p:nvPr>
            <p:ph type="title"/>
          </p:nvPr>
        </p:nvSpPr>
        <p:spPr/>
        <p:txBody>
          <a:bodyPr/>
          <a:lstStyle/>
          <a:p>
            <a:r>
              <a:rPr lang="en-US" dirty="0"/>
              <a:t>Straw Poll #27</a:t>
            </a:r>
          </a:p>
        </p:txBody>
      </p:sp>
      <p:sp>
        <p:nvSpPr>
          <p:cNvPr id="3" name="Content Placeholder 2">
            <a:extLst>
              <a:ext uri="{FF2B5EF4-FFF2-40B4-BE49-F238E27FC236}">
                <a16:creationId xmlns:a16="http://schemas.microsoft.com/office/drawing/2014/main" id="{56B6D7C7-6FC4-9C4D-A7C4-5064B1FDE07C}"/>
              </a:ext>
            </a:extLst>
          </p:cNvPr>
          <p:cNvSpPr>
            <a:spLocks noGrp="1"/>
          </p:cNvSpPr>
          <p:nvPr>
            <p:ph idx="1"/>
          </p:nvPr>
        </p:nvSpPr>
        <p:spPr/>
        <p:txBody>
          <a:bodyPr/>
          <a:lstStyle/>
          <a:p>
            <a:r>
              <a:rPr lang="en-US" altLang="zh-CN" dirty="0"/>
              <a:t>Do you support adding the proposed text on slide 10-13 of 11-20/1976r2  to 802.11bc Draft?</a:t>
            </a:r>
          </a:p>
          <a:p>
            <a:endParaRPr lang="en-US" dirty="0"/>
          </a:p>
          <a:p>
            <a:r>
              <a:rPr lang="en-US" dirty="0"/>
              <a:t>Y - 4</a:t>
            </a:r>
          </a:p>
          <a:p>
            <a:r>
              <a:rPr lang="en-US" dirty="0"/>
              <a:t>N - 0</a:t>
            </a:r>
          </a:p>
          <a:p>
            <a:r>
              <a:rPr lang="en-US" dirty="0"/>
              <a:t>Need more time to decide. - 8</a:t>
            </a:r>
          </a:p>
          <a:p>
            <a:r>
              <a:rPr lang="en-US" dirty="0"/>
              <a:t>A – 0</a:t>
            </a:r>
          </a:p>
          <a:p>
            <a:endParaRPr lang="en-US" dirty="0"/>
          </a:p>
        </p:txBody>
      </p:sp>
      <p:sp>
        <p:nvSpPr>
          <p:cNvPr id="4" name="Slide Number Placeholder 3">
            <a:extLst>
              <a:ext uri="{FF2B5EF4-FFF2-40B4-BE49-F238E27FC236}">
                <a16:creationId xmlns:a16="http://schemas.microsoft.com/office/drawing/2014/main" id="{4E879F71-1F01-454F-837A-C146C38BF298}"/>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8A6856FB-BD1A-E74F-90FA-0E85838C94C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5DC2AB3-26D2-3C41-B0DD-FCA81383E594}"/>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367358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#182</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11/22-1299r2.</a:t>
            </a:r>
          </a:p>
          <a:p>
            <a:endParaRPr lang="en-US" dirty="0"/>
          </a:p>
          <a:p>
            <a:r>
              <a:rPr lang="en-US" dirty="0"/>
              <a:t>Mover:	</a:t>
            </a:r>
            <a:r>
              <a:rPr lang="en-US" dirty="0" err="1"/>
              <a:t>Xiaofei</a:t>
            </a:r>
            <a:r>
              <a:rPr lang="en-US" dirty="0"/>
              <a:t> Wang</a:t>
            </a:r>
          </a:p>
          <a:p>
            <a:r>
              <a:rPr lang="en-US" dirty="0"/>
              <a:t>Second:	Carol Ansley</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017384690"/>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EEE5-0F20-354F-95A2-737DA69F5251}"/>
              </a:ext>
            </a:extLst>
          </p:cNvPr>
          <p:cNvSpPr>
            <a:spLocks noGrp="1"/>
          </p:cNvSpPr>
          <p:nvPr>
            <p:ph type="title"/>
          </p:nvPr>
        </p:nvSpPr>
        <p:spPr/>
        <p:txBody>
          <a:bodyPr/>
          <a:lstStyle/>
          <a:p>
            <a:r>
              <a:rPr lang="en-US" dirty="0"/>
              <a:t>Motion #88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2CF4A9B-20AB-4C43-BC2B-04B7EFB4DDEB}"/>
              </a:ext>
            </a:extLst>
          </p:cNvPr>
          <p:cNvSpPr>
            <a:spLocks noGrp="1"/>
          </p:cNvSpPr>
          <p:nvPr>
            <p:ph idx="1"/>
          </p:nvPr>
        </p:nvSpPr>
        <p:spPr/>
        <p:txBody>
          <a:bodyPr/>
          <a:lstStyle/>
          <a:p>
            <a:r>
              <a:rPr lang="en-US" dirty="0"/>
              <a:t>Approve the comment resolutions as contained in the “2021-01-12 – ready for motion” and “2021-01-13 – ready for motion” tabs of 11-20/1985r9.</a:t>
            </a:r>
          </a:p>
          <a:p>
            <a:endParaRPr lang="en-US" dirty="0"/>
          </a:p>
          <a:p>
            <a:r>
              <a:rPr lang="en-US" dirty="0"/>
              <a:t>Mover:	</a:t>
            </a:r>
            <a:r>
              <a:rPr lang="en-US" dirty="0" err="1"/>
              <a:t>Xiaofei</a:t>
            </a:r>
            <a:r>
              <a:rPr lang="en-US" dirty="0"/>
              <a:t> Wang</a:t>
            </a:r>
          </a:p>
          <a:p>
            <a:r>
              <a:rPr lang="en-US" dirty="0"/>
              <a:t>Second:	Stephen McCann</a:t>
            </a:r>
          </a:p>
          <a:p>
            <a:endParaRPr lang="en-US" dirty="0"/>
          </a:p>
          <a:p>
            <a:r>
              <a:rPr lang="en-US" dirty="0"/>
              <a:t>Y/N/A: Approved by unanimous consent (one voting </a:t>
            </a:r>
            <a:r>
              <a:rPr lang="en-US"/>
              <a:t>member abstaining).</a:t>
            </a:r>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D7B2E33-C73B-704C-BDB3-22D9CC8EB600}"/>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423E010D-37BD-3B4F-90E5-788365EE1B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26F3F7-0FFE-A84C-B426-23E2E952D899}"/>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98080371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#78 </a:t>
            </a:r>
            <a:r>
              <a:rPr lang="en-US"/>
              <a:t>-- #84</a:t>
            </a:r>
            <a:endParaRPr lang="en-US" dirty="0"/>
          </a:p>
          <a:p>
            <a:r>
              <a:rPr lang="en-US" dirty="0"/>
              <a:t>Straw Polls  -- n/a</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151</a:t>
            </a:fld>
            <a:endParaRPr lang="en-GB"/>
          </a:p>
        </p:txBody>
      </p:sp>
    </p:spTree>
    <p:extLst>
      <p:ext uri="{BB962C8B-B14F-4D97-AF65-F5344CB8AC3E}">
        <p14:creationId xmlns:p14="http://schemas.microsoft.com/office/powerpoint/2010/main" val="41667956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#78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11/20-1625r1</a:t>
            </a:r>
          </a:p>
          <a:p>
            <a:endParaRPr lang="en-US" dirty="0"/>
          </a:p>
          <a:p>
            <a:r>
              <a:rPr lang="en-US" dirty="0"/>
              <a:t>Mover:	</a:t>
            </a:r>
            <a:r>
              <a:rPr lang="en-US" dirty="0" err="1"/>
              <a:t>Xiaofei</a:t>
            </a:r>
            <a:r>
              <a:rPr lang="en-US" dirty="0"/>
              <a:t> Wang</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240401325"/>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#79</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11-20/1460r0 (September online interim),</a:t>
            </a:r>
          </a:p>
          <a:p>
            <a:pPr lvl="1">
              <a:buFont typeface="Times New Roman" pitchFamily="16" charset="0"/>
              <a:buChar char="•"/>
            </a:pPr>
            <a:r>
              <a:rPr lang="en-GB" sz="1400" dirty="0"/>
              <a:t>11-20/1549r0 (Sep 29 telco),</a:t>
            </a:r>
          </a:p>
          <a:p>
            <a:pPr lvl="1">
              <a:buFont typeface="Times New Roman" pitchFamily="16" charset="0"/>
              <a:buChar char="•"/>
            </a:pPr>
            <a:r>
              <a:rPr lang="en-GB" sz="1400" dirty="0"/>
              <a:t>11-20/1575r0 (Oct 6 telco),</a:t>
            </a:r>
          </a:p>
          <a:p>
            <a:pPr lvl="1">
              <a:buFont typeface="Times New Roman" pitchFamily="16" charset="0"/>
              <a:buChar char="•"/>
            </a:pPr>
            <a:r>
              <a:rPr lang="en-GB" sz="1400" dirty="0"/>
              <a:t>11-20/1675r0 (Oct 20 telco),</a:t>
            </a:r>
          </a:p>
          <a:p>
            <a:pPr lvl="1">
              <a:buFont typeface="Times New Roman" pitchFamily="16" charset="0"/>
              <a:buChar char="•"/>
            </a:pPr>
            <a:r>
              <a:rPr lang="en-GB" sz="1400" dirty="0"/>
              <a:t>11-20/1714r1 (Oct 27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54010990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#80</a:t>
            </a:r>
            <a:br>
              <a:rPr lang="en-US" dirty="0"/>
            </a:br>
            <a:r>
              <a:rPr lang="en-US" dirty="0"/>
              <a:t>Approval of agreed changed to the </a:t>
            </a:r>
            <a:r>
              <a:rPr lang="en-US" dirty="0" err="1"/>
              <a:t>TGbc</a:t>
            </a:r>
            <a:r>
              <a:rPr lang="en-US" dirty="0"/>
              <a:t>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US" sz="1400" dirty="0"/>
              <a:t>11-20/1513r</a:t>
            </a:r>
            <a:r>
              <a:rPr lang="en-US" sz="1400" dirty="0">
                <a:solidFill>
                  <a:schemeClr val="tx1"/>
                </a:solidFill>
              </a:rPr>
              <a:t>2</a:t>
            </a:r>
          </a:p>
          <a:p>
            <a:pPr lvl="1">
              <a:buFont typeface="Times New Roman" pitchFamily="16" charset="0"/>
              <a:buChar char="•"/>
            </a:pPr>
            <a:r>
              <a:rPr lang="en-US" sz="1400" dirty="0"/>
              <a:t>11-20/1613r1</a:t>
            </a:r>
          </a:p>
          <a:p>
            <a:pPr lvl="1">
              <a:buFont typeface="Times New Roman" pitchFamily="16" charset="0"/>
              <a:buChar char="•"/>
            </a:pPr>
            <a:r>
              <a:rPr lang="en-US" sz="1400" dirty="0"/>
              <a:t>11-20/1525r1</a:t>
            </a:r>
            <a:endParaRPr lang="en-GB" sz="1400" dirty="0"/>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r>
              <a:rPr lang="en-GB" sz="1600" dirty="0"/>
              <a:t>Note: support for approval indicated by straw polls during telco. --&gt; Put on consent agenda</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896992125"/>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#81</a:t>
            </a:r>
            <a:br>
              <a:rPr lang="en-US" dirty="0"/>
            </a:br>
            <a:r>
              <a:rPr lang="en-US" dirty="0"/>
              <a:t>Approval of changes to the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11-20/1524r1</a:t>
            </a:r>
          </a:p>
          <a:p>
            <a:pPr lvl="1">
              <a:buFont typeface="Times New Roman" pitchFamily="16" charset="0"/>
              <a:buChar char="•"/>
            </a:pPr>
            <a:r>
              <a:rPr lang="en-GB" sz="1400" dirty="0"/>
              <a:t>11-20/1593r5</a:t>
            </a:r>
          </a:p>
          <a:p>
            <a:pPr lvl="1">
              <a:buFont typeface="Times New Roman" pitchFamily="16" charset="0"/>
              <a:buChar char="•"/>
            </a:pPr>
            <a:r>
              <a:rPr lang="en-GB" sz="1400" dirty="0"/>
              <a:t>11-20/1671r1 </a:t>
            </a:r>
          </a:p>
          <a:p>
            <a:pPr marL="457200" lvl="1" indent="0"/>
            <a:endParaRPr lang="en-GB" sz="1400" dirty="0"/>
          </a:p>
          <a:p>
            <a:r>
              <a:rPr lang="en-GB" sz="1600" dirty="0"/>
              <a:t>Mover/Second:	 </a:t>
            </a:r>
            <a:r>
              <a:rPr lang="en-GB" sz="1600" dirty="0" err="1"/>
              <a:t>Xiaofei</a:t>
            </a:r>
            <a:r>
              <a:rPr lang="en-GB" sz="1600" dirty="0"/>
              <a:t> Wang / Abhishek Patil</a:t>
            </a:r>
          </a:p>
          <a:p>
            <a:r>
              <a:rPr lang="en-GB" sz="1600" dirty="0"/>
              <a:t>Approved by unanimous consent</a:t>
            </a:r>
          </a:p>
          <a:p>
            <a:endParaRPr lang="en-GB" sz="1600" strike="sngStrike" dirty="0"/>
          </a:p>
          <a:p>
            <a:endParaRPr lang="en-GB" sz="1600" strike="sngStrike" dirty="0"/>
          </a:p>
          <a:p>
            <a:r>
              <a:rPr lang="en-GB" sz="1600" dirty="0"/>
              <a:t>Note: additional submission, agreed to during telco on Oct 27.</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4027833325"/>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#82</a:t>
            </a:r>
            <a:br>
              <a:rPr lang="en-US" dirty="0"/>
            </a:br>
            <a:r>
              <a:rPr lang="en-US" dirty="0"/>
              <a:t>Changes to draft per Tuesday, Nov 2, 9:00h slot discussions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11-20/1609</a:t>
            </a:r>
            <a:r>
              <a:rPr lang="en-GB" sz="1400" dirty="0">
                <a:solidFill>
                  <a:schemeClr val="tx1"/>
                </a:solidFill>
              </a:rPr>
              <a:t>r1</a:t>
            </a:r>
            <a:r>
              <a:rPr lang="en-GB" sz="1400" dirty="0">
                <a:solidFill>
                  <a:srgbClr val="FF0000"/>
                </a:solidFill>
              </a:rPr>
              <a:t> -- </a:t>
            </a:r>
            <a:r>
              <a:rPr lang="en-GB" sz="1400" dirty="0"/>
              <a:t>Modification of </a:t>
            </a:r>
            <a:r>
              <a:rPr lang="en-GB" sz="1400" dirty="0" err="1"/>
              <a:t>eBCS</a:t>
            </a:r>
            <a:r>
              <a:rPr lang="en-GB" sz="1400" dirty="0"/>
              <a:t> Info frame</a:t>
            </a:r>
            <a:r>
              <a:rPr lang="en-GB" sz="1400" dirty="0">
                <a:latin typeface="Arial" panose="020B0604020202020204" pitchFamily="34" charset="0"/>
              </a:rPr>
              <a:t> (H. Morioka)</a:t>
            </a:r>
            <a:endParaRPr lang="en-GB" sz="1400" dirty="0"/>
          </a:p>
          <a:p>
            <a:pPr lvl="1">
              <a:buFont typeface="Times New Roman" pitchFamily="16" charset="0"/>
              <a:buChar char="•"/>
            </a:pPr>
            <a:r>
              <a:rPr lang="en-GB" sz="1400" dirty="0"/>
              <a:t>11-20/1769r</a:t>
            </a:r>
            <a:r>
              <a:rPr lang="en-GB" sz="1400" dirty="0">
                <a:solidFill>
                  <a:schemeClr val="tx1"/>
                </a:solidFill>
              </a:rPr>
              <a:t>1</a:t>
            </a:r>
            <a:r>
              <a:rPr lang="en-GB" sz="1400" dirty="0">
                <a:solidFill>
                  <a:srgbClr val="FF0000"/>
                </a:solidFill>
              </a:rPr>
              <a:t> -- </a:t>
            </a:r>
            <a:r>
              <a:rPr lang="en-GB" sz="1400" dirty="0"/>
              <a:t>Revision of Enhanced Broadcast Request/Response ANQP-element</a:t>
            </a:r>
            <a:r>
              <a:rPr lang="en-GB" sz="1400" dirty="0">
                <a:latin typeface="Arial" panose="020B0604020202020204" pitchFamily="34" charset="0"/>
              </a:rPr>
              <a:t> (A. de la Oliva)</a:t>
            </a:r>
            <a:endParaRPr lang="en-GB" sz="1400" dirty="0">
              <a:solidFill>
                <a:schemeClr val="tx1"/>
              </a:solidFill>
            </a:endParaRPr>
          </a:p>
          <a:p>
            <a:pPr lvl="1">
              <a:buFont typeface="Times New Roman" pitchFamily="16" charset="0"/>
              <a:buChar char="•"/>
            </a:pPr>
            <a:endParaRPr lang="en-GB" sz="1400" dirty="0"/>
          </a:p>
          <a:p>
            <a:r>
              <a:rPr lang="en-GB" sz="1600" dirty="0"/>
              <a:t>Mover/Second:	 Hitoshi Morioka / Antonio de la Oliva</a:t>
            </a:r>
          </a:p>
          <a:p>
            <a:r>
              <a:rPr lang="en-GB" sz="1600" dirty="0"/>
              <a:t>Approved by unanimous consent </a:t>
            </a:r>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335572104"/>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#83</a:t>
            </a:r>
            <a:br>
              <a:rPr lang="en-US" dirty="0"/>
            </a:br>
            <a:r>
              <a:rPr lang="en-US" dirty="0"/>
              <a:t>Approval of MIB and PICS Section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11-20/1694r</a:t>
            </a:r>
            <a:r>
              <a:rPr lang="en-GB" sz="1400" dirty="0">
                <a:solidFill>
                  <a:srgbClr val="FF0000"/>
                </a:solidFill>
              </a:rPr>
              <a:t>4</a:t>
            </a:r>
            <a:r>
              <a:rPr lang="en-GB" sz="1400" dirty="0"/>
              <a:t> (MIB)</a:t>
            </a:r>
          </a:p>
          <a:p>
            <a:pPr lvl="1">
              <a:buFont typeface="Times New Roman" pitchFamily="16" charset="0"/>
              <a:buChar char="•"/>
            </a:pPr>
            <a:r>
              <a:rPr lang="en-GB" sz="1400" dirty="0"/>
              <a:t>11-20/1695r</a:t>
            </a:r>
            <a:r>
              <a:rPr lang="en-GB" sz="1400" dirty="0">
                <a:solidFill>
                  <a:srgbClr val="FF0000"/>
                </a:solidFill>
              </a:rPr>
              <a:t>3</a:t>
            </a:r>
            <a:r>
              <a:rPr lang="en-GB" sz="1400" dirty="0">
                <a:solidFill>
                  <a:schemeClr val="tx1"/>
                </a:solidFill>
              </a:rPr>
              <a:t> (PICS)</a:t>
            </a:r>
          </a:p>
          <a:p>
            <a:pPr lvl="1">
              <a:buFont typeface="Times New Roman" pitchFamily="16" charset="0"/>
              <a:buChar char="•"/>
            </a:pPr>
            <a:endParaRPr lang="en-GB" sz="1400" dirty="0"/>
          </a:p>
          <a:p>
            <a:r>
              <a:rPr lang="en-GB" sz="1600" dirty="0"/>
              <a:t>Mover/Second:	 Stephen McCann / </a:t>
            </a:r>
            <a:r>
              <a:rPr lang="en-GB" sz="1600" dirty="0" err="1"/>
              <a:t>Xiaofei</a:t>
            </a:r>
            <a:r>
              <a:rPr lang="en-GB" sz="1600" dirty="0"/>
              <a:t> Wang</a:t>
            </a:r>
          </a:p>
          <a:p>
            <a:endParaRPr lang="en-GB" sz="1600" strike="sngStrike"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11900907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E6F49-5E12-F346-867A-2BAE30927862}"/>
              </a:ext>
            </a:extLst>
          </p:cNvPr>
          <p:cNvSpPr>
            <a:spLocks noGrp="1"/>
          </p:cNvSpPr>
          <p:nvPr>
            <p:ph type="title"/>
          </p:nvPr>
        </p:nvSpPr>
        <p:spPr/>
        <p:txBody>
          <a:bodyPr/>
          <a:lstStyle/>
          <a:p>
            <a:r>
              <a:rPr lang="en-US" dirty="0"/>
              <a:t>Motion #84</a:t>
            </a:r>
            <a:br>
              <a:rPr lang="en-US" dirty="0"/>
            </a:br>
            <a:r>
              <a:rPr lang="en-US" dirty="0"/>
              <a:t>Create </a:t>
            </a:r>
            <a:r>
              <a:rPr lang="en-US" dirty="0" err="1"/>
              <a:t>TGbc</a:t>
            </a:r>
            <a:r>
              <a:rPr lang="en-US" dirty="0"/>
              <a:t> D1.0 and Approve WG Letter Ballot</a:t>
            </a:r>
          </a:p>
        </p:txBody>
      </p:sp>
      <p:sp>
        <p:nvSpPr>
          <p:cNvPr id="3" name="Content Placeholder 2">
            <a:extLst>
              <a:ext uri="{FF2B5EF4-FFF2-40B4-BE49-F238E27FC236}">
                <a16:creationId xmlns:a16="http://schemas.microsoft.com/office/drawing/2014/main" id="{9BFA331C-ED97-144E-A612-10C923EFBFED}"/>
              </a:ext>
            </a:extLst>
          </p:cNvPr>
          <p:cNvSpPr>
            <a:spLocks noGrp="1"/>
          </p:cNvSpPr>
          <p:nvPr>
            <p:ph idx="1"/>
          </p:nvPr>
        </p:nvSpPr>
        <p:spPr/>
        <p:txBody>
          <a:bodyPr/>
          <a:lstStyle/>
          <a:p>
            <a:pPr lvl="0"/>
            <a:r>
              <a:rPr lang="en-US" dirty="0"/>
              <a:t>Move to:</a:t>
            </a:r>
          </a:p>
          <a:p>
            <a:pPr lvl="0">
              <a:buFont typeface="Arial" panose="020B0604020202020204" pitchFamily="34" charset="0"/>
              <a:buChar char="•"/>
            </a:pPr>
            <a:r>
              <a:rPr lang="en-US" sz="1800" dirty="0"/>
              <a:t>Instruct the </a:t>
            </a:r>
            <a:r>
              <a:rPr lang="en-US" sz="1800" dirty="0" err="1"/>
              <a:t>TGbc</a:t>
            </a:r>
            <a:r>
              <a:rPr lang="en-US" sz="1800" dirty="0"/>
              <a:t> editor to prepare IEEE P802.11bc D1.0 by incorporating P802.11bc D0.3 and all accepted changes per motions contained in 11-18/2123r21,</a:t>
            </a:r>
          </a:p>
          <a:p>
            <a:pPr lvl="0">
              <a:buFont typeface="Arial" panose="020B0604020202020204" pitchFamily="34" charset="0"/>
              <a:buChar char="•"/>
            </a:pPr>
            <a:r>
              <a:rPr lang="en-US" sz="1800" dirty="0"/>
              <a:t>and</a:t>
            </a:r>
          </a:p>
          <a:p>
            <a:pPr lvl="0">
              <a:buFont typeface="Arial" panose="020B0604020202020204" pitchFamily="34" charset="0"/>
              <a:buChar char="•"/>
            </a:pPr>
            <a:r>
              <a:rPr lang="en-US" sz="1800" dirty="0"/>
              <a:t>Approve a 30-day Working Group Technical Letter Ballot asking the question “Should P802.11bc D1.0 be forwarded to SA Ballot?”</a:t>
            </a:r>
          </a:p>
          <a:p>
            <a:pPr marL="0" lvl="0" indent="0"/>
            <a:endParaRPr lang="en-US" dirty="0"/>
          </a:p>
          <a:p>
            <a:pPr marL="0" lvl="0" indent="0"/>
            <a:r>
              <a:rPr lang="en-US" dirty="0"/>
              <a:t>Moved / Second: Stephen McCann / Abhishek Patil</a:t>
            </a:r>
          </a:p>
          <a:p>
            <a:pPr marL="0" lvl="0" indent="0"/>
            <a:r>
              <a:rPr lang="en-US" dirty="0"/>
              <a:t>Approved by unanimous consent (62 people on the call, 36 Voting members present)</a:t>
            </a:r>
          </a:p>
        </p:txBody>
      </p:sp>
      <p:sp>
        <p:nvSpPr>
          <p:cNvPr id="4" name="Slide Number Placeholder 3">
            <a:extLst>
              <a:ext uri="{FF2B5EF4-FFF2-40B4-BE49-F238E27FC236}">
                <a16:creationId xmlns:a16="http://schemas.microsoft.com/office/drawing/2014/main" id="{A3FD5D99-0A98-ED4D-92A1-4187DF31D170}"/>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8A8BDFDA-CDA0-8841-ABCE-640770791BC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F0109B-86D4-CD4B-9AC0-947591CCD526}"/>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131123558"/>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#85</a:t>
            </a:r>
            <a:br>
              <a:rPr lang="en-US" dirty="0"/>
            </a:br>
            <a:r>
              <a:rPr lang="en-US" dirty="0"/>
              <a:t>Approve Modified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11/20-1625r2</a:t>
            </a:r>
          </a:p>
          <a:p>
            <a:endParaRPr lang="en-US" dirty="0"/>
          </a:p>
          <a:p>
            <a:r>
              <a:rPr lang="en-US" dirty="0"/>
              <a:t>Mover:	Hitoshi Morioka / Abhishek Patil</a:t>
            </a:r>
          </a:p>
          <a:p>
            <a:r>
              <a:rPr lang="en-US" dirty="0"/>
              <a:t>Second:	</a:t>
            </a:r>
          </a:p>
          <a:p>
            <a:endParaRPr lang="en-US" dirty="0"/>
          </a:p>
          <a:p>
            <a:r>
              <a:rPr lang="en-US" strike="sngStrike" dirty="0"/>
              <a:t>Approved by unanimous consent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7554998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#183</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11-22/0774r0 (July plenary),</a:t>
            </a:r>
          </a:p>
          <a:p>
            <a:pPr lvl="1">
              <a:buFont typeface="Times New Roman" pitchFamily="16" charset="0"/>
              <a:buChar char="•"/>
            </a:pPr>
            <a:r>
              <a:rPr lang="en-GB" sz="1400"/>
              <a:t>11-22/1420r0 </a:t>
            </a:r>
            <a:r>
              <a:rPr lang="en-GB" sz="1400" dirty="0"/>
              <a:t>(Aug 30 telco),</a:t>
            </a:r>
          </a:p>
          <a:p>
            <a:pPr lvl="1">
              <a:buFont typeface="Times New Roman" pitchFamily="16" charset="0"/>
              <a:buChar char="•"/>
            </a:pPr>
            <a:r>
              <a:rPr lang="en-GB" sz="1400" dirty="0"/>
              <a:t>11-22/1520r1 (Sep 06 telco)</a:t>
            </a:r>
            <a:endParaRPr lang="en-GB" sz="1400" dirty="0">
              <a:highlight>
                <a:srgbClr val="FFFF00"/>
              </a:highlight>
            </a:endParaRP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986905946"/>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A0ED2-D84E-894C-94DE-5399D577D732}"/>
              </a:ext>
            </a:extLst>
          </p:cNvPr>
          <p:cNvSpPr>
            <a:spLocks noGrp="1"/>
          </p:cNvSpPr>
          <p:nvPr>
            <p:ph type="title"/>
          </p:nvPr>
        </p:nvSpPr>
        <p:spPr/>
        <p:txBody>
          <a:bodyPr/>
          <a:lstStyle/>
          <a:p>
            <a:r>
              <a:rPr lang="en-US" dirty="0"/>
              <a:t>Motion #86</a:t>
            </a:r>
            <a:br>
              <a:rPr lang="en-US" dirty="0"/>
            </a:br>
            <a:r>
              <a:rPr lang="en-US" dirty="0"/>
              <a:t>Reaffirmation of </a:t>
            </a:r>
            <a:r>
              <a:rPr lang="en-US" dirty="0" err="1"/>
              <a:t>TGbc</a:t>
            </a:r>
            <a:r>
              <a:rPr lang="en-US" dirty="0"/>
              <a:t> CSD</a:t>
            </a:r>
          </a:p>
        </p:txBody>
      </p:sp>
      <p:sp>
        <p:nvSpPr>
          <p:cNvPr id="3" name="Content Placeholder 2">
            <a:extLst>
              <a:ext uri="{FF2B5EF4-FFF2-40B4-BE49-F238E27FC236}">
                <a16:creationId xmlns:a16="http://schemas.microsoft.com/office/drawing/2014/main" id="{5B2FAAA8-2461-7844-9A88-25A79BA6B6A5}"/>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reaffirm the </a:t>
            </a:r>
            <a:r>
              <a:rPr lang="en-US" dirty="0" err="1"/>
              <a:t>TGbc</a:t>
            </a:r>
            <a:r>
              <a:rPr lang="en-US" dirty="0"/>
              <a:t> CSD as contained in </a:t>
            </a:r>
            <a:r>
              <a:rPr lang="en-US" dirty="0">
                <a:hlinkClick r:id="rId2"/>
              </a:rPr>
              <a:t>https://mentor.ieee.org/802-ec/dcn/18/ec-18-0250-00-ACSD-p802-11bc.pdf</a:t>
            </a:r>
            <a:endParaRPr lang="en-US" dirty="0"/>
          </a:p>
          <a:p>
            <a:pPr marL="0" indent="0"/>
            <a:endParaRPr lang="en-US" dirty="0"/>
          </a:p>
          <a:p>
            <a:pPr marL="0" indent="0"/>
            <a:r>
              <a:rPr lang="en-US" dirty="0"/>
              <a:t>Mover:	</a:t>
            </a:r>
            <a:r>
              <a:rPr lang="en-US" dirty="0" err="1"/>
              <a:t>Xiaofei</a:t>
            </a:r>
            <a:r>
              <a:rPr lang="en-US" dirty="0"/>
              <a:t> Wang</a:t>
            </a:r>
          </a:p>
          <a:p>
            <a:pPr marL="0" indent="0"/>
            <a:r>
              <a:rPr lang="en-US" dirty="0"/>
              <a:t>Second:	Stephen McCann</a:t>
            </a:r>
          </a:p>
          <a:p>
            <a:pPr marL="0" indent="0"/>
            <a:r>
              <a:rPr lang="en-US" dirty="0"/>
              <a:t>Approved by unanimous consent (20 participants in the call; 15 voting members)</a:t>
            </a:r>
          </a:p>
        </p:txBody>
      </p:sp>
      <p:sp>
        <p:nvSpPr>
          <p:cNvPr id="4" name="Slide Number Placeholder 3">
            <a:extLst>
              <a:ext uri="{FF2B5EF4-FFF2-40B4-BE49-F238E27FC236}">
                <a16:creationId xmlns:a16="http://schemas.microsoft.com/office/drawing/2014/main" id="{ED787B17-3DA4-6648-8A77-8017D5FBEEBE}"/>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DB469B08-16D8-7841-BE86-AC3760D9F11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A826C89-24C2-7D4E-87DB-02FA6121D94C}"/>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46335175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July and September 2020:</a:t>
            </a:r>
            <a:br>
              <a:rPr lang="en-US" dirty="0"/>
            </a:br>
            <a:r>
              <a:rPr lang="en-US" dirty="0"/>
              <a:t>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n/a</a:t>
            </a:r>
          </a:p>
          <a:p>
            <a:r>
              <a:rPr lang="en-US" dirty="0"/>
              <a:t>Straw Polls  #23 -- #26</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161</a:t>
            </a:fld>
            <a:endParaRPr lang="en-GB"/>
          </a:p>
        </p:txBody>
      </p:sp>
    </p:spTree>
    <p:extLst>
      <p:ext uri="{BB962C8B-B14F-4D97-AF65-F5344CB8AC3E}">
        <p14:creationId xmlns:p14="http://schemas.microsoft.com/office/powerpoint/2010/main" val="3644460567"/>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#26</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11-20/1513r</a:t>
            </a:r>
            <a:r>
              <a:rPr lang="en-US" dirty="0">
                <a:solidFill>
                  <a:srgbClr val="FF0000"/>
                </a:solidFill>
              </a:rPr>
              <a:t>2</a:t>
            </a:r>
            <a:r>
              <a:rPr lang="en-US" dirty="0"/>
              <a:t> (H. Morioka: Proposed Text for </a:t>
            </a:r>
            <a:r>
              <a:rPr lang="en-US" dirty="0" err="1"/>
              <a:t>eBCS</a:t>
            </a:r>
            <a:r>
              <a:rPr lang="en-US" dirty="0"/>
              <a:t> Info in Clause 6).</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subsequent call.</a:t>
            </a:r>
          </a:p>
          <a:p>
            <a:pPr marL="0" indent="0"/>
            <a:r>
              <a:rPr lang="en-US" sz="1600" dirty="0"/>
              <a:t>Note: this straw poll makes the former straw poll #23 obsolete.</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418766316"/>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#25</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11-20/1613r1 (D0.2 Editorial Comments , Hitoshi Morioka (SRC Software)).</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7468599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#24</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11-20/1525r1 (MLME For </a:t>
            </a:r>
            <a:r>
              <a:rPr lang="en-US" dirty="0" err="1"/>
              <a:t>eBCS</a:t>
            </a:r>
            <a:r>
              <a:rPr lang="en-US" dirty="0"/>
              <a:t> Termination Notice; 	</a:t>
            </a:r>
            <a:r>
              <a:rPr lang="en-US" dirty="0" err="1"/>
              <a:t>Xiaofei</a:t>
            </a:r>
            <a:r>
              <a:rPr lang="en-US" dirty="0"/>
              <a:t> Wang (</a:t>
            </a:r>
            <a:r>
              <a:rPr lang="en-US" dirty="0" err="1"/>
              <a:t>InterDigital</a:t>
            </a:r>
            <a:r>
              <a:rPr lang="en-US" dirty="0"/>
              <a:t>)).</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54066309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#23</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11-20/1513r1 (H. Morioka: Proposed Text for </a:t>
            </a:r>
            <a:r>
              <a:rPr lang="en-US" dirty="0" err="1"/>
              <a:t>eBCS</a:t>
            </a:r>
            <a:r>
              <a:rPr lang="en-US" dirty="0"/>
              <a:t> Info in Clause 6).</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December 2022</a:t>
            </a:r>
            <a:endParaRPr lang="en-GB" dirty="0"/>
          </a:p>
        </p:txBody>
      </p:sp>
      <p:sp>
        <p:nvSpPr>
          <p:cNvPr id="7" name="TextBox 6">
            <a:extLst>
              <a:ext uri="{FF2B5EF4-FFF2-40B4-BE49-F238E27FC236}">
                <a16:creationId xmlns:a16="http://schemas.microsoft.com/office/drawing/2014/main" id="{F7093ADF-B91C-C342-BF00-0DBFD5936D41}"/>
              </a:ext>
            </a:extLst>
          </p:cNvPr>
          <p:cNvSpPr txBox="1"/>
          <p:nvPr/>
        </p:nvSpPr>
        <p:spPr>
          <a:xfrm rot="19118429">
            <a:off x="6017475" y="1335513"/>
            <a:ext cx="2736304" cy="830997"/>
          </a:xfrm>
          <a:prstGeom prst="rect">
            <a:avLst/>
          </a:prstGeom>
          <a:noFill/>
        </p:spPr>
        <p:txBody>
          <a:bodyPr wrap="square" rtlCol="0">
            <a:spAutoFit/>
          </a:bodyPr>
          <a:lstStyle/>
          <a:p>
            <a:r>
              <a:rPr lang="de-DE" dirty="0">
                <a:solidFill>
                  <a:srgbClr val="FF0000"/>
                </a:solidFill>
              </a:rPr>
              <a:t>Obsolete </a:t>
            </a:r>
            <a:r>
              <a:rPr lang="de-DE" dirty="0" err="1">
                <a:solidFill>
                  <a:srgbClr val="FF0000"/>
                </a:solidFill>
              </a:rPr>
              <a:t>by</a:t>
            </a:r>
            <a:r>
              <a:rPr lang="de-DE" dirty="0">
                <a:solidFill>
                  <a:srgbClr val="FF0000"/>
                </a:solidFill>
              </a:rPr>
              <a:t> </a:t>
            </a:r>
            <a:r>
              <a:rPr lang="de-DE" dirty="0" err="1">
                <a:solidFill>
                  <a:srgbClr val="FF0000"/>
                </a:solidFill>
              </a:rPr>
              <a:t>straw</a:t>
            </a:r>
            <a:r>
              <a:rPr lang="de-DE" dirty="0">
                <a:solidFill>
                  <a:srgbClr val="FF0000"/>
                </a:solidFill>
              </a:rPr>
              <a:t> </a:t>
            </a:r>
            <a:r>
              <a:rPr lang="de-DE" dirty="0" err="1">
                <a:solidFill>
                  <a:srgbClr val="FF0000"/>
                </a:solidFill>
              </a:rPr>
              <a:t>poll</a:t>
            </a:r>
            <a:r>
              <a:rPr lang="de-DE" dirty="0">
                <a:solidFill>
                  <a:srgbClr val="FF0000"/>
                </a:solidFill>
              </a:rPr>
              <a:t> #26</a:t>
            </a:r>
          </a:p>
        </p:txBody>
      </p:sp>
    </p:spTree>
    <p:extLst>
      <p:ext uri="{BB962C8B-B14F-4D97-AF65-F5344CB8AC3E}">
        <p14:creationId xmlns:p14="http://schemas.microsoft.com/office/powerpoint/2010/main" val="2641255281"/>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#69 </a:t>
            </a:r>
            <a:r>
              <a:rPr lang="en-US"/>
              <a:t>-- #77</a:t>
            </a:r>
            <a:endParaRPr lang="en-US" dirty="0"/>
          </a:p>
          <a:p>
            <a:r>
              <a:rPr lang="en-US" dirty="0"/>
              <a:t>Straw Polls  -- n/a</a:t>
            </a:r>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166</a:t>
            </a:fld>
            <a:endParaRPr lang="en-GB"/>
          </a:p>
        </p:txBody>
      </p:sp>
    </p:spTree>
    <p:extLst>
      <p:ext uri="{BB962C8B-B14F-4D97-AF65-F5344CB8AC3E}">
        <p14:creationId xmlns:p14="http://schemas.microsoft.com/office/powerpoint/2010/main" val="4070763194"/>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11/20-1361r2</a:t>
            </a:r>
          </a:p>
          <a:p>
            <a:endParaRPr lang="en-US" dirty="0"/>
          </a:p>
          <a:p>
            <a:r>
              <a:rPr lang="en-US" dirty="0"/>
              <a:t>Mover:	Stephen McCann</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818224104"/>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#70</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11-20/1083r0 (July online plenary),</a:t>
            </a:r>
          </a:p>
          <a:p>
            <a:pPr lvl="1">
              <a:buFont typeface="Times New Roman" pitchFamily="16" charset="0"/>
              <a:buChar char="•"/>
            </a:pPr>
            <a:r>
              <a:rPr lang="en-GB" sz="1400" dirty="0"/>
              <a:t>11-20/1201r0 (Aug 4 telco),</a:t>
            </a:r>
          </a:p>
          <a:p>
            <a:pPr lvl="1">
              <a:buFont typeface="Times New Roman" pitchFamily="16" charset="0"/>
              <a:buChar char="•"/>
            </a:pPr>
            <a:r>
              <a:rPr lang="en-GB" sz="1400" dirty="0"/>
              <a:t>11-20/1207r0 (Aug 11 telco),</a:t>
            </a:r>
          </a:p>
          <a:p>
            <a:pPr lvl="1">
              <a:buFont typeface="Times New Roman" pitchFamily="16" charset="0"/>
              <a:buChar char="•"/>
            </a:pPr>
            <a:r>
              <a:rPr lang="en-GB" sz="1400" dirty="0"/>
              <a:t>11-20/1244r1 (Aug 18 telco),</a:t>
            </a:r>
          </a:p>
          <a:p>
            <a:pPr lvl="1">
              <a:buFont typeface="Times New Roman" pitchFamily="16" charset="0"/>
              <a:buChar char="•"/>
            </a:pPr>
            <a:r>
              <a:rPr lang="en-GB" sz="1400" dirty="0"/>
              <a:t>11-20/1306r2 (Aug 25 telco),</a:t>
            </a:r>
          </a:p>
          <a:p>
            <a:pPr lvl="1">
              <a:buFont typeface="Times New Roman" pitchFamily="16" charset="0"/>
              <a:buChar char="•"/>
            </a:pPr>
            <a:r>
              <a:rPr lang="en-GB" sz="1400" dirty="0"/>
              <a:t>11-20/1382r0 (Sep 1 telco), and</a:t>
            </a:r>
          </a:p>
          <a:p>
            <a:pPr lvl="1">
              <a:buFont typeface="Times New Roman" pitchFamily="16" charset="0"/>
              <a:buChar char="•"/>
            </a:pPr>
            <a:r>
              <a:rPr lang="en-GB" sz="1400" dirty="0"/>
              <a:t>11-20/1426r0 (Sep 8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820104786"/>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#71</a:t>
            </a:r>
            <a:br>
              <a:rPr lang="en-US" dirty="0"/>
            </a:br>
            <a:r>
              <a:rPr lang="en-US" dirty="0"/>
              <a:t>Approval of CRs agreed to in </a:t>
            </a:r>
            <a:r>
              <a:rPr lang="en-US" dirty="0" err="1"/>
              <a:t>telcos</a:t>
            </a:r>
            <a:endParaRPr lang="en-US" dirty="0"/>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”2020-08-25 ready for motion” and “2020-09-01 ready for motion” tabs of 11-20/1173r7.</a:t>
            </a:r>
          </a:p>
          <a:p>
            <a:pPr>
              <a:buFont typeface="Times New Roman" pitchFamily="16" charset="0"/>
              <a:buChar char="•"/>
            </a:pPr>
            <a:endParaRPr lang="en-GB" sz="16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3764386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#184</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“2022-09-12 - ready for motion” tab of 11-22/1409r3.</a:t>
            </a:r>
          </a:p>
          <a:p>
            <a:pPr marL="457200" lvl="1" indent="0"/>
            <a:endParaRPr lang="en-GB" sz="1400" dirty="0"/>
          </a:p>
          <a:p>
            <a:r>
              <a:rPr lang="en-GB" sz="1600" dirty="0"/>
              <a:t>Mover/Second:</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89497463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#72</a:t>
            </a:r>
            <a:br>
              <a:rPr lang="en-US" dirty="0"/>
            </a:br>
            <a:r>
              <a:rPr lang="en-US" dirty="0"/>
              <a:t>Approval of CRs agreed to in </a:t>
            </a:r>
            <a:r>
              <a:rPr lang="en-US" dirty="0" err="1"/>
              <a:t>telcos</a:t>
            </a:r>
            <a:endParaRPr lang="en-US" dirty="0"/>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20200914Moriokareadyformotion” tab of 11-20/1173r8.</a:t>
            </a:r>
          </a:p>
          <a:p>
            <a:pPr>
              <a:buFont typeface="Times New Roman" pitchFamily="16" charset="0"/>
              <a:buChar char="•"/>
            </a:pPr>
            <a:endParaRPr lang="en-GB" sz="1600" dirty="0"/>
          </a:p>
          <a:p>
            <a:r>
              <a:rPr lang="en-GB" sz="1600" dirty="0"/>
              <a:t>Mover/Second:	Hitoshi Morioka/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886289951"/>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#73</a:t>
            </a:r>
            <a:br>
              <a:rPr lang="en-US" dirty="0"/>
            </a:br>
            <a:r>
              <a:rPr lang="en-US" dirty="0"/>
              <a:t>Approval of CRs agreed on 9/14 2020</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“2020-09-14b - ready for motion” tab of 11-20/1173r9.</a:t>
            </a:r>
          </a:p>
          <a:p>
            <a:pPr>
              <a:buFont typeface="Times New Roman" pitchFamily="16" charset="0"/>
              <a:buChar char="•"/>
            </a:pPr>
            <a:endParaRPr lang="en-GB" sz="1600" dirty="0"/>
          </a:p>
          <a:p>
            <a:r>
              <a:rPr lang="en-GB" sz="1600" dirty="0"/>
              <a:t>Mover/Second:	</a:t>
            </a:r>
            <a:r>
              <a:rPr lang="en-GB" sz="1600" dirty="0" err="1"/>
              <a:t>Xiaofei</a:t>
            </a:r>
            <a:r>
              <a:rPr lang="en-GB" sz="1600" dirty="0"/>
              <a:t> Wang / Carol Ansley</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538926952"/>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#74</a:t>
            </a:r>
            <a:br>
              <a:rPr lang="en-US" dirty="0"/>
            </a:br>
            <a:r>
              <a:rPr lang="en-US" dirty="0" err="1"/>
              <a:t>TGbc</a:t>
            </a:r>
            <a:r>
              <a:rPr lang="en-US" dirty="0"/>
              <a:t> Vice Chair Election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r>
              <a:rPr lang="en-US" sz="1600" b="0" dirty="0"/>
              <a:t>	Approve</a:t>
            </a:r>
          </a:p>
          <a:p>
            <a:r>
              <a:rPr lang="en-US" sz="1600" b="0" dirty="0"/>
              <a:t>			Hitoshi Morioka (SRC Software) and</a:t>
            </a:r>
          </a:p>
          <a:p>
            <a:r>
              <a:rPr lang="en-US" sz="1600" b="0" dirty="0"/>
              <a:t>			Stephen McCann (SELF)</a:t>
            </a:r>
          </a:p>
          <a:p>
            <a:r>
              <a:rPr lang="en-US" sz="1600" b="0" dirty="0"/>
              <a:t>	as </a:t>
            </a:r>
            <a:r>
              <a:rPr lang="en-US" sz="1600" b="0" dirty="0" err="1"/>
              <a:t>TGbc</a:t>
            </a:r>
            <a:r>
              <a:rPr lang="en-US" sz="1600" b="0" dirty="0"/>
              <a:t> Vice Chairs</a:t>
            </a:r>
          </a:p>
          <a:p>
            <a:pPr>
              <a:buFont typeface="Times New Roman" pitchFamily="16" charset="0"/>
              <a:buChar char="•"/>
            </a:pPr>
            <a:endParaRPr lang="en-GB" sz="1600" dirty="0"/>
          </a:p>
          <a:p>
            <a:r>
              <a:rPr lang="en-GB" sz="1600" dirty="0"/>
              <a:t>Mover:  </a:t>
            </a:r>
            <a:r>
              <a:rPr lang="en-GB" sz="1600" dirty="0" err="1"/>
              <a:t>Abhi</a:t>
            </a:r>
            <a:endParaRPr lang="en-GB" sz="1600" dirty="0"/>
          </a:p>
          <a:p>
            <a:r>
              <a:rPr lang="en-GB" sz="1600" dirty="0"/>
              <a:t>Second:	Antonio</a:t>
            </a:r>
          </a:p>
          <a:p>
            <a:r>
              <a:rPr lang="en-GB" sz="1600" dirty="0"/>
              <a:t>Approved by unanimous consent – There were 18 people on the call</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067914060"/>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#75</a:t>
            </a:r>
            <a:br>
              <a:rPr lang="en-US" dirty="0"/>
            </a:br>
            <a:r>
              <a:rPr lang="en-US" dirty="0" err="1"/>
              <a:t>TGbc</a:t>
            </a:r>
            <a:r>
              <a:rPr lang="en-US" dirty="0"/>
              <a:t> Secretary Confirmation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r>
              <a:rPr lang="en-US" sz="1600" b="0" dirty="0"/>
              <a:t>	Confirm</a:t>
            </a:r>
          </a:p>
          <a:p>
            <a:r>
              <a:rPr lang="en-US" sz="1600" b="0" dirty="0"/>
              <a:t>			</a:t>
            </a:r>
            <a:r>
              <a:rPr lang="en-US" sz="1600" b="0" dirty="0" err="1"/>
              <a:t>Xiaofei</a:t>
            </a:r>
            <a:r>
              <a:rPr lang="en-US" sz="1600" b="0" dirty="0"/>
              <a:t> Wang (Interdigital)</a:t>
            </a:r>
          </a:p>
          <a:p>
            <a:r>
              <a:rPr lang="en-US" sz="1600" b="0" dirty="0"/>
              <a:t>	as </a:t>
            </a:r>
            <a:r>
              <a:rPr lang="en-US" sz="1600" b="0" dirty="0" err="1"/>
              <a:t>TGbc</a:t>
            </a:r>
            <a:r>
              <a:rPr lang="en-US" sz="1600" b="0" dirty="0"/>
              <a:t> Secretary</a:t>
            </a:r>
          </a:p>
          <a:p>
            <a:pPr>
              <a:buFont typeface="Times New Roman" pitchFamily="16" charset="0"/>
              <a:buChar char="•"/>
            </a:pPr>
            <a:endParaRPr lang="en-GB" sz="1600" dirty="0"/>
          </a:p>
          <a:p>
            <a:r>
              <a:rPr lang="en-GB" sz="1600" dirty="0"/>
              <a:t>Mover: Stephen</a:t>
            </a:r>
          </a:p>
          <a:p>
            <a:r>
              <a:rPr lang="en-GB" sz="1600" dirty="0"/>
              <a:t>Second:	</a:t>
            </a:r>
            <a:r>
              <a:rPr lang="en-GB" sz="1600" dirty="0" err="1"/>
              <a:t>Abhi</a:t>
            </a:r>
            <a:endParaRPr lang="en-GB" sz="1600" dirty="0"/>
          </a:p>
          <a:p>
            <a:r>
              <a:rPr lang="en-GB" sz="1600" dirty="0"/>
              <a:t>Approved by unanimous consent -- There </a:t>
            </a:r>
            <a:r>
              <a:rPr lang="en-GB" sz="1600"/>
              <a:t>were 17 </a:t>
            </a:r>
            <a:r>
              <a:rPr lang="en-GB" sz="1600" dirty="0"/>
              <a:t>people on the call</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51375680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#76</a:t>
            </a:r>
            <a:br>
              <a:rPr lang="en-US" dirty="0"/>
            </a:br>
            <a:r>
              <a:rPr lang="en-US" dirty="0"/>
              <a:t>Approval of CRs agreed on 9/15</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“2020-09-15 - ready for motion” tab of 11-20/1173r10.</a:t>
            </a:r>
          </a:p>
          <a:p>
            <a:pPr>
              <a:buFont typeface="Times New Roman" pitchFamily="16" charset="0"/>
              <a:buChar char="•"/>
            </a:pPr>
            <a:endParaRPr lang="en-GB" sz="1600" dirty="0"/>
          </a:p>
          <a:p>
            <a:r>
              <a:rPr lang="en-GB" sz="1600" dirty="0"/>
              <a:t>Mover/Second:	</a:t>
            </a:r>
            <a:r>
              <a:rPr lang="en-GB" sz="1600" dirty="0" err="1"/>
              <a:t>Xiaofei</a:t>
            </a:r>
            <a:r>
              <a:rPr lang="en-GB" sz="1600" dirty="0"/>
              <a:t> / Stephen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906564828"/>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#77</a:t>
            </a:r>
            <a:br>
              <a:rPr lang="en-US" dirty="0"/>
            </a:br>
            <a:r>
              <a:rPr lang="en-US" dirty="0"/>
              <a:t>Approval of CRs agreed on 9/17</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“2020-09-17 - ready for motion” tab of 11-20/1173r11.</a:t>
            </a:r>
          </a:p>
          <a:p>
            <a:pPr>
              <a:buFont typeface="Times New Roman" pitchFamily="16" charset="0"/>
              <a:buChar char="•"/>
            </a:pPr>
            <a:endParaRPr lang="en-GB" sz="1600" dirty="0"/>
          </a:p>
          <a:p>
            <a:r>
              <a:rPr lang="en-GB" sz="1600" dirty="0"/>
              <a:t>Mover/Second:	Stephen / </a:t>
            </a:r>
            <a:r>
              <a:rPr lang="en-GB" sz="1600" dirty="0" err="1"/>
              <a:t>Xiaofei</a:t>
            </a:r>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25904279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July and September 2020:</a:t>
            </a:r>
            <a:br>
              <a:rPr lang="en-US" dirty="0"/>
            </a:br>
            <a:r>
              <a:rPr lang="en-US" strike="sngStrike" dirty="0"/>
              <a:t>Motions &amp;</a:t>
            </a:r>
            <a:r>
              <a:rPr lang="en-US" dirty="0"/>
              <a:t>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none</a:t>
            </a:r>
          </a:p>
          <a:p>
            <a:r>
              <a:rPr lang="en-US" dirty="0"/>
              <a:t>Straw Polls  #21 -- #22</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176</a:t>
            </a:fld>
            <a:endParaRPr lang="en-GB"/>
          </a:p>
        </p:txBody>
      </p:sp>
    </p:spTree>
    <p:extLst>
      <p:ext uri="{BB962C8B-B14F-4D97-AF65-F5344CB8AC3E}">
        <p14:creationId xmlns:p14="http://schemas.microsoft.com/office/powerpoint/2010/main" val="1152095967"/>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7B30-88E6-BA45-9F55-994785628931}"/>
              </a:ext>
            </a:extLst>
          </p:cNvPr>
          <p:cNvSpPr>
            <a:spLocks noGrp="1"/>
          </p:cNvSpPr>
          <p:nvPr>
            <p:ph type="title"/>
          </p:nvPr>
        </p:nvSpPr>
        <p:spPr/>
        <p:txBody>
          <a:bodyPr/>
          <a:lstStyle/>
          <a:p>
            <a:r>
              <a:rPr lang="en-US" dirty="0"/>
              <a:t>Straw Poll #22</a:t>
            </a:r>
          </a:p>
        </p:txBody>
      </p:sp>
      <p:sp>
        <p:nvSpPr>
          <p:cNvPr id="3" name="Content Placeholder 2">
            <a:extLst>
              <a:ext uri="{FF2B5EF4-FFF2-40B4-BE49-F238E27FC236}">
                <a16:creationId xmlns:a16="http://schemas.microsoft.com/office/drawing/2014/main" id="{110C8B1F-DE42-5749-9F20-961948647ACD}"/>
              </a:ext>
            </a:extLst>
          </p:cNvPr>
          <p:cNvSpPr>
            <a:spLocks noGrp="1"/>
          </p:cNvSpPr>
          <p:nvPr>
            <p:ph idx="1"/>
          </p:nvPr>
        </p:nvSpPr>
        <p:spPr/>
        <p:txBody>
          <a:bodyPr/>
          <a:lstStyle/>
          <a:p>
            <a:r>
              <a:rPr lang="en-US" dirty="0"/>
              <a:t>Do you support the proposed comment resolutions as contained in the “2020-09-01 – </a:t>
            </a:r>
            <a:r>
              <a:rPr lang="en-US" dirty="0" err="1"/>
              <a:t>Abhi</a:t>
            </a:r>
            <a:r>
              <a:rPr lang="en-US" dirty="0"/>
              <a:t> Straw Poll” tab of 11-20/1173r7?</a:t>
            </a:r>
          </a:p>
          <a:p>
            <a:endParaRPr lang="en-US" dirty="0"/>
          </a:p>
          <a:p>
            <a:r>
              <a:rPr lang="en-US" dirty="0"/>
              <a:t>Y/N/A:</a:t>
            </a:r>
          </a:p>
          <a:p>
            <a:endParaRPr lang="en-US" dirty="0"/>
          </a:p>
          <a:p>
            <a:r>
              <a:rPr lang="en-US" dirty="0"/>
              <a:t>Straw Poll supported by unanimous consent</a:t>
            </a:r>
          </a:p>
        </p:txBody>
      </p:sp>
      <p:sp>
        <p:nvSpPr>
          <p:cNvPr id="4" name="Slide Number Placeholder 3">
            <a:extLst>
              <a:ext uri="{FF2B5EF4-FFF2-40B4-BE49-F238E27FC236}">
                <a16:creationId xmlns:a16="http://schemas.microsoft.com/office/drawing/2014/main" id="{11669981-A62B-8D43-B6E3-50A26427A703}"/>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C4F7B3A9-605B-8A4C-AF91-B01EECFA66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3DB7B4C-BFF7-2143-AA20-168A2015C9EF}"/>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331822410"/>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7B30-88E6-BA45-9F55-994785628931}"/>
              </a:ext>
            </a:extLst>
          </p:cNvPr>
          <p:cNvSpPr>
            <a:spLocks noGrp="1"/>
          </p:cNvSpPr>
          <p:nvPr>
            <p:ph type="title"/>
          </p:nvPr>
        </p:nvSpPr>
        <p:spPr/>
        <p:txBody>
          <a:bodyPr/>
          <a:lstStyle/>
          <a:p>
            <a:r>
              <a:rPr lang="en-US" dirty="0"/>
              <a:t>Straw Poll #21</a:t>
            </a:r>
          </a:p>
        </p:txBody>
      </p:sp>
      <p:sp>
        <p:nvSpPr>
          <p:cNvPr id="3" name="Content Placeholder 2">
            <a:extLst>
              <a:ext uri="{FF2B5EF4-FFF2-40B4-BE49-F238E27FC236}">
                <a16:creationId xmlns:a16="http://schemas.microsoft.com/office/drawing/2014/main" id="{110C8B1F-DE42-5749-9F20-961948647ACD}"/>
              </a:ext>
            </a:extLst>
          </p:cNvPr>
          <p:cNvSpPr>
            <a:spLocks noGrp="1"/>
          </p:cNvSpPr>
          <p:nvPr>
            <p:ph idx="1"/>
          </p:nvPr>
        </p:nvSpPr>
        <p:spPr/>
        <p:txBody>
          <a:bodyPr/>
          <a:lstStyle/>
          <a:p>
            <a:r>
              <a:rPr lang="en-US" dirty="0"/>
              <a:t>Do you support the proposed comment resolutions as contained in the “2020-08-25 – </a:t>
            </a:r>
            <a:r>
              <a:rPr lang="en-US" dirty="0" err="1"/>
              <a:t>Abhi</a:t>
            </a:r>
            <a:r>
              <a:rPr lang="en-US" dirty="0"/>
              <a:t> Straw Poll” tab of 11-20/1173r5?</a:t>
            </a:r>
          </a:p>
          <a:p>
            <a:endParaRPr lang="en-US" dirty="0"/>
          </a:p>
          <a:p>
            <a:r>
              <a:rPr lang="en-US" dirty="0"/>
              <a:t>Y/N/A:</a:t>
            </a:r>
          </a:p>
          <a:p>
            <a:endParaRPr lang="en-US" dirty="0"/>
          </a:p>
          <a:p>
            <a:r>
              <a:rPr lang="en-US" dirty="0"/>
              <a:t>Straw Poll supported by unanimous consent (with </a:t>
            </a:r>
            <a:r>
              <a:rPr lang="en-US"/>
              <a:t>one abstain).</a:t>
            </a:r>
            <a:endParaRPr lang="en-US" dirty="0"/>
          </a:p>
        </p:txBody>
      </p:sp>
      <p:sp>
        <p:nvSpPr>
          <p:cNvPr id="4" name="Slide Number Placeholder 3">
            <a:extLst>
              <a:ext uri="{FF2B5EF4-FFF2-40B4-BE49-F238E27FC236}">
                <a16:creationId xmlns:a16="http://schemas.microsoft.com/office/drawing/2014/main" id="{11669981-A62B-8D43-B6E3-50A26427A703}"/>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C4F7B3A9-605B-8A4C-AF91-B01EECFA66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3DB7B4C-BFF7-2143-AA20-168A2015C9EF}"/>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145543170"/>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#65 -- #68</a:t>
            </a:r>
          </a:p>
          <a:p>
            <a:r>
              <a:rPr lang="en-US" dirty="0"/>
              <a:t>Straw Polls  -- none</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179</a:t>
            </a:fld>
            <a:endParaRPr lang="en-GB"/>
          </a:p>
        </p:txBody>
      </p:sp>
    </p:spTree>
    <p:extLst>
      <p:ext uri="{BB962C8B-B14F-4D97-AF65-F5344CB8AC3E}">
        <p14:creationId xmlns:p14="http://schemas.microsoft.com/office/powerpoint/2010/main" val="41782623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8A08D-F63E-AC86-689F-8F4460F359A1}"/>
              </a:ext>
            </a:extLst>
          </p:cNvPr>
          <p:cNvSpPr>
            <a:spLocks noGrp="1"/>
          </p:cNvSpPr>
          <p:nvPr>
            <p:ph type="title"/>
          </p:nvPr>
        </p:nvSpPr>
        <p:spPr/>
        <p:txBody>
          <a:bodyPr/>
          <a:lstStyle/>
          <a:p>
            <a:r>
              <a:rPr lang="en-US" dirty="0"/>
              <a:t>Motion #185</a:t>
            </a:r>
            <a:br>
              <a:rPr lang="en-US" dirty="0"/>
            </a:br>
            <a:r>
              <a:rPr lang="en-US" dirty="0"/>
              <a:t>Change of comment resolution</a:t>
            </a:r>
          </a:p>
        </p:txBody>
      </p:sp>
      <p:sp>
        <p:nvSpPr>
          <p:cNvPr id="3" name="Content Placeholder 2">
            <a:extLst>
              <a:ext uri="{FF2B5EF4-FFF2-40B4-BE49-F238E27FC236}">
                <a16:creationId xmlns:a16="http://schemas.microsoft.com/office/drawing/2014/main" id="{11DA03D6-1E7A-7507-4AC7-1349D4E7E0AA}"/>
              </a:ext>
            </a:extLst>
          </p:cNvPr>
          <p:cNvSpPr>
            <a:spLocks noGrp="1"/>
          </p:cNvSpPr>
          <p:nvPr>
            <p:ph idx="1"/>
          </p:nvPr>
        </p:nvSpPr>
        <p:spPr/>
        <p:txBody>
          <a:bodyPr/>
          <a:lstStyle/>
          <a:p>
            <a:r>
              <a:rPr lang="en-US" dirty="0"/>
              <a:t>Move to</a:t>
            </a:r>
          </a:p>
          <a:p>
            <a:r>
              <a:rPr lang="en-US" dirty="0"/>
              <a:t>	Approve the rejection of the following comments, stating the reason “Reject. Comment withdrawn by the commenter”.  CIDs: </a:t>
            </a:r>
          </a:p>
          <a:p>
            <a:r>
              <a:rPr lang="en-US" dirty="0"/>
              <a:t>	4036,  4024,  4026,  4027,  4028,  4030,  4023,  4035,  4018,  4037,  4039,  4012,  4013,  4014,  4017,  4032</a:t>
            </a:r>
          </a:p>
          <a:p>
            <a:endParaRPr lang="en-GB" dirty="0"/>
          </a:p>
          <a:p>
            <a:r>
              <a:rPr lang="en-GB" dirty="0"/>
              <a:t>Mover / Second: John </a:t>
            </a:r>
            <a:r>
              <a:rPr lang="en-GB" dirty="0" err="1"/>
              <a:t>Wullert</a:t>
            </a:r>
            <a:r>
              <a:rPr lang="en-GB" dirty="0"/>
              <a:t> / Stephen McCann</a:t>
            </a:r>
          </a:p>
          <a:p>
            <a:r>
              <a:rPr lang="en-GB" dirty="0"/>
              <a:t>Approved by unanimous consent</a:t>
            </a:r>
          </a:p>
          <a:p>
            <a:endParaRPr lang="en-GB" dirty="0"/>
          </a:p>
          <a:p>
            <a:endParaRPr lang="en-US" dirty="0"/>
          </a:p>
        </p:txBody>
      </p:sp>
      <p:sp>
        <p:nvSpPr>
          <p:cNvPr id="4" name="Slide Number Placeholder 3">
            <a:extLst>
              <a:ext uri="{FF2B5EF4-FFF2-40B4-BE49-F238E27FC236}">
                <a16:creationId xmlns:a16="http://schemas.microsoft.com/office/drawing/2014/main" id="{59EB786A-D8E1-463E-A88A-5DCF65A88806}"/>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61D812B3-F88F-B5D7-9931-D6471E928C4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9101B29-2693-E141-CFCF-52D65B1F5008}"/>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181814901"/>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11/20-0999r1</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29843082"/>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#66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11-19/2114r0 (Irvine Face-to-face meeting)</a:t>
            </a:r>
          </a:p>
          <a:p>
            <a:pPr lvl="1">
              <a:buFont typeface="Times New Roman" pitchFamily="16" charset="0"/>
              <a:buChar char="•"/>
            </a:pPr>
            <a:r>
              <a:rPr lang="en-GB" sz="1400" dirty="0"/>
              <a:t>11-20/0229r0 (Feb 11 telco)</a:t>
            </a:r>
          </a:p>
          <a:p>
            <a:pPr lvl="1">
              <a:buFont typeface="Times New Roman" pitchFamily="16" charset="0"/>
              <a:buChar char="•"/>
            </a:pPr>
            <a:r>
              <a:rPr lang="en-GB" sz="1400" dirty="0"/>
              <a:t>11-20/0230r0 (Feb 25 telco)</a:t>
            </a:r>
          </a:p>
          <a:p>
            <a:pPr lvl="1">
              <a:buFont typeface="Times New Roman" pitchFamily="16" charset="0"/>
              <a:buChar char="•"/>
            </a:pPr>
            <a:r>
              <a:rPr lang="en-GB" sz="1400" dirty="0"/>
              <a:t>11-20/0231r0 (Mar 10 telco)</a:t>
            </a:r>
          </a:p>
          <a:p>
            <a:pPr lvl="1">
              <a:buFont typeface="Times New Roman" pitchFamily="16" charset="0"/>
              <a:buChar char="•"/>
            </a:pPr>
            <a:r>
              <a:rPr lang="en-GB" sz="1400" dirty="0"/>
              <a:t>11-20/0232r0 (Mar 17 telco)</a:t>
            </a:r>
          </a:p>
          <a:p>
            <a:pPr lvl="1">
              <a:buFont typeface="Times New Roman" pitchFamily="16" charset="0"/>
              <a:buChar char="•"/>
            </a:pPr>
            <a:r>
              <a:rPr lang="en-GB" sz="1400" dirty="0"/>
              <a:t>11-20/0437r1 (Mar 31 telco)</a:t>
            </a:r>
          </a:p>
          <a:p>
            <a:pPr lvl="1">
              <a:buFont typeface="Times New Roman" pitchFamily="16" charset="0"/>
              <a:buChar char="•"/>
            </a:pPr>
            <a:r>
              <a:rPr lang="en-GB" sz="1400" dirty="0"/>
              <a:t>11-20/0438r0 (Apr 28 telco)</a:t>
            </a:r>
          </a:p>
          <a:p>
            <a:pPr lvl="1">
              <a:buFont typeface="Times New Roman" pitchFamily="16" charset="0"/>
              <a:buChar char="•"/>
            </a:pPr>
            <a:r>
              <a:rPr lang="en-GB" sz="1400" dirty="0"/>
              <a:t>11-20/0754r0 (May 12 telco)</a:t>
            </a:r>
          </a:p>
          <a:p>
            <a:pPr lvl="1">
              <a:buFont typeface="Times New Roman" pitchFamily="16" charset="0"/>
              <a:buChar char="•"/>
            </a:pPr>
            <a:r>
              <a:rPr lang="en-GB" sz="1400" dirty="0"/>
              <a:t>11-20/0785r0 (May 19 telco)</a:t>
            </a:r>
          </a:p>
          <a:p>
            <a:pPr lvl="1">
              <a:buFont typeface="Times New Roman" pitchFamily="16" charset="0"/>
              <a:buChar char="•"/>
            </a:pPr>
            <a:r>
              <a:rPr lang="en-GB" sz="1400" dirty="0"/>
              <a:t>11-20/0850r0 (Jun 2 telco)</a:t>
            </a:r>
          </a:p>
          <a:p>
            <a:pPr lvl="1">
              <a:buFont typeface="Times New Roman" pitchFamily="16" charset="0"/>
              <a:buChar char="•"/>
            </a:pPr>
            <a:r>
              <a:rPr lang="en-GB" sz="1400" dirty="0"/>
              <a:t>11-20/0880r1 (Jun 9 telco)</a:t>
            </a:r>
          </a:p>
          <a:p>
            <a:pPr lvl="1">
              <a:buFont typeface="Times New Roman" pitchFamily="16" charset="0"/>
              <a:buChar char="•"/>
            </a:pPr>
            <a:r>
              <a:rPr lang="en-GB" sz="1400" dirty="0">
                <a:solidFill>
                  <a:schemeClr val="tx1"/>
                </a:solidFill>
              </a:rPr>
              <a:t>11-20/0945r1 (Jun 23 telco)</a:t>
            </a:r>
          </a:p>
          <a:p>
            <a:pPr lvl="1">
              <a:buFont typeface="Times New Roman" pitchFamily="16" charset="0"/>
              <a:buChar char="•"/>
            </a:pPr>
            <a:r>
              <a:rPr lang="en-GB" sz="1400" dirty="0">
                <a:solidFill>
                  <a:schemeClr val="accent6"/>
                </a:solidFill>
              </a:rPr>
              <a:t>11-20/1023r0 (Jul 8 telco)</a:t>
            </a:r>
          </a:p>
          <a:p>
            <a:r>
              <a:rPr lang="en-GB" sz="1600" dirty="0"/>
              <a:t>Mover/Second:	Hitoshi Morioka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
        <p:nvSpPr>
          <p:cNvPr id="7" name="TextBox 6">
            <a:extLst>
              <a:ext uri="{FF2B5EF4-FFF2-40B4-BE49-F238E27FC236}">
                <a16:creationId xmlns:a16="http://schemas.microsoft.com/office/drawing/2014/main" id="{7779FBFD-DCF7-9649-819B-7FE9457B2524}"/>
              </a:ext>
            </a:extLst>
          </p:cNvPr>
          <p:cNvSpPr txBox="1"/>
          <p:nvPr/>
        </p:nvSpPr>
        <p:spPr>
          <a:xfrm rot="1969673">
            <a:off x="6066555" y="2636912"/>
            <a:ext cx="2952328" cy="1200329"/>
          </a:xfrm>
          <a:prstGeom prst="rect">
            <a:avLst/>
          </a:prstGeom>
          <a:noFill/>
        </p:spPr>
        <p:txBody>
          <a:bodyPr wrap="square" rtlCol="0">
            <a:spAutoFit/>
          </a:bodyPr>
          <a:lstStyle/>
          <a:p>
            <a:r>
              <a:rPr lang="en-US" sz="1800" dirty="0">
                <a:solidFill>
                  <a:schemeClr val="accent6"/>
                </a:solidFill>
              </a:rPr>
              <a:t>Note: Motion text copied from 11-20/0935r1.</a:t>
            </a:r>
            <a:br>
              <a:rPr lang="en-US" sz="1800" dirty="0">
                <a:solidFill>
                  <a:schemeClr val="accent6"/>
                </a:solidFill>
              </a:rPr>
            </a:br>
            <a:r>
              <a:rPr lang="en-US" sz="1800" dirty="0">
                <a:solidFill>
                  <a:schemeClr val="accent6"/>
                </a:solidFill>
              </a:rPr>
              <a:t>Draft text approved by WG Chair</a:t>
            </a:r>
          </a:p>
        </p:txBody>
      </p:sp>
    </p:spTree>
    <p:extLst>
      <p:ext uri="{BB962C8B-B14F-4D97-AF65-F5344CB8AC3E}">
        <p14:creationId xmlns:p14="http://schemas.microsoft.com/office/powerpoint/2010/main" val="2716680065"/>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sz="2800" dirty="0"/>
              <a:t>Motion #67</a:t>
            </a:r>
            <a:br>
              <a:rPr lang="en-US" sz="2800" dirty="0"/>
            </a:br>
            <a:r>
              <a:rPr lang="en-US" sz="2800" dirty="0"/>
              <a:t>Approval of speculative edits of the SFD &amp; Creation of D0.1 &amp; 10-day Comment Collection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r>
              <a:rPr lang="en-US" sz="1600" dirty="0"/>
              <a:t>Move to</a:t>
            </a:r>
          </a:p>
          <a:p>
            <a:pPr>
              <a:buFont typeface="Arial" panose="020B0604020202020204" pitchFamily="34" charset="0"/>
              <a:buChar char="•"/>
            </a:pPr>
            <a:r>
              <a:rPr lang="en-US" sz="1600" dirty="0"/>
              <a:t>Approve the speculative edits of the SFD as contained in 11-20/0677r</a:t>
            </a:r>
            <a:r>
              <a:rPr lang="en-US" sz="1600" dirty="0">
                <a:solidFill>
                  <a:schemeClr val="accent6"/>
                </a:solidFill>
              </a:rPr>
              <a:t>2</a:t>
            </a:r>
            <a:r>
              <a:rPr lang="en-US" sz="1600" dirty="0">
                <a:solidFill>
                  <a:schemeClr val="tx1"/>
                </a:solidFill>
              </a:rPr>
              <a:t> and</a:t>
            </a:r>
          </a:p>
          <a:p>
            <a:pPr>
              <a:buFont typeface="Arial" panose="020B0604020202020204" pitchFamily="34" charset="0"/>
              <a:buChar char="•"/>
            </a:pPr>
            <a:r>
              <a:rPr lang="en-US" sz="1600" dirty="0">
                <a:solidFill>
                  <a:schemeClr val="tx1"/>
                </a:solidFill>
              </a:rPr>
              <a:t>Instruct the Editor to update the (approved) </a:t>
            </a:r>
            <a:r>
              <a:rPr lang="en-US" sz="1600" dirty="0" err="1">
                <a:solidFill>
                  <a:schemeClr val="tx1"/>
                </a:solidFill>
              </a:rPr>
              <a:t>TGbc</a:t>
            </a:r>
            <a:r>
              <a:rPr lang="en-US" sz="1600" dirty="0">
                <a:solidFill>
                  <a:schemeClr val="tx1"/>
                </a:solidFill>
              </a:rPr>
              <a:t> Specification Framework Document as contained in 11-19/1429r3 accordingly and create a new revision R4, and</a:t>
            </a:r>
          </a:p>
          <a:p>
            <a:pPr>
              <a:buFont typeface="Arial" panose="020B0604020202020204" pitchFamily="34" charset="0"/>
              <a:buChar char="•"/>
            </a:pPr>
            <a:r>
              <a:rPr lang="en-US" sz="1600" dirty="0"/>
              <a:t>Close the </a:t>
            </a:r>
            <a:r>
              <a:rPr lang="en-US" sz="1600" dirty="0" err="1">
                <a:solidFill>
                  <a:schemeClr val="tx1"/>
                </a:solidFill>
              </a:rPr>
              <a:t>TGbc</a:t>
            </a:r>
            <a:r>
              <a:rPr lang="en-US" sz="1600" dirty="0">
                <a:solidFill>
                  <a:schemeClr val="tx1"/>
                </a:solidFill>
              </a:rPr>
              <a:t> Specification Framework Document as contained in 11-19/1429r4 and</a:t>
            </a:r>
          </a:p>
          <a:p>
            <a:pPr>
              <a:buFont typeface="Arial" panose="020B0604020202020204" pitchFamily="34" charset="0"/>
              <a:buChar char="•"/>
            </a:pPr>
            <a:r>
              <a:rPr lang="en-US" sz="1600" dirty="0">
                <a:solidFill>
                  <a:schemeClr val="tx1"/>
                </a:solidFill>
              </a:rPr>
              <a:t>Instruct the Editor to convert the </a:t>
            </a:r>
            <a:r>
              <a:rPr lang="en-US" sz="1600" dirty="0" err="1">
                <a:solidFill>
                  <a:schemeClr val="tx1"/>
                </a:solidFill>
              </a:rPr>
              <a:t>TGbc</a:t>
            </a:r>
            <a:r>
              <a:rPr lang="en-US" sz="1600" dirty="0">
                <a:solidFill>
                  <a:schemeClr val="tx1"/>
                </a:solidFill>
              </a:rPr>
              <a:t> Specification Framework Document into a </a:t>
            </a:r>
            <a:r>
              <a:rPr lang="en-US" sz="1600" dirty="0" err="1">
                <a:solidFill>
                  <a:schemeClr val="tx1"/>
                </a:solidFill>
              </a:rPr>
              <a:t>TGbc</a:t>
            </a:r>
            <a:r>
              <a:rPr lang="en-US" sz="1600" dirty="0">
                <a:solidFill>
                  <a:schemeClr val="tx1"/>
                </a:solidFill>
              </a:rPr>
              <a:t> Draft D0.1</a:t>
            </a:r>
          </a:p>
          <a:p>
            <a:pPr>
              <a:buFont typeface="Arial" panose="020B0604020202020204" pitchFamily="34" charset="0"/>
              <a:buChar char="•"/>
            </a:pPr>
            <a:r>
              <a:rPr lang="en-US" sz="1600" dirty="0">
                <a:solidFill>
                  <a:schemeClr val="accent6"/>
                </a:solidFill>
              </a:rPr>
              <a:t>Authorize a 10-day ”Comment Collection” on D0.1</a:t>
            </a:r>
          </a:p>
          <a:p>
            <a:pPr marL="0" indent="0"/>
            <a:endParaRPr lang="en-US" sz="1600" dirty="0">
              <a:solidFill>
                <a:schemeClr val="tx1"/>
              </a:solidFill>
            </a:endParaRPr>
          </a:p>
          <a:p>
            <a:pPr marL="0" indent="0"/>
            <a:r>
              <a:rPr lang="en-GB" sz="1600" dirty="0"/>
              <a:t>Mover/Second:	Hitoshi Morioka / </a:t>
            </a:r>
            <a:r>
              <a:rPr lang="en-GB" sz="1600" dirty="0" err="1"/>
              <a:t>Xiaofei</a:t>
            </a:r>
            <a:r>
              <a:rPr lang="en-GB" sz="1600" dirty="0"/>
              <a:t> Wang</a:t>
            </a:r>
          </a:p>
          <a:p>
            <a:pPr marL="0" indent="0"/>
            <a:endParaRPr lang="en-US" sz="1600" dirty="0">
              <a:solidFill>
                <a:schemeClr val="tx1"/>
              </a:solidFill>
            </a:endParaRPr>
          </a:p>
          <a:p>
            <a:pPr marL="0" indent="0"/>
            <a:r>
              <a:rPr lang="en-US" sz="1600" dirty="0">
                <a:solidFill>
                  <a:schemeClr val="tx1"/>
                </a:solidFill>
              </a:rPr>
              <a:t>Yes / No / Abstain: Approved by unanimous consent</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
        <p:nvSpPr>
          <p:cNvPr id="7" name="TextBox 6">
            <a:extLst>
              <a:ext uri="{FF2B5EF4-FFF2-40B4-BE49-F238E27FC236}">
                <a16:creationId xmlns:a16="http://schemas.microsoft.com/office/drawing/2014/main" id="{7779FBFD-DCF7-9649-819B-7FE9457B2524}"/>
              </a:ext>
            </a:extLst>
          </p:cNvPr>
          <p:cNvSpPr txBox="1"/>
          <p:nvPr/>
        </p:nvSpPr>
        <p:spPr>
          <a:xfrm rot="1969673">
            <a:off x="6327723" y="4800474"/>
            <a:ext cx="2785034" cy="1477328"/>
          </a:xfrm>
          <a:prstGeom prst="rect">
            <a:avLst/>
          </a:prstGeom>
          <a:noFill/>
        </p:spPr>
        <p:txBody>
          <a:bodyPr wrap="square" rtlCol="0">
            <a:spAutoFit/>
          </a:bodyPr>
          <a:lstStyle/>
          <a:p>
            <a:r>
              <a:rPr lang="en-US" sz="1800" dirty="0">
                <a:solidFill>
                  <a:schemeClr val="accent6"/>
                </a:solidFill>
              </a:rPr>
              <a:t>Note: Motion text copied from 11-20/0935r1.</a:t>
            </a:r>
            <a:br>
              <a:rPr lang="en-US" sz="1800" dirty="0">
                <a:solidFill>
                  <a:schemeClr val="accent6"/>
                </a:solidFill>
              </a:rPr>
            </a:br>
            <a:r>
              <a:rPr lang="en-US" sz="1800" dirty="0">
                <a:solidFill>
                  <a:schemeClr val="accent6"/>
                </a:solidFill>
              </a:rPr>
              <a:t>Draft text approved by WG Chair</a:t>
            </a:r>
          </a:p>
          <a:p>
            <a:r>
              <a:rPr lang="en-US" sz="1800" dirty="0">
                <a:solidFill>
                  <a:schemeClr val="accent6"/>
                </a:solidFill>
              </a:rPr>
              <a:t>Addition in BLUE</a:t>
            </a:r>
          </a:p>
        </p:txBody>
      </p:sp>
    </p:spTree>
    <p:extLst>
      <p:ext uri="{BB962C8B-B14F-4D97-AF65-F5344CB8AC3E}">
        <p14:creationId xmlns:p14="http://schemas.microsoft.com/office/powerpoint/2010/main" val="728415278"/>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#68</a:t>
            </a:r>
            <a:br>
              <a:rPr lang="en-US" dirty="0"/>
            </a:br>
            <a:r>
              <a:rPr lang="en-US" dirty="0"/>
              <a:t>Approval of Timeline</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a:t>
            </a:r>
            <a:r>
              <a:rPr lang="en-GB" sz="1600" dirty="0" err="1"/>
              <a:t>TGbc</a:t>
            </a:r>
            <a:r>
              <a:rPr lang="en-GB" sz="1600" dirty="0"/>
              <a:t> Timeline as contained in 11-2</a:t>
            </a:r>
            <a:r>
              <a:rPr lang="en-GB" sz="1600" dirty="0">
                <a:solidFill>
                  <a:schemeClr val="tx1"/>
                </a:solidFill>
              </a:rPr>
              <a:t>0/1000r0</a:t>
            </a:r>
            <a:r>
              <a:rPr lang="en-GB" sz="1600" dirty="0"/>
              <a:t> slide 31</a:t>
            </a:r>
          </a:p>
          <a:p>
            <a:pPr lvl="1">
              <a:buFont typeface="Times New Roman" pitchFamily="16" charset="0"/>
              <a:buChar char="•"/>
            </a:pPr>
            <a:endParaRPr lang="en-GB" sz="1400" dirty="0"/>
          </a:p>
          <a:p>
            <a:r>
              <a:rPr lang="en-GB" sz="1600" dirty="0"/>
              <a:t>Mover/Second:	</a:t>
            </a:r>
            <a:r>
              <a:rPr lang="en-GB" sz="1600" dirty="0" err="1"/>
              <a:t>Xiaofei</a:t>
            </a:r>
            <a:r>
              <a:rPr lang="en-GB" sz="1600" dirty="0"/>
              <a:t> Wang/ Stephen McCann</a:t>
            </a:r>
          </a:p>
          <a:p>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58113164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March and July 2020:</a:t>
            </a:r>
            <a:br>
              <a:rPr lang="en-US" dirty="0"/>
            </a:br>
            <a:r>
              <a:rPr lang="en-US" strike="sngStrike" dirty="0"/>
              <a:t>Motions &amp;</a:t>
            </a:r>
            <a:r>
              <a:rPr lang="en-US" dirty="0"/>
              <a:t>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none</a:t>
            </a:r>
          </a:p>
          <a:p>
            <a:r>
              <a:rPr lang="en-US" dirty="0"/>
              <a:t>Straw Polls  #10 -- #20</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184</a:t>
            </a:fld>
            <a:endParaRPr lang="en-GB"/>
          </a:p>
        </p:txBody>
      </p:sp>
    </p:spTree>
    <p:extLst>
      <p:ext uri="{BB962C8B-B14F-4D97-AF65-F5344CB8AC3E}">
        <p14:creationId xmlns:p14="http://schemas.microsoft.com/office/powerpoint/2010/main" val="4094679278"/>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#20</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Which</a:t>
            </a:r>
            <a:r>
              <a:rPr lang="de-DE" dirty="0"/>
              <a:t> </a:t>
            </a:r>
            <a:r>
              <a:rPr lang="de-DE" dirty="0" err="1"/>
              <a:t>option</a:t>
            </a:r>
            <a:r>
              <a:rPr lang="de-DE" dirty="0"/>
              <a:t> do </a:t>
            </a:r>
            <a:r>
              <a:rPr lang="de-DE" dirty="0" err="1"/>
              <a:t>you</a:t>
            </a:r>
            <a:r>
              <a:rPr lang="de-DE" dirty="0"/>
              <a:t> </a:t>
            </a:r>
            <a:r>
              <a:rPr lang="de-DE" dirty="0" err="1"/>
              <a:t>prefer</a:t>
            </a:r>
            <a:r>
              <a:rPr lang="de-DE" dirty="0"/>
              <a:t>:</a:t>
            </a:r>
          </a:p>
          <a:p>
            <a:pPr marL="0" indent="0"/>
            <a:endParaRPr lang="de-DE" dirty="0"/>
          </a:p>
          <a:p>
            <a:pPr>
              <a:buFont typeface="Arial" panose="020B0604020202020204" pitchFamily="34" charset="0"/>
              <a:buChar char="•"/>
            </a:pPr>
            <a:r>
              <a:rPr lang="de-DE" dirty="0"/>
              <a:t>Option 1: </a:t>
            </a:r>
            <a:r>
              <a:rPr lang="de-DE" dirty="0" err="1"/>
              <a:t>Use</a:t>
            </a:r>
            <a:r>
              <a:rPr lang="de-DE" dirty="0"/>
              <a:t> </a:t>
            </a:r>
            <a:r>
              <a:rPr lang="de-DE" dirty="0" err="1"/>
              <a:t>both</a:t>
            </a:r>
            <a:r>
              <a:rPr lang="de-DE" dirty="0"/>
              <a:t> </a:t>
            </a:r>
            <a:r>
              <a:rPr lang="de-DE" dirty="0" err="1"/>
              <a:t>eBCS</a:t>
            </a:r>
            <a:r>
              <a:rPr lang="de-DE" dirty="0"/>
              <a:t> Info </a:t>
            </a:r>
            <a:r>
              <a:rPr lang="de-DE" dirty="0" err="1"/>
              <a:t>frames</a:t>
            </a:r>
            <a:r>
              <a:rPr lang="de-DE" dirty="0"/>
              <a:t> </a:t>
            </a:r>
            <a:r>
              <a:rPr lang="de-DE" dirty="0" err="1"/>
              <a:t>and</a:t>
            </a:r>
            <a:r>
              <a:rPr lang="de-DE" dirty="0"/>
              <a:t> </a:t>
            </a:r>
            <a:r>
              <a:rPr lang="de-DE" dirty="0" err="1"/>
              <a:t>eBCS</a:t>
            </a:r>
            <a:r>
              <a:rPr lang="de-DE" dirty="0"/>
              <a:t> </a:t>
            </a:r>
            <a:r>
              <a:rPr lang="de-DE" dirty="0" err="1"/>
              <a:t>Advertisement</a:t>
            </a:r>
            <a:r>
              <a:rPr lang="de-DE" dirty="0"/>
              <a:t> </a:t>
            </a:r>
            <a:r>
              <a:rPr lang="de-DE" dirty="0" err="1"/>
              <a:t>frames</a:t>
            </a:r>
            <a:r>
              <a:rPr lang="de-DE" dirty="0"/>
              <a:t> </a:t>
            </a:r>
            <a:r>
              <a:rPr lang="de-DE" dirty="0" err="1"/>
              <a:t>to</a:t>
            </a:r>
            <a:r>
              <a:rPr lang="de-DE" dirty="0"/>
              <a:t> </a:t>
            </a:r>
            <a:r>
              <a:rPr lang="de-DE" dirty="0" err="1"/>
              <a:t>service</a:t>
            </a:r>
            <a:r>
              <a:rPr lang="de-DE" dirty="0"/>
              <a:t> </a:t>
            </a:r>
            <a:r>
              <a:rPr lang="de-DE" dirty="0" err="1"/>
              <a:t>advertisement</a:t>
            </a:r>
            <a:endParaRPr lang="de-DE" dirty="0"/>
          </a:p>
          <a:p>
            <a:pPr>
              <a:buFont typeface="Arial" panose="020B0604020202020204" pitchFamily="34" charset="0"/>
              <a:buChar char="•"/>
            </a:pPr>
            <a:r>
              <a:rPr lang="de-DE" dirty="0"/>
              <a:t>Option 2: </a:t>
            </a:r>
            <a:r>
              <a:rPr lang="de-DE" dirty="0" err="1"/>
              <a:t>Use</a:t>
            </a:r>
            <a:r>
              <a:rPr lang="de-DE" dirty="0"/>
              <a:t> </a:t>
            </a:r>
            <a:r>
              <a:rPr lang="de-DE" dirty="0" err="1"/>
              <a:t>only</a:t>
            </a:r>
            <a:r>
              <a:rPr lang="de-DE" dirty="0"/>
              <a:t> </a:t>
            </a:r>
            <a:r>
              <a:rPr lang="de-DE" dirty="0" err="1"/>
              <a:t>eBCS</a:t>
            </a:r>
            <a:r>
              <a:rPr lang="de-DE" dirty="0"/>
              <a:t> Info </a:t>
            </a:r>
            <a:r>
              <a:rPr lang="de-DE" dirty="0" err="1"/>
              <a:t>frames</a:t>
            </a:r>
            <a:endParaRPr lang="de-DE" dirty="0"/>
          </a:p>
          <a:p>
            <a:pPr>
              <a:buFont typeface="Arial" panose="020B0604020202020204" pitchFamily="34" charset="0"/>
              <a:buChar char="•"/>
            </a:pPr>
            <a:r>
              <a:rPr lang="de-DE" dirty="0"/>
              <a:t>Option 3: </a:t>
            </a:r>
            <a:r>
              <a:rPr lang="de-DE" dirty="0" err="1"/>
              <a:t>abstain</a:t>
            </a:r>
            <a:endParaRPr lang="de-DE" dirty="0"/>
          </a:p>
          <a:p>
            <a:pPr marL="0" indent="0"/>
            <a:endParaRPr lang="de-DE" dirty="0"/>
          </a:p>
          <a:p>
            <a:pPr marL="0" indent="0"/>
            <a:r>
              <a:rPr lang="de-DE" dirty="0" err="1"/>
              <a:t>Results</a:t>
            </a:r>
            <a:r>
              <a:rPr lang="de-DE" dirty="0"/>
              <a:t>: Option 1/Option 2/</a:t>
            </a:r>
            <a:r>
              <a:rPr lang="de-DE"/>
              <a:t>Option 3: 2/4/2</a:t>
            </a:r>
            <a:endParaRPr lang="de-DE" dirty="0"/>
          </a:p>
          <a:p>
            <a:pPr marL="0" indent="0"/>
            <a:endParaRPr lang="de-DE" dirty="0"/>
          </a:p>
          <a:p>
            <a:pPr>
              <a:buFont typeface="Arial" panose="020B0604020202020204" pitchFamily="34" charset="0"/>
              <a:buChar char="•"/>
            </a:pP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32609775"/>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#19</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endParaRPr lang="de-DE" dirty="0"/>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11-19/2159r4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marL="0" indent="0"/>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a:p>
            <a:pPr>
              <a:buFont typeface="Arial" panose="020B0604020202020204" pitchFamily="34" charset="0"/>
              <a:buChar char="•"/>
            </a:pP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8411951"/>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#18</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11-20/886r3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a:buFont typeface="Arial" panose="020B0604020202020204" pitchFamily="34" charset="0"/>
              <a:buChar char="•"/>
            </a:pPr>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744452085"/>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#17</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11-20/0039r2 </a:t>
            </a:r>
            <a:r>
              <a:rPr lang="de-DE" dirty="0" err="1"/>
              <a:t>and</a:t>
            </a:r>
            <a:r>
              <a:rPr lang="de-DE" dirty="0"/>
              <a:t> 11-20/932r1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a:buFont typeface="Arial" panose="020B0604020202020204" pitchFamily="34" charset="0"/>
              <a:buChar char="•"/>
            </a:pPr>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650163759"/>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#16</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de-DE" dirty="0" err="1"/>
              <a:t>Referring</a:t>
            </a:r>
            <a:r>
              <a:rPr lang="de-DE" dirty="0"/>
              <a:t> </a:t>
            </a:r>
            <a:r>
              <a:rPr lang="de-DE" dirty="0" err="1"/>
              <a:t>to</a:t>
            </a:r>
            <a:r>
              <a:rPr lang="de-DE" dirty="0"/>
              <a:t> 11-20/0039r1:</a:t>
            </a:r>
          </a:p>
          <a:p>
            <a:pPr>
              <a:buFont typeface="Arial" panose="020B0604020202020204" pitchFamily="34" charset="0"/>
              <a:buChar char="•"/>
            </a:pPr>
            <a:r>
              <a:rPr lang="de-DE" dirty="0" err="1"/>
              <a:t>For</a:t>
            </a:r>
            <a:r>
              <a:rPr lang="de-DE" dirty="0"/>
              <a:t> HLSA, </a:t>
            </a:r>
            <a:r>
              <a:rPr lang="de-DE" dirty="0" err="1"/>
              <a:t>which</a:t>
            </a:r>
            <a:r>
              <a:rPr lang="de-DE" dirty="0"/>
              <a:t> do </a:t>
            </a:r>
            <a:r>
              <a:rPr lang="de-DE" dirty="0" err="1"/>
              <a:t>you</a:t>
            </a:r>
            <a:r>
              <a:rPr lang="de-DE" dirty="0"/>
              <a:t> </a:t>
            </a:r>
            <a:r>
              <a:rPr lang="de-DE" dirty="0" err="1"/>
              <a:t>prefer</a:t>
            </a:r>
            <a:r>
              <a:rPr lang="de-DE" dirty="0"/>
              <a:t>?</a:t>
            </a:r>
          </a:p>
          <a:p>
            <a:pPr lvl="1">
              <a:buFont typeface="Arial" panose="020B0604020202020204" pitchFamily="34" charset="0"/>
              <a:buChar char="•"/>
            </a:pPr>
            <a:r>
              <a:rPr lang="de-DE" dirty="0"/>
              <a:t>1.	</a:t>
            </a:r>
            <a:r>
              <a:rPr lang="de-DE" dirty="0" err="1"/>
              <a:t>Use</a:t>
            </a:r>
            <a:r>
              <a:rPr lang="de-DE" dirty="0"/>
              <a:t> </a:t>
            </a:r>
            <a:r>
              <a:rPr lang="de-DE" dirty="0" err="1"/>
              <a:t>eBCS</a:t>
            </a:r>
            <a:r>
              <a:rPr lang="de-DE" dirty="0"/>
              <a:t> Info </a:t>
            </a:r>
            <a:r>
              <a:rPr lang="de-DE" dirty="0" err="1"/>
              <a:t>with</a:t>
            </a:r>
            <a:r>
              <a:rPr lang="de-DE" dirty="0"/>
              <a:t> </a:t>
            </a:r>
            <a:r>
              <a:rPr lang="de-DE" dirty="0" err="1"/>
              <a:t>signature</a:t>
            </a:r>
            <a:r>
              <a:rPr lang="de-DE" dirty="0"/>
              <a:t> </a:t>
            </a:r>
            <a:r>
              <a:rPr lang="de-DE" dirty="0" err="1"/>
              <a:t>for</a:t>
            </a:r>
            <a:r>
              <a:rPr lang="de-DE" dirty="0"/>
              <a:t> </a:t>
            </a:r>
            <a:r>
              <a:rPr lang="de-DE" dirty="0" err="1"/>
              <a:t>advertisement</a:t>
            </a:r>
            <a:r>
              <a:rPr lang="de-DE" dirty="0"/>
              <a:t> </a:t>
            </a:r>
            <a:r>
              <a:rPr lang="de-DE" dirty="0" err="1"/>
              <a:t>if</a:t>
            </a:r>
            <a:r>
              <a:rPr lang="de-DE" dirty="0"/>
              <a:t> </a:t>
            </a:r>
            <a:r>
              <a:rPr lang="de-DE" dirty="0" err="1"/>
              <a:t>the</a:t>
            </a:r>
            <a:r>
              <a:rPr lang="de-DE" dirty="0"/>
              <a:t> </a:t>
            </a:r>
            <a:r>
              <a:rPr lang="de-DE" dirty="0" err="1"/>
              <a:t>certifiicate</a:t>
            </a:r>
            <a:r>
              <a:rPr lang="de-DE" dirty="0"/>
              <a:t> </a:t>
            </a:r>
            <a:r>
              <a:rPr lang="de-DE" dirty="0" err="1"/>
              <a:t>is</a:t>
            </a:r>
            <a:r>
              <a:rPr lang="de-DE" dirty="0"/>
              <a:t> </a:t>
            </a:r>
            <a:r>
              <a:rPr lang="de-DE" dirty="0" err="1"/>
              <a:t>included</a:t>
            </a:r>
            <a:endParaRPr lang="de-DE" dirty="0"/>
          </a:p>
          <a:p>
            <a:pPr lvl="1">
              <a:buFont typeface="Arial" panose="020B0604020202020204" pitchFamily="34" charset="0"/>
              <a:buChar char="•"/>
            </a:pPr>
            <a:r>
              <a:rPr lang="de-DE" dirty="0"/>
              <a:t>2.	</a:t>
            </a:r>
            <a:r>
              <a:rPr lang="de-DE" dirty="0" err="1"/>
              <a:t>Use</a:t>
            </a:r>
            <a:r>
              <a:rPr lang="de-DE" dirty="0"/>
              <a:t> </a:t>
            </a:r>
            <a:r>
              <a:rPr lang="de-DE" dirty="0" err="1"/>
              <a:t>eBCS</a:t>
            </a:r>
            <a:r>
              <a:rPr lang="de-DE" dirty="0"/>
              <a:t> Info </a:t>
            </a:r>
            <a:r>
              <a:rPr lang="de-DE" dirty="0" err="1"/>
              <a:t>without</a:t>
            </a:r>
            <a:r>
              <a:rPr lang="de-DE" dirty="0"/>
              <a:t> </a:t>
            </a:r>
            <a:r>
              <a:rPr lang="de-DE" dirty="0" err="1"/>
              <a:t>signature</a:t>
            </a:r>
            <a:r>
              <a:rPr lang="de-DE" dirty="0"/>
              <a:t> </a:t>
            </a:r>
            <a:r>
              <a:rPr lang="de-DE" dirty="0" err="1"/>
              <a:t>for</a:t>
            </a:r>
            <a:r>
              <a:rPr lang="de-DE" dirty="0"/>
              <a:t> </a:t>
            </a:r>
            <a:r>
              <a:rPr lang="de-DE" dirty="0" err="1"/>
              <a:t>advertisement</a:t>
            </a:r>
            <a:r>
              <a:rPr lang="de-DE" dirty="0"/>
              <a:t> (</a:t>
            </a:r>
            <a:r>
              <a:rPr lang="de-DE" dirty="0" err="1"/>
              <a:t>never</a:t>
            </a:r>
            <a:r>
              <a:rPr lang="de-DE" dirty="0"/>
              <a:t> </a:t>
            </a:r>
            <a:r>
              <a:rPr lang="de-DE" dirty="0" err="1"/>
              <a:t>use</a:t>
            </a:r>
            <a:r>
              <a:rPr lang="de-DE" dirty="0"/>
              <a:t> </a:t>
            </a:r>
            <a:r>
              <a:rPr lang="de-DE" dirty="0" err="1"/>
              <a:t>signature</a:t>
            </a:r>
            <a:r>
              <a:rPr lang="de-DE" dirty="0"/>
              <a:t>)</a:t>
            </a:r>
          </a:p>
          <a:p>
            <a:pPr lvl="1">
              <a:buFont typeface="Arial" panose="020B0604020202020204" pitchFamily="34" charset="0"/>
              <a:buChar char="•"/>
            </a:pPr>
            <a:r>
              <a:rPr lang="de-DE" dirty="0"/>
              <a:t>3.	Not </a:t>
            </a:r>
            <a:r>
              <a:rPr lang="de-DE" dirty="0" err="1"/>
              <a:t>use</a:t>
            </a:r>
            <a:r>
              <a:rPr lang="de-DE" dirty="0"/>
              <a:t> </a:t>
            </a:r>
            <a:r>
              <a:rPr lang="de-DE" dirty="0" err="1"/>
              <a:t>eBCS</a:t>
            </a:r>
            <a:r>
              <a:rPr lang="de-DE" dirty="0"/>
              <a:t> Info. Higher </a:t>
            </a:r>
            <a:r>
              <a:rPr lang="de-DE" dirty="0" err="1"/>
              <a:t>layer</a:t>
            </a:r>
            <a:r>
              <a:rPr lang="de-DE" dirty="0"/>
              <a:t> </a:t>
            </a:r>
            <a:r>
              <a:rPr lang="de-DE" dirty="0" err="1"/>
              <a:t>advertises</a:t>
            </a:r>
            <a:r>
              <a:rPr lang="de-DE" dirty="0"/>
              <a:t> in </a:t>
            </a:r>
            <a:r>
              <a:rPr lang="de-DE" dirty="0" err="1"/>
              <a:t>eBCS</a:t>
            </a:r>
            <a:r>
              <a:rPr lang="de-DE" dirty="0"/>
              <a:t> Data.</a:t>
            </a:r>
          </a:p>
          <a:p>
            <a:pPr lvl="1">
              <a:buFont typeface="Arial" panose="020B0604020202020204" pitchFamily="34" charset="0"/>
              <a:buChar char="•"/>
            </a:pPr>
            <a:r>
              <a:rPr lang="de-DE" dirty="0"/>
              <a:t>4		Need </a:t>
            </a:r>
            <a:r>
              <a:rPr lang="de-DE" dirty="0" err="1"/>
              <a:t>more</a:t>
            </a:r>
            <a:r>
              <a:rPr lang="de-DE" dirty="0"/>
              <a:t> time </a:t>
            </a:r>
            <a:r>
              <a:rPr lang="de-DE" dirty="0" err="1"/>
              <a:t>to</a:t>
            </a:r>
            <a:r>
              <a:rPr lang="de-DE" dirty="0"/>
              <a:t> </a:t>
            </a:r>
            <a:r>
              <a:rPr lang="de-DE" dirty="0" err="1"/>
              <a:t>consider</a:t>
            </a:r>
            <a:endParaRPr lang="de-DE" dirty="0"/>
          </a:p>
          <a:p>
            <a:pPr>
              <a:buFont typeface="Arial" panose="020B0604020202020204" pitchFamily="34" charset="0"/>
              <a:buChar char="•"/>
            </a:pPr>
            <a:r>
              <a:rPr lang="de-DE" sz="2000" dirty="0"/>
              <a:t>Option 1 –  3</a:t>
            </a:r>
          </a:p>
          <a:p>
            <a:pPr>
              <a:buFont typeface="Arial" panose="020B0604020202020204" pitchFamily="34" charset="0"/>
              <a:buChar char="•"/>
            </a:pPr>
            <a:r>
              <a:rPr lang="de-DE" sz="2000" dirty="0"/>
              <a:t>Option 2 – 0</a:t>
            </a:r>
          </a:p>
          <a:p>
            <a:pPr>
              <a:buFont typeface="Arial" panose="020B0604020202020204" pitchFamily="34" charset="0"/>
              <a:buChar char="•"/>
            </a:pPr>
            <a:r>
              <a:rPr lang="de-DE" sz="2000" dirty="0"/>
              <a:t>Option 3 – 1</a:t>
            </a:r>
          </a:p>
          <a:p>
            <a:pPr>
              <a:buFont typeface="Arial" panose="020B0604020202020204" pitchFamily="34" charset="0"/>
              <a:buChar char="•"/>
            </a:pPr>
            <a:r>
              <a:rPr lang="de-DE" sz="2000" dirty="0"/>
              <a:t>Option 4 -- 3</a:t>
            </a:r>
            <a:br>
              <a:rPr lang="de-DE" dirty="0"/>
            </a:br>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0745197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CBDAC-5B47-3801-E95B-49E736AE0B5E}"/>
              </a:ext>
            </a:extLst>
          </p:cNvPr>
          <p:cNvSpPr>
            <a:spLocks noGrp="1"/>
          </p:cNvSpPr>
          <p:nvPr>
            <p:ph type="title"/>
          </p:nvPr>
        </p:nvSpPr>
        <p:spPr/>
        <p:txBody>
          <a:bodyPr/>
          <a:lstStyle/>
          <a:p>
            <a:r>
              <a:rPr lang="en-US" dirty="0"/>
              <a:t>Motion #186</a:t>
            </a:r>
            <a:br>
              <a:rPr lang="en-US" dirty="0"/>
            </a:br>
            <a:r>
              <a:rPr lang="en-US" dirty="0"/>
              <a:t>Resolution of Editorial comments</a:t>
            </a:r>
          </a:p>
        </p:txBody>
      </p:sp>
      <p:sp>
        <p:nvSpPr>
          <p:cNvPr id="3" name="Content Placeholder 2">
            <a:extLst>
              <a:ext uri="{FF2B5EF4-FFF2-40B4-BE49-F238E27FC236}">
                <a16:creationId xmlns:a16="http://schemas.microsoft.com/office/drawing/2014/main" id="{16E5AABB-6B55-36FB-B561-4D9450973A72}"/>
              </a:ext>
            </a:extLst>
          </p:cNvPr>
          <p:cNvSpPr>
            <a:spLocks noGrp="1"/>
          </p:cNvSpPr>
          <p:nvPr>
            <p:ph idx="1"/>
          </p:nvPr>
        </p:nvSpPr>
        <p:spPr/>
        <p:txBody>
          <a:bodyPr/>
          <a:lstStyle/>
          <a:p>
            <a:r>
              <a:rPr lang="en-US" sz="2000" dirty="0"/>
              <a:t>Move to</a:t>
            </a:r>
          </a:p>
          <a:p>
            <a:r>
              <a:rPr lang="en-US" sz="2000" dirty="0"/>
              <a:t>	Approve to set the comment resolution for the following CIDs to </a:t>
            </a:r>
            <a:r>
              <a:rPr lang="en-GB" altLang="en-US" sz="2000" dirty="0"/>
              <a:t>“Revised. This comment has been passed to the TG technical editor for consideration during preparation of a subsequent draft.”</a:t>
            </a:r>
          </a:p>
          <a:p>
            <a:r>
              <a:rPr lang="en-GB" altLang="en-US" sz="2000" dirty="0"/>
              <a:t>	CIDs:  4040,  4002,  4029,  4031,  4022,  4043,  4033,  4044,  4034,  4045,  4046,  4047,  4038,  4048,  4049,  4050,  4052,  4007,  4011,  4010,  4008,  4055,  4054,  4053,  4001,  4009,  4041,  4015,  4016,  4003,  4019,  4004,  4025,  4020,  4005,  4021,  4042,  4006,  4000</a:t>
            </a:r>
          </a:p>
          <a:p>
            <a:endParaRPr lang="en-GB" altLang="en-US" sz="2000" dirty="0"/>
          </a:p>
          <a:p>
            <a:r>
              <a:rPr lang="en-GB" altLang="en-US" sz="2000" dirty="0"/>
              <a:t>Mover / Second:  Stephen McCann / John </a:t>
            </a:r>
            <a:r>
              <a:rPr lang="en-GB" altLang="en-US" sz="2000" dirty="0" err="1"/>
              <a:t>Wullert</a:t>
            </a:r>
            <a:endParaRPr lang="en-GB" altLang="en-US" sz="2000" dirty="0"/>
          </a:p>
          <a:p>
            <a:r>
              <a:rPr lang="en-GB" altLang="en-US" sz="2000" dirty="0"/>
              <a:t>Approved by unanimous consent</a:t>
            </a:r>
          </a:p>
          <a:p>
            <a:endParaRPr lang="en-US" sz="2000" dirty="0"/>
          </a:p>
        </p:txBody>
      </p:sp>
      <p:sp>
        <p:nvSpPr>
          <p:cNvPr id="4" name="Slide Number Placeholder 3">
            <a:extLst>
              <a:ext uri="{FF2B5EF4-FFF2-40B4-BE49-F238E27FC236}">
                <a16:creationId xmlns:a16="http://schemas.microsoft.com/office/drawing/2014/main" id="{2E151254-8897-7017-9F84-E69B4C37F18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0D86643F-C243-BCC7-ABB0-EDEA6B79B8C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E577F7A-7B56-540D-7F87-DFA7C12E6BAE}"/>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461611306"/>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#15</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 in Section 9.6.33 (</a:t>
            </a:r>
            <a:r>
              <a:rPr lang="en-GB" dirty="0" err="1"/>
              <a:t>eBCS</a:t>
            </a:r>
            <a:r>
              <a:rPr lang="en-GB" dirty="0"/>
              <a:t> Service Advertisement Frame)</a:t>
            </a:r>
            <a:r>
              <a:rPr lang="en-US" dirty="0"/>
              <a:t>:</a:t>
            </a:r>
          </a:p>
          <a:p>
            <a:pPr lvl="1">
              <a:buFont typeface="Arial" panose="020B0604020202020204" pitchFamily="34" charset="0"/>
              <a:buChar char="•"/>
            </a:pPr>
            <a:r>
              <a:rPr lang="en-US" sz="1800" b="1" dirty="0"/>
              <a:t>A transmitter of an </a:t>
            </a:r>
            <a:r>
              <a:rPr lang="en-US" sz="1800" b="1" dirty="0" err="1"/>
              <a:t>eBCS</a:t>
            </a:r>
            <a:r>
              <a:rPr lang="en-US" sz="1800" b="1" dirty="0"/>
              <a:t> service can advertise a schedule (periodicity and duration) of one or more </a:t>
            </a:r>
            <a:r>
              <a:rPr lang="en-US" sz="1800" b="1" dirty="0" err="1"/>
              <a:t>eBCS</a:t>
            </a:r>
            <a:r>
              <a:rPr lang="en-US" sz="1800" b="1" dirty="0"/>
              <a:t> services.</a:t>
            </a:r>
          </a:p>
          <a:p>
            <a:pPr>
              <a:buFont typeface="Arial" panose="020B0604020202020204" pitchFamily="34" charset="0"/>
              <a:buChar char="•"/>
            </a:pPr>
            <a:endParaRPr lang="en-US" dirty="0"/>
          </a:p>
          <a:p>
            <a:r>
              <a:rPr lang="en-US"/>
              <a:t>Yes: 6</a:t>
            </a:r>
            <a:r>
              <a:rPr lang="en-US" dirty="0"/>
              <a:t>	</a:t>
            </a:r>
            <a:r>
              <a:rPr lang="en-US"/>
              <a:t>No: 0</a:t>
            </a:r>
            <a:r>
              <a:rPr lang="en-US" dirty="0"/>
              <a:t>	</a:t>
            </a:r>
            <a:r>
              <a:rPr lang="en-US"/>
              <a:t>Abstain: 0</a:t>
            </a:r>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599585895"/>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#14</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a:t>
            </a:r>
          </a:p>
          <a:p>
            <a:pPr lvl="1">
              <a:buFont typeface="Arial" panose="020B0604020202020204" pitchFamily="34" charset="0"/>
              <a:buChar char="•"/>
            </a:pPr>
            <a:r>
              <a:rPr lang="en-US" sz="1800" b="1" dirty="0"/>
              <a:t>9.6.34 </a:t>
            </a:r>
            <a:r>
              <a:rPr lang="en-US" sz="1800" b="1" dirty="0" err="1"/>
              <a:t>eBCS</a:t>
            </a:r>
            <a:r>
              <a:rPr lang="en-US" sz="1800" b="1" dirty="0"/>
              <a:t> Termination Notice Frame</a:t>
            </a:r>
          </a:p>
          <a:p>
            <a:pPr lvl="1">
              <a:buFont typeface="Arial" panose="020B0604020202020204" pitchFamily="34" charset="0"/>
              <a:buChar char="•"/>
            </a:pPr>
            <a:r>
              <a:rPr lang="en-US" sz="1800" b="1" dirty="0"/>
              <a:t>This frame is transmitted by a transmitter of an </a:t>
            </a:r>
            <a:r>
              <a:rPr lang="en-US" sz="1800" b="1" dirty="0" err="1"/>
              <a:t>eBCS</a:t>
            </a:r>
            <a:r>
              <a:rPr lang="en-US" sz="1800" b="1" dirty="0"/>
              <a:t> service to announce the termination the </a:t>
            </a:r>
            <a:r>
              <a:rPr lang="en-US" sz="1800" b="1" dirty="0" err="1"/>
              <a:t>eBCS</a:t>
            </a:r>
            <a:r>
              <a:rPr lang="en-US" sz="1800" b="1" dirty="0"/>
              <a:t> service.</a:t>
            </a:r>
          </a:p>
          <a:p>
            <a:endParaRPr lang="en-US" dirty="0"/>
          </a:p>
          <a:p>
            <a:r>
              <a:rPr lang="en-US" dirty="0"/>
              <a:t>Yes: 6	No: 0	Abstain: 0</a:t>
            </a:r>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300705884"/>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#13</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 in Section 9.6.31 (</a:t>
            </a:r>
            <a:r>
              <a:rPr lang="en-GB" dirty="0" err="1"/>
              <a:t>eBCS</a:t>
            </a:r>
            <a:r>
              <a:rPr lang="en-GB" dirty="0"/>
              <a:t> Service Request Frame)</a:t>
            </a:r>
            <a:r>
              <a:rPr lang="en-US" dirty="0"/>
              <a:t>:</a:t>
            </a:r>
          </a:p>
          <a:p>
            <a:pPr lvl="1">
              <a:buFont typeface="Arial" panose="020B0604020202020204" pitchFamily="34" charset="0"/>
              <a:buChar char="•"/>
            </a:pPr>
            <a:r>
              <a:rPr lang="en-US" sz="1800" b="1" dirty="0" err="1"/>
              <a:t>TGbc</a:t>
            </a:r>
            <a:r>
              <a:rPr lang="en-US" sz="1800" b="1" dirty="0"/>
              <a:t> shall define a mechanism for STAs to negotiate durations of services when negotiating for one or more </a:t>
            </a:r>
            <a:r>
              <a:rPr lang="en-US" sz="1800" b="1" dirty="0" err="1"/>
              <a:t>eBCS</a:t>
            </a:r>
            <a:r>
              <a:rPr lang="en-US" sz="1800" b="1" dirty="0"/>
              <a:t> services.</a:t>
            </a:r>
          </a:p>
          <a:p>
            <a:pPr lvl="1">
              <a:buFont typeface="Arial" panose="020B0604020202020204" pitchFamily="34" charset="0"/>
              <a:buChar char="•"/>
            </a:pPr>
            <a:r>
              <a:rPr lang="en-US" sz="1800" b="1" dirty="0"/>
              <a:t>Note: the transmitter of a e-BCS service is expected to have authority on the duration of the </a:t>
            </a:r>
            <a:r>
              <a:rPr lang="en-US" sz="1800" b="1" dirty="0" err="1"/>
              <a:t>eBCS</a:t>
            </a:r>
            <a:r>
              <a:rPr lang="en-US" sz="1800" b="1" dirty="0"/>
              <a:t> service and can respond with an </a:t>
            </a:r>
            <a:r>
              <a:rPr lang="en-US" sz="1800" b="1" dirty="0" err="1"/>
              <a:t>eBCS</a:t>
            </a:r>
            <a:r>
              <a:rPr lang="en-US" sz="1800" b="1" dirty="0"/>
              <a:t> Response frame (9.6.32).</a:t>
            </a:r>
          </a:p>
          <a:p>
            <a:pPr>
              <a:buFont typeface="Arial" panose="020B0604020202020204" pitchFamily="34" charset="0"/>
              <a:buChar char="•"/>
            </a:pPr>
            <a:endParaRPr lang="en-US" dirty="0"/>
          </a:p>
          <a:p>
            <a:r>
              <a:rPr lang="en-US" dirty="0"/>
              <a:t>Yes: 6	No: 0	Abstain: 0</a:t>
            </a:r>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205471027"/>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#12</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11-20/0092r3 to a cumulative speculative edit of the </a:t>
            </a:r>
            <a:r>
              <a:rPr lang="en-US" sz="2000" dirty="0" err="1"/>
              <a:t>TGbc</a:t>
            </a:r>
            <a:r>
              <a:rPr lang="en-US" sz="2000" dirty="0"/>
              <a:t> Specification framework document (11-20/0677r0).</a:t>
            </a:r>
          </a:p>
          <a:p>
            <a:endParaRPr lang="en-US" sz="2000" dirty="0"/>
          </a:p>
          <a:p>
            <a:r>
              <a:rPr lang="en-US" sz="2000" dirty="0"/>
              <a:t>Result:  yes:  5 -- no: 0  --  abstain: 4</a:t>
            </a:r>
          </a:p>
          <a:p>
            <a:endParaRPr lang="en-US" sz="2000" dirty="0"/>
          </a:p>
          <a:p>
            <a:r>
              <a:rPr lang="en-US" sz="2000" dirty="0"/>
              <a:t>Note - 1 attendee and the Chair not participating in the poll</a:t>
            </a:r>
          </a:p>
          <a:p>
            <a:endParaRPr lang="en-US" sz="2000" dirty="0"/>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85961329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#11</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11-20/0040r7 to a cumulative speculative edit of the </a:t>
            </a:r>
            <a:r>
              <a:rPr lang="en-US" sz="2000" dirty="0" err="1"/>
              <a:t>TGbc</a:t>
            </a:r>
            <a:r>
              <a:rPr lang="en-US" sz="2000" dirty="0"/>
              <a:t> Specification framework document (11-20/0677r0).</a:t>
            </a:r>
          </a:p>
          <a:p>
            <a:endParaRPr lang="en-US" sz="2000" dirty="0"/>
          </a:p>
          <a:p>
            <a:r>
              <a:rPr lang="en-US" sz="2000" dirty="0"/>
              <a:t>Result:  yes:  6 -- no: 0  --  abstain: 2</a:t>
            </a:r>
          </a:p>
          <a:p>
            <a:endParaRPr lang="en-US" sz="2000" dirty="0"/>
          </a:p>
          <a:p>
            <a:r>
              <a:rPr lang="en-US" sz="2000" dirty="0"/>
              <a:t>Note - 1 attendee and the Chair not participating in the poll</a:t>
            </a:r>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59253185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#10</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11-20/0025r4 to a cumulative speculative edit of the </a:t>
            </a:r>
            <a:r>
              <a:rPr lang="en-US" sz="2000" dirty="0" err="1"/>
              <a:t>TGbc</a:t>
            </a:r>
            <a:r>
              <a:rPr lang="en-US" sz="2000" dirty="0"/>
              <a:t> Specification framework document (taking 11-19/1429r3 as a baseline).</a:t>
            </a:r>
          </a:p>
          <a:p>
            <a:endParaRPr lang="en-US" sz="2000" dirty="0"/>
          </a:p>
          <a:p>
            <a:r>
              <a:rPr lang="en-US" sz="2000" dirty="0"/>
              <a:t>Result:  yes</a:t>
            </a:r>
            <a:r>
              <a:rPr lang="en-US" sz="2000"/>
              <a:t>:  4 -- no: 0  </a:t>
            </a:r>
            <a:r>
              <a:rPr lang="en-US" sz="2000" dirty="0"/>
              <a:t>--  </a:t>
            </a:r>
            <a:r>
              <a:rPr lang="en-US" sz="2000"/>
              <a:t>abstain: 4</a:t>
            </a:r>
            <a:endParaRPr lang="en-US" sz="2000" dirty="0"/>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040909878"/>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#56 -- #64</a:t>
            </a:r>
          </a:p>
          <a:p>
            <a:r>
              <a:rPr lang="en-US" dirty="0"/>
              <a:t>Straw Polls  -- none</a:t>
            </a:r>
          </a:p>
          <a:p>
            <a:r>
              <a:rPr lang="en-US" dirty="0"/>
              <a:t>Irvine, CA,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196</a:t>
            </a:fld>
            <a:endParaRPr lang="en-GB"/>
          </a:p>
        </p:txBody>
      </p:sp>
    </p:spTree>
    <p:extLst>
      <p:ext uri="{BB962C8B-B14F-4D97-AF65-F5344CB8AC3E}">
        <p14:creationId xmlns:p14="http://schemas.microsoft.com/office/powerpoint/2010/main" val="2141025288"/>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11/19-2138r2</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607877069"/>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#57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11-19/1689r0.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216407126"/>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#58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a:t>
            </a:r>
            <a:r>
              <a:rPr lang="en-US"/>
              <a:t>document 11-19/2108r0 and 11-19/2111r0.</a:t>
            </a:r>
            <a:endParaRPr lang="en-US" dirty="0"/>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430617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December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 Booklet for the Enhanced Broadcast Services (BCS) Task Group (</a:t>
            </a:r>
            <a:r>
              <a:rPr lang="en-GB" dirty="0" err="1"/>
              <a:t>TGbc</a:t>
            </a:r>
            <a:r>
              <a:rPr lang="en-GB" dirty="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Motions are consecutively numbered since the formation of the task group.</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B9DB2-E775-ED14-4B78-8229AD46A4C4}"/>
              </a:ext>
            </a:extLst>
          </p:cNvPr>
          <p:cNvSpPr>
            <a:spLocks noGrp="1"/>
          </p:cNvSpPr>
          <p:nvPr>
            <p:ph type="title"/>
          </p:nvPr>
        </p:nvSpPr>
        <p:spPr/>
        <p:txBody>
          <a:bodyPr/>
          <a:lstStyle/>
          <a:p>
            <a:r>
              <a:rPr lang="en-US" dirty="0"/>
              <a:t>Motion #187</a:t>
            </a:r>
            <a:br>
              <a:rPr lang="en-US" dirty="0"/>
            </a:br>
            <a:r>
              <a:rPr lang="en-US" dirty="0"/>
              <a:t>Approval of </a:t>
            </a:r>
            <a:r>
              <a:rPr lang="en-US" dirty="0" err="1"/>
              <a:t>TGbc</a:t>
            </a:r>
            <a:r>
              <a:rPr lang="en-US" dirty="0"/>
              <a:t> timeline</a:t>
            </a:r>
          </a:p>
        </p:txBody>
      </p:sp>
      <p:sp>
        <p:nvSpPr>
          <p:cNvPr id="3" name="Content Placeholder 2">
            <a:extLst>
              <a:ext uri="{FF2B5EF4-FFF2-40B4-BE49-F238E27FC236}">
                <a16:creationId xmlns:a16="http://schemas.microsoft.com/office/drawing/2014/main" id="{E54FDCE6-FE74-0544-5E8A-EF4A5292687D}"/>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a:t>
            </a:r>
            <a:r>
              <a:rPr lang="en-US" dirty="0" err="1"/>
              <a:t>TGbc</a:t>
            </a:r>
            <a:r>
              <a:rPr lang="en-US" dirty="0"/>
              <a:t> timeline as contained in slide 32 Of 11-22/1300r1.</a:t>
            </a:r>
          </a:p>
          <a:p>
            <a:pPr>
              <a:buFont typeface="Arial" panose="020B0604020202020204" pitchFamily="34" charset="0"/>
              <a:buChar char="•"/>
            </a:pPr>
            <a:endParaRPr lang="en-US" dirty="0"/>
          </a:p>
          <a:p>
            <a:pPr marL="0" indent="0"/>
            <a:r>
              <a:rPr lang="en-US" dirty="0"/>
              <a:t>Mover / Second: Stephen McCann / Hiroshi Mano</a:t>
            </a:r>
          </a:p>
          <a:p>
            <a:pPr marL="0" indent="0"/>
            <a:r>
              <a:rPr lang="en-US" dirty="0"/>
              <a:t>Approved by unanimous consent</a:t>
            </a:r>
          </a:p>
        </p:txBody>
      </p:sp>
      <p:sp>
        <p:nvSpPr>
          <p:cNvPr id="4" name="Slide Number Placeholder 3">
            <a:extLst>
              <a:ext uri="{FF2B5EF4-FFF2-40B4-BE49-F238E27FC236}">
                <a16:creationId xmlns:a16="http://schemas.microsoft.com/office/drawing/2014/main" id="{BA668013-4AE3-2AF0-4834-961F18AC15F8}"/>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678F547E-A878-0AF3-8F38-75DBEAE1DF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5173AB7-4554-57C7-E4FB-B9823EC6E61F}"/>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655625861"/>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a:t>
            </a:r>
            <a:r>
              <a:rPr lang="en-US"/>
              <a:t>document 11/19-2138r3</a:t>
            </a:r>
            <a:endParaRPr lang="en-US" dirty="0"/>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739028265"/>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11/19-2138r4</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603994092"/>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66CE-360E-6646-8D48-8FBF3C52C2A2}"/>
              </a:ext>
            </a:extLst>
          </p:cNvPr>
          <p:cNvSpPr>
            <a:spLocks noGrp="1"/>
          </p:cNvSpPr>
          <p:nvPr>
            <p:ph type="title"/>
          </p:nvPr>
        </p:nvSpPr>
        <p:spPr/>
        <p:txBody>
          <a:bodyPr/>
          <a:lstStyle/>
          <a:p>
            <a:r>
              <a:rPr lang="en-US" dirty="0"/>
              <a:t>Motion #61</a:t>
            </a:r>
          </a:p>
        </p:txBody>
      </p:sp>
      <p:sp>
        <p:nvSpPr>
          <p:cNvPr id="3" name="Content Placeholder 2">
            <a:extLst>
              <a:ext uri="{FF2B5EF4-FFF2-40B4-BE49-F238E27FC236}">
                <a16:creationId xmlns:a16="http://schemas.microsoft.com/office/drawing/2014/main" id="{4635FB1B-5F0E-2249-84DE-90F9026BDFAF}"/>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accept the changes to the SFD as shown in 11-20/38r1 and</a:t>
            </a:r>
          </a:p>
          <a:p>
            <a:pPr>
              <a:buFont typeface="Arial" panose="020B0604020202020204" pitchFamily="34" charset="0"/>
              <a:buChar char="•"/>
            </a:pPr>
            <a:r>
              <a:rPr lang="en-US" dirty="0"/>
              <a:t>Instruct the editor to update the SFD accordingly.</a:t>
            </a:r>
          </a:p>
          <a:p>
            <a:pPr>
              <a:buFont typeface="Arial" panose="020B0604020202020204" pitchFamily="34" charset="0"/>
              <a:buChar char="•"/>
            </a:pPr>
            <a:endParaRPr lang="en-US" dirty="0"/>
          </a:p>
          <a:p>
            <a:pPr marL="0" indent="0"/>
            <a:r>
              <a:rPr lang="en-US" dirty="0"/>
              <a:t>Moved: Hitoshi Morioka</a:t>
            </a:r>
          </a:p>
          <a:p>
            <a:pPr marL="0" indent="0"/>
            <a:r>
              <a:rPr lang="en-US" dirty="0"/>
              <a:t>Second: </a:t>
            </a:r>
            <a:r>
              <a:rPr lang="en-US" dirty="0" err="1"/>
              <a:t>Xiaofei</a:t>
            </a:r>
            <a:r>
              <a:rPr lang="en-US" dirty="0"/>
              <a:t> Wang</a:t>
            </a:r>
          </a:p>
          <a:p>
            <a:pPr marL="0" indent="0"/>
            <a:endParaRPr lang="en-US" dirty="0"/>
          </a:p>
          <a:p>
            <a:pPr marL="0" indent="0"/>
            <a:r>
              <a:rPr lang="en-US" dirty="0"/>
              <a:t>Y/N/A:	10 – 0 -2 motion passes.</a:t>
            </a:r>
          </a:p>
        </p:txBody>
      </p:sp>
      <p:sp>
        <p:nvSpPr>
          <p:cNvPr id="4" name="Slide Number Placeholder 3">
            <a:extLst>
              <a:ext uri="{FF2B5EF4-FFF2-40B4-BE49-F238E27FC236}">
                <a16:creationId xmlns:a16="http://schemas.microsoft.com/office/drawing/2014/main" id="{B5347BA3-641F-0E48-9974-C40FDD6B4819}"/>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42850F63-EF45-6C45-9351-BAE9F0A6A3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C9657DE-AADB-9F42-838F-FBB870988DEC}"/>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4019260081"/>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66CE-360E-6646-8D48-8FBF3C52C2A2}"/>
              </a:ext>
            </a:extLst>
          </p:cNvPr>
          <p:cNvSpPr>
            <a:spLocks noGrp="1"/>
          </p:cNvSpPr>
          <p:nvPr>
            <p:ph type="title"/>
          </p:nvPr>
        </p:nvSpPr>
        <p:spPr/>
        <p:txBody>
          <a:bodyPr/>
          <a:lstStyle/>
          <a:p>
            <a:r>
              <a:rPr lang="en-US" dirty="0"/>
              <a:t>Motion #62</a:t>
            </a:r>
          </a:p>
        </p:txBody>
      </p:sp>
      <p:sp>
        <p:nvSpPr>
          <p:cNvPr id="3" name="Content Placeholder 2">
            <a:extLst>
              <a:ext uri="{FF2B5EF4-FFF2-40B4-BE49-F238E27FC236}">
                <a16:creationId xmlns:a16="http://schemas.microsoft.com/office/drawing/2014/main" id="{4635FB1B-5F0E-2249-84DE-90F9026BDFAF}"/>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accept the changes to the SFD as shown in 11-20/149r0 and</a:t>
            </a:r>
          </a:p>
          <a:p>
            <a:pPr>
              <a:buFont typeface="Arial" panose="020B0604020202020204" pitchFamily="34" charset="0"/>
              <a:buChar char="•"/>
            </a:pPr>
            <a:r>
              <a:rPr lang="en-US" dirty="0"/>
              <a:t>Instruct the editor to update the SFD accordingly.</a:t>
            </a:r>
          </a:p>
          <a:p>
            <a:pPr>
              <a:buFont typeface="Arial" panose="020B0604020202020204" pitchFamily="34" charset="0"/>
              <a:buChar char="•"/>
            </a:pPr>
            <a:endParaRPr lang="en-US" dirty="0"/>
          </a:p>
          <a:p>
            <a:pPr marL="0" indent="0"/>
            <a:r>
              <a:rPr lang="en-US" dirty="0"/>
              <a:t>Moved: </a:t>
            </a:r>
            <a:r>
              <a:rPr lang="en-US" dirty="0" err="1"/>
              <a:t>Bahar</a:t>
            </a:r>
            <a:r>
              <a:rPr lang="en-US" dirty="0"/>
              <a:t> Sadeghi</a:t>
            </a:r>
          </a:p>
          <a:p>
            <a:pPr marL="0" indent="0"/>
            <a:r>
              <a:rPr lang="en-US" dirty="0"/>
              <a:t>Second: Carol Ansley</a:t>
            </a:r>
          </a:p>
          <a:p>
            <a:pPr marL="0" indent="0"/>
            <a:endParaRPr lang="en-US" dirty="0"/>
          </a:p>
          <a:p>
            <a:pPr marL="0" indent="0"/>
            <a:r>
              <a:rPr lang="en-US" dirty="0"/>
              <a:t>Y/N/A:	11 – 0 – 0 motion passes.</a:t>
            </a:r>
          </a:p>
        </p:txBody>
      </p:sp>
      <p:sp>
        <p:nvSpPr>
          <p:cNvPr id="4" name="Slide Number Placeholder 3">
            <a:extLst>
              <a:ext uri="{FF2B5EF4-FFF2-40B4-BE49-F238E27FC236}">
                <a16:creationId xmlns:a16="http://schemas.microsoft.com/office/drawing/2014/main" id="{B5347BA3-641F-0E48-9974-C40FDD6B4819}"/>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42850F63-EF45-6C45-9351-BAE9F0A6A3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C9657DE-AADB-9F42-838F-FBB870988DEC}"/>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840092645"/>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11/19-2138r5</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175443075"/>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#64</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a:t>
            </a:r>
            <a:r>
              <a:rPr lang="en-US" dirty="0" err="1"/>
              <a:t>Xiaofei</a:t>
            </a:r>
            <a:r>
              <a:rPr lang="en-US" dirty="0"/>
              <a:t> Wang</a:t>
            </a:r>
          </a:p>
          <a:p>
            <a:r>
              <a:rPr lang="en-US" dirty="0"/>
              <a:t>Second:	</a:t>
            </a:r>
            <a:r>
              <a:rPr lang="en-US" dirty="0" err="1"/>
              <a:t>Jouni</a:t>
            </a:r>
            <a:r>
              <a:rPr lang="en-US" dirty="0"/>
              <a:t> </a:t>
            </a:r>
            <a:r>
              <a:rPr lang="en-US" dirty="0" err="1"/>
              <a:t>Malinen</a:t>
            </a:r>
            <a:r>
              <a:rPr lang="en-US" dirty="0"/>
              <a:t> </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1518366326"/>
              </p:ext>
            </p:extLst>
          </p:nvPr>
        </p:nvGraphicFramePr>
        <p:xfrm>
          <a:off x="914400" y="4221088"/>
          <a:ext cx="7467600" cy="2026920"/>
        </p:xfrm>
        <a:graphic>
          <a:graphicData uri="http://schemas.openxmlformats.org/drawingml/2006/table">
            <a:tbl>
              <a:tblPr firstRow="1" bandRow="1">
                <a:tableStyleId>{5C22544A-7EE6-4342-B048-85BDC9FD1C3A}</a:tableStyleId>
              </a:tblPr>
              <a:tblGrid>
                <a:gridCol w="1425352">
                  <a:extLst>
                    <a:ext uri="{9D8B030D-6E8A-4147-A177-3AD203B41FA5}">
                      <a16:colId xmlns:a16="http://schemas.microsoft.com/office/drawing/2014/main" val="20000"/>
                    </a:ext>
                  </a:extLst>
                </a:gridCol>
                <a:gridCol w="230844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 </a:t>
                      </a:r>
                    </a:p>
                    <a:p>
                      <a:r>
                        <a:rPr lang="en-US" dirty="0"/>
                        <a:t>Feb 11, 25, 2020</a:t>
                      </a:r>
                    </a:p>
                    <a:p>
                      <a:r>
                        <a:rPr lang="en-US" dirty="0"/>
                        <a:t>Mar 10, 2020</a:t>
                      </a:r>
                    </a:p>
                  </a:txBody>
                  <a:tcPr/>
                </a:tc>
                <a:tc>
                  <a:txBody>
                    <a:bodyPr/>
                    <a:lstStyle/>
                    <a:p>
                      <a:r>
                        <a:rPr lang="en-US" dirty="0"/>
                        <a:t>10:00AM</a:t>
                      </a:r>
                      <a:r>
                        <a:rPr lang="en-US" baseline="0" dirty="0"/>
                        <a:t> ET</a:t>
                      </a:r>
                      <a:endParaRPr lang="en-US" dirty="0"/>
                    </a:p>
                  </a:txBody>
                  <a:tcPr/>
                </a:tc>
                <a:tc>
                  <a:txBody>
                    <a:bodyPr/>
                    <a:lstStyle/>
                    <a:p>
                      <a:r>
                        <a:rPr lang="en-US" dirty="0"/>
                        <a:t>1.5 hours</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11746545"/>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#44 -- #55</a:t>
            </a:r>
          </a:p>
          <a:p>
            <a:r>
              <a:rPr lang="en-US" dirty="0"/>
              <a:t>Straw Polls #4 </a:t>
            </a:r>
            <a:r>
              <a:rPr lang="en-US"/>
              <a:t>-- #9</a:t>
            </a:r>
            <a:endParaRPr lang="en-US" dirty="0"/>
          </a:p>
          <a:p>
            <a:endParaRPr lang="en-US" dirty="0"/>
          </a:p>
          <a:p>
            <a:r>
              <a:rPr lang="en-US" dirty="0"/>
              <a:t>Waikoloa, HI,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206</a:t>
            </a:fld>
            <a:endParaRPr lang="en-GB"/>
          </a:p>
        </p:txBody>
      </p:sp>
    </p:spTree>
    <p:extLst>
      <p:ext uri="{BB962C8B-B14F-4D97-AF65-F5344CB8AC3E}">
        <p14:creationId xmlns:p14="http://schemas.microsoft.com/office/powerpoint/2010/main" val="1630142224"/>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11/19-1747r1</a:t>
            </a:r>
          </a:p>
          <a:p>
            <a:endParaRPr lang="en-US" dirty="0"/>
          </a:p>
          <a:p>
            <a:r>
              <a:rPr lang="en-US" dirty="0"/>
              <a:t>Mover:	Stephen McCann</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407008391"/>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#45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11-19/1370r0.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464457398"/>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#46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11-19/1687r0.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4188727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82E73-5849-4B2D-D8B4-A8B1D1AD9177}"/>
              </a:ext>
            </a:extLst>
          </p:cNvPr>
          <p:cNvSpPr>
            <a:spLocks noGrp="1"/>
          </p:cNvSpPr>
          <p:nvPr>
            <p:ph type="title"/>
          </p:nvPr>
        </p:nvSpPr>
        <p:spPr>
          <a:xfrm>
            <a:off x="685800" y="851619"/>
            <a:ext cx="7770813" cy="1065213"/>
          </a:xfrm>
        </p:spPr>
        <p:txBody>
          <a:bodyPr/>
          <a:lstStyle/>
          <a:p>
            <a:r>
              <a:rPr lang="en-US" dirty="0"/>
              <a:t>Motion #188</a:t>
            </a:r>
            <a:br>
              <a:rPr lang="en-US" dirty="0"/>
            </a:br>
            <a:r>
              <a:rPr lang="en-US" dirty="0"/>
              <a:t>Approval of Report to EC for SA Ballot and CSD Re-affirmation</a:t>
            </a:r>
          </a:p>
        </p:txBody>
      </p:sp>
      <p:sp>
        <p:nvSpPr>
          <p:cNvPr id="3" name="Content Placeholder 2">
            <a:extLst>
              <a:ext uri="{FF2B5EF4-FFF2-40B4-BE49-F238E27FC236}">
                <a16:creationId xmlns:a16="http://schemas.microsoft.com/office/drawing/2014/main" id="{8752FFEE-D75E-6AE0-9A62-14AC743E08DB}"/>
              </a:ext>
            </a:extLst>
          </p:cNvPr>
          <p:cNvSpPr>
            <a:spLocks noGrp="1"/>
          </p:cNvSpPr>
          <p:nvPr>
            <p:ph idx="1"/>
          </p:nvPr>
        </p:nvSpPr>
        <p:spPr>
          <a:xfrm>
            <a:off x="685800" y="2196107"/>
            <a:ext cx="7770813" cy="4113213"/>
          </a:xfrm>
        </p:spPr>
        <p:txBody>
          <a:bodyPr/>
          <a:lstStyle/>
          <a:p>
            <a:r>
              <a:rPr lang="en-US" sz="2000" dirty="0"/>
              <a:t>Move to request the 802.11 WG to approve the following motion :</a:t>
            </a:r>
          </a:p>
          <a:p>
            <a:endParaRPr lang="en-US" sz="2000" dirty="0"/>
          </a:p>
          <a:p>
            <a:pPr>
              <a:buFont typeface="Arial" panose="020B0604020202020204" pitchFamily="34" charset="0"/>
              <a:buChar char="•"/>
            </a:pPr>
            <a:r>
              <a:rPr lang="en-US" sz="2000" dirty="0"/>
              <a:t>Approve document 11-22/1405r2 as the report to the IEEE 802 Executive Committee on the requirements for unconditional approval to forward P802.11bc D4.0 to SA Ballot, </a:t>
            </a:r>
          </a:p>
          <a:p>
            <a:pPr>
              <a:buFont typeface="Arial" panose="020B0604020202020204" pitchFamily="34" charset="0"/>
              <a:buChar char="•"/>
            </a:pPr>
            <a:r>
              <a:rPr lang="en-US" sz="2000" dirty="0"/>
              <a:t>Re-affirm the CSD in </a:t>
            </a:r>
            <a:r>
              <a:rPr lang="en-US" sz="2000" dirty="0">
                <a:hlinkClick r:id="rId2"/>
              </a:rPr>
              <a:t>https://mentor.ieee.org/802-ec/dcn/18/ec-18-0250-00-ACSD-p802-11bc.pdf</a:t>
            </a:r>
            <a:r>
              <a:rPr lang="en-US" sz="2000" dirty="0"/>
              <a:t> , and</a:t>
            </a:r>
          </a:p>
          <a:p>
            <a:pPr>
              <a:buFont typeface="Arial" panose="020B0604020202020204" pitchFamily="34" charset="0"/>
              <a:buChar char="•"/>
            </a:pPr>
            <a:r>
              <a:rPr lang="en-US" sz="2000" dirty="0"/>
              <a:t>Request the IEEE 802 Executive Committee to unconditionally approve forwarding P802.11bc D4.0 to SA ballot.</a:t>
            </a:r>
          </a:p>
          <a:p>
            <a:endParaRPr lang="en-US" sz="2000" dirty="0"/>
          </a:p>
          <a:p>
            <a:r>
              <a:rPr lang="en-US" sz="2000" dirty="0"/>
              <a:t>Mover / Second: Stephen McCann / </a:t>
            </a:r>
            <a:r>
              <a:rPr lang="en-US" sz="2000" dirty="0" err="1"/>
              <a:t>Abhi</a:t>
            </a:r>
            <a:r>
              <a:rPr lang="en-US" sz="2000" dirty="0"/>
              <a:t> Patil</a:t>
            </a:r>
          </a:p>
          <a:p>
            <a:r>
              <a:rPr lang="en-US" sz="2000" dirty="0"/>
              <a:t>Result: Y 6 – N 0 – A 0 – motion passes</a:t>
            </a:r>
          </a:p>
        </p:txBody>
      </p:sp>
      <p:sp>
        <p:nvSpPr>
          <p:cNvPr id="4" name="Slide Number Placeholder 3">
            <a:extLst>
              <a:ext uri="{FF2B5EF4-FFF2-40B4-BE49-F238E27FC236}">
                <a16:creationId xmlns:a16="http://schemas.microsoft.com/office/drawing/2014/main" id="{E2BCB595-C078-A91D-573C-54886569FC6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4082EF2-08D8-0B7C-B2A0-2F0382CADA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1416F4B-6676-FA23-C6C3-49B61AECD7F5}"/>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478931228"/>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#47</a:t>
            </a:r>
            <a:br>
              <a:rPr lang="en-US" dirty="0"/>
            </a:br>
            <a:r>
              <a:rPr lang="en-US" dirty="0"/>
              <a:t>Modify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11-19/1747r2</a:t>
            </a:r>
          </a:p>
          <a:p>
            <a:endParaRPr lang="en-US" dirty="0"/>
          </a:p>
          <a:p>
            <a:r>
              <a:rPr lang="en-US" dirty="0"/>
              <a:t>Mover:	Hitoshi Morioka</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090570018"/>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#48</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11-19/1976r2</a:t>
            </a:r>
            <a:br>
              <a:rPr lang="en-US" dirty="0"/>
            </a:br>
            <a:r>
              <a:rPr lang="en-US" dirty="0"/>
              <a:t>and instruct the editor to incorporate the text in the </a:t>
            </a:r>
            <a:r>
              <a:rPr lang="en-US" dirty="0" err="1"/>
              <a:t>TGbc</a:t>
            </a:r>
            <a:r>
              <a:rPr lang="en-US" dirty="0"/>
              <a:t> SFD.</a:t>
            </a:r>
          </a:p>
          <a:p>
            <a:endParaRPr lang="en-US" dirty="0"/>
          </a:p>
          <a:p>
            <a:r>
              <a:rPr lang="en-US" dirty="0"/>
              <a:t>Mover:	</a:t>
            </a:r>
            <a:r>
              <a:rPr lang="en-US" dirty="0" err="1"/>
              <a:t>Xiaofei</a:t>
            </a:r>
            <a:r>
              <a:rPr lang="en-US" dirty="0"/>
              <a:t> Wang</a:t>
            </a:r>
          </a:p>
          <a:p>
            <a:r>
              <a:rPr lang="en-US" dirty="0"/>
              <a:t>Second:	Antonio de la Oliva</a:t>
            </a:r>
          </a:p>
          <a:p>
            <a:r>
              <a:rPr lang="en-US" dirty="0"/>
              <a:t>Y/N/A:	9-0-3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340565493"/>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13C6D-FFAE-AB45-AB17-571F6D57B163}"/>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306F2A62-9021-D740-AEF8-FE9AE224B79F}"/>
              </a:ext>
            </a:extLst>
          </p:cNvPr>
          <p:cNvSpPr>
            <a:spLocks noGrp="1"/>
          </p:cNvSpPr>
          <p:nvPr>
            <p:ph idx="1"/>
          </p:nvPr>
        </p:nvSpPr>
        <p:spPr/>
        <p:txBody>
          <a:bodyPr/>
          <a:lstStyle/>
          <a:p>
            <a:r>
              <a:rPr lang="en-US" dirty="0"/>
              <a:t>Should 802.11bc amendment enable a mechanism to provide service information through periodic frame transmission?</a:t>
            </a:r>
          </a:p>
          <a:p>
            <a:endParaRPr lang="en-US" dirty="0"/>
          </a:p>
          <a:p>
            <a:r>
              <a:rPr lang="en-US" dirty="0"/>
              <a:t>Yes		-- 6</a:t>
            </a:r>
          </a:p>
          <a:p>
            <a:r>
              <a:rPr lang="en-US" dirty="0"/>
              <a:t>No			-- 1</a:t>
            </a:r>
          </a:p>
          <a:p>
            <a:r>
              <a:rPr lang="en-US" dirty="0"/>
              <a:t>Abstain	-- 7</a:t>
            </a:r>
          </a:p>
          <a:p>
            <a:endParaRPr lang="en-US" dirty="0"/>
          </a:p>
          <a:p>
            <a:endParaRPr lang="en-US" dirty="0"/>
          </a:p>
          <a:p>
            <a:r>
              <a:rPr lang="en-US" dirty="0"/>
              <a:t>Note – refers to 11-19/2017r0</a:t>
            </a:r>
          </a:p>
        </p:txBody>
      </p:sp>
      <p:sp>
        <p:nvSpPr>
          <p:cNvPr id="4" name="Slide Number Placeholder 3">
            <a:extLst>
              <a:ext uri="{FF2B5EF4-FFF2-40B4-BE49-F238E27FC236}">
                <a16:creationId xmlns:a16="http://schemas.microsoft.com/office/drawing/2014/main" id="{8BB9BB50-AFB5-2549-957F-F726DAA98209}"/>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FF6D2880-D853-104E-BC0D-749B0126AB9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C2030F-3E7B-0344-BD24-64A100A07A17}"/>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059988979"/>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Should IEEE 802.11bc amendment provide mechanisms to have different origin authentication keys per service?</a:t>
            </a:r>
          </a:p>
          <a:p>
            <a:pPr>
              <a:buFont typeface="Arial" panose="020B0604020202020204" pitchFamily="34" charset="0"/>
              <a:buChar char="•"/>
            </a:pPr>
            <a:endParaRPr lang="en-US" dirty="0"/>
          </a:p>
          <a:p>
            <a:pPr marL="457200" indent="-457200">
              <a:buAutoNum type="arabicPeriod"/>
            </a:pPr>
            <a:r>
              <a:rPr lang="en-US" dirty="0"/>
              <a:t>Yes		--	8</a:t>
            </a:r>
          </a:p>
          <a:p>
            <a:pPr marL="457200" indent="-457200">
              <a:buAutoNum type="arabicPeriod"/>
            </a:pPr>
            <a:r>
              <a:rPr lang="en-US" dirty="0"/>
              <a:t>No			--	0</a:t>
            </a:r>
          </a:p>
          <a:p>
            <a:pPr marL="457200" indent="-457200">
              <a:buAutoNum type="arabicPeriod"/>
            </a:pPr>
            <a:r>
              <a:rPr lang="en-US" dirty="0"/>
              <a:t>Abstain	--	3</a:t>
            </a:r>
          </a:p>
          <a:p>
            <a:pPr marL="457200" indent="-457200">
              <a:buAutoNum type="arabicPeriod"/>
            </a:pPr>
            <a:endParaRPr lang="en-US" dirty="0"/>
          </a:p>
          <a:p>
            <a:pPr marL="457200" indent="-457200">
              <a:buAutoNum type="arabicPeriod"/>
            </a:pPr>
            <a:endParaRPr lang="en-US" dirty="0"/>
          </a:p>
          <a:p>
            <a:pPr marL="0" indent="0"/>
            <a:r>
              <a:rPr lang="en-US" dirty="0"/>
              <a:t>Note: refers to 11-19/1978r0</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106135366"/>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#49</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11-19/1801r6</a:t>
            </a:r>
            <a:br>
              <a:rPr lang="en-US" dirty="0"/>
            </a:br>
            <a:r>
              <a:rPr lang="en-US" dirty="0"/>
              <a:t>and instruct the editor to incorporate the text in the </a:t>
            </a:r>
            <a:r>
              <a:rPr lang="en-US" dirty="0" err="1"/>
              <a:t>TGbc</a:t>
            </a:r>
            <a:r>
              <a:rPr lang="en-US" dirty="0"/>
              <a:t> SFD.</a:t>
            </a:r>
          </a:p>
          <a:p>
            <a:endParaRPr lang="en-US" dirty="0"/>
          </a:p>
          <a:p>
            <a:r>
              <a:rPr lang="en-US" dirty="0"/>
              <a:t>Mover:	Abhishek </a:t>
            </a:r>
            <a:r>
              <a:rPr lang="en-US" dirty="0" err="1"/>
              <a:t>Patil</a:t>
            </a:r>
            <a:endParaRPr lang="en-US" dirty="0"/>
          </a:p>
          <a:p>
            <a:r>
              <a:rPr lang="en-US" dirty="0"/>
              <a:t>Second:	Stephen McCann</a:t>
            </a:r>
          </a:p>
          <a:p>
            <a:r>
              <a:rPr lang="en-US" dirty="0"/>
              <a:t>Y/N/A:	8-0-0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228930066"/>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#50</a:t>
            </a:r>
            <a:br>
              <a:rPr lang="en-US" dirty="0"/>
            </a:br>
            <a:r>
              <a:rPr lang="en-US" dirty="0"/>
              <a:t>Modify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11-19/1747r3</a:t>
            </a:r>
          </a:p>
          <a:p>
            <a:endParaRPr lang="en-US" dirty="0"/>
          </a:p>
          <a:p>
            <a:r>
              <a:rPr lang="en-US" dirty="0"/>
              <a:t>Mover:	Hitoshi Morioka</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040331769"/>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#6</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an </a:t>
            </a:r>
            <a:r>
              <a:rPr lang="en-US" dirty="0" err="1"/>
              <a:t>eBCS</a:t>
            </a:r>
            <a:r>
              <a:rPr lang="en-US" dirty="0"/>
              <a:t> frame, which caries </a:t>
            </a:r>
            <a:r>
              <a:rPr lang="en-US" dirty="0" err="1"/>
              <a:t>eBCS</a:t>
            </a:r>
            <a:r>
              <a:rPr lang="en-US" dirty="0"/>
              <a:t> information (i.e. timestamp, public key, etc.) and signature, allow to piggy-back data, in the uplink use case?</a:t>
            </a:r>
          </a:p>
          <a:p>
            <a:pPr marL="0" indent="0"/>
            <a:endParaRPr lang="en-US" dirty="0"/>
          </a:p>
          <a:p>
            <a:pPr marL="0" indent="0"/>
            <a:r>
              <a:rPr lang="en-US" dirty="0"/>
              <a:t>Note: refers to 11-19/2036r3, page 2.</a:t>
            </a:r>
          </a:p>
          <a:p>
            <a:pPr marL="0" indent="0"/>
            <a:endParaRPr lang="en-US" dirty="0"/>
          </a:p>
          <a:p>
            <a:pPr marL="0" indent="0"/>
            <a:r>
              <a:rPr lang="en-US" dirty="0"/>
              <a:t>Yes	-- 4</a:t>
            </a:r>
          </a:p>
          <a:p>
            <a:pPr marL="0" indent="0"/>
            <a:r>
              <a:rPr lang="en-US" dirty="0"/>
              <a:t>No		-- 1</a:t>
            </a:r>
          </a:p>
          <a:p>
            <a:pPr marL="0" indent="0"/>
            <a:r>
              <a:rPr lang="en-US" dirty="0"/>
              <a:t>Abstain -- 0</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504041359"/>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#7</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an </a:t>
            </a:r>
            <a:r>
              <a:rPr lang="en-US" dirty="0" err="1"/>
              <a:t>eBCS</a:t>
            </a:r>
            <a:r>
              <a:rPr lang="en-US" dirty="0"/>
              <a:t> frame, which caries </a:t>
            </a:r>
            <a:r>
              <a:rPr lang="en-US" dirty="0" err="1"/>
              <a:t>eBCS</a:t>
            </a:r>
            <a:r>
              <a:rPr lang="en-US" dirty="0"/>
              <a:t> information (i.e. timestamp, public key, etc.) and signature, allow to piggy-back data, in the downlink use case?</a:t>
            </a:r>
          </a:p>
          <a:p>
            <a:pPr marL="457200" indent="-457200">
              <a:buAutoNum type="arabicPeriod"/>
            </a:pPr>
            <a:endParaRPr lang="en-US" dirty="0"/>
          </a:p>
          <a:p>
            <a:pPr marL="0" indent="0"/>
            <a:r>
              <a:rPr lang="en-US" dirty="0"/>
              <a:t>Note: refers to 11-19/2036r3, page 2.</a:t>
            </a:r>
          </a:p>
          <a:p>
            <a:pPr marL="0" indent="0"/>
            <a:endParaRPr lang="en-US" dirty="0"/>
          </a:p>
          <a:p>
            <a:pPr marL="0" indent="0"/>
            <a:r>
              <a:rPr lang="en-US" dirty="0"/>
              <a:t>Yes		--	1</a:t>
            </a:r>
          </a:p>
          <a:p>
            <a:pPr marL="0" indent="0"/>
            <a:r>
              <a:rPr lang="en-US" dirty="0"/>
              <a:t>No			--	2</a:t>
            </a:r>
          </a:p>
          <a:p>
            <a:pPr marL="0" indent="0"/>
            <a:r>
              <a:rPr lang="en-US" dirty="0"/>
              <a:t>Abstain	--	3</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778057627"/>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#8</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we define an </a:t>
            </a:r>
            <a:r>
              <a:rPr lang="en-US" dirty="0" err="1"/>
              <a:t>eBCS</a:t>
            </a:r>
            <a:r>
              <a:rPr lang="en-US" dirty="0"/>
              <a:t> frame, which only carries data (plus signature)?</a:t>
            </a:r>
          </a:p>
          <a:p>
            <a:pPr marL="457200" indent="-457200">
              <a:buAutoNum type="arabicPeriod"/>
            </a:pPr>
            <a:endParaRPr lang="en-US" dirty="0"/>
          </a:p>
          <a:p>
            <a:pPr marL="0" indent="0"/>
            <a:r>
              <a:rPr lang="en-US" dirty="0"/>
              <a:t>Note: refers to 11-19/2036r3, page 2.</a:t>
            </a:r>
          </a:p>
          <a:p>
            <a:pPr marL="0" indent="0"/>
            <a:endParaRPr lang="en-US" dirty="0"/>
          </a:p>
          <a:p>
            <a:pPr marL="0" indent="0"/>
            <a:r>
              <a:rPr lang="en-US" dirty="0"/>
              <a:t>Yes		--	4</a:t>
            </a:r>
          </a:p>
          <a:p>
            <a:pPr marL="0" indent="0"/>
            <a:r>
              <a:rPr lang="en-US" dirty="0"/>
              <a:t>No			--	0</a:t>
            </a:r>
          </a:p>
          <a:p>
            <a:pPr marL="0" indent="0"/>
            <a:r>
              <a:rPr lang="en-US" dirty="0"/>
              <a:t>Abstain	--	2</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839358283"/>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#9</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for the uplink case, data always be piggy-backed?</a:t>
            </a:r>
          </a:p>
          <a:p>
            <a:pPr marL="457200" indent="-457200">
              <a:buAutoNum type="arabicPeriod"/>
            </a:pPr>
            <a:endParaRPr lang="en-US" dirty="0"/>
          </a:p>
          <a:p>
            <a:pPr marL="0" indent="0"/>
            <a:r>
              <a:rPr lang="en-US" dirty="0"/>
              <a:t>Note: refers to 11-19/2036r3, page 2.</a:t>
            </a:r>
          </a:p>
          <a:p>
            <a:pPr marL="0" indent="0"/>
            <a:r>
              <a:rPr lang="en-US" dirty="0"/>
              <a:t>Clarification: for cases in which public key </a:t>
            </a:r>
            <a:r>
              <a:rPr lang="en-US" dirty="0" err="1"/>
              <a:t>auth</a:t>
            </a:r>
            <a:r>
              <a:rPr lang="en-US" dirty="0"/>
              <a:t> is not applied, this question does not apply</a:t>
            </a:r>
          </a:p>
          <a:p>
            <a:pPr marL="0" indent="0"/>
            <a:endParaRPr lang="en-US" dirty="0"/>
          </a:p>
          <a:p>
            <a:pPr marL="0" indent="0"/>
            <a:r>
              <a:rPr lang="en-US" dirty="0"/>
              <a:t>Yes		--		1</a:t>
            </a:r>
          </a:p>
          <a:p>
            <a:pPr marL="0" indent="0"/>
            <a:r>
              <a:rPr lang="en-US" dirty="0"/>
              <a:t>No			--		0</a:t>
            </a:r>
          </a:p>
          <a:p>
            <a:pPr marL="0" indent="0"/>
            <a:r>
              <a:rPr lang="en-US" dirty="0"/>
              <a:t>Abstain	--		5</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527710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#174 -- #181</a:t>
            </a:r>
          </a:p>
          <a:p>
            <a:r>
              <a:rPr lang="en-US" dirty="0"/>
              <a:t>Straw Polls  -- n/a</a:t>
            </a:r>
          </a:p>
          <a:p>
            <a:r>
              <a:rPr lang="en-US"/>
              <a:t>Hybrid Mode Plenary </a:t>
            </a:r>
            <a:r>
              <a:rPr lang="en-US" dirty="0"/>
              <a:t>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22</a:t>
            </a:fld>
            <a:endParaRPr lang="en-GB"/>
          </a:p>
        </p:txBody>
      </p:sp>
    </p:spTree>
    <p:extLst>
      <p:ext uri="{BB962C8B-B14F-4D97-AF65-F5344CB8AC3E}">
        <p14:creationId xmlns:p14="http://schemas.microsoft.com/office/powerpoint/2010/main" val="3253965221"/>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#51</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(under the heading SFD Proposal) as contained in 11-19/2037r2</a:t>
            </a:r>
            <a:br>
              <a:rPr lang="en-US" dirty="0"/>
            </a:br>
            <a:r>
              <a:rPr lang="en-US" dirty="0"/>
              <a:t>and instruct the editor to incorporate the text in the </a:t>
            </a:r>
            <a:r>
              <a:rPr lang="en-US" dirty="0" err="1"/>
              <a:t>TGbc</a:t>
            </a:r>
            <a:r>
              <a:rPr lang="en-US" dirty="0"/>
              <a:t> SFD.</a:t>
            </a:r>
          </a:p>
          <a:p>
            <a:endParaRPr lang="en-US" dirty="0"/>
          </a:p>
          <a:p>
            <a:r>
              <a:rPr lang="en-US" dirty="0"/>
              <a:t>Mover:	Hitoshi Morioka</a:t>
            </a:r>
          </a:p>
          <a:p>
            <a:r>
              <a:rPr lang="en-US" dirty="0"/>
              <a:t>Second:	</a:t>
            </a:r>
            <a:r>
              <a:rPr lang="en-US" dirty="0" err="1"/>
              <a:t>Xiaofei</a:t>
            </a:r>
            <a:r>
              <a:rPr lang="en-US" dirty="0"/>
              <a:t> Wang</a:t>
            </a:r>
          </a:p>
          <a:p>
            <a:r>
              <a:rPr lang="en-US" dirty="0"/>
              <a:t>Y/N/A:	6 – 0 – 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401846293"/>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#52</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(under the heading SFD Proposal) as contained in 11-19/2036r4</a:t>
            </a:r>
            <a:br>
              <a:rPr lang="en-US" dirty="0"/>
            </a:br>
            <a:r>
              <a:rPr lang="en-US" dirty="0"/>
              <a:t>and instruct the editor to incorporate the text in the </a:t>
            </a:r>
            <a:r>
              <a:rPr lang="en-US" dirty="0" err="1"/>
              <a:t>TGbc</a:t>
            </a:r>
            <a:r>
              <a:rPr lang="en-US" dirty="0"/>
              <a:t> SFD.</a:t>
            </a:r>
          </a:p>
          <a:p>
            <a:endParaRPr lang="en-US" dirty="0"/>
          </a:p>
          <a:p>
            <a:r>
              <a:rPr lang="en-US" dirty="0"/>
              <a:t>Mover:	Hitoshi Morioka</a:t>
            </a:r>
          </a:p>
          <a:p>
            <a:r>
              <a:rPr lang="en-US" dirty="0"/>
              <a:t>Second:	Hiroshi Mano</a:t>
            </a:r>
          </a:p>
          <a:p>
            <a:r>
              <a:rPr lang="en-US" dirty="0"/>
              <a:t>Y/N/A:	4 – 0 – 2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380647492"/>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#53</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changes to the SFD (track changes in doc) as contained in 11-19/2069r1</a:t>
            </a:r>
          </a:p>
          <a:p>
            <a:r>
              <a:rPr lang="en-US" dirty="0"/>
              <a:t>And instruct the Editor to apply them to the </a:t>
            </a:r>
            <a:r>
              <a:rPr lang="en-US" dirty="0" err="1"/>
              <a:t>TGbc</a:t>
            </a:r>
            <a:r>
              <a:rPr lang="en-US" dirty="0"/>
              <a:t> SFD.</a:t>
            </a:r>
          </a:p>
          <a:p>
            <a:endParaRPr lang="en-US" dirty="0"/>
          </a:p>
          <a:p>
            <a:r>
              <a:rPr lang="en-US" dirty="0"/>
              <a:t>Mover:	Antonio de la Oliva</a:t>
            </a:r>
          </a:p>
          <a:p>
            <a:r>
              <a:rPr lang="en-US" dirty="0"/>
              <a:t>Second:	</a:t>
            </a:r>
            <a:r>
              <a:rPr lang="en-US" dirty="0" err="1"/>
              <a:t>Xiaofei</a:t>
            </a:r>
            <a:r>
              <a:rPr lang="en-US" dirty="0"/>
              <a:t> Wang</a:t>
            </a:r>
          </a:p>
          <a:p>
            <a:r>
              <a:rPr lang="en-US" dirty="0"/>
              <a:t>Y/N/A:	4 – 0 – 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55655711"/>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#54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Stephen McCann</a:t>
            </a:r>
          </a:p>
          <a:p>
            <a:r>
              <a:rPr lang="en-US" dirty="0"/>
              <a:t>Second: Antonio de la Oliva</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1882305598"/>
              </p:ext>
            </p:extLst>
          </p:nvPr>
        </p:nvGraphicFramePr>
        <p:xfrm>
          <a:off x="914400" y="4221088"/>
          <a:ext cx="7467600" cy="2301240"/>
        </p:xfrm>
        <a:graphic>
          <a:graphicData uri="http://schemas.openxmlformats.org/drawingml/2006/table">
            <a:tbl>
              <a:tblPr firstRow="1" bandRow="1">
                <a:tableStyleId>{5C22544A-7EE6-4342-B048-85BDC9FD1C3A}</a:tableStyleId>
              </a:tblPr>
              <a:tblGrid>
                <a:gridCol w="1425352">
                  <a:extLst>
                    <a:ext uri="{9D8B030D-6E8A-4147-A177-3AD203B41FA5}">
                      <a16:colId xmlns:a16="http://schemas.microsoft.com/office/drawing/2014/main" val="20000"/>
                    </a:ext>
                  </a:extLst>
                </a:gridCol>
                <a:gridCol w="230844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 </a:t>
                      </a:r>
                    </a:p>
                    <a:p>
                      <a:r>
                        <a:rPr lang="en-US" dirty="0"/>
                        <a:t>Nov 26th</a:t>
                      </a:r>
                    </a:p>
                    <a:p>
                      <a:r>
                        <a:rPr lang="en-US" dirty="0"/>
                        <a:t>Dec 10</a:t>
                      </a:r>
                      <a:r>
                        <a:rPr lang="en-US" baseline="30000" dirty="0"/>
                        <a:t>th</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Jan 7</a:t>
                      </a:r>
                      <a:r>
                        <a:rPr lang="en-US" baseline="30000" dirty="0"/>
                        <a:t>th</a:t>
                      </a:r>
                      <a:endParaRPr lang="en-US" dirty="0"/>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73387406"/>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#55</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updates as shown on slide 31 of document 11-19/1748r1.</a:t>
            </a:r>
          </a:p>
          <a:p>
            <a:pPr>
              <a:buFont typeface="Arial"/>
              <a:buChar char="•"/>
            </a:pPr>
            <a:endParaRPr lang="en-US" dirty="0"/>
          </a:p>
          <a:p>
            <a:pPr>
              <a:buFont typeface="Arial"/>
              <a:buChar char="•"/>
            </a:pPr>
            <a:r>
              <a:rPr lang="en-US" dirty="0"/>
              <a:t>Mover:		Hiroshi Mano</a:t>
            </a:r>
          </a:p>
          <a:p>
            <a:pPr>
              <a:buFont typeface="Arial"/>
              <a:buChar char="•"/>
            </a:pPr>
            <a:r>
              <a:rPr lang="en-US" dirty="0"/>
              <a:t>Second:	Hitoshi Morioka</a:t>
            </a:r>
          </a:p>
          <a:p>
            <a:pPr>
              <a:buFont typeface="Arial"/>
              <a:buChar char="•"/>
            </a:pPr>
            <a:r>
              <a:rPr lang="en-US" dirty="0"/>
              <a:t>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892775105"/>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#33 -- #43</a:t>
            </a:r>
          </a:p>
          <a:p>
            <a:r>
              <a:rPr lang="en-US" dirty="0"/>
              <a:t>Straw Polls #2 -- #3</a:t>
            </a:r>
          </a:p>
          <a:p>
            <a:endParaRPr lang="en-US" dirty="0"/>
          </a:p>
          <a:p>
            <a:r>
              <a:rPr lang="en-US" dirty="0"/>
              <a:t>Hanoi, Vietnam</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225</a:t>
            </a:fld>
            <a:endParaRPr lang="en-GB"/>
          </a:p>
        </p:txBody>
      </p:sp>
    </p:spTree>
    <p:extLst>
      <p:ext uri="{BB962C8B-B14F-4D97-AF65-F5344CB8AC3E}">
        <p14:creationId xmlns:p14="http://schemas.microsoft.com/office/powerpoint/2010/main" val="3717611390"/>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11/19-1426r2</a:t>
            </a:r>
          </a:p>
          <a:p>
            <a:endParaRPr lang="en-US" dirty="0"/>
          </a:p>
          <a:p>
            <a:r>
              <a:rPr lang="en-US" dirty="0"/>
              <a:t>Mover:	Hitoshi Morioka</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119484699"/>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#34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11-19/1005r0.</a:t>
            </a:r>
          </a:p>
          <a:p>
            <a:endParaRPr lang="en-US" dirty="0"/>
          </a:p>
          <a:p>
            <a:r>
              <a:rPr lang="en-US" dirty="0"/>
              <a:t>Note: 		Motion is on consent agenda (see Motion #33)</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072534288"/>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#35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11-19/1369r0.</a:t>
            </a:r>
          </a:p>
          <a:p>
            <a:endParaRPr lang="en-US" dirty="0"/>
          </a:p>
          <a:p>
            <a:r>
              <a:rPr lang="en-US" dirty="0"/>
              <a:t>Note: 		Motion is on consent agenda (see </a:t>
            </a:r>
            <a:r>
              <a:rPr lang="en-US"/>
              <a:t>Motion #33)</a:t>
            </a:r>
            <a:endParaRPr lang="en-US" dirty="0"/>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282921888"/>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144EB-7F42-F646-8FF0-C29E6D32C243}"/>
              </a:ext>
            </a:extLst>
          </p:cNvPr>
          <p:cNvSpPr>
            <a:spLocks noGrp="1"/>
          </p:cNvSpPr>
          <p:nvPr>
            <p:ph type="title"/>
          </p:nvPr>
        </p:nvSpPr>
        <p:spPr/>
        <p:txBody>
          <a:bodyPr/>
          <a:lstStyle/>
          <a:p>
            <a:r>
              <a:rPr lang="en-US" dirty="0"/>
              <a:t>Motion #36</a:t>
            </a:r>
          </a:p>
        </p:txBody>
      </p:sp>
      <p:sp>
        <p:nvSpPr>
          <p:cNvPr id="3" name="Content Placeholder 2">
            <a:extLst>
              <a:ext uri="{FF2B5EF4-FFF2-40B4-BE49-F238E27FC236}">
                <a16:creationId xmlns:a16="http://schemas.microsoft.com/office/drawing/2014/main" id="{A5563DEB-4E56-4D44-9A23-181E8F53D1DB}"/>
              </a:ext>
            </a:extLst>
          </p:cNvPr>
          <p:cNvSpPr>
            <a:spLocks noGrp="1"/>
          </p:cNvSpPr>
          <p:nvPr>
            <p:ph idx="1"/>
          </p:nvPr>
        </p:nvSpPr>
        <p:spPr/>
        <p:txBody>
          <a:bodyPr/>
          <a:lstStyle/>
          <a:p>
            <a:r>
              <a:rPr lang="en-US" dirty="0"/>
              <a:t>Addition of Functional requirement</a:t>
            </a:r>
          </a:p>
          <a:p>
            <a:endParaRPr lang="en-US" dirty="0"/>
          </a:p>
          <a:p>
            <a:r>
              <a:rPr lang="en-US" dirty="0"/>
              <a:t>Move to add the functional requirement as shown on slide 6 of 11-19/1506r1 to the </a:t>
            </a:r>
            <a:r>
              <a:rPr lang="en-US" dirty="0" err="1"/>
              <a:t>TGbc</a:t>
            </a:r>
            <a:r>
              <a:rPr lang="en-US" dirty="0"/>
              <a:t> Functional Requirement Document.</a:t>
            </a:r>
          </a:p>
          <a:p>
            <a:endParaRPr lang="en-US" dirty="0"/>
          </a:p>
          <a:p>
            <a:r>
              <a:rPr lang="en-US" dirty="0"/>
              <a:t>Mover:	Hitoshi Morioka</a:t>
            </a:r>
          </a:p>
          <a:p>
            <a:r>
              <a:rPr lang="en-US" dirty="0"/>
              <a:t>Second:	Stephen McCann</a:t>
            </a:r>
          </a:p>
          <a:p>
            <a:r>
              <a:rPr lang="en-US" dirty="0"/>
              <a:t>Y/N/A:	6 / 0 / 4 – motion passes</a:t>
            </a:r>
          </a:p>
        </p:txBody>
      </p:sp>
      <p:sp>
        <p:nvSpPr>
          <p:cNvPr id="4" name="Slide Number Placeholder 3">
            <a:extLst>
              <a:ext uri="{FF2B5EF4-FFF2-40B4-BE49-F238E27FC236}">
                <a16:creationId xmlns:a16="http://schemas.microsoft.com/office/drawing/2014/main" id="{D937BA11-6FB0-3E4B-A0EE-1EA73EF77F23}"/>
              </a:ext>
            </a:extLst>
          </p:cNvPr>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
        <p:nvSpPr>
          <p:cNvPr id="5" name="Footer Placeholder 4">
            <a:extLst>
              <a:ext uri="{FF2B5EF4-FFF2-40B4-BE49-F238E27FC236}">
                <a16:creationId xmlns:a16="http://schemas.microsoft.com/office/drawing/2014/main" id="{97AE5BE1-C7DA-2A4E-AED7-7CEDCD4662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CA6C7DE-6DD6-2343-96D9-5F2B019A1622}"/>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7616699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11/22-0863r1.</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541992079"/>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144EB-7F42-F646-8FF0-C29E6D32C243}"/>
              </a:ext>
            </a:extLst>
          </p:cNvPr>
          <p:cNvSpPr>
            <a:spLocks noGrp="1"/>
          </p:cNvSpPr>
          <p:nvPr>
            <p:ph type="title"/>
          </p:nvPr>
        </p:nvSpPr>
        <p:spPr/>
        <p:txBody>
          <a:bodyPr/>
          <a:lstStyle/>
          <a:p>
            <a:r>
              <a:rPr lang="en-US" dirty="0"/>
              <a:t>Motion #37</a:t>
            </a:r>
          </a:p>
        </p:txBody>
      </p:sp>
      <p:sp>
        <p:nvSpPr>
          <p:cNvPr id="3" name="Content Placeholder 2">
            <a:extLst>
              <a:ext uri="{FF2B5EF4-FFF2-40B4-BE49-F238E27FC236}">
                <a16:creationId xmlns:a16="http://schemas.microsoft.com/office/drawing/2014/main" id="{A5563DEB-4E56-4D44-9A23-181E8F53D1DB}"/>
              </a:ext>
            </a:extLst>
          </p:cNvPr>
          <p:cNvSpPr>
            <a:spLocks noGrp="1"/>
          </p:cNvSpPr>
          <p:nvPr>
            <p:ph idx="1"/>
          </p:nvPr>
        </p:nvSpPr>
        <p:spPr/>
        <p:txBody>
          <a:bodyPr/>
          <a:lstStyle/>
          <a:p>
            <a:r>
              <a:rPr lang="en-US" dirty="0"/>
              <a:t>Addition of Functional requirement</a:t>
            </a:r>
          </a:p>
          <a:p>
            <a:endParaRPr lang="en-US" dirty="0"/>
          </a:p>
          <a:p>
            <a:r>
              <a:rPr lang="en-US" dirty="0"/>
              <a:t>Move to add the functional requirement as shown on page 2 of 11-19/1311r1 to the </a:t>
            </a:r>
            <a:r>
              <a:rPr lang="en-US" dirty="0" err="1"/>
              <a:t>TGbc</a:t>
            </a:r>
            <a:r>
              <a:rPr lang="en-US" dirty="0"/>
              <a:t> Functional Requirement Document.</a:t>
            </a:r>
          </a:p>
          <a:p>
            <a:endParaRPr lang="en-US" dirty="0"/>
          </a:p>
          <a:p>
            <a:r>
              <a:rPr lang="en-US" dirty="0"/>
              <a:t>Mover:	Hitoshi Morioka</a:t>
            </a:r>
          </a:p>
          <a:p>
            <a:r>
              <a:rPr lang="en-US" dirty="0"/>
              <a:t>Second:	Hiroshi Mano</a:t>
            </a:r>
          </a:p>
          <a:p>
            <a:r>
              <a:rPr lang="en-US" dirty="0"/>
              <a:t>Y/N/A:	3 / 0 / 8 – motion passes</a:t>
            </a:r>
          </a:p>
        </p:txBody>
      </p:sp>
      <p:sp>
        <p:nvSpPr>
          <p:cNvPr id="4" name="Slide Number Placeholder 3">
            <a:extLst>
              <a:ext uri="{FF2B5EF4-FFF2-40B4-BE49-F238E27FC236}">
                <a16:creationId xmlns:a16="http://schemas.microsoft.com/office/drawing/2014/main" id="{D937BA11-6FB0-3E4B-A0EE-1EA73EF77F23}"/>
              </a:ext>
            </a:extLst>
          </p:cNvPr>
          <p:cNvSpPr>
            <a:spLocks noGrp="1"/>
          </p:cNvSpPr>
          <p:nvPr>
            <p:ph type="sldNum" idx="12"/>
          </p:nvPr>
        </p:nvSpPr>
        <p:spPr/>
        <p:txBody>
          <a:bodyPr/>
          <a:lstStyle/>
          <a:p>
            <a:r>
              <a:rPr lang="en-GB"/>
              <a:t>Slide </a:t>
            </a:r>
            <a:fld id="{440F5867-744E-4AA6-B0ED-4C44D2DFBB7B}" type="slidenum">
              <a:rPr lang="en-GB" smtClean="0"/>
              <a:pPr/>
              <a:t>230</a:t>
            </a:fld>
            <a:endParaRPr lang="en-GB" dirty="0"/>
          </a:p>
        </p:txBody>
      </p:sp>
      <p:sp>
        <p:nvSpPr>
          <p:cNvPr id="5" name="Footer Placeholder 4">
            <a:extLst>
              <a:ext uri="{FF2B5EF4-FFF2-40B4-BE49-F238E27FC236}">
                <a16:creationId xmlns:a16="http://schemas.microsoft.com/office/drawing/2014/main" id="{97AE5BE1-C7DA-2A4E-AED7-7CEDCD4662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CA6C7DE-6DD6-2343-96D9-5F2B019A1622}"/>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4191043217"/>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#38</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11-19/1643r0</a:t>
            </a:r>
            <a:br>
              <a:rPr lang="en-US" dirty="0"/>
            </a:br>
            <a:r>
              <a:rPr lang="en-US" dirty="0"/>
              <a:t>and instruct the editor to incorporate the text in the </a:t>
            </a:r>
            <a:r>
              <a:rPr lang="en-US" dirty="0" err="1"/>
              <a:t>TGbc</a:t>
            </a:r>
            <a:r>
              <a:rPr lang="en-US" dirty="0"/>
              <a:t> SFD.</a:t>
            </a:r>
          </a:p>
          <a:p>
            <a:endParaRPr lang="en-US" dirty="0"/>
          </a:p>
          <a:p>
            <a:r>
              <a:rPr lang="en-US" dirty="0"/>
              <a:t>Mover:	Stephen McCann</a:t>
            </a:r>
          </a:p>
          <a:p>
            <a:r>
              <a:rPr lang="en-US" dirty="0"/>
              <a:t>Second:	Hiroshi Mano</a:t>
            </a:r>
          </a:p>
          <a:p>
            <a:r>
              <a:rPr lang="en-US" dirty="0"/>
              <a:t>Y/N/A:	7 / 0 / 3 –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231</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068175986"/>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B33AF-BCF1-D648-B2F7-A050CE1B7A7A}"/>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ED5C8315-68F1-C74A-A2DE-D0DCA3932F86}"/>
              </a:ext>
            </a:extLst>
          </p:cNvPr>
          <p:cNvSpPr>
            <a:spLocks noGrp="1"/>
          </p:cNvSpPr>
          <p:nvPr>
            <p:ph idx="1"/>
          </p:nvPr>
        </p:nvSpPr>
        <p:spPr/>
        <p:txBody>
          <a:bodyPr/>
          <a:lstStyle/>
          <a:p>
            <a:pPr>
              <a:buFont typeface="Arial" panose="020B0604020202020204" pitchFamily="34" charset="0"/>
              <a:buChar char="•"/>
            </a:pPr>
            <a:r>
              <a:rPr lang="en-CA" dirty="0"/>
              <a:t>Should 802.11bc amendment enable at least one of A-MSDU or A-MPDU operation to work for broadcast frames?</a:t>
            </a:r>
          </a:p>
          <a:p>
            <a:pPr>
              <a:buFont typeface="Arial" panose="020B0604020202020204" pitchFamily="34" charset="0"/>
              <a:buChar char="•"/>
            </a:pPr>
            <a:endParaRPr lang="en-CA" dirty="0"/>
          </a:p>
          <a:p>
            <a:pPr marL="457200" indent="-457200">
              <a:buFont typeface="+mj-lt"/>
              <a:buAutoNum type="arabicPeriod"/>
            </a:pPr>
            <a:r>
              <a:rPr lang="en-CA" dirty="0"/>
              <a:t>Yes -- 6</a:t>
            </a:r>
          </a:p>
          <a:p>
            <a:pPr marL="457200" indent="-457200">
              <a:buFont typeface="+mj-lt"/>
              <a:buAutoNum type="arabicPeriod"/>
            </a:pPr>
            <a:r>
              <a:rPr lang="en-CA" dirty="0"/>
              <a:t>No -- 0</a:t>
            </a:r>
          </a:p>
          <a:p>
            <a:pPr marL="457200" indent="-457200">
              <a:buFont typeface="+mj-lt"/>
              <a:buAutoNum type="arabicPeriod"/>
            </a:pPr>
            <a:r>
              <a:rPr lang="en-CA" dirty="0"/>
              <a:t>Abstain -- 5</a:t>
            </a:r>
            <a:endParaRPr lang="en-US" dirty="0"/>
          </a:p>
        </p:txBody>
      </p:sp>
      <p:sp>
        <p:nvSpPr>
          <p:cNvPr id="4" name="Slide Number Placeholder 3">
            <a:extLst>
              <a:ext uri="{FF2B5EF4-FFF2-40B4-BE49-F238E27FC236}">
                <a16:creationId xmlns:a16="http://schemas.microsoft.com/office/drawing/2014/main" id="{B040347E-76FF-9E46-A19E-0B4D022C7F27}"/>
              </a:ext>
            </a:extLst>
          </p:cNvPr>
          <p:cNvSpPr>
            <a:spLocks noGrp="1"/>
          </p:cNvSpPr>
          <p:nvPr>
            <p:ph type="sldNum" idx="12"/>
          </p:nvPr>
        </p:nvSpPr>
        <p:spPr/>
        <p:txBody>
          <a:bodyPr/>
          <a:lstStyle/>
          <a:p>
            <a:r>
              <a:rPr lang="en-GB"/>
              <a:t>Slide </a:t>
            </a:r>
            <a:fld id="{440F5867-744E-4AA6-B0ED-4C44D2DFBB7B}" type="slidenum">
              <a:rPr lang="en-GB" smtClean="0"/>
              <a:pPr/>
              <a:t>232</a:t>
            </a:fld>
            <a:endParaRPr lang="en-GB" dirty="0"/>
          </a:p>
        </p:txBody>
      </p:sp>
      <p:sp>
        <p:nvSpPr>
          <p:cNvPr id="5" name="Footer Placeholder 4">
            <a:extLst>
              <a:ext uri="{FF2B5EF4-FFF2-40B4-BE49-F238E27FC236}">
                <a16:creationId xmlns:a16="http://schemas.microsoft.com/office/drawing/2014/main" id="{43AF48CE-FD4D-424A-BA32-F0F2704E601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5673649-8B24-2D44-9EDA-9954B77402A5}"/>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775037453"/>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DB994-C20B-294D-8AA4-FBF3A424B030}"/>
              </a:ext>
            </a:extLst>
          </p:cNvPr>
          <p:cNvSpPr>
            <a:spLocks noGrp="1"/>
          </p:cNvSpPr>
          <p:nvPr>
            <p:ph type="title"/>
          </p:nvPr>
        </p:nvSpPr>
        <p:spPr/>
        <p:txBody>
          <a:bodyPr/>
          <a:lstStyle/>
          <a:p>
            <a:r>
              <a:rPr lang="en-US" dirty="0"/>
              <a:t>Motion #39</a:t>
            </a:r>
          </a:p>
        </p:txBody>
      </p:sp>
      <p:sp>
        <p:nvSpPr>
          <p:cNvPr id="3" name="Content Placeholder 2">
            <a:extLst>
              <a:ext uri="{FF2B5EF4-FFF2-40B4-BE49-F238E27FC236}">
                <a16:creationId xmlns:a16="http://schemas.microsoft.com/office/drawing/2014/main" id="{1DC72A63-4922-4E47-A295-264809696FFD}"/>
              </a:ext>
            </a:extLst>
          </p:cNvPr>
          <p:cNvSpPr>
            <a:spLocks noGrp="1"/>
          </p:cNvSpPr>
          <p:nvPr>
            <p:ph idx="1"/>
          </p:nvPr>
        </p:nvSpPr>
        <p:spPr/>
        <p:txBody>
          <a:bodyPr/>
          <a:lstStyle/>
          <a:p>
            <a:r>
              <a:rPr lang="en-US" dirty="0"/>
              <a:t>Addition of Functional Requirement</a:t>
            </a:r>
          </a:p>
          <a:p>
            <a:endParaRPr lang="en-US" dirty="0"/>
          </a:p>
          <a:p>
            <a:r>
              <a:rPr lang="en-US" dirty="0"/>
              <a:t>Move to accept the following functional requirement </a:t>
            </a:r>
            <a:br>
              <a:rPr lang="en-US" dirty="0"/>
            </a:br>
            <a:r>
              <a:rPr lang="en-US" dirty="0"/>
              <a:t>and to instruct the editor to add it to the  </a:t>
            </a:r>
            <a:r>
              <a:rPr lang="en-US" dirty="0" err="1"/>
              <a:t>TGbc</a:t>
            </a:r>
            <a:r>
              <a:rPr lang="en-US" dirty="0"/>
              <a:t> Functional Requirement Document:</a:t>
            </a:r>
          </a:p>
          <a:p>
            <a:pPr lvl="1"/>
            <a:r>
              <a:rPr lang="en-US" sz="1800" dirty="0" err="1"/>
              <a:t>TGbc</a:t>
            </a:r>
            <a:r>
              <a:rPr lang="en-US" sz="1800" dirty="0"/>
              <a:t> R3.6.xx: The 802.11bc amendment shall provide a mechanism for aggregating frames for broadcasting.</a:t>
            </a:r>
          </a:p>
          <a:p>
            <a:r>
              <a:rPr lang="en-US" sz="2000" dirty="0"/>
              <a:t>Mover:		Stephen McCann</a:t>
            </a:r>
          </a:p>
          <a:p>
            <a:r>
              <a:rPr lang="en-US" sz="2000" dirty="0"/>
              <a:t>Second:		Antonio de la Oliva</a:t>
            </a:r>
          </a:p>
          <a:p>
            <a:r>
              <a:rPr lang="en-US" sz="2000" dirty="0"/>
              <a:t>Y/N/A:		5 / 0 / 4 – motion passes.</a:t>
            </a:r>
          </a:p>
        </p:txBody>
      </p:sp>
      <p:sp>
        <p:nvSpPr>
          <p:cNvPr id="4" name="Slide Number Placeholder 3">
            <a:extLst>
              <a:ext uri="{FF2B5EF4-FFF2-40B4-BE49-F238E27FC236}">
                <a16:creationId xmlns:a16="http://schemas.microsoft.com/office/drawing/2014/main" id="{C2392BFB-C396-534D-807E-CD15038042B1}"/>
              </a:ext>
            </a:extLst>
          </p:cNvPr>
          <p:cNvSpPr>
            <a:spLocks noGrp="1"/>
          </p:cNvSpPr>
          <p:nvPr>
            <p:ph type="sldNum" idx="12"/>
          </p:nvPr>
        </p:nvSpPr>
        <p:spPr/>
        <p:txBody>
          <a:bodyPr/>
          <a:lstStyle/>
          <a:p>
            <a:r>
              <a:rPr lang="en-GB"/>
              <a:t>Slide </a:t>
            </a:r>
            <a:fld id="{440F5867-744E-4AA6-B0ED-4C44D2DFBB7B}" type="slidenum">
              <a:rPr lang="en-GB" smtClean="0"/>
              <a:pPr/>
              <a:t>233</a:t>
            </a:fld>
            <a:endParaRPr lang="en-GB" dirty="0"/>
          </a:p>
        </p:txBody>
      </p:sp>
      <p:sp>
        <p:nvSpPr>
          <p:cNvPr id="5" name="Footer Placeholder 4">
            <a:extLst>
              <a:ext uri="{FF2B5EF4-FFF2-40B4-BE49-F238E27FC236}">
                <a16:creationId xmlns:a16="http://schemas.microsoft.com/office/drawing/2014/main" id="{6EB3E4DD-225B-7443-8C86-D9970B7F25D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123322A-330A-A048-8F3D-8DAD4D5D1E76}"/>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572336739"/>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11/19-1426r3</a:t>
            </a:r>
          </a:p>
          <a:p>
            <a:endParaRPr lang="en-US" dirty="0"/>
          </a:p>
          <a:p>
            <a:r>
              <a:rPr lang="en-US" dirty="0"/>
              <a:t>Mover:	Stephen McCann</a:t>
            </a:r>
          </a:p>
          <a:p>
            <a:r>
              <a:rPr lang="en-US" dirty="0"/>
              <a:t>Second:	Carol Ansley</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782062632"/>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3050D-DA00-7946-9BD9-84700F09F4BD}"/>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43D79248-85BF-9F44-AD57-79204F086EA1}"/>
              </a:ext>
            </a:extLst>
          </p:cNvPr>
          <p:cNvSpPr>
            <a:spLocks noGrp="1"/>
          </p:cNvSpPr>
          <p:nvPr>
            <p:ph idx="1"/>
          </p:nvPr>
        </p:nvSpPr>
        <p:spPr/>
        <p:txBody>
          <a:bodyPr/>
          <a:lstStyle/>
          <a:p>
            <a:r>
              <a:rPr kumimoji="1" lang="en-US" altLang="ja-JP" dirty="0"/>
              <a:t>Which frame type do you prefer to use for </a:t>
            </a:r>
            <a:r>
              <a:rPr kumimoji="1" lang="en-US" altLang="ja-JP" dirty="0" err="1"/>
              <a:t>eBCS</a:t>
            </a:r>
            <a:r>
              <a:rPr kumimoji="1" lang="en-US" altLang="ja-JP" dirty="0"/>
              <a:t> Data frame? [refers to 11-19/1506r2]</a:t>
            </a:r>
          </a:p>
          <a:p>
            <a:endParaRPr lang="en-US" altLang="ja-JP" dirty="0"/>
          </a:p>
          <a:p>
            <a:pPr marL="457200" indent="-457200">
              <a:buAutoNum type="arabicParenR"/>
            </a:pPr>
            <a:r>
              <a:rPr kumimoji="1" lang="en-US" altLang="ja-JP" dirty="0"/>
              <a:t>Data frame  -- 8</a:t>
            </a:r>
          </a:p>
          <a:p>
            <a:pPr marL="457200" indent="-457200">
              <a:buAutoNum type="arabicParenR"/>
            </a:pPr>
            <a:r>
              <a:rPr lang="en-US" altLang="ja-JP" dirty="0"/>
              <a:t>Public Action frame -- 0</a:t>
            </a:r>
          </a:p>
          <a:p>
            <a:pPr marL="457200" indent="-457200">
              <a:buAutoNum type="arabicParenR"/>
            </a:pPr>
            <a:r>
              <a:rPr lang="en-US" altLang="ja-JP" dirty="0"/>
              <a:t>Mixture of Public Action frames and Data frames -- 8</a:t>
            </a:r>
          </a:p>
          <a:p>
            <a:pPr marL="457200" indent="-457200">
              <a:buAutoNum type="arabicParenR"/>
            </a:pPr>
            <a:r>
              <a:rPr kumimoji="1" lang="en-US" altLang="ja-JP" dirty="0"/>
              <a:t>Other frame type -- 1</a:t>
            </a:r>
          </a:p>
        </p:txBody>
      </p:sp>
      <p:sp>
        <p:nvSpPr>
          <p:cNvPr id="4" name="Slide Number Placeholder 3">
            <a:extLst>
              <a:ext uri="{FF2B5EF4-FFF2-40B4-BE49-F238E27FC236}">
                <a16:creationId xmlns:a16="http://schemas.microsoft.com/office/drawing/2014/main" id="{77AC8862-BF90-7F4C-B97D-DCDDE982D0FA}"/>
              </a:ext>
            </a:extLst>
          </p:cNvPr>
          <p:cNvSpPr>
            <a:spLocks noGrp="1"/>
          </p:cNvSpPr>
          <p:nvPr>
            <p:ph type="sldNum" idx="12"/>
          </p:nvPr>
        </p:nvSpPr>
        <p:spPr/>
        <p:txBody>
          <a:bodyPr/>
          <a:lstStyle/>
          <a:p>
            <a:r>
              <a:rPr lang="en-GB"/>
              <a:t>Slide </a:t>
            </a:r>
            <a:fld id="{440F5867-744E-4AA6-B0ED-4C44D2DFBB7B}" type="slidenum">
              <a:rPr lang="en-GB" smtClean="0"/>
              <a:pPr/>
              <a:t>235</a:t>
            </a:fld>
            <a:endParaRPr lang="en-GB" dirty="0"/>
          </a:p>
        </p:txBody>
      </p:sp>
      <p:sp>
        <p:nvSpPr>
          <p:cNvPr id="5" name="Footer Placeholder 4">
            <a:extLst>
              <a:ext uri="{FF2B5EF4-FFF2-40B4-BE49-F238E27FC236}">
                <a16:creationId xmlns:a16="http://schemas.microsoft.com/office/drawing/2014/main" id="{3B3B5704-BE6D-EA4A-B613-FF5E1B358E1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237167F-F7AC-A44D-846D-37CD0060B4D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05749036"/>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#41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a:t>
            </a:r>
            <a:r>
              <a:rPr lang="en-US" dirty="0" err="1"/>
              <a:t>Xiaofei</a:t>
            </a:r>
            <a:r>
              <a:rPr lang="en-US" dirty="0"/>
              <a:t> Wang, Second: Stephen McCann</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352044047"/>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t>
                      </a:r>
                      <a:r>
                        <a:rPr lang="en-US"/>
                        <a:t>October 29th</a:t>
                      </a:r>
                      <a:endParaRPr lang="en-US" dirty="0"/>
                    </a:p>
                  </a:txBody>
                  <a:tcPr/>
                </a:tc>
                <a:tc>
                  <a:txBody>
                    <a:bodyPr/>
                    <a:lstStyle/>
                    <a:p>
                      <a:r>
                        <a:rPr lang="en-US" dirty="0"/>
                        <a:t>10:00h</a:t>
                      </a:r>
                      <a:r>
                        <a:rPr lang="en-US" baseline="0" dirty="0"/>
                        <a:t> ET</a:t>
                      </a:r>
                      <a:endParaRPr lang="en-US" dirty="0"/>
                    </a:p>
                  </a:txBody>
                  <a:tcPr/>
                </a:tc>
                <a:tc>
                  <a:txBody>
                    <a:bodyPr/>
                    <a:lstStyle/>
                    <a:p>
                      <a:r>
                        <a:rPr lang="en-US" dirty="0"/>
                        <a:t>1.5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5332833"/>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#42</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11/19-1426r5</a:t>
            </a:r>
          </a:p>
          <a:p>
            <a:endParaRPr lang="en-US" dirty="0"/>
          </a:p>
          <a:p>
            <a:r>
              <a:rPr lang="en-US" dirty="0"/>
              <a:t>Mover:	Hiroshi Mano</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898719486"/>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2D94F-6A86-8B4A-B176-EA766C9330ED}"/>
              </a:ext>
            </a:extLst>
          </p:cNvPr>
          <p:cNvSpPr>
            <a:spLocks noGrp="1"/>
          </p:cNvSpPr>
          <p:nvPr>
            <p:ph type="title"/>
          </p:nvPr>
        </p:nvSpPr>
        <p:spPr/>
        <p:txBody>
          <a:bodyPr/>
          <a:lstStyle/>
          <a:p>
            <a:r>
              <a:rPr lang="en-US" dirty="0"/>
              <a:t>Motion #43</a:t>
            </a:r>
          </a:p>
        </p:txBody>
      </p:sp>
      <p:sp>
        <p:nvSpPr>
          <p:cNvPr id="3" name="Content Placeholder 2">
            <a:extLst>
              <a:ext uri="{FF2B5EF4-FFF2-40B4-BE49-F238E27FC236}">
                <a16:creationId xmlns:a16="http://schemas.microsoft.com/office/drawing/2014/main" id="{4128BEA2-C0B0-194E-B382-37AA1A0FB0E8}"/>
              </a:ext>
            </a:extLst>
          </p:cNvPr>
          <p:cNvSpPr>
            <a:spLocks noGrp="1"/>
          </p:cNvSpPr>
          <p:nvPr>
            <p:ph idx="1"/>
          </p:nvPr>
        </p:nvSpPr>
        <p:spPr/>
        <p:txBody>
          <a:bodyPr/>
          <a:lstStyle/>
          <a:p>
            <a:r>
              <a:rPr lang="en-US" dirty="0"/>
              <a:t>Removal of duplicate Functional Requirement</a:t>
            </a:r>
          </a:p>
          <a:p>
            <a:endParaRPr lang="en-US" dirty="0"/>
          </a:p>
          <a:p>
            <a:r>
              <a:rPr lang="en-US" dirty="0"/>
              <a:t>Move to remove functional requirement R3.4.3 from the FR Document (11-19/0151r4).</a:t>
            </a:r>
          </a:p>
          <a:p>
            <a:endParaRPr lang="en-US" dirty="0"/>
          </a:p>
          <a:p>
            <a:r>
              <a:rPr lang="en-US" dirty="0"/>
              <a:t>Mover:	Hitoshi Morioka</a:t>
            </a:r>
          </a:p>
          <a:p>
            <a:r>
              <a:rPr lang="en-US" dirty="0"/>
              <a:t>Second:	Stephen McCann</a:t>
            </a:r>
          </a:p>
          <a:p>
            <a:r>
              <a:rPr lang="en-US" dirty="0"/>
              <a:t>Y/N/A:	8 / 0 / 0 – </a:t>
            </a:r>
            <a:r>
              <a:rPr lang="en-US"/>
              <a:t>motion passes</a:t>
            </a:r>
            <a:endParaRPr lang="en-US" dirty="0"/>
          </a:p>
        </p:txBody>
      </p:sp>
      <p:sp>
        <p:nvSpPr>
          <p:cNvPr id="4" name="Slide Number Placeholder 3">
            <a:extLst>
              <a:ext uri="{FF2B5EF4-FFF2-40B4-BE49-F238E27FC236}">
                <a16:creationId xmlns:a16="http://schemas.microsoft.com/office/drawing/2014/main" id="{B1EDCF42-9E24-1A48-AD25-A651E323F69D}"/>
              </a:ext>
            </a:extLst>
          </p:cNvPr>
          <p:cNvSpPr>
            <a:spLocks noGrp="1"/>
          </p:cNvSpPr>
          <p:nvPr>
            <p:ph type="sldNum" idx="12"/>
          </p:nvPr>
        </p:nvSpPr>
        <p:spPr/>
        <p:txBody>
          <a:bodyPr/>
          <a:lstStyle/>
          <a:p>
            <a:r>
              <a:rPr lang="en-GB"/>
              <a:t>Slide </a:t>
            </a:r>
            <a:fld id="{440F5867-744E-4AA6-B0ED-4C44D2DFBB7B}" type="slidenum">
              <a:rPr lang="en-GB" smtClean="0"/>
              <a:pPr/>
              <a:t>238</a:t>
            </a:fld>
            <a:endParaRPr lang="en-GB" dirty="0"/>
          </a:p>
        </p:txBody>
      </p:sp>
      <p:sp>
        <p:nvSpPr>
          <p:cNvPr id="5" name="Footer Placeholder 4">
            <a:extLst>
              <a:ext uri="{FF2B5EF4-FFF2-40B4-BE49-F238E27FC236}">
                <a16:creationId xmlns:a16="http://schemas.microsoft.com/office/drawing/2014/main" id="{9439A356-9D19-1A47-9AE2-3E512B008CF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A5282A-1619-0F46-B0ED-B03741D9151C}"/>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247619102"/>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#26 -- #32</a:t>
            </a:r>
          </a:p>
          <a:p>
            <a:r>
              <a:rPr lang="en-US" dirty="0"/>
              <a:t>Straw Polls none</a:t>
            </a:r>
          </a:p>
          <a:p>
            <a:endParaRPr lang="en-US" dirty="0"/>
          </a:p>
          <a:p>
            <a:r>
              <a:rPr lang="en-US" dirty="0"/>
              <a:t>Vienna, AT</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239</a:t>
            </a:fld>
            <a:endParaRPr lang="en-GB"/>
          </a:p>
        </p:txBody>
      </p:sp>
    </p:spTree>
    <p:extLst>
      <p:ext uri="{BB962C8B-B14F-4D97-AF65-F5344CB8AC3E}">
        <p14:creationId xmlns:p14="http://schemas.microsoft.com/office/powerpoint/2010/main" val="25327603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11-22/0701r0 (May online plenary),</a:t>
            </a:r>
          </a:p>
          <a:p>
            <a:pPr lvl="1">
              <a:buFont typeface="Times New Roman" pitchFamily="16" charset="0"/>
              <a:buChar char="•"/>
            </a:pPr>
            <a:r>
              <a:rPr lang="en-GB" sz="1400" dirty="0"/>
              <a:t>11-22/07804r0 (May 24 telco),</a:t>
            </a:r>
          </a:p>
          <a:p>
            <a:pPr lvl="1">
              <a:buFont typeface="Times New Roman" pitchFamily="16" charset="0"/>
              <a:buChar char="•"/>
            </a:pPr>
            <a:r>
              <a:rPr lang="en-GB" sz="1400" dirty="0"/>
              <a:t>11-22/0823r0 (June 07 telco)</a:t>
            </a:r>
          </a:p>
          <a:p>
            <a:pPr lvl="1">
              <a:buFont typeface="Times New Roman" pitchFamily="16" charset="0"/>
              <a:buChar char="•"/>
            </a:pPr>
            <a:r>
              <a:rPr lang="en-GB" sz="1400" dirty="0"/>
              <a:t>11-22/0874r0 (June 14 telco)</a:t>
            </a:r>
          </a:p>
          <a:p>
            <a:pPr lvl="1">
              <a:buFont typeface="Times New Roman" pitchFamily="16" charset="0"/>
              <a:buChar char="•"/>
            </a:pPr>
            <a:r>
              <a:rPr lang="en-GB" sz="1400" dirty="0"/>
              <a:t>11-22/0902r0 (June 21 telco)</a:t>
            </a:r>
          </a:p>
          <a:p>
            <a:pPr lvl="1">
              <a:buFont typeface="Times New Roman" pitchFamily="16" charset="0"/>
              <a:buChar char="•"/>
            </a:pPr>
            <a:r>
              <a:rPr lang="en-GB" sz="1400" dirty="0"/>
              <a:t>11-22/0926r0 (June 28 telco)</a:t>
            </a:r>
          </a:p>
          <a:p>
            <a:pPr lvl="1">
              <a:buFont typeface="Times New Roman" pitchFamily="16" charset="0"/>
              <a:buChar char="•"/>
            </a:pPr>
            <a:r>
              <a:rPr lang="en-GB" sz="1400" dirty="0"/>
              <a:t>11-22/0951r0 (July 05 telco)</a:t>
            </a:r>
          </a:p>
          <a:p>
            <a:pPr lvl="1">
              <a:buFont typeface="Times New Roman" pitchFamily="16" charset="0"/>
              <a:buChar char="•"/>
            </a:pPr>
            <a:endParaRPr lang="en-GB" sz="1400" dirty="0">
              <a:highlight>
                <a:srgbClr val="FFFF00"/>
              </a:highlight>
            </a:endParaRP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837483647"/>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11/19-0943r1</a:t>
            </a:r>
          </a:p>
          <a:p>
            <a:endParaRPr lang="en-US" dirty="0"/>
          </a:p>
          <a:p>
            <a:r>
              <a:rPr lang="en-US" dirty="0"/>
              <a:t>Mover:	Hitoshi Morioka</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062979455"/>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#27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11-19/0819r0.</a:t>
            </a:r>
          </a:p>
          <a:p>
            <a:endParaRPr lang="en-US" dirty="0"/>
          </a:p>
          <a:p>
            <a:r>
              <a:rPr lang="en-US" dirty="0"/>
              <a:t>Note: 		Motion is on consent agenda (see Motion #26)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002130681"/>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#28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11-19/1004r0.</a:t>
            </a:r>
          </a:p>
          <a:p>
            <a:endParaRPr lang="en-US" dirty="0"/>
          </a:p>
          <a:p>
            <a:r>
              <a:rPr lang="en-US" dirty="0"/>
              <a:t>Note: 		Motion is on consent agenda (see Motion #26)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709220060"/>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F0261-D25D-3D46-BE96-9D768ACB44E5}"/>
              </a:ext>
            </a:extLst>
          </p:cNvPr>
          <p:cNvSpPr>
            <a:spLocks noGrp="1"/>
          </p:cNvSpPr>
          <p:nvPr>
            <p:ph type="title"/>
          </p:nvPr>
        </p:nvSpPr>
        <p:spPr/>
        <p:txBody>
          <a:bodyPr/>
          <a:lstStyle/>
          <a:p>
            <a:r>
              <a:rPr lang="en-US" dirty="0"/>
              <a:t>Motion #29</a:t>
            </a:r>
          </a:p>
        </p:txBody>
      </p:sp>
      <p:sp>
        <p:nvSpPr>
          <p:cNvPr id="3" name="Content Placeholder 2">
            <a:extLst>
              <a:ext uri="{FF2B5EF4-FFF2-40B4-BE49-F238E27FC236}">
                <a16:creationId xmlns:a16="http://schemas.microsoft.com/office/drawing/2014/main" id="{7CEB636F-81B8-AB47-9263-7E4BED3C6D5D}"/>
              </a:ext>
            </a:extLst>
          </p:cNvPr>
          <p:cNvSpPr>
            <a:spLocks noGrp="1"/>
          </p:cNvSpPr>
          <p:nvPr>
            <p:ph idx="1"/>
          </p:nvPr>
        </p:nvSpPr>
        <p:spPr/>
        <p:txBody>
          <a:bodyPr/>
          <a:lstStyle/>
          <a:p>
            <a:r>
              <a:rPr lang="en-US" dirty="0"/>
              <a:t>Move to approve the changes to the </a:t>
            </a:r>
            <a:r>
              <a:rPr lang="en-US" dirty="0" err="1"/>
              <a:t>TGbc</a:t>
            </a:r>
            <a:r>
              <a:rPr lang="en-US" dirty="0"/>
              <a:t> Functional Requirements as contained in 11-19/1001r2</a:t>
            </a:r>
          </a:p>
          <a:p>
            <a:r>
              <a:rPr lang="en-US" dirty="0"/>
              <a:t>And instruct the Editor to incorporate those changes in the </a:t>
            </a:r>
            <a:r>
              <a:rPr lang="en-US" dirty="0" err="1"/>
              <a:t>TGbc</a:t>
            </a:r>
            <a:r>
              <a:rPr lang="en-US" dirty="0"/>
              <a:t> Functional Requirements document (11-19/0151)</a:t>
            </a:r>
          </a:p>
          <a:p>
            <a:endParaRPr lang="en-US" dirty="0"/>
          </a:p>
          <a:p>
            <a:r>
              <a:rPr lang="en-US" dirty="0"/>
              <a:t>Moved:	Stephen McCann</a:t>
            </a:r>
          </a:p>
          <a:p>
            <a:r>
              <a:rPr lang="en-US" dirty="0"/>
              <a:t>Second:	Hitoshi Morioka</a:t>
            </a:r>
          </a:p>
          <a:p>
            <a:endParaRPr lang="en-US" dirty="0"/>
          </a:p>
          <a:p>
            <a:r>
              <a:rPr lang="en-US" dirty="0"/>
              <a:t>Y/N/A:	13 – 0 – 0 passes</a:t>
            </a:r>
          </a:p>
        </p:txBody>
      </p:sp>
      <p:sp>
        <p:nvSpPr>
          <p:cNvPr id="4" name="Slide Number Placeholder 3">
            <a:extLst>
              <a:ext uri="{FF2B5EF4-FFF2-40B4-BE49-F238E27FC236}">
                <a16:creationId xmlns:a16="http://schemas.microsoft.com/office/drawing/2014/main" id="{D02B32A5-B92B-0442-B9D0-F2174772F2F6}"/>
              </a:ext>
            </a:extLst>
          </p:cNvPr>
          <p:cNvSpPr>
            <a:spLocks noGrp="1"/>
          </p:cNvSpPr>
          <p:nvPr>
            <p:ph type="sldNum" idx="12"/>
          </p:nvPr>
        </p:nvSpPr>
        <p:spPr/>
        <p:txBody>
          <a:bodyPr/>
          <a:lstStyle/>
          <a:p>
            <a:r>
              <a:rPr lang="en-GB"/>
              <a:t>Slide </a:t>
            </a:r>
            <a:fld id="{440F5867-744E-4AA6-B0ED-4C44D2DFBB7B}" type="slidenum">
              <a:rPr lang="en-GB" smtClean="0"/>
              <a:pPr/>
              <a:t>243</a:t>
            </a:fld>
            <a:endParaRPr lang="en-GB" dirty="0"/>
          </a:p>
        </p:txBody>
      </p:sp>
      <p:sp>
        <p:nvSpPr>
          <p:cNvPr id="5" name="Footer Placeholder 4">
            <a:extLst>
              <a:ext uri="{FF2B5EF4-FFF2-40B4-BE49-F238E27FC236}">
                <a16:creationId xmlns:a16="http://schemas.microsoft.com/office/drawing/2014/main" id="{83ADDB4C-B902-524E-9E4E-12F156421E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835411E-FF40-9F40-92CD-495CE57410FB}"/>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433660896"/>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8AAEE-B411-3849-BD24-C8F45F5497D5}"/>
              </a:ext>
            </a:extLst>
          </p:cNvPr>
          <p:cNvSpPr>
            <a:spLocks noGrp="1"/>
          </p:cNvSpPr>
          <p:nvPr>
            <p:ph type="title"/>
          </p:nvPr>
        </p:nvSpPr>
        <p:spPr/>
        <p:txBody>
          <a:bodyPr/>
          <a:lstStyle/>
          <a:p>
            <a:r>
              <a:rPr lang="en-US" dirty="0"/>
              <a:t>Motion #30</a:t>
            </a:r>
          </a:p>
        </p:txBody>
      </p:sp>
      <p:sp>
        <p:nvSpPr>
          <p:cNvPr id="3" name="Content Placeholder 2">
            <a:extLst>
              <a:ext uri="{FF2B5EF4-FFF2-40B4-BE49-F238E27FC236}">
                <a16:creationId xmlns:a16="http://schemas.microsoft.com/office/drawing/2014/main" id="{9DBD76C1-3F50-E245-BCED-95A9CD1F7032}"/>
              </a:ext>
            </a:extLst>
          </p:cNvPr>
          <p:cNvSpPr>
            <a:spLocks noGrp="1"/>
          </p:cNvSpPr>
          <p:nvPr>
            <p:ph idx="1"/>
          </p:nvPr>
        </p:nvSpPr>
        <p:spPr/>
        <p:txBody>
          <a:bodyPr/>
          <a:lstStyle/>
          <a:p>
            <a:r>
              <a:rPr lang="en-US" dirty="0"/>
              <a:t>Move to add the functional requirement as contained on slide 7 of 11-19/1240r1 to the </a:t>
            </a:r>
            <a:r>
              <a:rPr lang="en-US" dirty="0" err="1"/>
              <a:t>TGbc</a:t>
            </a:r>
            <a:r>
              <a:rPr lang="en-US" dirty="0"/>
              <a:t> Functional Requirements document.</a:t>
            </a:r>
          </a:p>
          <a:p>
            <a:endParaRPr lang="en-US" dirty="0"/>
          </a:p>
          <a:p>
            <a:r>
              <a:rPr lang="en-US" dirty="0"/>
              <a:t>Moved:	</a:t>
            </a:r>
            <a:r>
              <a:rPr lang="en-US" dirty="0" err="1"/>
              <a:t>Xiaofei</a:t>
            </a:r>
            <a:r>
              <a:rPr lang="en-US" dirty="0"/>
              <a:t> Wang</a:t>
            </a:r>
          </a:p>
          <a:p>
            <a:r>
              <a:rPr lang="en-US" dirty="0"/>
              <a:t>Second:	Stephen McCann</a:t>
            </a:r>
          </a:p>
          <a:p>
            <a:endParaRPr lang="en-US" dirty="0"/>
          </a:p>
          <a:p>
            <a:r>
              <a:rPr lang="en-US" dirty="0"/>
              <a:t>Y/N/A:	10 – 0 - 0 passes.</a:t>
            </a:r>
          </a:p>
        </p:txBody>
      </p:sp>
      <p:sp>
        <p:nvSpPr>
          <p:cNvPr id="4" name="Slide Number Placeholder 3">
            <a:extLst>
              <a:ext uri="{FF2B5EF4-FFF2-40B4-BE49-F238E27FC236}">
                <a16:creationId xmlns:a16="http://schemas.microsoft.com/office/drawing/2014/main" id="{A0D10F04-BBBA-9240-A695-1B9D8C371933}"/>
              </a:ext>
            </a:extLst>
          </p:cNvPr>
          <p:cNvSpPr>
            <a:spLocks noGrp="1"/>
          </p:cNvSpPr>
          <p:nvPr>
            <p:ph type="sldNum" idx="12"/>
          </p:nvPr>
        </p:nvSpPr>
        <p:spPr/>
        <p:txBody>
          <a:bodyPr/>
          <a:lstStyle/>
          <a:p>
            <a:r>
              <a:rPr lang="en-GB"/>
              <a:t>Slide </a:t>
            </a:r>
            <a:fld id="{440F5867-744E-4AA6-B0ED-4C44D2DFBB7B}" type="slidenum">
              <a:rPr lang="en-GB" smtClean="0"/>
              <a:pPr/>
              <a:t>244</a:t>
            </a:fld>
            <a:endParaRPr lang="en-GB" dirty="0"/>
          </a:p>
        </p:txBody>
      </p:sp>
      <p:sp>
        <p:nvSpPr>
          <p:cNvPr id="5" name="Footer Placeholder 4">
            <a:extLst>
              <a:ext uri="{FF2B5EF4-FFF2-40B4-BE49-F238E27FC236}">
                <a16:creationId xmlns:a16="http://schemas.microsoft.com/office/drawing/2014/main" id="{CA02A548-B12B-1840-907B-B301D20372A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0062BF6-2665-8849-A4AB-7153CDC3427A}"/>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23430785"/>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9F0F9-73BD-284C-8C32-69749D7A1611}"/>
              </a:ext>
            </a:extLst>
          </p:cNvPr>
          <p:cNvSpPr>
            <a:spLocks noGrp="1"/>
          </p:cNvSpPr>
          <p:nvPr>
            <p:ph type="title"/>
          </p:nvPr>
        </p:nvSpPr>
        <p:spPr/>
        <p:txBody>
          <a:bodyPr/>
          <a:lstStyle/>
          <a:p>
            <a:r>
              <a:rPr lang="en-US" dirty="0"/>
              <a:t>Motion #31</a:t>
            </a:r>
          </a:p>
        </p:txBody>
      </p:sp>
      <p:sp>
        <p:nvSpPr>
          <p:cNvPr id="3" name="Content Placeholder 2">
            <a:extLst>
              <a:ext uri="{FF2B5EF4-FFF2-40B4-BE49-F238E27FC236}">
                <a16:creationId xmlns:a16="http://schemas.microsoft.com/office/drawing/2014/main" id="{ABB25CAE-BBD7-A74A-BA75-BC8F5695ABED}"/>
              </a:ext>
            </a:extLst>
          </p:cNvPr>
          <p:cNvSpPr>
            <a:spLocks noGrp="1"/>
          </p:cNvSpPr>
          <p:nvPr>
            <p:ph idx="1"/>
          </p:nvPr>
        </p:nvSpPr>
        <p:spPr/>
        <p:txBody>
          <a:bodyPr/>
          <a:lstStyle/>
          <a:p>
            <a:r>
              <a:rPr lang="en-US" dirty="0"/>
              <a:t>Move to modify the agenda for </a:t>
            </a:r>
            <a:r>
              <a:rPr lang="en-US" dirty="0" err="1"/>
              <a:t>TGbc</a:t>
            </a:r>
            <a:r>
              <a:rPr lang="en-US" dirty="0"/>
              <a:t> as contained in document 11/19-0943r2</a:t>
            </a:r>
          </a:p>
          <a:p>
            <a:endParaRPr lang="en-US" dirty="0"/>
          </a:p>
          <a:p>
            <a:r>
              <a:rPr lang="en-US" dirty="0"/>
              <a:t>Mover:	Stephen McCann</a:t>
            </a:r>
          </a:p>
          <a:p>
            <a:r>
              <a:rPr lang="en-US" dirty="0"/>
              <a:t>Second:	Carol Ansley</a:t>
            </a:r>
          </a:p>
          <a:p>
            <a:endParaRPr lang="en-US" dirty="0"/>
          </a:p>
          <a:p>
            <a:r>
              <a:rPr lang="en-US" dirty="0"/>
              <a:t>Approved by unanimous consent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9420631-C14B-0C41-B217-8E3B7391075D}"/>
              </a:ext>
            </a:extLst>
          </p:cNvPr>
          <p:cNvSpPr>
            <a:spLocks noGrp="1"/>
          </p:cNvSpPr>
          <p:nvPr>
            <p:ph type="sldNum" idx="12"/>
          </p:nvPr>
        </p:nvSpPr>
        <p:spPr/>
        <p:txBody>
          <a:bodyPr/>
          <a:lstStyle/>
          <a:p>
            <a:r>
              <a:rPr lang="en-GB"/>
              <a:t>Slide </a:t>
            </a:r>
            <a:fld id="{440F5867-744E-4AA6-B0ED-4C44D2DFBB7B}" type="slidenum">
              <a:rPr lang="en-GB" smtClean="0"/>
              <a:pPr/>
              <a:t>245</a:t>
            </a:fld>
            <a:endParaRPr lang="en-GB" dirty="0"/>
          </a:p>
        </p:txBody>
      </p:sp>
      <p:sp>
        <p:nvSpPr>
          <p:cNvPr id="5" name="Footer Placeholder 4">
            <a:extLst>
              <a:ext uri="{FF2B5EF4-FFF2-40B4-BE49-F238E27FC236}">
                <a16:creationId xmlns:a16="http://schemas.microsoft.com/office/drawing/2014/main" id="{F03EB4D4-42DB-2749-ACA8-B8DF0187183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B0B5B77-271A-464D-9207-930CAD62EF72}"/>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3501926"/>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#32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a:t>Move to approve the following schedule of teleconferences</a:t>
            </a:r>
          </a:p>
          <a:p>
            <a:endParaRPr lang="en-US"/>
          </a:p>
          <a:p>
            <a:r>
              <a:rPr lang="en-US"/>
              <a:t>Moved: Hitoshi Morioka, Second: Xiaofei Wang</a:t>
            </a:r>
          </a:p>
          <a:p>
            <a:r>
              <a:rPr lang="en-US"/>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4132083709"/>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August 13th</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522565130"/>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#16 -- #25</a:t>
            </a:r>
          </a:p>
          <a:p>
            <a:r>
              <a:rPr lang="en-US" dirty="0"/>
              <a:t>Straw Polls none</a:t>
            </a:r>
          </a:p>
          <a:p>
            <a:endParaRPr lang="en-US" dirty="0"/>
          </a:p>
          <a:p>
            <a:r>
              <a:rPr lang="en-US" dirty="0"/>
              <a:t>Grand Hyatt Atlanta Buckhead, Atlanta, GA,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247</a:t>
            </a:fld>
            <a:endParaRPr lang="en-GB"/>
          </a:p>
        </p:txBody>
      </p:sp>
    </p:spTree>
    <p:extLst>
      <p:ext uri="{BB962C8B-B14F-4D97-AF65-F5344CB8AC3E}">
        <p14:creationId xmlns:p14="http://schemas.microsoft.com/office/powerpoint/2010/main" val="967877640"/>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11/19-0812r2</a:t>
            </a:r>
          </a:p>
          <a:p>
            <a:endParaRPr lang="en-US" dirty="0"/>
          </a:p>
          <a:p>
            <a:r>
              <a:rPr lang="en-US" dirty="0"/>
              <a:t>Mover:  Hiroshi Mano</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412111203"/>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&lt;11-19/0465r0&gt;.</a:t>
            </a:r>
          </a:p>
          <a:p>
            <a:endParaRPr lang="en-US" dirty="0"/>
          </a:p>
          <a:p>
            <a:r>
              <a:rPr lang="en-US" dirty="0"/>
              <a:t>Note: 		Motion is on consent agenda (see Motion #16)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2938168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“2022-06-12 - ready for motion” tab of 11-22/0686r13.</a:t>
            </a:r>
          </a:p>
          <a:p>
            <a:pPr marL="457200" lvl="1" indent="0"/>
            <a:endParaRPr lang="en-GB" sz="1400" dirty="0"/>
          </a:p>
          <a:p>
            <a:r>
              <a:rPr lang="en-GB" sz="1600" dirty="0"/>
              <a:t>Mover/Second:</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046865072"/>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11/19-0812r3</a:t>
            </a:r>
          </a:p>
          <a:p>
            <a:endParaRPr lang="en-US" dirty="0"/>
          </a:p>
          <a:p>
            <a:r>
              <a:rPr lang="en-US" dirty="0"/>
              <a:t>Mover:	Hiroshi Mano</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175539201"/>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7988B-4B61-BD4B-B519-9FDDCB53FB8A}"/>
              </a:ext>
            </a:extLst>
          </p:cNvPr>
          <p:cNvSpPr>
            <a:spLocks noGrp="1"/>
          </p:cNvSpPr>
          <p:nvPr>
            <p:ph type="title"/>
          </p:nvPr>
        </p:nvSpPr>
        <p:spPr/>
        <p:txBody>
          <a:bodyPr/>
          <a:lstStyle/>
          <a:p>
            <a:r>
              <a:rPr lang="de-DE" dirty="0"/>
              <a:t>Motion #19</a:t>
            </a:r>
          </a:p>
        </p:txBody>
      </p:sp>
      <p:sp>
        <p:nvSpPr>
          <p:cNvPr id="3" name="Content Placeholder 2">
            <a:extLst>
              <a:ext uri="{FF2B5EF4-FFF2-40B4-BE49-F238E27FC236}">
                <a16:creationId xmlns:a16="http://schemas.microsoft.com/office/drawing/2014/main" id="{A2B10199-AABF-8240-A18A-569EE41372ED}"/>
              </a:ext>
            </a:extLst>
          </p:cNvPr>
          <p:cNvSpPr>
            <a:spLocks noGrp="1"/>
          </p:cNvSpPr>
          <p:nvPr>
            <p:ph idx="1"/>
          </p:nvPr>
        </p:nvSpPr>
        <p:spPr/>
        <p:txBody>
          <a:bodyPr/>
          <a:lstStyle/>
          <a:p>
            <a:r>
              <a:rPr lang="de-DE" dirty="0"/>
              <a:t>Move </a:t>
            </a:r>
            <a:r>
              <a:rPr lang="de-DE" dirty="0" err="1"/>
              <a:t>to</a:t>
            </a:r>
            <a:r>
              <a:rPr lang="de-DE" dirty="0"/>
              <a:t> </a:t>
            </a:r>
            <a:r>
              <a:rPr lang="de-DE" dirty="0" err="1"/>
              <a:t>add</a:t>
            </a:r>
            <a:r>
              <a:rPr lang="de-DE" dirty="0"/>
              <a:t> </a:t>
            </a:r>
            <a:r>
              <a:rPr lang="de-DE" dirty="0" err="1"/>
              <a:t>the</a:t>
            </a:r>
            <a:r>
              <a:rPr lang="de-DE" dirty="0"/>
              <a:t> </a:t>
            </a:r>
            <a:r>
              <a:rPr lang="de-DE" dirty="0" err="1"/>
              <a:t>following</a:t>
            </a:r>
            <a:r>
              <a:rPr lang="de-DE" dirty="0"/>
              <a:t> </a:t>
            </a:r>
            <a:r>
              <a:rPr lang="de-DE" dirty="0" err="1"/>
              <a:t>requirements</a:t>
            </a:r>
            <a:r>
              <a:rPr lang="de-DE" dirty="0"/>
              <a:t> </a:t>
            </a:r>
            <a:r>
              <a:rPr lang="de-DE" dirty="0" err="1"/>
              <a:t>to</a:t>
            </a:r>
            <a:r>
              <a:rPr lang="de-DE" dirty="0"/>
              <a:t> </a:t>
            </a:r>
            <a:r>
              <a:rPr lang="de-DE" dirty="0" err="1"/>
              <a:t>the</a:t>
            </a:r>
            <a:r>
              <a:rPr lang="de-DE" dirty="0"/>
              <a:t> </a:t>
            </a:r>
            <a:r>
              <a:rPr lang="de-DE" dirty="0" err="1"/>
              <a:t>Functional</a:t>
            </a:r>
            <a:r>
              <a:rPr lang="de-DE" dirty="0"/>
              <a:t> </a:t>
            </a:r>
            <a:r>
              <a:rPr lang="de-DE" dirty="0" err="1"/>
              <a:t>Requirement</a:t>
            </a:r>
            <a:r>
              <a:rPr lang="de-DE" dirty="0"/>
              <a:t> </a:t>
            </a:r>
            <a:r>
              <a:rPr lang="de-DE" dirty="0" err="1"/>
              <a:t>document</a:t>
            </a:r>
            <a:r>
              <a:rPr lang="de-DE" dirty="0"/>
              <a:t> (11-19/0151):</a:t>
            </a:r>
          </a:p>
          <a:p>
            <a:pPr lvl="2"/>
            <a:r>
              <a:rPr lang="de-DE" sz="2000" dirty="0"/>
              <a:t>3.x Relation </a:t>
            </a:r>
            <a:r>
              <a:rPr lang="de-DE" sz="2000" dirty="0" err="1"/>
              <a:t>between</a:t>
            </a:r>
            <a:r>
              <a:rPr lang="de-DE" sz="2000" dirty="0"/>
              <a:t> AP </a:t>
            </a:r>
            <a:r>
              <a:rPr lang="de-DE" sz="2000" dirty="0" err="1"/>
              <a:t>and</a:t>
            </a:r>
            <a:r>
              <a:rPr lang="de-DE" sz="2000" dirty="0"/>
              <a:t> DS</a:t>
            </a:r>
          </a:p>
          <a:p>
            <a:pPr lvl="2">
              <a:buFont typeface="Arial" panose="020B0604020202020204" pitchFamily="34" charset="0"/>
              <a:buChar char="•"/>
            </a:pPr>
            <a:r>
              <a:rPr kumimoji="1" lang="en-US" altLang="ja-JP" sz="2000" dirty="0" err="1"/>
              <a:t>Rxx</a:t>
            </a:r>
            <a:r>
              <a:rPr kumimoji="1" lang="en-US" altLang="ja-JP" sz="2000" dirty="0"/>
              <a:t>: At the AP, there shall be a mapping of the received frame from the DS in deciding whether or not to use </a:t>
            </a:r>
            <a:r>
              <a:rPr kumimoji="1" lang="en-US" altLang="ja-JP" sz="2000" dirty="0" err="1"/>
              <a:t>eBCS</a:t>
            </a:r>
            <a:r>
              <a:rPr kumimoji="1" lang="en-US" altLang="ja-JP" sz="2000" dirty="0"/>
              <a:t> for forwarding the frame towards the STA.</a:t>
            </a:r>
            <a:endParaRPr lang="en-GB" sz="2000" dirty="0"/>
          </a:p>
          <a:p>
            <a:pPr marL="800100" lvl="2" indent="0"/>
            <a:r>
              <a:rPr lang="en-GB" sz="2000" dirty="0"/>
              <a:t>3.6 Simultaneous broadcast service </a:t>
            </a:r>
            <a:endParaRPr lang="en-US" altLang="ja-JP" sz="2000" dirty="0"/>
          </a:p>
          <a:p>
            <a:pPr lvl="2">
              <a:buFont typeface="Arial" panose="020B0604020202020204" pitchFamily="34" charset="0"/>
              <a:buChar char="•"/>
            </a:pPr>
            <a:r>
              <a:rPr kumimoji="1" lang="en-US" altLang="ja-JP" sz="2000" dirty="0" err="1"/>
              <a:t>Rxx</a:t>
            </a:r>
            <a:r>
              <a:rPr kumimoji="1" lang="en-US" altLang="ja-JP" sz="2000" dirty="0"/>
              <a:t>: </a:t>
            </a:r>
            <a:r>
              <a:rPr lang="en-US" altLang="ja-JP" sz="2000" dirty="0"/>
              <a:t>All </a:t>
            </a:r>
            <a:r>
              <a:rPr lang="en-US" altLang="ja-JP" sz="2000" dirty="0" err="1"/>
              <a:t>eBCS</a:t>
            </a:r>
            <a:r>
              <a:rPr lang="en-US" altLang="ja-JP" sz="2000" dirty="0"/>
              <a:t> streams shall be treated equally.</a:t>
            </a:r>
            <a:endParaRPr kumimoji="1" lang="en-US" altLang="ja-JP" sz="3200" dirty="0"/>
          </a:p>
          <a:p>
            <a:pPr marL="0" indent="0"/>
            <a:r>
              <a:rPr kumimoji="1" lang="en-US" altLang="ja-JP" dirty="0"/>
              <a:t>Mover:	Hitoshi Morioka</a:t>
            </a:r>
          </a:p>
          <a:p>
            <a:pPr marL="0" indent="0"/>
            <a:r>
              <a:rPr kumimoji="1" lang="en-US" altLang="ja-JP" dirty="0"/>
              <a:t>Second:	Hiroshi Mano</a:t>
            </a:r>
          </a:p>
          <a:p>
            <a:pPr marL="0" indent="0"/>
            <a:r>
              <a:rPr kumimoji="1" lang="en-US" altLang="ja-JP" dirty="0"/>
              <a:t>Y/N/A:	14 / 0 / 0</a:t>
            </a:r>
          </a:p>
          <a:p>
            <a:pPr marL="0" indent="0"/>
            <a:r>
              <a:rPr kumimoji="1" lang="en-US" altLang="ja-JP" sz="1600" dirty="0"/>
              <a:t>Note: The Editor will assign corresponding Clause and Requirement numbers.</a:t>
            </a:r>
            <a:endParaRPr kumimoji="1" lang="en-US" altLang="ja-JP" dirty="0"/>
          </a:p>
          <a:p>
            <a:endParaRPr lang="de-DE" dirty="0"/>
          </a:p>
        </p:txBody>
      </p:sp>
      <p:sp>
        <p:nvSpPr>
          <p:cNvPr id="4" name="Slide Number Placeholder 3">
            <a:extLst>
              <a:ext uri="{FF2B5EF4-FFF2-40B4-BE49-F238E27FC236}">
                <a16:creationId xmlns:a16="http://schemas.microsoft.com/office/drawing/2014/main" id="{DB8F9517-49E2-3B4C-8258-8328FA0835DC}"/>
              </a:ext>
            </a:extLst>
          </p:cNvPr>
          <p:cNvSpPr>
            <a:spLocks noGrp="1"/>
          </p:cNvSpPr>
          <p:nvPr>
            <p:ph type="sldNum" idx="12"/>
          </p:nvPr>
        </p:nvSpPr>
        <p:spPr/>
        <p:txBody>
          <a:bodyPr/>
          <a:lstStyle/>
          <a:p>
            <a:r>
              <a:rPr lang="en-GB"/>
              <a:t>Slide </a:t>
            </a:r>
            <a:fld id="{440F5867-744E-4AA6-B0ED-4C44D2DFBB7B}" type="slidenum">
              <a:rPr lang="en-GB" smtClean="0"/>
              <a:pPr/>
              <a:t>251</a:t>
            </a:fld>
            <a:endParaRPr lang="en-GB" dirty="0"/>
          </a:p>
        </p:txBody>
      </p:sp>
      <p:sp>
        <p:nvSpPr>
          <p:cNvPr id="5" name="Footer Placeholder 4">
            <a:extLst>
              <a:ext uri="{FF2B5EF4-FFF2-40B4-BE49-F238E27FC236}">
                <a16:creationId xmlns:a16="http://schemas.microsoft.com/office/drawing/2014/main" id="{09C7C097-38D4-5D41-ADA8-939FD73B9FC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4ACC0CB-E320-5D42-AEBD-180D9910385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781230228"/>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5E04C-3E7A-894C-82B7-20CA0549EA96}"/>
              </a:ext>
            </a:extLst>
          </p:cNvPr>
          <p:cNvSpPr>
            <a:spLocks noGrp="1"/>
          </p:cNvSpPr>
          <p:nvPr>
            <p:ph type="title"/>
          </p:nvPr>
        </p:nvSpPr>
        <p:spPr/>
        <p:txBody>
          <a:bodyPr/>
          <a:lstStyle/>
          <a:p>
            <a:r>
              <a:rPr lang="de-DE" dirty="0"/>
              <a:t>Motion #20</a:t>
            </a:r>
          </a:p>
        </p:txBody>
      </p:sp>
      <p:sp>
        <p:nvSpPr>
          <p:cNvPr id="3" name="Content Placeholder 2">
            <a:extLst>
              <a:ext uri="{FF2B5EF4-FFF2-40B4-BE49-F238E27FC236}">
                <a16:creationId xmlns:a16="http://schemas.microsoft.com/office/drawing/2014/main" id="{89B15424-558F-A546-8819-C660721BAAB5}"/>
              </a:ext>
            </a:extLst>
          </p:cNvPr>
          <p:cNvSpPr>
            <a:spLocks noGrp="1"/>
          </p:cNvSpPr>
          <p:nvPr>
            <p:ph idx="1"/>
          </p:nvPr>
        </p:nvSpPr>
        <p:spPr/>
        <p:txBody>
          <a:bodyPr/>
          <a:lstStyle/>
          <a:p>
            <a:r>
              <a:rPr kumimoji="1" lang="en-US" altLang="ja-JP" dirty="0"/>
              <a:t>Motion to approve </a:t>
            </a:r>
            <a:r>
              <a:rPr kumimoji="1" lang="en-US" altLang="ja-JP" dirty="0" err="1"/>
              <a:t>TGbc</a:t>
            </a:r>
            <a:r>
              <a:rPr kumimoji="1" lang="en-US" altLang="ja-JP" dirty="0"/>
              <a:t> use case scenario described in 11-19/0472r2.</a:t>
            </a:r>
          </a:p>
          <a:p>
            <a:r>
              <a:rPr kumimoji="1" lang="en-US" altLang="ja-JP" dirty="0"/>
              <a:t>And to incorporates slide#3 to #6 of 11-19/0472r2 to the </a:t>
            </a:r>
            <a:r>
              <a:rPr kumimoji="1" lang="en-US" altLang="ja-JP" dirty="0" err="1"/>
              <a:t>TGbc</a:t>
            </a:r>
            <a:r>
              <a:rPr kumimoji="1" lang="en-US" altLang="ja-JP" dirty="0"/>
              <a:t> 11-19/0268 use-case-document.</a:t>
            </a:r>
          </a:p>
          <a:p>
            <a:endParaRPr kumimoji="1" lang="en-US" altLang="ja-JP" dirty="0"/>
          </a:p>
          <a:p>
            <a:r>
              <a:rPr kumimoji="1" lang="en-US" altLang="ja-JP" dirty="0"/>
              <a:t>Mover: Hiroshi Mano</a:t>
            </a:r>
          </a:p>
          <a:p>
            <a:r>
              <a:rPr kumimoji="1" lang="en-US" altLang="ja-JP" dirty="0"/>
              <a:t>Second: </a:t>
            </a:r>
            <a:r>
              <a:rPr kumimoji="1" lang="en-US" altLang="ja-JP" dirty="0" err="1"/>
              <a:t>Xiaofei</a:t>
            </a:r>
            <a:r>
              <a:rPr kumimoji="1" lang="en-US" altLang="ja-JP" dirty="0"/>
              <a:t> Wang</a:t>
            </a:r>
          </a:p>
          <a:p>
            <a:r>
              <a:rPr kumimoji="1" lang="en-US" altLang="ja-JP" dirty="0"/>
              <a:t>Y/N/A:	10 / 0 / 3</a:t>
            </a:r>
          </a:p>
        </p:txBody>
      </p:sp>
      <p:sp>
        <p:nvSpPr>
          <p:cNvPr id="4" name="Slide Number Placeholder 3">
            <a:extLst>
              <a:ext uri="{FF2B5EF4-FFF2-40B4-BE49-F238E27FC236}">
                <a16:creationId xmlns:a16="http://schemas.microsoft.com/office/drawing/2014/main" id="{45822EFB-91BC-5745-AA40-DC54BDB3BA34}"/>
              </a:ext>
            </a:extLst>
          </p:cNvPr>
          <p:cNvSpPr>
            <a:spLocks noGrp="1"/>
          </p:cNvSpPr>
          <p:nvPr>
            <p:ph type="sldNum" idx="12"/>
          </p:nvPr>
        </p:nvSpPr>
        <p:spPr/>
        <p:txBody>
          <a:bodyPr/>
          <a:lstStyle/>
          <a:p>
            <a:r>
              <a:rPr lang="en-GB"/>
              <a:t>Slide </a:t>
            </a:r>
            <a:fld id="{440F5867-744E-4AA6-B0ED-4C44D2DFBB7B}" type="slidenum">
              <a:rPr lang="en-GB" smtClean="0"/>
              <a:pPr/>
              <a:t>252</a:t>
            </a:fld>
            <a:endParaRPr lang="en-GB" dirty="0"/>
          </a:p>
        </p:txBody>
      </p:sp>
      <p:sp>
        <p:nvSpPr>
          <p:cNvPr id="5" name="Footer Placeholder 4">
            <a:extLst>
              <a:ext uri="{FF2B5EF4-FFF2-40B4-BE49-F238E27FC236}">
                <a16:creationId xmlns:a16="http://schemas.microsoft.com/office/drawing/2014/main" id="{D318C8D3-BE8D-AA45-9244-26B649E81F2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9DA69C8-F407-4247-BC6F-9B71DD45B42C}"/>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606281577"/>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0FCE8-AF54-1443-A27B-D1A55A2F16F2}"/>
              </a:ext>
            </a:extLst>
          </p:cNvPr>
          <p:cNvSpPr>
            <a:spLocks noGrp="1"/>
          </p:cNvSpPr>
          <p:nvPr>
            <p:ph type="title"/>
          </p:nvPr>
        </p:nvSpPr>
        <p:spPr/>
        <p:txBody>
          <a:bodyPr/>
          <a:lstStyle/>
          <a:p>
            <a:r>
              <a:rPr lang="de-DE" dirty="0"/>
              <a:t>Motion #21</a:t>
            </a:r>
          </a:p>
        </p:txBody>
      </p:sp>
      <p:sp>
        <p:nvSpPr>
          <p:cNvPr id="3" name="Content Placeholder 2">
            <a:extLst>
              <a:ext uri="{FF2B5EF4-FFF2-40B4-BE49-F238E27FC236}">
                <a16:creationId xmlns:a16="http://schemas.microsoft.com/office/drawing/2014/main" id="{ECAB8F2C-FEF7-454B-B41F-1317489B443D}"/>
              </a:ext>
            </a:extLst>
          </p:cNvPr>
          <p:cNvSpPr>
            <a:spLocks noGrp="1"/>
          </p:cNvSpPr>
          <p:nvPr>
            <p:ph idx="1"/>
          </p:nvPr>
        </p:nvSpPr>
        <p:spPr/>
        <p:txBody>
          <a:bodyPr/>
          <a:lstStyle/>
          <a:p>
            <a:r>
              <a:rPr lang="en-US" dirty="0"/>
              <a:t>Move to approve the use case as contained in 11-19/894r1 and include the use case shown on slide 3 of 11-19/894r1 into the </a:t>
            </a:r>
            <a:r>
              <a:rPr lang="en-US" dirty="0" err="1"/>
              <a:t>TGbc</a:t>
            </a:r>
            <a:r>
              <a:rPr lang="en-US" dirty="0"/>
              <a:t> Use Case document </a:t>
            </a:r>
            <a:r>
              <a:rPr kumimoji="1" lang="en-US" altLang="ja-JP" dirty="0"/>
              <a:t>11-19/0268 allowing for editorial changes.</a:t>
            </a:r>
          </a:p>
          <a:p>
            <a:endParaRPr kumimoji="1" lang="en-US" dirty="0"/>
          </a:p>
          <a:p>
            <a:r>
              <a:rPr kumimoji="1" lang="en-US" dirty="0"/>
              <a:t>Mover:	Abhishek </a:t>
            </a:r>
            <a:r>
              <a:rPr kumimoji="1" lang="en-US" dirty="0" err="1"/>
              <a:t>Patil</a:t>
            </a:r>
            <a:endParaRPr kumimoji="1" lang="en-US" dirty="0"/>
          </a:p>
          <a:p>
            <a:r>
              <a:rPr kumimoji="1" lang="en-US" dirty="0"/>
              <a:t>Second:	</a:t>
            </a:r>
            <a:r>
              <a:rPr kumimoji="1" lang="en-US" dirty="0" err="1"/>
              <a:t>Bahar</a:t>
            </a:r>
            <a:r>
              <a:rPr kumimoji="1" lang="en-US" dirty="0"/>
              <a:t> Sadeghi</a:t>
            </a:r>
          </a:p>
          <a:p>
            <a:r>
              <a:rPr kumimoji="1" lang="en-US" dirty="0"/>
              <a:t>Y/N/A:	11 / 0 / 3</a:t>
            </a:r>
            <a:endParaRPr lang="en-US" dirty="0"/>
          </a:p>
        </p:txBody>
      </p:sp>
      <p:sp>
        <p:nvSpPr>
          <p:cNvPr id="4" name="Slide Number Placeholder 3">
            <a:extLst>
              <a:ext uri="{FF2B5EF4-FFF2-40B4-BE49-F238E27FC236}">
                <a16:creationId xmlns:a16="http://schemas.microsoft.com/office/drawing/2014/main" id="{3AC4D788-DB07-1647-ABF9-D6DEB9ECC550}"/>
              </a:ext>
            </a:extLst>
          </p:cNvPr>
          <p:cNvSpPr>
            <a:spLocks noGrp="1"/>
          </p:cNvSpPr>
          <p:nvPr>
            <p:ph type="sldNum" idx="12"/>
          </p:nvPr>
        </p:nvSpPr>
        <p:spPr/>
        <p:txBody>
          <a:bodyPr/>
          <a:lstStyle/>
          <a:p>
            <a:r>
              <a:rPr lang="en-GB"/>
              <a:t>Slide </a:t>
            </a:r>
            <a:fld id="{440F5867-744E-4AA6-B0ED-4C44D2DFBB7B}" type="slidenum">
              <a:rPr lang="en-GB" smtClean="0"/>
              <a:pPr/>
              <a:t>253</a:t>
            </a:fld>
            <a:endParaRPr lang="en-GB" dirty="0"/>
          </a:p>
        </p:txBody>
      </p:sp>
      <p:sp>
        <p:nvSpPr>
          <p:cNvPr id="5" name="Footer Placeholder 4">
            <a:extLst>
              <a:ext uri="{FF2B5EF4-FFF2-40B4-BE49-F238E27FC236}">
                <a16:creationId xmlns:a16="http://schemas.microsoft.com/office/drawing/2014/main" id="{B65C5159-717F-5746-A7A3-6E8CD8A0B4D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82491A0-91C2-4647-9F5D-CB65D91A8804}"/>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833900378"/>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274D7-5709-A04C-B79E-D5E755216B46}"/>
              </a:ext>
            </a:extLst>
          </p:cNvPr>
          <p:cNvSpPr>
            <a:spLocks noGrp="1"/>
          </p:cNvSpPr>
          <p:nvPr>
            <p:ph type="title"/>
          </p:nvPr>
        </p:nvSpPr>
        <p:spPr/>
        <p:txBody>
          <a:bodyPr/>
          <a:lstStyle/>
          <a:p>
            <a:r>
              <a:rPr lang="en-US" dirty="0"/>
              <a:t>Motion #22</a:t>
            </a:r>
          </a:p>
        </p:txBody>
      </p:sp>
      <p:sp>
        <p:nvSpPr>
          <p:cNvPr id="3" name="Content Placeholder 2">
            <a:extLst>
              <a:ext uri="{FF2B5EF4-FFF2-40B4-BE49-F238E27FC236}">
                <a16:creationId xmlns:a16="http://schemas.microsoft.com/office/drawing/2014/main" id="{410E7D35-26B3-3546-B3E2-FA7D87BAED26}"/>
              </a:ext>
            </a:extLst>
          </p:cNvPr>
          <p:cNvSpPr>
            <a:spLocks noGrp="1"/>
          </p:cNvSpPr>
          <p:nvPr>
            <p:ph idx="1"/>
          </p:nvPr>
        </p:nvSpPr>
        <p:spPr>
          <a:xfrm>
            <a:off x="685800" y="1772816"/>
            <a:ext cx="7770813" cy="4113213"/>
          </a:xfrm>
        </p:spPr>
        <p:txBody>
          <a:bodyPr/>
          <a:lstStyle/>
          <a:p>
            <a:r>
              <a:rPr lang="de-DE" dirty="0"/>
              <a:t>Move </a:t>
            </a:r>
            <a:r>
              <a:rPr lang="de-DE" dirty="0" err="1"/>
              <a:t>to</a:t>
            </a:r>
            <a:r>
              <a:rPr lang="de-DE" dirty="0"/>
              <a:t> </a:t>
            </a:r>
            <a:r>
              <a:rPr lang="de-DE" dirty="0" err="1"/>
              <a:t>add</a:t>
            </a:r>
            <a:r>
              <a:rPr lang="de-DE" dirty="0"/>
              <a:t> </a:t>
            </a:r>
            <a:r>
              <a:rPr lang="de-DE" dirty="0" err="1"/>
              <a:t>the</a:t>
            </a:r>
            <a:r>
              <a:rPr lang="de-DE" dirty="0"/>
              <a:t> </a:t>
            </a:r>
            <a:r>
              <a:rPr lang="de-DE" dirty="0" err="1"/>
              <a:t>following</a:t>
            </a:r>
            <a:r>
              <a:rPr lang="de-DE" dirty="0"/>
              <a:t> </a:t>
            </a:r>
            <a:r>
              <a:rPr lang="de-DE" dirty="0" err="1"/>
              <a:t>requirement</a:t>
            </a:r>
            <a:r>
              <a:rPr lang="de-DE" dirty="0"/>
              <a:t> </a:t>
            </a:r>
            <a:r>
              <a:rPr lang="de-DE" dirty="0" err="1"/>
              <a:t>to</a:t>
            </a:r>
            <a:r>
              <a:rPr lang="de-DE" dirty="0"/>
              <a:t> </a:t>
            </a:r>
            <a:r>
              <a:rPr lang="de-DE" dirty="0" err="1"/>
              <a:t>the</a:t>
            </a:r>
            <a:r>
              <a:rPr lang="de-DE" dirty="0"/>
              <a:t> </a:t>
            </a:r>
            <a:r>
              <a:rPr lang="de-DE" dirty="0" err="1"/>
              <a:t>TGbc</a:t>
            </a:r>
            <a:r>
              <a:rPr lang="de-DE" dirty="0"/>
              <a:t> </a:t>
            </a:r>
            <a:r>
              <a:rPr lang="de-DE" dirty="0" err="1"/>
              <a:t>Functional</a:t>
            </a:r>
            <a:r>
              <a:rPr lang="de-DE" dirty="0"/>
              <a:t> </a:t>
            </a:r>
            <a:r>
              <a:rPr lang="de-DE" dirty="0" err="1"/>
              <a:t>Requirement</a:t>
            </a:r>
            <a:r>
              <a:rPr lang="de-DE" dirty="0"/>
              <a:t> </a:t>
            </a:r>
            <a:r>
              <a:rPr lang="de-DE" dirty="0" err="1"/>
              <a:t>document</a:t>
            </a:r>
            <a:r>
              <a:rPr lang="de-DE" dirty="0"/>
              <a:t> (11-19/0151):</a:t>
            </a:r>
          </a:p>
          <a:p>
            <a:pPr lvl="2"/>
            <a:r>
              <a:rPr lang="de-DE" sz="1600" dirty="0"/>
              <a:t>3.6 </a:t>
            </a:r>
            <a:r>
              <a:rPr lang="de-DE" sz="1600" dirty="0" err="1"/>
              <a:t>Simultaneous</a:t>
            </a:r>
            <a:r>
              <a:rPr lang="de-DE" sz="1600" dirty="0"/>
              <a:t> Broadcast Service</a:t>
            </a:r>
          </a:p>
          <a:p>
            <a:pPr lvl="2">
              <a:buFont typeface="Arial" panose="020B0604020202020204" pitchFamily="34" charset="0"/>
              <a:buChar char="•"/>
            </a:pPr>
            <a:r>
              <a:rPr lang="en-US" sz="1600" dirty="0">
                <a:solidFill>
                  <a:schemeClr val="tx1"/>
                </a:solidFill>
              </a:rPr>
              <a:t>Rx:	802.11bc amendment shall provide a mechanism for a STA to signal to the AP to provide additional service information (e.g. date, time, location, RSSI) when delivering the SDU via the MAC SAP. </a:t>
            </a:r>
          </a:p>
          <a:p>
            <a:pPr lvl="2">
              <a:buFont typeface="Arial" panose="020B0604020202020204" pitchFamily="34" charset="0"/>
              <a:buChar char="•"/>
            </a:pPr>
            <a:r>
              <a:rPr lang="en-US" sz="1600" dirty="0">
                <a:solidFill>
                  <a:schemeClr val="tx1"/>
                </a:solidFill>
              </a:rPr>
              <a:t>Rx:	802.11bc amendment shall provide a mechanism for an AP to provide additional service information locally available (e.g. date, time, location, RSSI) when delivering the SDU via the MAC SAP.</a:t>
            </a:r>
          </a:p>
          <a:p>
            <a:pPr lvl="1">
              <a:buFont typeface="Arial" panose="020B0604020202020204" pitchFamily="34" charset="0"/>
              <a:buChar char="•"/>
            </a:pPr>
            <a:r>
              <a:rPr lang="en-US" sz="1800" dirty="0">
                <a:solidFill>
                  <a:schemeClr val="tx1"/>
                </a:solidFill>
              </a:rPr>
              <a:t>And remove the word “Simultaneous” from the title 3.6</a:t>
            </a:r>
          </a:p>
          <a:p>
            <a:pPr>
              <a:buFont typeface="Arial" panose="020B0604020202020204" pitchFamily="34" charset="0"/>
              <a:buChar char="•"/>
            </a:pPr>
            <a:r>
              <a:rPr kumimoji="1" lang="en-US" altLang="ja-JP" dirty="0"/>
              <a:t>Mover:	</a:t>
            </a:r>
            <a:r>
              <a:rPr kumimoji="1" lang="en-US" dirty="0"/>
              <a:t> Abhishek </a:t>
            </a:r>
            <a:r>
              <a:rPr kumimoji="1" lang="en-US" dirty="0" err="1"/>
              <a:t>Patil</a:t>
            </a:r>
            <a:endParaRPr kumimoji="1" lang="en-US" altLang="ja-JP" dirty="0"/>
          </a:p>
          <a:p>
            <a:pPr>
              <a:buFont typeface="Arial" panose="020B0604020202020204" pitchFamily="34" charset="0"/>
              <a:buChar char="•"/>
            </a:pPr>
            <a:r>
              <a:rPr kumimoji="1" lang="en-US" dirty="0"/>
              <a:t>Second:	George Cherian</a:t>
            </a:r>
          </a:p>
          <a:p>
            <a:pPr>
              <a:buFont typeface="Arial" panose="020B0604020202020204" pitchFamily="34" charset="0"/>
              <a:buChar char="•"/>
            </a:pPr>
            <a:r>
              <a:rPr kumimoji="1" lang="en-US" dirty="0"/>
              <a:t>Y/N/</a:t>
            </a:r>
            <a:r>
              <a:rPr kumimoji="1" lang="en-US"/>
              <a:t>A:		12 / 0 / 9</a:t>
            </a:r>
            <a:endParaRPr kumimoji="1" lang="en-US" dirty="0"/>
          </a:p>
          <a:p>
            <a:pPr>
              <a:buFont typeface="Arial" panose="020B0604020202020204" pitchFamily="34" charset="0"/>
              <a:buChar char="•"/>
            </a:pPr>
            <a:r>
              <a:rPr kumimoji="1" lang="en-US" altLang="ja-JP" sz="1600" dirty="0"/>
              <a:t>Note: The Editor will assign corresponding Clause and Requirement numbers.</a:t>
            </a:r>
          </a:p>
        </p:txBody>
      </p:sp>
      <p:sp>
        <p:nvSpPr>
          <p:cNvPr id="4" name="Slide Number Placeholder 3">
            <a:extLst>
              <a:ext uri="{FF2B5EF4-FFF2-40B4-BE49-F238E27FC236}">
                <a16:creationId xmlns:a16="http://schemas.microsoft.com/office/drawing/2014/main" id="{8716DDCF-72EE-9744-A179-B83EDE39DA37}"/>
              </a:ext>
            </a:extLst>
          </p:cNvPr>
          <p:cNvSpPr>
            <a:spLocks noGrp="1"/>
          </p:cNvSpPr>
          <p:nvPr>
            <p:ph type="sldNum" idx="12"/>
          </p:nvPr>
        </p:nvSpPr>
        <p:spPr/>
        <p:txBody>
          <a:bodyPr/>
          <a:lstStyle/>
          <a:p>
            <a:r>
              <a:rPr lang="en-GB"/>
              <a:t>Slide </a:t>
            </a:r>
            <a:fld id="{440F5867-744E-4AA6-B0ED-4C44D2DFBB7B}" type="slidenum">
              <a:rPr lang="en-GB" smtClean="0"/>
              <a:pPr/>
              <a:t>254</a:t>
            </a:fld>
            <a:endParaRPr lang="en-GB" dirty="0"/>
          </a:p>
        </p:txBody>
      </p:sp>
      <p:sp>
        <p:nvSpPr>
          <p:cNvPr id="5" name="Footer Placeholder 4">
            <a:extLst>
              <a:ext uri="{FF2B5EF4-FFF2-40B4-BE49-F238E27FC236}">
                <a16:creationId xmlns:a16="http://schemas.microsoft.com/office/drawing/2014/main" id="{17C32C43-C3B2-8A4C-A32F-3FFB287460E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27716B-12EA-514E-A88B-E3479BD2F92D}"/>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404526805"/>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8C398-49FE-4D46-BC6F-815A44E43E68}"/>
              </a:ext>
            </a:extLst>
          </p:cNvPr>
          <p:cNvSpPr>
            <a:spLocks noGrp="1"/>
          </p:cNvSpPr>
          <p:nvPr>
            <p:ph type="title"/>
          </p:nvPr>
        </p:nvSpPr>
        <p:spPr/>
        <p:txBody>
          <a:bodyPr/>
          <a:lstStyle/>
          <a:p>
            <a:r>
              <a:rPr lang="en-US" dirty="0"/>
              <a:t>Motion #23</a:t>
            </a:r>
          </a:p>
        </p:txBody>
      </p:sp>
      <p:sp>
        <p:nvSpPr>
          <p:cNvPr id="3" name="Content Placeholder 2">
            <a:extLst>
              <a:ext uri="{FF2B5EF4-FFF2-40B4-BE49-F238E27FC236}">
                <a16:creationId xmlns:a16="http://schemas.microsoft.com/office/drawing/2014/main" id="{58B9061A-3477-2F4D-86F4-4F067F5FC52D}"/>
              </a:ext>
            </a:extLst>
          </p:cNvPr>
          <p:cNvSpPr>
            <a:spLocks noGrp="1"/>
          </p:cNvSpPr>
          <p:nvPr>
            <p:ph idx="1"/>
          </p:nvPr>
        </p:nvSpPr>
        <p:spPr/>
        <p:txBody>
          <a:bodyPr/>
          <a:lstStyle/>
          <a:p>
            <a:r>
              <a:rPr lang="en-US" dirty="0"/>
              <a:t>Move to modify the </a:t>
            </a:r>
            <a:r>
              <a:rPr lang="en-US" dirty="0" err="1"/>
              <a:t>TGbc</a:t>
            </a:r>
            <a:r>
              <a:rPr lang="en-US" dirty="0"/>
              <a:t> agenda (11-19/812r3) to continue considering agenda items from the Thursday AM2 slot in the current (Wed AM1) slot.</a:t>
            </a:r>
          </a:p>
          <a:p>
            <a:endParaRPr lang="en-US" dirty="0"/>
          </a:p>
          <a:p>
            <a:r>
              <a:rPr lang="en-US" dirty="0"/>
              <a:t>Mover:	Stephen McCann</a:t>
            </a:r>
          </a:p>
          <a:p>
            <a:r>
              <a:rPr lang="en-US" dirty="0"/>
              <a:t>Second:	Hiroshi Mano</a:t>
            </a:r>
          </a:p>
          <a:p>
            <a:r>
              <a:rPr lang="en-US" dirty="0"/>
              <a:t>Y/N/A:		</a:t>
            </a:r>
            <a:r>
              <a:rPr lang="en-US" dirty="0" err="1"/>
              <a:t>Unamiously</a:t>
            </a:r>
            <a:r>
              <a:rPr lang="en-US" dirty="0"/>
              <a:t> approved</a:t>
            </a:r>
          </a:p>
          <a:p>
            <a:endParaRPr lang="en-US" dirty="0"/>
          </a:p>
          <a:p>
            <a:endParaRPr lang="en-US" dirty="0"/>
          </a:p>
        </p:txBody>
      </p:sp>
      <p:sp>
        <p:nvSpPr>
          <p:cNvPr id="4" name="Slide Number Placeholder 3">
            <a:extLst>
              <a:ext uri="{FF2B5EF4-FFF2-40B4-BE49-F238E27FC236}">
                <a16:creationId xmlns:a16="http://schemas.microsoft.com/office/drawing/2014/main" id="{51D0FC08-35E4-844D-9D07-78A236263740}"/>
              </a:ext>
            </a:extLst>
          </p:cNvPr>
          <p:cNvSpPr>
            <a:spLocks noGrp="1"/>
          </p:cNvSpPr>
          <p:nvPr>
            <p:ph type="sldNum" idx="12"/>
          </p:nvPr>
        </p:nvSpPr>
        <p:spPr/>
        <p:txBody>
          <a:bodyPr/>
          <a:lstStyle/>
          <a:p>
            <a:r>
              <a:rPr lang="en-GB"/>
              <a:t>Slide </a:t>
            </a:r>
            <a:fld id="{440F5867-744E-4AA6-B0ED-4C44D2DFBB7B}" type="slidenum">
              <a:rPr lang="en-GB" smtClean="0"/>
              <a:pPr/>
              <a:t>255</a:t>
            </a:fld>
            <a:endParaRPr lang="en-GB" dirty="0"/>
          </a:p>
        </p:txBody>
      </p:sp>
      <p:sp>
        <p:nvSpPr>
          <p:cNvPr id="5" name="Footer Placeholder 4">
            <a:extLst>
              <a:ext uri="{FF2B5EF4-FFF2-40B4-BE49-F238E27FC236}">
                <a16:creationId xmlns:a16="http://schemas.microsoft.com/office/drawing/2014/main" id="{A9F4CF73-8A9F-4349-AD8A-05110C4A6B2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18BE56E-71E8-9F4F-8E67-D372782E5A0E}"/>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615093975"/>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62DED-CD3A-5B46-8AEE-1439E717CCD1}"/>
              </a:ext>
            </a:extLst>
          </p:cNvPr>
          <p:cNvSpPr>
            <a:spLocks noGrp="1"/>
          </p:cNvSpPr>
          <p:nvPr>
            <p:ph type="title"/>
          </p:nvPr>
        </p:nvSpPr>
        <p:spPr/>
        <p:txBody>
          <a:bodyPr/>
          <a:lstStyle/>
          <a:p>
            <a:r>
              <a:rPr lang="de-DE" dirty="0"/>
              <a:t>Motion #24</a:t>
            </a:r>
            <a:br>
              <a:rPr lang="de-DE" dirty="0"/>
            </a:br>
            <a:r>
              <a:rPr lang="de-DE" dirty="0" err="1"/>
              <a:t>Confirmation</a:t>
            </a:r>
            <a:r>
              <a:rPr lang="de-DE" dirty="0"/>
              <a:t> </a:t>
            </a:r>
            <a:r>
              <a:rPr lang="de-DE" dirty="0" err="1"/>
              <a:t>of</a:t>
            </a:r>
            <a:r>
              <a:rPr lang="de-DE" dirty="0"/>
              <a:t> Technical Editor</a:t>
            </a:r>
          </a:p>
        </p:txBody>
      </p:sp>
      <p:sp>
        <p:nvSpPr>
          <p:cNvPr id="3" name="Content Placeholder 2">
            <a:extLst>
              <a:ext uri="{FF2B5EF4-FFF2-40B4-BE49-F238E27FC236}">
                <a16:creationId xmlns:a16="http://schemas.microsoft.com/office/drawing/2014/main" id="{81E888D8-8E13-2F4E-B874-6ABF2C7C0BFA}"/>
              </a:ext>
            </a:extLst>
          </p:cNvPr>
          <p:cNvSpPr>
            <a:spLocks noGrp="1"/>
          </p:cNvSpPr>
          <p:nvPr>
            <p:ph idx="1"/>
          </p:nvPr>
        </p:nvSpPr>
        <p:spPr/>
        <p:txBody>
          <a:bodyPr/>
          <a:lstStyle/>
          <a:p>
            <a:r>
              <a:rPr lang="en-US" dirty="0"/>
              <a:t>Move to confirm</a:t>
            </a:r>
          </a:p>
          <a:p>
            <a:endParaRPr lang="en-US" dirty="0"/>
          </a:p>
          <a:p>
            <a:r>
              <a:rPr lang="en-US" dirty="0"/>
              <a:t>		Carol Ansley (</a:t>
            </a:r>
            <a:r>
              <a:rPr lang="en-US" dirty="0" err="1"/>
              <a:t>Commscope</a:t>
            </a:r>
            <a:r>
              <a:rPr lang="en-US" dirty="0"/>
              <a:t>)</a:t>
            </a:r>
          </a:p>
          <a:p>
            <a:endParaRPr lang="en-US" dirty="0"/>
          </a:p>
          <a:p>
            <a:r>
              <a:rPr lang="en-US" dirty="0"/>
              <a:t>As the </a:t>
            </a:r>
            <a:r>
              <a:rPr lang="en-US" dirty="0" err="1"/>
              <a:t>TGbc</a:t>
            </a:r>
            <a:r>
              <a:rPr lang="en-US" dirty="0"/>
              <a:t> Technical Editor.</a:t>
            </a:r>
          </a:p>
          <a:p>
            <a:endParaRPr lang="en-US" dirty="0"/>
          </a:p>
          <a:p>
            <a:r>
              <a:rPr lang="en-US" dirty="0"/>
              <a:t>Mover:	Peter  Yee</a:t>
            </a:r>
          </a:p>
          <a:p>
            <a:r>
              <a:rPr lang="en-US" dirty="0"/>
              <a:t>Second:	</a:t>
            </a:r>
            <a:r>
              <a:rPr lang="en-US" dirty="0" err="1"/>
              <a:t>Bahar</a:t>
            </a:r>
            <a:r>
              <a:rPr lang="en-US" dirty="0"/>
              <a:t> Sadeghi</a:t>
            </a:r>
          </a:p>
          <a:p>
            <a:r>
              <a:rPr lang="en-US" dirty="0"/>
              <a:t>Y/N/A:		</a:t>
            </a:r>
            <a:r>
              <a:rPr lang="en-US" dirty="0" err="1"/>
              <a:t>Unamiously</a:t>
            </a:r>
            <a:r>
              <a:rPr lang="en-US" dirty="0"/>
              <a:t> approved by acclamation</a:t>
            </a:r>
          </a:p>
        </p:txBody>
      </p:sp>
      <p:sp>
        <p:nvSpPr>
          <p:cNvPr id="4" name="Slide Number Placeholder 3">
            <a:extLst>
              <a:ext uri="{FF2B5EF4-FFF2-40B4-BE49-F238E27FC236}">
                <a16:creationId xmlns:a16="http://schemas.microsoft.com/office/drawing/2014/main" id="{144820F0-2AC9-5144-98D6-42067E4C04A6}"/>
              </a:ext>
            </a:extLst>
          </p:cNvPr>
          <p:cNvSpPr>
            <a:spLocks noGrp="1"/>
          </p:cNvSpPr>
          <p:nvPr>
            <p:ph type="sldNum" idx="12"/>
          </p:nvPr>
        </p:nvSpPr>
        <p:spPr/>
        <p:txBody>
          <a:bodyPr/>
          <a:lstStyle/>
          <a:p>
            <a:r>
              <a:rPr lang="en-GB"/>
              <a:t>Slide </a:t>
            </a:r>
            <a:fld id="{440F5867-744E-4AA6-B0ED-4C44D2DFBB7B}" type="slidenum">
              <a:rPr lang="en-GB" smtClean="0"/>
              <a:pPr/>
              <a:t>256</a:t>
            </a:fld>
            <a:endParaRPr lang="en-GB" dirty="0"/>
          </a:p>
        </p:txBody>
      </p:sp>
      <p:sp>
        <p:nvSpPr>
          <p:cNvPr id="5" name="Footer Placeholder 4">
            <a:extLst>
              <a:ext uri="{FF2B5EF4-FFF2-40B4-BE49-F238E27FC236}">
                <a16:creationId xmlns:a16="http://schemas.microsoft.com/office/drawing/2014/main" id="{0405B7E5-8AB4-1C49-A04C-66AE40C4CC9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FDDB42-CE9A-6F49-AF93-5027EB35F616}"/>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876413205"/>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#25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endParaRPr lang="de-DE" dirty="0"/>
          </a:p>
          <a:p>
            <a:r>
              <a:rPr lang="de-DE" dirty="0" err="1"/>
              <a:t>Moved</a:t>
            </a:r>
            <a:r>
              <a:rPr lang="de-DE" dirty="0"/>
              <a:t>: Peter </a:t>
            </a:r>
            <a:r>
              <a:rPr lang="de-DE" dirty="0" err="1"/>
              <a:t>Yee</a:t>
            </a:r>
            <a:endParaRPr lang="de-DE" dirty="0"/>
          </a:p>
          <a:p>
            <a:r>
              <a:rPr lang="de-DE" dirty="0"/>
              <a:t>Second: Stephen  McCann</a:t>
            </a:r>
          </a:p>
          <a:p>
            <a:r>
              <a:rPr lang="de-DE" dirty="0" err="1"/>
              <a:t>Result</a:t>
            </a:r>
            <a:r>
              <a:rPr lang="de-DE" dirty="0"/>
              <a:t>: </a:t>
            </a:r>
            <a:r>
              <a:rPr lang="de-DE" dirty="0" err="1"/>
              <a:t>unaniously</a:t>
            </a:r>
            <a:r>
              <a:rPr lang="de-DE" dirty="0"/>
              <a:t> </a:t>
            </a:r>
            <a:r>
              <a:rPr lang="de-DE" dirty="0" err="1"/>
              <a:t>approved</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935203718"/>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a:t>
                      </a:r>
                    </a:p>
                    <a:p>
                      <a:r>
                        <a:rPr lang="en-US" dirty="0"/>
                        <a:t>June 11, 2019</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338554"/>
          </a:xfrm>
          <a:prstGeom prst="rect">
            <a:avLst/>
          </a:prstGeom>
          <a:noFill/>
        </p:spPr>
        <p:txBody>
          <a:bodyPr wrap="square" rtlCol="0">
            <a:spAutoFit/>
          </a:bodyPr>
          <a:lstStyle/>
          <a:p>
            <a:r>
              <a:rPr lang="en-US" sz="1600" dirty="0">
                <a:solidFill>
                  <a:schemeClr val="tx1"/>
                </a:solidFill>
              </a:rPr>
              <a:t>.</a:t>
            </a:r>
          </a:p>
        </p:txBody>
      </p:sp>
    </p:spTree>
    <p:extLst>
      <p:ext uri="{BB962C8B-B14F-4D97-AF65-F5344CB8AC3E}">
        <p14:creationId xmlns:p14="http://schemas.microsoft.com/office/powerpoint/2010/main" val="517667859"/>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#15 -- #20</a:t>
            </a:r>
          </a:p>
          <a:p>
            <a:r>
              <a:rPr lang="en-US" dirty="0"/>
              <a:t>Straw Polls none</a:t>
            </a:r>
          </a:p>
          <a:p>
            <a:endParaRPr lang="en-US" dirty="0"/>
          </a:p>
          <a:p>
            <a:r>
              <a:rPr lang="en-US" dirty="0"/>
              <a:t>Vancouver, BC, CND</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258</a:t>
            </a:fld>
            <a:endParaRPr lang="en-GB"/>
          </a:p>
        </p:txBody>
      </p:sp>
    </p:spTree>
    <p:extLst>
      <p:ext uri="{BB962C8B-B14F-4D97-AF65-F5344CB8AC3E}">
        <p14:creationId xmlns:p14="http://schemas.microsoft.com/office/powerpoint/2010/main" val="3593528009"/>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11/19-0219r0</a:t>
            </a:r>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4625198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a:xfrm>
            <a:off x="685800" y="851619"/>
            <a:ext cx="7770813" cy="1065213"/>
          </a:xfrm>
        </p:spPr>
        <p:txBody>
          <a:bodyPr/>
          <a:lstStyle/>
          <a:p>
            <a:r>
              <a:rPr lang="en-US" dirty="0"/>
              <a:t>Motion #177</a:t>
            </a:r>
            <a:br>
              <a:rPr lang="en-US" dirty="0"/>
            </a:br>
            <a:r>
              <a:rPr lang="en-US" dirty="0"/>
              <a:t>Approval of Changes to draft resulting from MDR</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a:xfrm>
            <a:off x="685800" y="2162026"/>
            <a:ext cx="7770813" cy="3932387"/>
          </a:xfrm>
        </p:spPr>
        <p:txBody>
          <a:bodyPr/>
          <a:lstStyle/>
          <a:p>
            <a:pPr marL="0" indent="0"/>
            <a:r>
              <a:rPr lang="en-GB" sz="1600" dirty="0"/>
              <a:t>Move to</a:t>
            </a:r>
          </a:p>
          <a:p>
            <a:pPr>
              <a:buFont typeface="Times New Roman" pitchFamily="16" charset="0"/>
              <a:buChar char="•"/>
            </a:pPr>
            <a:r>
              <a:rPr lang="en-GB" sz="1600" dirty="0"/>
              <a:t>Approve the </a:t>
            </a:r>
            <a:r>
              <a:rPr lang="en-GB" sz="1600" dirty="0" err="1"/>
              <a:t>TGbc</a:t>
            </a:r>
            <a:r>
              <a:rPr lang="en-GB" sz="1600" dirty="0"/>
              <a:t> Editor response to the WG MDR, and</a:t>
            </a:r>
          </a:p>
          <a:p>
            <a:pPr>
              <a:buFont typeface="Times New Roman" pitchFamily="16" charset="0"/>
              <a:buChar char="•"/>
            </a:pPr>
            <a:r>
              <a:rPr lang="en-GB" sz="1600" dirty="0"/>
              <a:t>Approve  the resulting changes to the </a:t>
            </a:r>
            <a:r>
              <a:rPr lang="en-GB" sz="1600" dirty="0" err="1"/>
              <a:t>TGbc</a:t>
            </a:r>
            <a:r>
              <a:rPr lang="en-GB" sz="1600" dirty="0"/>
              <a:t> draft as identified by the MDR (11-22/0699r7), and </a:t>
            </a:r>
          </a:p>
          <a:p>
            <a:pPr>
              <a:buFont typeface="Times New Roman" pitchFamily="16" charset="0"/>
              <a:buChar char="•"/>
            </a:pPr>
            <a:r>
              <a:rPr lang="en-GB" sz="1600" dirty="0"/>
              <a:t>instruct the </a:t>
            </a:r>
            <a:r>
              <a:rPr lang="en-GB" sz="1600" dirty="0" err="1"/>
              <a:t>TGbc</a:t>
            </a:r>
            <a:r>
              <a:rPr lang="en-GB" sz="1600" dirty="0"/>
              <a:t> Editor to incorporate the resulting changes to the </a:t>
            </a:r>
            <a:r>
              <a:rPr lang="en-GB" sz="1600" dirty="0" err="1"/>
              <a:t>TGbc</a:t>
            </a:r>
            <a:r>
              <a:rPr lang="en-GB" sz="1600" dirty="0"/>
              <a:t> draft.</a:t>
            </a:r>
          </a:p>
          <a:p>
            <a:pPr marL="457200" lvl="1" indent="0"/>
            <a:endParaRPr lang="en-GB" sz="1400" dirty="0"/>
          </a:p>
          <a:p>
            <a:r>
              <a:rPr lang="en-GB" sz="1600" dirty="0"/>
              <a:t>Mover/Second: Carol Ansley / Stephen McCann</a:t>
            </a:r>
          </a:p>
          <a:p>
            <a:r>
              <a:rPr lang="en-GB" sz="1600" dirty="0"/>
              <a:t>Y/N/A: 10/0/1</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238199003"/>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January 2019 face-to-face meeting as contained in document 11-19/0119r1.</a:t>
            </a:r>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289565322"/>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a:t>
            </a:r>
            <a:r>
              <a:rPr lang="en-US" dirty="0">
                <a:sym typeface="Wingdings" pitchFamily="2" charset="2"/>
              </a:rPr>
              <a:t>February 12</a:t>
            </a:r>
            <a:r>
              <a:rPr lang="en-US" baseline="30000" dirty="0">
                <a:sym typeface="Wingdings" pitchFamily="2" charset="2"/>
              </a:rPr>
              <a:t>th</a:t>
            </a:r>
            <a:r>
              <a:rPr lang="en-US" dirty="0">
                <a:sym typeface="Wingdings" pitchFamily="2" charset="2"/>
              </a:rPr>
              <a:t> 2019 teleconference minutes in document 11-19-0270r0</a:t>
            </a:r>
          </a:p>
          <a:p>
            <a:endParaRPr lang="en-US" dirty="0"/>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
        <p:nvSpPr>
          <p:cNvPr id="7" name="Rectangle 6">
            <a:extLst>
              <a:ext uri="{FF2B5EF4-FFF2-40B4-BE49-F238E27FC236}">
                <a16:creationId xmlns:a16="http://schemas.microsoft.com/office/drawing/2014/main" id="{23FB2F3A-A59F-4E9B-AC19-D22DA24DEA4E}"/>
              </a:ext>
            </a:extLst>
          </p:cNvPr>
          <p:cNvSpPr/>
          <p:nvPr/>
        </p:nvSpPr>
        <p:spPr>
          <a:xfrm>
            <a:off x="2450265" y="3198168"/>
            <a:ext cx="4243469" cy="461665"/>
          </a:xfrm>
          <a:prstGeom prst="rect">
            <a:avLst/>
          </a:prstGeom>
        </p:spPr>
        <p:txBody>
          <a:bodyPr wrap="none">
            <a:spAutoFit/>
          </a:bodyPr>
          <a:lstStyle/>
          <a:p>
            <a:r>
              <a:rPr lang="en-US" dirty="0"/>
              <a:t>Approved by unanimous consent</a:t>
            </a:r>
          </a:p>
        </p:txBody>
      </p:sp>
    </p:spTree>
    <p:extLst>
      <p:ext uri="{BB962C8B-B14F-4D97-AF65-F5344CB8AC3E}">
        <p14:creationId xmlns:p14="http://schemas.microsoft.com/office/powerpoint/2010/main" val="2599311754"/>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#18</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additional functional requirements contained in 11-19/0446r3,</a:t>
            </a:r>
            <a:br>
              <a:rPr lang="en-US" dirty="0"/>
            </a:br>
            <a:r>
              <a:rPr lang="en-US" dirty="0"/>
              <a:t>and incorporate those requirements into the </a:t>
            </a:r>
            <a:r>
              <a:rPr lang="en-US" dirty="0" err="1"/>
              <a:t>TGbc</a:t>
            </a:r>
            <a:r>
              <a:rPr lang="en-US" dirty="0"/>
              <a:t> Functional Requirements Document (11-19/0151r1).</a:t>
            </a:r>
          </a:p>
          <a:p>
            <a:endParaRPr lang="en-US" dirty="0"/>
          </a:p>
          <a:p>
            <a:r>
              <a:rPr lang="en-US" dirty="0"/>
              <a:t>Moved:	</a:t>
            </a:r>
            <a:r>
              <a:rPr lang="en-US" dirty="0" err="1"/>
              <a:t>Bahar</a:t>
            </a:r>
            <a:r>
              <a:rPr lang="en-US" dirty="0"/>
              <a:t> Sadeghi </a:t>
            </a:r>
          </a:p>
          <a:p>
            <a:r>
              <a:rPr lang="en-US" dirty="0"/>
              <a:t>Second:		Hiroshi Mano</a:t>
            </a:r>
          </a:p>
          <a:p>
            <a:r>
              <a:rPr lang="en-US" dirty="0"/>
              <a:t>Y/N/A:		10/0/1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262</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851135263"/>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#19</a:t>
            </a:r>
            <a:br>
              <a:rPr lang="en-US" dirty="0"/>
            </a:br>
            <a:r>
              <a:rPr lang="en-US" dirty="0" err="1"/>
              <a:t>TGbc</a:t>
            </a:r>
            <a:r>
              <a:rPr lang="en-US" dirty="0"/>
              <a:t> Use Case Document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a:t>
            </a:r>
            <a:r>
              <a:rPr lang="en-US" dirty="0" err="1"/>
              <a:t>TGbc</a:t>
            </a:r>
            <a:r>
              <a:rPr lang="en-US" dirty="0"/>
              <a:t> use case document 11-19/0268r4.</a:t>
            </a:r>
          </a:p>
          <a:p>
            <a:endParaRPr lang="en-US" dirty="0"/>
          </a:p>
          <a:p>
            <a:r>
              <a:rPr lang="en-US" dirty="0"/>
              <a:t>Moved:		</a:t>
            </a:r>
            <a:r>
              <a:rPr lang="en-US" dirty="0" err="1"/>
              <a:t>Xiaofei</a:t>
            </a:r>
            <a:r>
              <a:rPr lang="en-US" dirty="0"/>
              <a:t> Wang</a:t>
            </a:r>
          </a:p>
          <a:p>
            <a:r>
              <a:rPr lang="en-US" dirty="0"/>
              <a:t>Second:		Hiroshi Mano</a:t>
            </a:r>
          </a:p>
          <a:p>
            <a:r>
              <a:rPr lang="en-US" dirty="0"/>
              <a:t>Y/N/A:			11/0/0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263</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359528102"/>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#20 </a:t>
            </a:r>
            <a:br>
              <a:rPr lang="en-US" dirty="0"/>
            </a:br>
            <a:r>
              <a:rPr lang="en-US" dirty="0"/>
              <a:t>Authorize Telcons</a:t>
            </a:r>
          </a:p>
        </p:txBody>
      </p:sp>
      <p:sp>
        <p:nvSpPr>
          <p:cNvPr id="3" name="Inhaltsplatzhalter 2"/>
          <p:cNvSpPr>
            <a:spLocks noGrp="1"/>
          </p:cNvSpPr>
          <p:nvPr>
            <p:ph idx="1"/>
          </p:nvPr>
        </p:nvSpPr>
        <p:spPr>
          <a:xfrm>
            <a:off x="685800" y="1981200"/>
            <a:ext cx="7770813" cy="2023863"/>
          </a:xfrm>
        </p:spPr>
        <p:txBody>
          <a:bodyPr/>
          <a:lstStyle/>
          <a:p>
            <a:r>
              <a:rPr lang="en-US" dirty="0"/>
              <a:t>Move to </a:t>
            </a:r>
            <a:r>
              <a:rPr lang="de-DE" dirty="0"/>
              <a:t>approve the following schedule of teleconferences and cancel the teleconference (already approved) for March 19th.</a:t>
            </a:r>
          </a:p>
          <a:p>
            <a:r>
              <a:rPr lang="de-DE" dirty="0"/>
              <a:t>Moved: Xiaofei Wang, Second: Peter Yee, Result unanimous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2698904292"/>
              </p:ext>
            </p:extLst>
          </p:nvPr>
        </p:nvGraphicFramePr>
        <p:xfrm>
          <a:off x="914400" y="4221088"/>
          <a:ext cx="7467600" cy="74168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April 9th</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38575720"/>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#1 -- #14</a:t>
            </a:r>
          </a:p>
          <a:p>
            <a:r>
              <a:rPr lang="en-US" dirty="0"/>
              <a:t>Straw Polls #1 </a:t>
            </a:r>
            <a:r>
              <a:rPr lang="en-US"/>
              <a:t>-- #1</a:t>
            </a:r>
            <a:endParaRPr lang="en-US" dirty="0"/>
          </a:p>
          <a:p>
            <a:endParaRPr lang="en-US" dirty="0"/>
          </a:p>
          <a:p>
            <a:r>
              <a:rPr lang="en-US" dirty="0"/>
              <a:t>St. Louis, Missouri,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265</a:t>
            </a:fld>
            <a:endParaRPr lang="en-GB"/>
          </a:p>
        </p:txBody>
      </p:sp>
    </p:spTree>
    <p:extLst>
      <p:ext uri="{BB962C8B-B14F-4D97-AF65-F5344CB8AC3E}">
        <p14:creationId xmlns:p14="http://schemas.microsoft.com/office/powerpoint/2010/main" val="675796221"/>
      </p:ext>
    </p:extLst>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11/18-2124r2</a:t>
            </a:r>
          </a:p>
          <a:p>
            <a:endParaRPr lang="en-US" dirty="0"/>
          </a:p>
          <a:p>
            <a:r>
              <a:rPr lang="en-US" dirty="0"/>
              <a:t>Mover: Hiroshi Mano</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824334103"/>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11-18/1750r0.</a:t>
            </a:r>
          </a:p>
          <a:p>
            <a:endParaRPr lang="en-US" dirty="0"/>
          </a:p>
          <a:p>
            <a:r>
              <a:rPr lang="en-US" dirty="0"/>
              <a:t>Note: 		Motion is on consent agenda (see Motion #1)</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856662998"/>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11-18/2103r0.</a:t>
            </a:r>
          </a:p>
          <a:p>
            <a:endParaRPr lang="en-US" dirty="0"/>
          </a:p>
          <a:p>
            <a:r>
              <a:rPr lang="en-US" dirty="0"/>
              <a:t>Note: 		Motion is on consent agenda (see Motion #1)</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772349864"/>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11/18-2124r3</a:t>
            </a:r>
          </a:p>
          <a:p>
            <a:endParaRPr lang="en-US" dirty="0"/>
          </a:p>
          <a:p>
            <a:r>
              <a:rPr lang="en-US" dirty="0"/>
              <a:t>Mover:	Stephen McCann</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7813097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“2022-07-13 - ready for motion” tab of 11-22/0686r15.</a:t>
            </a:r>
          </a:p>
          <a:p>
            <a:pPr marL="457200" lvl="1" indent="0"/>
            <a:endParaRPr lang="en-GB" sz="1400" dirty="0"/>
          </a:p>
          <a:p>
            <a:r>
              <a:rPr lang="en-GB" sz="1600" dirty="0"/>
              <a:t>Mover/Second: Abhishek Patil / David </a:t>
            </a:r>
            <a:r>
              <a:rPr lang="en-GB" sz="1600" dirty="0" err="1"/>
              <a:t>Halasz</a:t>
            </a:r>
            <a:endParaRPr lang="en-GB" sz="1600" dirty="0"/>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64837463"/>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602A-A98D-E544-AE72-63DB19070A18}"/>
              </a:ext>
            </a:extLst>
          </p:cNvPr>
          <p:cNvSpPr>
            <a:spLocks noGrp="1"/>
          </p:cNvSpPr>
          <p:nvPr>
            <p:ph type="title"/>
          </p:nvPr>
        </p:nvSpPr>
        <p:spPr/>
        <p:txBody>
          <a:bodyPr/>
          <a:lstStyle/>
          <a:p>
            <a:r>
              <a:rPr lang="en-US" dirty="0"/>
              <a:t>Motion #5</a:t>
            </a:r>
            <a:br>
              <a:rPr lang="en-US" dirty="0"/>
            </a:br>
            <a:r>
              <a:rPr lang="en-US" dirty="0" err="1"/>
              <a:t>TGbc</a:t>
            </a:r>
            <a:r>
              <a:rPr lang="en-US" dirty="0"/>
              <a:t> Vice Chair Election</a:t>
            </a:r>
          </a:p>
        </p:txBody>
      </p:sp>
      <p:sp>
        <p:nvSpPr>
          <p:cNvPr id="3" name="Content Placeholder 2">
            <a:extLst>
              <a:ext uri="{FF2B5EF4-FFF2-40B4-BE49-F238E27FC236}">
                <a16:creationId xmlns:a16="http://schemas.microsoft.com/office/drawing/2014/main" id="{40A1D001-F4FD-224C-8DDF-502F1E99CB1B}"/>
              </a:ext>
            </a:extLst>
          </p:cNvPr>
          <p:cNvSpPr>
            <a:spLocks noGrp="1"/>
          </p:cNvSpPr>
          <p:nvPr>
            <p:ph idx="1"/>
          </p:nvPr>
        </p:nvSpPr>
        <p:spPr/>
        <p:txBody>
          <a:bodyPr/>
          <a:lstStyle/>
          <a:p>
            <a:r>
              <a:rPr lang="en-US" dirty="0"/>
              <a:t>Move to elect </a:t>
            </a:r>
          </a:p>
          <a:p>
            <a:r>
              <a:rPr lang="en-US" dirty="0"/>
              <a:t>			Hitoshi MORIOKA, SRC Software</a:t>
            </a:r>
          </a:p>
          <a:p>
            <a:r>
              <a:rPr lang="en-US" dirty="0"/>
              <a:t>	and</a:t>
            </a:r>
          </a:p>
          <a:p>
            <a:r>
              <a:rPr lang="en-US" dirty="0"/>
              <a:t>			Stephen </a:t>
            </a:r>
            <a:r>
              <a:rPr lang="en-US" dirty="0" err="1"/>
              <a:t>McCANN</a:t>
            </a:r>
            <a:r>
              <a:rPr lang="en-US" dirty="0"/>
              <a:t>, Blackberry</a:t>
            </a:r>
          </a:p>
          <a:p>
            <a:r>
              <a:rPr lang="en-US" dirty="0"/>
              <a:t>as </a:t>
            </a:r>
            <a:r>
              <a:rPr lang="en-US" dirty="0" err="1"/>
              <a:t>TGbc</a:t>
            </a:r>
            <a:r>
              <a:rPr lang="en-US" dirty="0"/>
              <a:t> Vice Chairs</a:t>
            </a:r>
          </a:p>
          <a:p>
            <a:endParaRPr lang="en-US" dirty="0"/>
          </a:p>
          <a:p>
            <a:r>
              <a:rPr lang="en-US" dirty="0"/>
              <a:t>Moved:		</a:t>
            </a:r>
            <a:r>
              <a:rPr lang="en-US" dirty="0" err="1"/>
              <a:t>Xiaofei</a:t>
            </a:r>
            <a:r>
              <a:rPr lang="en-US" dirty="0"/>
              <a:t> Wang</a:t>
            </a:r>
          </a:p>
          <a:p>
            <a:r>
              <a:rPr lang="en-US" dirty="0"/>
              <a:t>Seconded:		Hiroshi Mano</a:t>
            </a:r>
          </a:p>
          <a:p>
            <a:r>
              <a:rPr lang="en-US" dirty="0"/>
              <a:t>Y/N/A:		6/0/0 – motion passes</a:t>
            </a:r>
          </a:p>
        </p:txBody>
      </p:sp>
      <p:sp>
        <p:nvSpPr>
          <p:cNvPr id="4" name="Slide Number Placeholder 3">
            <a:extLst>
              <a:ext uri="{FF2B5EF4-FFF2-40B4-BE49-F238E27FC236}">
                <a16:creationId xmlns:a16="http://schemas.microsoft.com/office/drawing/2014/main" id="{05C0BB70-87CF-5340-9C39-DEE9BA68747A}"/>
              </a:ext>
            </a:extLst>
          </p:cNvPr>
          <p:cNvSpPr>
            <a:spLocks noGrp="1"/>
          </p:cNvSpPr>
          <p:nvPr>
            <p:ph type="sldNum" idx="12"/>
          </p:nvPr>
        </p:nvSpPr>
        <p:spPr/>
        <p:txBody>
          <a:bodyPr/>
          <a:lstStyle/>
          <a:p>
            <a:r>
              <a:rPr lang="en-GB"/>
              <a:t>Slide </a:t>
            </a:r>
            <a:fld id="{440F5867-744E-4AA6-B0ED-4C44D2DFBB7B}" type="slidenum">
              <a:rPr lang="en-GB" smtClean="0"/>
              <a:pPr/>
              <a:t>270</a:t>
            </a:fld>
            <a:endParaRPr lang="en-GB" dirty="0"/>
          </a:p>
        </p:txBody>
      </p:sp>
      <p:sp>
        <p:nvSpPr>
          <p:cNvPr id="5" name="Footer Placeholder 4">
            <a:extLst>
              <a:ext uri="{FF2B5EF4-FFF2-40B4-BE49-F238E27FC236}">
                <a16:creationId xmlns:a16="http://schemas.microsoft.com/office/drawing/2014/main" id="{8F4F4D74-E3C2-3E47-AF3E-95F2FB321D5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33D504F-EEEF-9E49-97CC-64F5E9E65CF8}"/>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661458897"/>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602A-A98D-E544-AE72-63DB19070A18}"/>
              </a:ext>
            </a:extLst>
          </p:cNvPr>
          <p:cNvSpPr>
            <a:spLocks noGrp="1"/>
          </p:cNvSpPr>
          <p:nvPr>
            <p:ph type="title"/>
          </p:nvPr>
        </p:nvSpPr>
        <p:spPr/>
        <p:txBody>
          <a:bodyPr/>
          <a:lstStyle/>
          <a:p>
            <a:r>
              <a:rPr lang="en-US" dirty="0"/>
              <a:t>Motion #6</a:t>
            </a:r>
            <a:br>
              <a:rPr lang="en-US" dirty="0"/>
            </a:br>
            <a:r>
              <a:rPr lang="en-US" dirty="0" err="1"/>
              <a:t>TGbc</a:t>
            </a:r>
            <a:r>
              <a:rPr lang="en-US" dirty="0"/>
              <a:t> Secretary Confirmation</a:t>
            </a:r>
          </a:p>
        </p:txBody>
      </p:sp>
      <p:sp>
        <p:nvSpPr>
          <p:cNvPr id="3" name="Content Placeholder 2">
            <a:extLst>
              <a:ext uri="{FF2B5EF4-FFF2-40B4-BE49-F238E27FC236}">
                <a16:creationId xmlns:a16="http://schemas.microsoft.com/office/drawing/2014/main" id="{40A1D001-F4FD-224C-8DDF-502F1E99CB1B}"/>
              </a:ext>
            </a:extLst>
          </p:cNvPr>
          <p:cNvSpPr>
            <a:spLocks noGrp="1"/>
          </p:cNvSpPr>
          <p:nvPr>
            <p:ph idx="1"/>
          </p:nvPr>
        </p:nvSpPr>
        <p:spPr/>
        <p:txBody>
          <a:bodyPr/>
          <a:lstStyle/>
          <a:p>
            <a:r>
              <a:rPr lang="en-US" dirty="0"/>
              <a:t>Move to confirm </a:t>
            </a:r>
          </a:p>
          <a:p>
            <a:r>
              <a:rPr lang="en-US" dirty="0"/>
              <a:t>			</a:t>
            </a:r>
            <a:r>
              <a:rPr lang="en-US" dirty="0" err="1"/>
              <a:t>Xiaofei</a:t>
            </a:r>
            <a:r>
              <a:rPr lang="en-US" dirty="0"/>
              <a:t>, WANG, Interdigital</a:t>
            </a:r>
          </a:p>
          <a:p>
            <a:r>
              <a:rPr lang="en-US" dirty="0"/>
              <a:t>as the </a:t>
            </a:r>
            <a:r>
              <a:rPr lang="en-US" dirty="0" err="1"/>
              <a:t>TGbc</a:t>
            </a:r>
            <a:r>
              <a:rPr lang="en-US" dirty="0"/>
              <a:t> Secretary.</a:t>
            </a:r>
          </a:p>
          <a:p>
            <a:endParaRPr lang="en-US" dirty="0"/>
          </a:p>
          <a:p>
            <a:r>
              <a:rPr lang="en-US" dirty="0"/>
              <a:t>Moved:		Hiroshi Mano</a:t>
            </a:r>
          </a:p>
          <a:p>
            <a:r>
              <a:rPr lang="en-US" dirty="0"/>
              <a:t>Seconded:		Hitoshi Morioka</a:t>
            </a:r>
          </a:p>
          <a:p>
            <a:r>
              <a:rPr lang="en-US" dirty="0"/>
              <a:t>Y/N/A:		Motion approved by acclamation	</a:t>
            </a:r>
          </a:p>
        </p:txBody>
      </p:sp>
      <p:sp>
        <p:nvSpPr>
          <p:cNvPr id="4" name="Slide Number Placeholder 3">
            <a:extLst>
              <a:ext uri="{FF2B5EF4-FFF2-40B4-BE49-F238E27FC236}">
                <a16:creationId xmlns:a16="http://schemas.microsoft.com/office/drawing/2014/main" id="{05C0BB70-87CF-5340-9C39-DEE9BA68747A}"/>
              </a:ext>
            </a:extLst>
          </p:cNvPr>
          <p:cNvSpPr>
            <a:spLocks noGrp="1"/>
          </p:cNvSpPr>
          <p:nvPr>
            <p:ph type="sldNum" idx="12"/>
          </p:nvPr>
        </p:nvSpPr>
        <p:spPr/>
        <p:txBody>
          <a:bodyPr/>
          <a:lstStyle/>
          <a:p>
            <a:r>
              <a:rPr lang="en-GB"/>
              <a:t>Slide </a:t>
            </a:r>
            <a:fld id="{440F5867-744E-4AA6-B0ED-4C44D2DFBB7B}" type="slidenum">
              <a:rPr lang="en-GB" smtClean="0"/>
              <a:pPr/>
              <a:t>271</a:t>
            </a:fld>
            <a:endParaRPr lang="en-GB" dirty="0"/>
          </a:p>
        </p:txBody>
      </p:sp>
      <p:sp>
        <p:nvSpPr>
          <p:cNvPr id="5" name="Footer Placeholder 4">
            <a:extLst>
              <a:ext uri="{FF2B5EF4-FFF2-40B4-BE49-F238E27FC236}">
                <a16:creationId xmlns:a16="http://schemas.microsoft.com/office/drawing/2014/main" id="{8F4F4D74-E3C2-3E47-AF3E-95F2FB321D5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33D504F-EEEF-9E49-97CC-64F5E9E65CF8}"/>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18275323"/>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BA514-A381-D440-B6E3-C5ADF795EA25}"/>
              </a:ext>
            </a:extLst>
          </p:cNvPr>
          <p:cNvSpPr>
            <a:spLocks noGrp="1"/>
          </p:cNvSpPr>
          <p:nvPr>
            <p:ph type="title"/>
          </p:nvPr>
        </p:nvSpPr>
        <p:spPr/>
        <p:txBody>
          <a:bodyPr/>
          <a:lstStyle/>
          <a:p>
            <a:r>
              <a:rPr lang="en-US" dirty="0"/>
              <a:t>Motion #7</a:t>
            </a:r>
            <a:br>
              <a:rPr lang="en-US" dirty="0"/>
            </a:br>
            <a:r>
              <a:rPr lang="en-US" dirty="0"/>
              <a:t>802.11bc Selection Procedure</a:t>
            </a:r>
          </a:p>
        </p:txBody>
      </p:sp>
      <p:sp>
        <p:nvSpPr>
          <p:cNvPr id="3" name="Content Placeholder 2">
            <a:extLst>
              <a:ext uri="{FF2B5EF4-FFF2-40B4-BE49-F238E27FC236}">
                <a16:creationId xmlns:a16="http://schemas.microsoft.com/office/drawing/2014/main" id="{FB8EF6D6-9F14-8B4E-A3F9-1F90E66E89BF}"/>
              </a:ext>
            </a:extLst>
          </p:cNvPr>
          <p:cNvSpPr>
            <a:spLocks noGrp="1"/>
          </p:cNvSpPr>
          <p:nvPr>
            <p:ph idx="1"/>
          </p:nvPr>
        </p:nvSpPr>
        <p:spPr/>
        <p:txBody>
          <a:bodyPr/>
          <a:lstStyle/>
          <a:p>
            <a:r>
              <a:rPr lang="en-US" dirty="0"/>
              <a:t>Move to adopt 11-19/0135r0 as the IEEE 802.11 </a:t>
            </a:r>
            <a:r>
              <a:rPr lang="en-US" dirty="0" err="1"/>
              <a:t>TGbc</a:t>
            </a:r>
            <a:r>
              <a:rPr lang="en-US" dirty="0"/>
              <a:t> Selection Procedure</a:t>
            </a:r>
          </a:p>
          <a:p>
            <a:endParaRPr lang="en-US" dirty="0"/>
          </a:p>
          <a:p>
            <a:r>
              <a:rPr lang="en-US" dirty="0"/>
              <a:t>Moved:		Hiroshi Mano</a:t>
            </a:r>
          </a:p>
          <a:p>
            <a:r>
              <a:rPr lang="en-US" dirty="0"/>
              <a:t>Second:		Hitoshi Morioka</a:t>
            </a:r>
          </a:p>
          <a:p>
            <a:r>
              <a:rPr lang="en-US" dirty="0"/>
              <a:t>Y/N/A:		4/0/1</a:t>
            </a:r>
          </a:p>
        </p:txBody>
      </p:sp>
      <p:sp>
        <p:nvSpPr>
          <p:cNvPr id="4" name="Slide Number Placeholder 3">
            <a:extLst>
              <a:ext uri="{FF2B5EF4-FFF2-40B4-BE49-F238E27FC236}">
                <a16:creationId xmlns:a16="http://schemas.microsoft.com/office/drawing/2014/main" id="{A2A7F6A0-B357-3B45-AD1F-44C0864046CC}"/>
              </a:ext>
            </a:extLst>
          </p:cNvPr>
          <p:cNvSpPr>
            <a:spLocks noGrp="1"/>
          </p:cNvSpPr>
          <p:nvPr>
            <p:ph type="sldNum" idx="12"/>
          </p:nvPr>
        </p:nvSpPr>
        <p:spPr/>
        <p:txBody>
          <a:bodyPr/>
          <a:lstStyle/>
          <a:p>
            <a:r>
              <a:rPr lang="en-GB"/>
              <a:t>Slide </a:t>
            </a:r>
            <a:fld id="{440F5867-744E-4AA6-B0ED-4C44D2DFBB7B}" type="slidenum">
              <a:rPr lang="en-GB" smtClean="0"/>
              <a:pPr/>
              <a:t>272</a:t>
            </a:fld>
            <a:endParaRPr lang="en-GB" dirty="0"/>
          </a:p>
        </p:txBody>
      </p:sp>
      <p:sp>
        <p:nvSpPr>
          <p:cNvPr id="5" name="Footer Placeholder 4">
            <a:extLst>
              <a:ext uri="{FF2B5EF4-FFF2-40B4-BE49-F238E27FC236}">
                <a16:creationId xmlns:a16="http://schemas.microsoft.com/office/drawing/2014/main" id="{BE8D854E-C92A-E54F-801F-9ABEFF5F9AC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0D967ED-30A6-D14D-9340-ACACA9166EC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089174645"/>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Motion#8</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adopt document 11-19/0151r0 as the 802.11 </a:t>
            </a:r>
            <a:r>
              <a:rPr lang="en-US" dirty="0" err="1"/>
              <a:t>TGbc</a:t>
            </a:r>
            <a:r>
              <a:rPr lang="en-US" dirty="0"/>
              <a:t> Functional Requirement document.</a:t>
            </a:r>
          </a:p>
          <a:p>
            <a:endParaRPr lang="en-US" dirty="0"/>
          </a:p>
          <a:p>
            <a:endParaRPr lang="en-US" dirty="0"/>
          </a:p>
          <a:p>
            <a:r>
              <a:rPr lang="en-US" dirty="0"/>
              <a:t>Moved:		</a:t>
            </a:r>
            <a:r>
              <a:rPr lang="en-US" dirty="0" err="1"/>
              <a:t>Xiaofei</a:t>
            </a:r>
            <a:r>
              <a:rPr lang="en-US" dirty="0"/>
              <a:t> Wang</a:t>
            </a:r>
          </a:p>
          <a:p>
            <a:r>
              <a:rPr lang="en-US" dirty="0"/>
              <a:t>Second:		Hiroshi Mano</a:t>
            </a:r>
          </a:p>
          <a:p>
            <a:r>
              <a:rPr lang="en-US" dirty="0"/>
              <a:t>Y/N/A:		approved by unanimous consent.</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273</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839081754"/>
      </p:ext>
    </p:extLst>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Motion#9</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Functional Requirements contained in 11-19/171r1,</a:t>
            </a:r>
            <a:br>
              <a:rPr lang="en-US" dirty="0"/>
            </a:br>
            <a:r>
              <a:rPr lang="en-US" dirty="0"/>
              <a:t>and incorporate those requirements into the </a:t>
            </a:r>
            <a:r>
              <a:rPr lang="en-US" dirty="0" err="1"/>
              <a:t>TGbc</a:t>
            </a:r>
            <a:r>
              <a:rPr lang="en-US" dirty="0"/>
              <a:t> Functional Requirement Document (11-19/151).</a:t>
            </a:r>
          </a:p>
          <a:p>
            <a:endParaRPr lang="en-US" dirty="0"/>
          </a:p>
          <a:p>
            <a:r>
              <a:rPr lang="en-US" dirty="0"/>
              <a:t>Moved:		Hitoshi Morioka</a:t>
            </a:r>
          </a:p>
          <a:p>
            <a:r>
              <a:rPr lang="en-US" dirty="0"/>
              <a:t>Second:		Hiroshi Mano</a:t>
            </a:r>
          </a:p>
          <a:p>
            <a:r>
              <a:rPr lang="en-US" dirty="0"/>
              <a:t>Y/N/A:	</a:t>
            </a:r>
            <a:r>
              <a:rPr lang="en-US"/>
              <a:t>	6/0/1 </a:t>
            </a:r>
            <a:r>
              <a:rPr lang="en-US" dirty="0"/>
              <a:t>–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274</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982568826"/>
      </p:ext>
    </p:extLst>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11/18-2124r4</a:t>
            </a:r>
          </a:p>
          <a:p>
            <a:endParaRPr lang="en-US" dirty="0"/>
          </a:p>
          <a:p>
            <a:r>
              <a:rPr lang="en-US" dirty="0"/>
              <a:t>Mover:	Hiroshi Mano</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4139467677"/>
      </p:ext>
    </p:extLst>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#11</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Functional Requirements contained in 11-19/0183r1,</a:t>
            </a:r>
            <a:br>
              <a:rPr lang="en-US" dirty="0"/>
            </a:br>
            <a:r>
              <a:rPr lang="en-US" dirty="0"/>
              <a:t>and incorporate those requirements into the </a:t>
            </a:r>
            <a:r>
              <a:rPr lang="en-US" dirty="0" err="1"/>
              <a:t>TGbc</a:t>
            </a:r>
            <a:r>
              <a:rPr lang="en-US" dirty="0"/>
              <a:t> Functional Requirement Document (11-19/151).</a:t>
            </a:r>
          </a:p>
          <a:p>
            <a:endParaRPr lang="en-US" dirty="0"/>
          </a:p>
          <a:p>
            <a:r>
              <a:rPr lang="en-US" dirty="0"/>
              <a:t>Moved:		Hitoshi Morioka</a:t>
            </a:r>
          </a:p>
          <a:p>
            <a:r>
              <a:rPr lang="en-US" dirty="0"/>
              <a:t>Second:		Hiroshi Mano</a:t>
            </a:r>
          </a:p>
          <a:p>
            <a:r>
              <a:rPr lang="en-US" dirty="0"/>
              <a:t>Y/N/A:		Approved by unanimous consent</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276</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802313972"/>
      </p:ext>
    </p:extLst>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B346B-539E-564C-AA87-D3C37405F26D}"/>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DD0016B-3633-B14D-B9D8-D64DEFAA9043}"/>
              </a:ext>
            </a:extLst>
          </p:cNvPr>
          <p:cNvSpPr>
            <a:spLocks noGrp="1"/>
          </p:cNvSpPr>
          <p:nvPr>
            <p:ph idx="1"/>
          </p:nvPr>
        </p:nvSpPr>
        <p:spPr/>
        <p:txBody>
          <a:bodyPr/>
          <a:lstStyle/>
          <a:p>
            <a:r>
              <a:rPr lang="en-US" dirty="0"/>
              <a:t>Do you agree to have a common template for </a:t>
            </a:r>
            <a:r>
              <a:rPr lang="en-US" dirty="0" err="1"/>
              <a:t>TGbc</a:t>
            </a:r>
            <a:r>
              <a:rPr lang="en-US" dirty="0"/>
              <a:t> use case scenario slides?</a:t>
            </a:r>
          </a:p>
          <a:p>
            <a:endParaRPr lang="en-US" dirty="0"/>
          </a:p>
          <a:p>
            <a:r>
              <a:rPr lang="en-US" dirty="0"/>
              <a:t>Yes		5</a:t>
            </a:r>
          </a:p>
          <a:p>
            <a:r>
              <a:rPr lang="en-US" dirty="0"/>
              <a:t>No			0</a:t>
            </a:r>
          </a:p>
          <a:p>
            <a:r>
              <a:rPr lang="en-US" dirty="0"/>
              <a:t>Abstain	5</a:t>
            </a:r>
          </a:p>
        </p:txBody>
      </p:sp>
      <p:sp>
        <p:nvSpPr>
          <p:cNvPr id="4" name="Slide Number Placeholder 3">
            <a:extLst>
              <a:ext uri="{FF2B5EF4-FFF2-40B4-BE49-F238E27FC236}">
                <a16:creationId xmlns:a16="http://schemas.microsoft.com/office/drawing/2014/main" id="{D978101F-EB8F-1A47-BEB5-221D53ECFE71}"/>
              </a:ext>
            </a:extLst>
          </p:cNvPr>
          <p:cNvSpPr>
            <a:spLocks noGrp="1"/>
          </p:cNvSpPr>
          <p:nvPr>
            <p:ph type="sldNum" idx="12"/>
          </p:nvPr>
        </p:nvSpPr>
        <p:spPr/>
        <p:txBody>
          <a:bodyPr/>
          <a:lstStyle/>
          <a:p>
            <a:r>
              <a:rPr lang="en-GB"/>
              <a:t>Slide </a:t>
            </a:r>
            <a:fld id="{440F5867-744E-4AA6-B0ED-4C44D2DFBB7B}" type="slidenum">
              <a:rPr lang="en-GB" smtClean="0"/>
              <a:pPr/>
              <a:t>277</a:t>
            </a:fld>
            <a:endParaRPr lang="en-GB" dirty="0"/>
          </a:p>
        </p:txBody>
      </p:sp>
      <p:sp>
        <p:nvSpPr>
          <p:cNvPr id="5" name="Footer Placeholder 4">
            <a:extLst>
              <a:ext uri="{FF2B5EF4-FFF2-40B4-BE49-F238E27FC236}">
                <a16:creationId xmlns:a16="http://schemas.microsoft.com/office/drawing/2014/main" id="{43495699-C115-DA46-8E71-A7F01BE1A75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D2FBB78-F512-4944-B240-AB12AB7555E1}"/>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4256737911"/>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#12</a:t>
            </a:r>
            <a:br>
              <a:rPr lang="en-US" dirty="0"/>
            </a:br>
            <a:r>
              <a:rPr lang="en-US" dirty="0" err="1"/>
              <a:t>TGbc</a:t>
            </a:r>
            <a:r>
              <a:rPr lang="en-US" dirty="0"/>
              <a:t> Use Case Document Template</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template contained in slide 4 of document 11-19/0182r0 to be used for describing </a:t>
            </a:r>
            <a:r>
              <a:rPr lang="en-US" dirty="0" err="1"/>
              <a:t>TGbc</a:t>
            </a:r>
            <a:r>
              <a:rPr lang="en-US" dirty="0"/>
              <a:t> use cases that are to be considered for inclusion in the </a:t>
            </a:r>
            <a:r>
              <a:rPr lang="en-US" dirty="0" err="1"/>
              <a:t>TGbc</a:t>
            </a:r>
            <a:r>
              <a:rPr lang="en-US" dirty="0"/>
              <a:t> Use Case Document.</a:t>
            </a:r>
          </a:p>
          <a:p>
            <a:endParaRPr lang="en-US" dirty="0"/>
          </a:p>
          <a:p>
            <a:r>
              <a:rPr lang="en-US" dirty="0"/>
              <a:t>Moved:		Hiroshi Mano</a:t>
            </a:r>
          </a:p>
          <a:p>
            <a:r>
              <a:rPr lang="en-US" dirty="0"/>
              <a:t>Second:		Hitoshi Morioka</a:t>
            </a:r>
          </a:p>
          <a:p>
            <a:r>
              <a:rPr lang="en-US" dirty="0"/>
              <a:t>Y/N/A:		7/0/4 – motion passes	</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278</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72992616"/>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#13</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r>
              <a:rPr lang="de-DE" dirty="0"/>
              <a:t>:</a:t>
            </a:r>
          </a:p>
          <a:p>
            <a:endParaRPr lang="de-DE" dirty="0"/>
          </a:p>
          <a:p>
            <a:endParaRPr lang="de-DE" dirty="0"/>
          </a:p>
          <a:p>
            <a:endParaRPr lang="de-DE" dirty="0"/>
          </a:p>
          <a:p>
            <a:endParaRPr lang="de-DE" dirty="0"/>
          </a:p>
          <a:p>
            <a:endParaRPr lang="de-DE" dirty="0"/>
          </a:p>
          <a:p>
            <a:r>
              <a:rPr lang="de-DE" dirty="0" err="1"/>
              <a:t>Moved</a:t>
            </a:r>
            <a:r>
              <a:rPr lang="de-DE" dirty="0"/>
              <a:t>: Hiroshi Mano</a:t>
            </a:r>
          </a:p>
          <a:p>
            <a:r>
              <a:rPr lang="de-DE" dirty="0"/>
              <a:t>Second: Hitoshi Morioka</a:t>
            </a:r>
          </a:p>
          <a:p>
            <a:r>
              <a:rPr lang="de-DE" dirty="0" err="1"/>
              <a:t>Result</a:t>
            </a:r>
            <a:r>
              <a:rPr lang="de-DE" dirty="0"/>
              <a:t>:	</a:t>
            </a:r>
            <a:r>
              <a:rPr lang="de-DE" dirty="0" err="1"/>
              <a:t>approved</a:t>
            </a:r>
            <a:r>
              <a:rPr lang="de-DE" dirty="0"/>
              <a:t> </a:t>
            </a:r>
            <a:r>
              <a:rPr lang="de-DE" dirty="0" err="1"/>
              <a:t>by</a:t>
            </a:r>
            <a:r>
              <a:rPr lang="de-DE" dirty="0"/>
              <a:t> </a:t>
            </a:r>
            <a:r>
              <a:rPr lang="de-DE" dirty="0" err="1"/>
              <a:t>unanimous</a:t>
            </a:r>
            <a:r>
              <a:rPr lang="de-DE" dirty="0"/>
              <a:t> </a:t>
            </a:r>
            <a:r>
              <a:rPr lang="de-DE" dirty="0" err="1"/>
              <a:t>consent</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404190941"/>
              </p:ext>
            </p:extLst>
          </p:nvPr>
        </p:nvGraphicFramePr>
        <p:xfrm>
          <a:off x="1136848" y="2914248"/>
          <a:ext cx="7467600" cy="202692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a:t>
                      </a:r>
                    </a:p>
                    <a:p>
                      <a:r>
                        <a:rPr lang="en-US" dirty="0"/>
                        <a:t>Feb 12, 2019</a:t>
                      </a:r>
                    </a:p>
                    <a:p>
                      <a:r>
                        <a:rPr lang="en-US" dirty="0"/>
                        <a:t>March 19, 2019</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31006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77598-5ADA-2F05-65EF-371BC852CDD1}"/>
              </a:ext>
            </a:extLst>
          </p:cNvPr>
          <p:cNvSpPr>
            <a:spLocks noGrp="1"/>
          </p:cNvSpPr>
          <p:nvPr>
            <p:ph type="title"/>
          </p:nvPr>
        </p:nvSpPr>
        <p:spPr/>
        <p:txBody>
          <a:bodyPr/>
          <a:lstStyle/>
          <a:p>
            <a:r>
              <a:rPr lang="en-US" dirty="0"/>
              <a:t>Motion #179</a:t>
            </a:r>
            <a:br>
              <a:rPr lang="en-US" dirty="0"/>
            </a:br>
            <a:r>
              <a:rPr lang="en-US" dirty="0"/>
              <a:t>Changes to the Draft</a:t>
            </a:r>
          </a:p>
        </p:txBody>
      </p:sp>
      <p:sp>
        <p:nvSpPr>
          <p:cNvPr id="3" name="Content Placeholder 2">
            <a:extLst>
              <a:ext uri="{FF2B5EF4-FFF2-40B4-BE49-F238E27FC236}">
                <a16:creationId xmlns:a16="http://schemas.microsoft.com/office/drawing/2014/main" id="{B8AFDF43-F35B-9A96-1432-2926CD8D8B96}"/>
              </a:ext>
            </a:extLst>
          </p:cNvPr>
          <p:cNvSpPr>
            <a:spLocks noGrp="1"/>
          </p:cNvSpPr>
          <p:nvPr>
            <p:ph idx="1"/>
          </p:nvPr>
        </p:nvSpPr>
        <p:spPr>
          <a:xfrm>
            <a:off x="685800" y="1981200"/>
            <a:ext cx="7770813" cy="4256112"/>
          </a:xfrm>
        </p:spPr>
        <p:txBody>
          <a:bodyPr/>
          <a:lstStyle/>
          <a:p>
            <a:r>
              <a:rPr lang="en-US" sz="2000" dirty="0"/>
              <a:t>Move to:</a:t>
            </a:r>
          </a:p>
          <a:p>
            <a:pPr>
              <a:buFont typeface="Arial" panose="020B0604020202020204" pitchFamily="34" charset="0"/>
              <a:buChar char="•"/>
            </a:pPr>
            <a:r>
              <a:rPr lang="en-US" sz="2000" dirty="0"/>
              <a:t>Approve the changes to the draft as shown in document 11-22/1109r02</a:t>
            </a:r>
          </a:p>
          <a:p>
            <a:pPr marL="0" indent="0"/>
            <a:endParaRPr lang="en-US" sz="2000" dirty="0"/>
          </a:p>
          <a:p>
            <a:pPr marL="0" indent="0"/>
            <a:r>
              <a:rPr lang="en-US" sz="2000" dirty="0"/>
              <a:t>Mover / Second: Hitoshi / Stephen </a:t>
            </a:r>
          </a:p>
          <a:p>
            <a:pPr marL="0" indent="0"/>
            <a:r>
              <a:rPr lang="en-US" sz="2000" dirty="0"/>
              <a:t>Motion approved by unanimous consent</a:t>
            </a:r>
          </a:p>
          <a:p>
            <a:pPr marL="0" indent="0"/>
            <a:endParaRPr lang="en-US" sz="2000" dirty="0"/>
          </a:p>
          <a:p>
            <a:pPr marL="0" indent="0"/>
            <a:endParaRPr lang="en-US" sz="2000" dirty="0"/>
          </a:p>
          <a:p>
            <a:pPr marL="0" indent="0"/>
            <a:r>
              <a:rPr lang="en-US" sz="2000" dirty="0"/>
              <a:t>Note: These changes to the draft are in response to the commenter who identified the former resolution for CID 1209 as “unsatisfied”. The approved changes add further modifications on top of D3.0 to further address the identified concerns.</a:t>
            </a:r>
          </a:p>
        </p:txBody>
      </p:sp>
      <p:sp>
        <p:nvSpPr>
          <p:cNvPr id="4" name="Slide Number Placeholder 3">
            <a:extLst>
              <a:ext uri="{FF2B5EF4-FFF2-40B4-BE49-F238E27FC236}">
                <a16:creationId xmlns:a16="http://schemas.microsoft.com/office/drawing/2014/main" id="{75CCBC35-F6D7-2E8F-D62C-D7D4D808C7C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F3939949-F443-3586-EDA9-8305E4BA901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07E019C-9AA7-E66E-7F1F-1C29C3B3AB2D}"/>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515011563"/>
      </p:ext>
    </p:extLst>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#14</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as shown on slide 35 of document 11-18/2126r1.</a:t>
            </a:r>
          </a:p>
          <a:p>
            <a:pPr>
              <a:buFont typeface="Arial"/>
              <a:buChar char="•"/>
            </a:pPr>
            <a:endParaRPr lang="en-US" dirty="0"/>
          </a:p>
          <a:p>
            <a:pPr>
              <a:buFont typeface="Arial"/>
              <a:buChar char="•"/>
            </a:pPr>
            <a:r>
              <a:rPr lang="en-US" dirty="0"/>
              <a:t>Mover:		Hiroshi Mano</a:t>
            </a:r>
          </a:p>
          <a:p>
            <a:pPr>
              <a:buFont typeface="Arial"/>
              <a:buChar char="•"/>
            </a:pPr>
            <a:r>
              <a:rPr lang="en-US" dirty="0"/>
              <a:t>Second:	</a:t>
            </a:r>
            <a:r>
              <a:rPr lang="en-US" dirty="0" err="1"/>
              <a:t>Xiaofei</a:t>
            </a:r>
            <a:r>
              <a:rPr lang="en-US" dirty="0"/>
              <a:t> Wang</a:t>
            </a:r>
          </a:p>
          <a:p>
            <a:pPr>
              <a:buFont typeface="Arial"/>
              <a:buChar char="•"/>
            </a:pPr>
            <a:r>
              <a:rPr lang="en-US" dirty="0"/>
              <a:t>Y/N/A:		Approved by </a:t>
            </a:r>
            <a:r>
              <a:rPr lang="en-US"/>
              <a:t>unanimous consent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009007628"/>
      </p:ext>
    </p:extLst>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Month YEAR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 -- #???</a:t>
            </a:r>
          </a:p>
          <a:p>
            <a:r>
              <a:rPr lang="en-US" dirty="0"/>
              <a:t>Straw Polls #??? -- #???</a:t>
            </a:r>
          </a:p>
          <a:p>
            <a:endParaRPr lang="en-US" dirty="0"/>
          </a:p>
          <a:p>
            <a:r>
              <a:rPr lang="en-US" dirty="0"/>
              <a:t>LOCATION</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281</a:t>
            </a:fld>
            <a:endParaRPr lang="en-GB"/>
          </a:p>
        </p:txBody>
      </p:sp>
    </p:spTree>
    <p:extLst>
      <p:ext uri="{BB962C8B-B14F-4D97-AF65-F5344CB8AC3E}">
        <p14:creationId xmlns:p14="http://schemas.microsoft.com/office/powerpoint/2010/main" val="1243231661"/>
      </p:ext>
    </p:extLst>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11/YY-XXXXr0</a:t>
            </a:r>
          </a:p>
          <a:p>
            <a:endParaRPr lang="en-US" dirty="0"/>
          </a:p>
          <a:p>
            <a:r>
              <a:rPr lang="en-US" dirty="0"/>
              <a:t>Mover:</a:t>
            </a:r>
          </a:p>
          <a:p>
            <a:r>
              <a:rPr lang="en-US" dirty="0"/>
              <a:t>Second:</a:t>
            </a:r>
          </a:p>
          <a:p>
            <a:endParaRPr lang="en-US" dirty="0"/>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
        <p:nvSpPr>
          <p:cNvPr id="7" name="Textfeld 6"/>
          <p:cNvSpPr txBox="1"/>
          <p:nvPr/>
        </p:nvSpPr>
        <p:spPr>
          <a:xfrm rot="20107319">
            <a:off x="463651" y="5386069"/>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&gt;/02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&lt;11-xx/xxxxr0&gt;.</a:t>
            </a:r>
          </a:p>
          <a:p>
            <a:endParaRPr lang="en-US" dirty="0"/>
          </a:p>
          <a:p>
            <a:r>
              <a:rPr lang="en-US" dirty="0"/>
              <a:t>Note: 		Motion is on consent agenda (see Motion #xxx)</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
        <p:nvSpPr>
          <p:cNvPr id="7" name="Textfeld 6"/>
          <p:cNvSpPr txBox="1"/>
          <p:nvPr/>
        </p:nvSpPr>
        <p:spPr>
          <a:xfrm rot="20107319">
            <a:off x="379982" y="3398658"/>
            <a:ext cx="7912744"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In case of consent agenda, assure text is the same as on agenda</a:t>
            </a:r>
          </a:p>
        </p:txBody>
      </p:sp>
    </p:spTree>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&gt;/02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&lt;11-xx/xxxxr0&gt;.</a:t>
            </a:r>
          </a:p>
          <a:p>
            <a:endParaRPr lang="en-US" dirty="0"/>
          </a:p>
          <a:p>
            <a:r>
              <a:rPr lang="en-US" dirty="0"/>
              <a:t>Note: 		Motion is on consent agenda (see Motion #xxx)</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
        <p:nvSpPr>
          <p:cNvPr id="8" name="Textfeld 6">
            <a:extLst>
              <a:ext uri="{FF2B5EF4-FFF2-40B4-BE49-F238E27FC236}">
                <a16:creationId xmlns:a16="http://schemas.microsoft.com/office/drawing/2014/main" id="{734D495E-80AA-544D-BC37-7319EE9DC9B9}"/>
              </a:ext>
            </a:extLst>
          </p:cNvPr>
          <p:cNvSpPr txBox="1"/>
          <p:nvPr/>
        </p:nvSpPr>
        <p:spPr>
          <a:xfrm rot="20107319">
            <a:off x="379982" y="3398658"/>
            <a:ext cx="7912744"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In case of consent agenda, assure text is the same as on agenda</a:t>
            </a:r>
          </a:p>
        </p:txBody>
      </p:sp>
    </p:spTree>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br>
              <a:rPr lang="en-US" dirty="0"/>
            </a:br>
            <a:r>
              <a:rPr lang="en-US" dirty="0"/>
              <a:t>Authorize ad-hoc meetings</a:t>
            </a:r>
          </a:p>
        </p:txBody>
      </p:sp>
      <p:sp>
        <p:nvSpPr>
          <p:cNvPr id="3" name="Inhaltsplatzhalter 2"/>
          <p:cNvSpPr>
            <a:spLocks noGrp="1"/>
          </p:cNvSpPr>
          <p:nvPr>
            <p:ph idx="1"/>
          </p:nvPr>
        </p:nvSpPr>
        <p:spPr/>
        <p:txBody>
          <a:bodyPr/>
          <a:lstStyle/>
          <a:p>
            <a:r>
              <a:rPr lang="de-DE" dirty="0"/>
              <a:t>•	</a:t>
            </a:r>
            <a:r>
              <a:rPr lang="de-DE" dirty="0" err="1"/>
              <a:t>Authorize</a:t>
            </a:r>
            <a:r>
              <a:rPr lang="de-DE" dirty="0"/>
              <a:t> </a:t>
            </a:r>
            <a:r>
              <a:rPr lang="de-DE" dirty="0" err="1"/>
              <a:t>TGbc</a:t>
            </a:r>
            <a:r>
              <a:rPr lang="de-DE" dirty="0"/>
              <a:t> </a:t>
            </a:r>
            <a:r>
              <a:rPr lang="de-DE" dirty="0" err="1"/>
              <a:t>to</a:t>
            </a:r>
            <a:r>
              <a:rPr lang="de-DE" dirty="0"/>
              <a:t> hold an ad-hoc </a:t>
            </a:r>
            <a:r>
              <a:rPr lang="de-DE" dirty="0" err="1"/>
              <a:t>meeting</a:t>
            </a:r>
            <a:r>
              <a:rPr lang="de-DE" dirty="0"/>
              <a:t> on &lt;</a:t>
            </a:r>
            <a:r>
              <a:rPr lang="de-DE" dirty="0" err="1"/>
              <a:t>dates</a:t>
            </a:r>
            <a:r>
              <a:rPr lang="de-DE" dirty="0"/>
              <a:t>&gt; in &lt;</a:t>
            </a:r>
            <a:r>
              <a:rPr lang="de-DE" dirty="0" err="1"/>
              <a:t>location</a:t>
            </a:r>
            <a:r>
              <a:rPr lang="de-DE" dirty="0"/>
              <a:t>&gt;, </a:t>
            </a:r>
            <a:r>
              <a:rPr lang="de-DE" dirty="0" err="1"/>
              <a:t>with</a:t>
            </a:r>
            <a:r>
              <a:rPr lang="de-DE" dirty="0"/>
              <a:t> </a:t>
            </a:r>
            <a:r>
              <a:rPr lang="de-DE" dirty="0" err="1"/>
              <a:t>the</a:t>
            </a:r>
            <a:r>
              <a:rPr lang="de-DE" dirty="0"/>
              <a:t> </a:t>
            </a:r>
            <a:r>
              <a:rPr lang="de-DE" dirty="0" err="1"/>
              <a:t>preferred</a:t>
            </a:r>
            <a:r>
              <a:rPr lang="de-DE" dirty="0"/>
              <a:t> </a:t>
            </a:r>
            <a:r>
              <a:rPr lang="de-DE" dirty="0" err="1"/>
              <a:t>venue</a:t>
            </a:r>
            <a:r>
              <a:rPr lang="de-DE" dirty="0"/>
              <a:t> </a:t>
            </a:r>
            <a:r>
              <a:rPr lang="de-DE" dirty="0" err="1"/>
              <a:t>being</a:t>
            </a:r>
            <a:r>
              <a:rPr lang="de-DE" dirty="0"/>
              <a:t> &lt;</a:t>
            </a:r>
            <a:r>
              <a:rPr lang="de-DE" dirty="0" err="1"/>
              <a:t>preferred</a:t>
            </a:r>
            <a:r>
              <a:rPr lang="de-DE" dirty="0"/>
              <a:t> </a:t>
            </a:r>
            <a:r>
              <a:rPr lang="de-DE" dirty="0" err="1"/>
              <a:t>location</a:t>
            </a:r>
            <a:r>
              <a:rPr lang="de-DE" dirty="0"/>
              <a:t>&gt;, </a:t>
            </a:r>
            <a:r>
              <a:rPr lang="de-DE" dirty="0" err="1"/>
              <a:t>for</a:t>
            </a:r>
            <a:r>
              <a:rPr lang="de-DE" dirty="0"/>
              <a:t> </a:t>
            </a:r>
            <a:r>
              <a:rPr lang="de-DE" dirty="0" err="1"/>
              <a:t>the</a:t>
            </a:r>
            <a:r>
              <a:rPr lang="de-DE" dirty="0"/>
              <a:t> </a:t>
            </a:r>
            <a:r>
              <a:rPr lang="de-DE" dirty="0" err="1"/>
              <a:t>purpose</a:t>
            </a:r>
            <a:r>
              <a:rPr lang="de-DE" dirty="0"/>
              <a:t> of &lt;</a:t>
            </a:r>
            <a:r>
              <a:rPr lang="de-DE" dirty="0" err="1"/>
              <a:t>purpose</a:t>
            </a:r>
            <a:r>
              <a:rPr lang="de-DE" dirty="0"/>
              <a:t>&gt;.</a:t>
            </a:r>
          </a:p>
          <a:p>
            <a:endParaRPr lang="de-DE" dirty="0"/>
          </a:p>
          <a:p>
            <a:r>
              <a:rPr lang="de-DE" dirty="0"/>
              <a:t>•	[</a:t>
            </a:r>
            <a:r>
              <a:rPr lang="de-DE" dirty="0" err="1"/>
              <a:t>Moved</a:t>
            </a:r>
            <a:r>
              <a:rPr lang="de-DE" dirty="0"/>
              <a:t> </a:t>
            </a:r>
            <a:r>
              <a:rPr lang="de-DE" dirty="0" err="1"/>
              <a:t>by</a:t>
            </a:r>
            <a:r>
              <a:rPr lang="de-DE" dirty="0"/>
              <a:t> &lt;</a:t>
            </a:r>
            <a:r>
              <a:rPr lang="de-DE" dirty="0" err="1"/>
              <a:t>name</a:t>
            </a:r>
            <a:r>
              <a:rPr lang="de-DE" dirty="0"/>
              <a:t>&gt; on behalf of &lt;</a:t>
            </a:r>
            <a:r>
              <a:rPr lang="de-DE" dirty="0" err="1"/>
              <a:t>group</a:t>
            </a:r>
            <a:r>
              <a:rPr lang="de-DE" dirty="0"/>
              <a:t>&gt;</a:t>
            </a:r>
          </a:p>
          <a:p>
            <a:r>
              <a:rPr lang="de-DE" dirty="0"/>
              <a:t>•	&lt;</a:t>
            </a:r>
            <a:r>
              <a:rPr lang="de-DE" dirty="0" err="1"/>
              <a:t>group</a:t>
            </a:r>
            <a:r>
              <a:rPr lang="de-DE" dirty="0"/>
              <a:t>&gt; </a:t>
            </a:r>
            <a:r>
              <a:rPr lang="de-DE" dirty="0" err="1"/>
              <a:t>vote</a:t>
            </a:r>
            <a:r>
              <a:rPr lang="de-DE" dirty="0"/>
              <a:t>: </a:t>
            </a:r>
          </a:p>
          <a:p>
            <a:r>
              <a:rPr lang="de-DE" dirty="0"/>
              <a:t>•	</a:t>
            </a:r>
            <a:r>
              <a:rPr lang="de-DE" dirty="0" err="1"/>
              <a:t>Moved</a:t>
            </a:r>
            <a:r>
              <a:rPr lang="de-DE" dirty="0"/>
              <a:t>: &lt;</a:t>
            </a:r>
            <a:r>
              <a:rPr lang="de-DE" dirty="0" err="1"/>
              <a:t>name</a:t>
            </a:r>
            <a:r>
              <a:rPr lang="de-DE" dirty="0"/>
              <a:t>&gt;,  </a:t>
            </a:r>
            <a:r>
              <a:rPr lang="de-DE" dirty="0" err="1"/>
              <a:t>Seconded</a:t>
            </a:r>
            <a:r>
              <a:rPr lang="de-DE" dirty="0"/>
              <a:t>: &lt;</a:t>
            </a:r>
            <a:r>
              <a:rPr lang="de-DE" dirty="0" err="1"/>
              <a:t>name</a:t>
            </a:r>
            <a:r>
              <a:rPr lang="de-DE" dirty="0"/>
              <a:t>&gt;, </a:t>
            </a:r>
            <a:r>
              <a:rPr lang="de-DE" dirty="0" err="1"/>
              <a:t>Result</a:t>
            </a:r>
            <a:r>
              <a:rPr lang="de-DE" dirty="0"/>
              <a:t>: y-n-a]</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r>
              <a:rPr lang="en-US" dirty="0"/>
              <a:t> </a:t>
            </a:r>
            <a:br>
              <a:rPr lang="en-US" dirty="0"/>
            </a:br>
            <a:r>
              <a:rPr lang="en-US" dirty="0"/>
              <a:t>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of </a:t>
            </a:r>
            <a:r>
              <a:rPr lang="de-DE" dirty="0" err="1"/>
              <a:t>teleconferences</a:t>
            </a:r>
            <a:r>
              <a:rPr lang="de-DE" dirty="0"/>
              <a:t> </a:t>
            </a:r>
            <a:r>
              <a:rPr lang="de-DE" dirty="0" err="1"/>
              <a:t>beginning</a:t>
            </a:r>
            <a:r>
              <a:rPr lang="de-DE" dirty="0"/>
              <a:t> no </a:t>
            </a:r>
            <a:r>
              <a:rPr lang="de-DE" dirty="0" err="1"/>
              <a:t>sooner</a:t>
            </a:r>
            <a:r>
              <a:rPr lang="de-DE" dirty="0"/>
              <a:t> </a:t>
            </a:r>
            <a:r>
              <a:rPr lang="de-DE" dirty="0" err="1"/>
              <a:t>than</a:t>
            </a:r>
            <a:r>
              <a:rPr lang="de-DE" dirty="0"/>
              <a:t> &lt;</a:t>
            </a:r>
            <a:r>
              <a:rPr lang="de-DE" dirty="0" err="1"/>
              <a:t>current</a:t>
            </a:r>
            <a:r>
              <a:rPr lang="de-DE" dirty="0"/>
              <a:t> date + 10 </a:t>
            </a:r>
            <a:r>
              <a:rPr lang="de-DE" dirty="0" err="1"/>
              <a:t>days</a:t>
            </a:r>
            <a:r>
              <a:rPr lang="de-DE" dirty="0"/>
              <a:t>&gt; [and </a:t>
            </a:r>
            <a:r>
              <a:rPr lang="de-DE" dirty="0" err="1"/>
              <a:t>ending</a:t>
            </a:r>
            <a:r>
              <a:rPr lang="de-DE" dirty="0"/>
              <a:t> 15 </a:t>
            </a:r>
            <a:r>
              <a:rPr lang="de-DE" dirty="0" err="1"/>
              <a:t>days</a:t>
            </a:r>
            <a:r>
              <a:rPr lang="de-DE" dirty="0"/>
              <a:t> </a:t>
            </a:r>
            <a:r>
              <a:rPr lang="de-DE" dirty="0" err="1"/>
              <a:t>past</a:t>
            </a:r>
            <a:r>
              <a:rPr lang="de-DE" dirty="0"/>
              <a:t> </a:t>
            </a:r>
            <a:r>
              <a:rPr lang="de-DE" dirty="0" err="1"/>
              <a:t>the</a:t>
            </a:r>
            <a:r>
              <a:rPr lang="de-DE" dirty="0"/>
              <a:t> end of </a:t>
            </a:r>
            <a:r>
              <a:rPr lang="de-DE" dirty="0" err="1"/>
              <a:t>the</a:t>
            </a:r>
            <a:r>
              <a:rPr lang="de-DE" dirty="0"/>
              <a:t> &lt;date&gt; </a:t>
            </a:r>
            <a:r>
              <a:rPr lang="de-DE" dirty="0" err="1"/>
              <a:t>Plenary</a:t>
            </a:r>
            <a:r>
              <a:rPr lang="de-DE" dirty="0"/>
              <a:t> Session].</a:t>
            </a:r>
          </a:p>
          <a:p>
            <a:r>
              <a:rPr lang="de-DE" dirty="0" err="1"/>
              <a:t>Moved</a:t>
            </a:r>
            <a:r>
              <a:rPr lang="de-DE" dirty="0"/>
              <a:t>: xxx, Second: xxx, </a:t>
            </a:r>
            <a:r>
              <a:rPr lang="de-DE" dirty="0" err="1"/>
              <a:t>Result</a:t>
            </a:r>
            <a:r>
              <a:rPr lang="de-DE" dirty="0"/>
              <a:t> </a:t>
            </a:r>
            <a:r>
              <a:rPr lang="de-DE" dirty="0" err="1"/>
              <a:t>y</a:t>
            </a:r>
            <a:r>
              <a:rPr lang="de-DE" dirty="0"/>
              <a:t>-</a:t>
            </a:r>
            <a:r>
              <a:rPr lang="de-DE" dirty="0" err="1"/>
              <a:t>n</a:t>
            </a:r>
            <a:r>
              <a:rPr lang="de-DE" dirty="0"/>
              <a:t>-a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916395423"/>
              </p:ext>
            </p:extLst>
          </p:nvPr>
        </p:nvGraphicFramePr>
        <p:xfrm>
          <a:off x="914400" y="4221088"/>
          <a:ext cx="7467600" cy="148336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584775"/>
          </a:xfrm>
          <a:prstGeom prst="rect">
            <a:avLst/>
          </a:prstGeom>
          <a:noFill/>
        </p:spPr>
        <p:txBody>
          <a:bodyPr wrap="square" rtlCol="0">
            <a:spAutoFit/>
          </a:bodyPr>
          <a:lstStyle/>
          <a:p>
            <a:r>
              <a:rPr lang="en-US" sz="1600" dirty="0">
                <a:solidFill>
                  <a:schemeClr val="tx1"/>
                </a:solidFill>
              </a:rPr>
              <a:t>Note: Telephone conferences on XXXX and XXX are already approved by the motion from the previous face-to-face meeting.</a:t>
            </a:r>
          </a:p>
        </p:txBody>
      </p:sp>
      <p:sp>
        <p:nvSpPr>
          <p:cNvPr id="9" name="Textfeld 6">
            <a:extLst>
              <a:ext uri="{FF2B5EF4-FFF2-40B4-BE49-F238E27FC236}">
                <a16:creationId xmlns:a16="http://schemas.microsoft.com/office/drawing/2014/main" id="{603CB107-B694-2544-818F-0E1F60581513}"/>
              </a:ext>
            </a:extLst>
          </p:cNvPr>
          <p:cNvSpPr txBox="1"/>
          <p:nvPr/>
        </p:nvSpPr>
        <p:spPr>
          <a:xfrm rot="20107319">
            <a:off x="126942" y="3655598"/>
            <a:ext cx="6452407"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Make sure they are the same as on the Chair Slides</a:t>
            </a:r>
          </a:p>
        </p:txBody>
      </p:sp>
    </p:spTree>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as shown on slide &lt;XXX&gt; of document 11-yy/xxxxr0.</a:t>
            </a:r>
          </a:p>
          <a:p>
            <a:pPr>
              <a:buFont typeface="Arial"/>
              <a:buChar char="•"/>
            </a:pPr>
            <a:endParaRPr lang="en-US" dirty="0"/>
          </a:p>
          <a:p>
            <a:pPr>
              <a:buFont typeface="Arial"/>
              <a:buChar char="•"/>
            </a:pPr>
            <a:r>
              <a:rPr lang="en-US" dirty="0"/>
              <a:t>Mover:</a:t>
            </a:r>
          </a:p>
          <a:p>
            <a:pPr>
              <a:buFont typeface="Arial"/>
              <a:buChar char="•"/>
            </a:pPr>
            <a:r>
              <a:rPr lang="en-US" dirty="0"/>
              <a:t>Second:</a:t>
            </a:r>
          </a:p>
          <a:p>
            <a:pPr>
              <a:buFont typeface="Arial"/>
              <a:buChar char="•"/>
            </a:pPr>
            <a:r>
              <a:rPr lang="en-US" dirty="0"/>
              <a:t>Y/N/A: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
        <p:nvSpPr>
          <p:cNvPr id="7" name="Textfeld 6"/>
          <p:cNvSpPr txBox="1"/>
          <p:nvPr/>
        </p:nvSpPr>
        <p:spPr>
          <a:xfrm rot="20107319">
            <a:off x="2611618" y="329783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 Templates</a:t>
            </a:r>
          </a:p>
        </p:txBody>
      </p:sp>
      <p:sp>
        <p:nvSpPr>
          <p:cNvPr id="8" name="Textplatzhalter 7"/>
          <p:cNvSpPr>
            <a:spLocks noGrp="1"/>
          </p:cNvSpPr>
          <p:nvPr>
            <p:ph type="body" idx="1"/>
          </p:nvPr>
        </p:nvSpPr>
        <p:spPr/>
        <p:txBody>
          <a:bodyPr/>
          <a:lstStyle/>
          <a:p>
            <a:r>
              <a:rPr lang="en-US" dirty="0"/>
              <a:t>Selected motion templates per 11-08/762</a:t>
            </a:r>
          </a:p>
        </p:txBody>
      </p:sp>
      <p:sp>
        <p:nvSpPr>
          <p:cNvPr id="6" name="Datumsplatzhalter 5"/>
          <p:cNvSpPr>
            <a:spLocks noGrp="1"/>
          </p:cNvSpPr>
          <p:nvPr>
            <p:ph type="dt" idx="10"/>
          </p:nvPr>
        </p:nvSpPr>
        <p:spPr/>
        <p:txBody>
          <a:bodyPr/>
          <a:lstStyle/>
          <a:p>
            <a:r>
              <a:rPr lang="en-GB"/>
              <a:t>December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288</a:t>
            </a:fld>
            <a:endParaRPr lang="en-GB" dirty="0"/>
          </a:p>
        </p:txBody>
      </p:sp>
    </p:spTree>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Modification of Agenda</a:t>
            </a:r>
          </a:p>
        </p:txBody>
      </p:sp>
      <p:sp>
        <p:nvSpPr>
          <p:cNvPr id="3" name="Inhaltsplatzhalter 2"/>
          <p:cNvSpPr>
            <a:spLocks noGrp="1"/>
          </p:cNvSpPr>
          <p:nvPr>
            <p:ph idx="1"/>
          </p:nvPr>
        </p:nvSpPr>
        <p:spPr/>
        <p:txBody>
          <a:bodyPr/>
          <a:lstStyle/>
          <a:p>
            <a:r>
              <a:rPr lang="en-US" dirty="0"/>
              <a:t>Move to approve the revised agenda for the BCS TIG/SG as contained in document 11/YY-</a:t>
            </a:r>
            <a:r>
              <a:rPr lang="en-US" dirty="0" err="1"/>
              <a:t>XXXXrY</a:t>
            </a:r>
            <a:r>
              <a:rPr lang="en-US" dirty="0"/>
              <a:t>.</a:t>
            </a:r>
          </a:p>
          <a:p>
            <a:endParaRPr lang="en-US" dirty="0"/>
          </a:p>
          <a:p>
            <a:r>
              <a:rPr lang="en-US" dirty="0"/>
              <a:t>Mover:</a:t>
            </a:r>
          </a:p>
          <a:p>
            <a:r>
              <a:rPr lang="en-US" dirty="0"/>
              <a:t>Second:</a:t>
            </a:r>
          </a:p>
          <a:p>
            <a:endParaRPr lang="en-US" dirty="0"/>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
        <p:nvSpPr>
          <p:cNvPr id="7" name="Textfeld 6"/>
          <p:cNvSpPr txBox="1"/>
          <p:nvPr/>
        </p:nvSpPr>
        <p:spPr>
          <a:xfrm rot="20107319">
            <a:off x="4146404" y="2664046"/>
            <a:ext cx="1953930" cy="461665"/>
          </a:xfrm>
          <a:prstGeom prst="rect">
            <a:avLst/>
          </a:prstGeom>
          <a:noFill/>
        </p:spPr>
        <p:txBody>
          <a:bodyPr wrap="none" rtlCol="0">
            <a:spAutoFit/>
          </a:bodyPr>
          <a:lstStyle/>
          <a:p>
            <a:r>
              <a:rPr lang="en-US" dirty="0">
                <a:solidFill>
                  <a:srgbClr val="FF0000"/>
                </a:solidFill>
              </a:rPr>
              <a:t>Update HERE</a:t>
            </a:r>
          </a:p>
        </p:txBody>
      </p:sp>
    </p:spTree>
    <p:extLst>
      <p:ext uri="{BB962C8B-B14F-4D97-AF65-F5344CB8AC3E}">
        <p14:creationId xmlns:p14="http://schemas.microsoft.com/office/powerpoint/2010/main" val="39170821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#180</a:t>
            </a:r>
            <a:br>
              <a:rPr lang="en-US" dirty="0"/>
            </a:br>
            <a:r>
              <a:rPr lang="en-US" dirty="0"/>
              <a:t>Recirculation of </a:t>
            </a:r>
            <a:r>
              <a:rPr lang="en-US" dirty="0" err="1"/>
              <a:t>TGbc</a:t>
            </a:r>
            <a:r>
              <a:rPr lang="en-US" dirty="0"/>
              <a:t> D4.0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the 802.11 WG to approve the following motion:</a:t>
            </a:r>
          </a:p>
          <a:p>
            <a:pPr lvl="0">
              <a:buFont typeface="Arial" panose="020B0604020202020204" pitchFamily="34" charset="0"/>
              <a:buChar char="•"/>
            </a:pPr>
            <a:r>
              <a:rPr lang="en-US" sz="2000" dirty="0"/>
              <a:t>Having approved comment resolutions for all of the comments received from LB 264 on </a:t>
            </a:r>
            <a:r>
              <a:rPr lang="en-US" sz="2000" dirty="0" err="1"/>
              <a:t>TGbc</a:t>
            </a:r>
            <a:r>
              <a:rPr lang="en-US" sz="2000" dirty="0"/>
              <a:t> D3.0 as contained in document 11-22/0686r16,</a:t>
            </a:r>
            <a:endParaRPr lang="en-GB" sz="2000" dirty="0"/>
          </a:p>
          <a:p>
            <a:pPr lvl="0">
              <a:buFont typeface="Arial" panose="020B0604020202020204" pitchFamily="34" charset="0"/>
              <a:buChar char="•"/>
            </a:pPr>
            <a:r>
              <a:rPr lang="en-US" sz="2000" dirty="0"/>
              <a:t>Instruct the editor to prepare Draft D4.0 incorporating these resolutions and additional changes to the draft as motioned per 11-18/2123r60,</a:t>
            </a:r>
            <a:endParaRPr lang="en-GB" sz="2000" dirty="0"/>
          </a:p>
          <a:p>
            <a:pPr lvl="0">
              <a:buFont typeface="Arial" panose="020B0604020202020204" pitchFamily="34" charset="0"/>
              <a:buChar char="•"/>
            </a:pPr>
            <a:r>
              <a:rPr lang="en-US" sz="2000" dirty="0"/>
              <a:t>Approve a 10 day Working Group Recirculation Ballot asking the question “Should </a:t>
            </a:r>
            <a:r>
              <a:rPr lang="en-US" sz="2000" dirty="0" err="1"/>
              <a:t>TGbc</a:t>
            </a:r>
            <a:r>
              <a:rPr lang="en-US" sz="2000" dirty="0"/>
              <a:t> D4.0 be forwarded to SA Ballot?”</a:t>
            </a:r>
            <a:endParaRPr lang="en-GB" sz="2000" dirty="0"/>
          </a:p>
          <a:p>
            <a:endParaRPr lang="en-US" sz="2000" dirty="0"/>
          </a:p>
          <a:p>
            <a:r>
              <a:rPr lang="en-US" sz="2000" dirty="0"/>
              <a:t>Mover / Second: Stephen McCann / </a:t>
            </a:r>
            <a:r>
              <a:rPr lang="en-GB" sz="2000" dirty="0"/>
              <a:t>Abhishek Patil</a:t>
            </a:r>
            <a:endParaRPr lang="en-US" sz="2000" dirty="0"/>
          </a:p>
          <a:p>
            <a:r>
              <a:rPr lang="en-US" sz="2000" dirty="0"/>
              <a:t>Y/N/A:  9/0/0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257514083"/>
      </p:ext>
    </p:extLst>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B49E6-C9F2-BA46-8D70-CC4C9E4079A8}"/>
              </a:ext>
            </a:extLst>
          </p:cNvPr>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BCS PAR</a:t>
            </a:r>
          </a:p>
        </p:txBody>
      </p:sp>
      <p:sp>
        <p:nvSpPr>
          <p:cNvPr id="3" name="Content Placeholder 2">
            <a:extLst>
              <a:ext uri="{FF2B5EF4-FFF2-40B4-BE49-F238E27FC236}">
                <a16:creationId xmlns:a16="http://schemas.microsoft.com/office/drawing/2014/main" id="{24A59A3B-175A-DA46-93D8-4AC6DADCD6B3}"/>
              </a:ext>
            </a:extLst>
          </p:cNvPr>
          <p:cNvSpPr>
            <a:spLocks noGrp="1"/>
          </p:cNvSpPr>
          <p:nvPr>
            <p:ph idx="1"/>
          </p:nvPr>
        </p:nvSpPr>
        <p:spPr/>
        <p:txBody>
          <a:bodyPr/>
          <a:lstStyle/>
          <a:p>
            <a:r>
              <a:rPr lang="en-US" dirty="0"/>
              <a:t>Believing that the PAR contained in the document referenced below meets IEEE-SA guidelines,</a:t>
            </a:r>
          </a:p>
          <a:p>
            <a:r>
              <a:rPr lang="en-US" dirty="0"/>
              <a:t>request that the PAR contained in &lt;document-reference&gt; be posted to the IEEE 802 Executive Committee (EC) agenda for WG 802 preview and EC approval to submit to </a:t>
            </a:r>
            <a:r>
              <a:rPr lang="en-US" dirty="0" err="1"/>
              <a:t>NesCom</a:t>
            </a:r>
            <a:r>
              <a:rPr lang="en-US" dirty="0"/>
              <a:t>.</a:t>
            </a:r>
          </a:p>
          <a:p>
            <a:endParaRPr lang="en-US" dirty="0"/>
          </a:p>
          <a:p>
            <a:r>
              <a:rPr lang="en-US" dirty="0"/>
              <a:t>•	[Moved by &lt;name&gt; on behalf of &lt;group&gt;</a:t>
            </a:r>
          </a:p>
          <a:p>
            <a:r>
              <a:rPr lang="en-US" dirty="0"/>
              <a:t>•	&lt;group&gt; vote: ]</a:t>
            </a:r>
          </a:p>
          <a:p>
            <a:r>
              <a:rPr lang="en-US" dirty="0"/>
              <a:t>•	[Moved: &lt;name&gt;,  Seconded: &lt;name&gt;, Result: y-n-a]</a:t>
            </a:r>
          </a:p>
          <a:p>
            <a:endParaRPr lang="en-US" dirty="0"/>
          </a:p>
        </p:txBody>
      </p:sp>
      <p:sp>
        <p:nvSpPr>
          <p:cNvPr id="4" name="Slide Number Placeholder 3">
            <a:extLst>
              <a:ext uri="{FF2B5EF4-FFF2-40B4-BE49-F238E27FC236}">
                <a16:creationId xmlns:a16="http://schemas.microsoft.com/office/drawing/2014/main" id="{A5B22E56-36E1-2442-99B0-F46FBF8F4D60}"/>
              </a:ext>
            </a:extLst>
          </p:cNvPr>
          <p:cNvSpPr>
            <a:spLocks noGrp="1"/>
          </p:cNvSpPr>
          <p:nvPr>
            <p:ph type="sldNum" idx="12"/>
          </p:nvPr>
        </p:nvSpPr>
        <p:spPr/>
        <p:txBody>
          <a:bodyPr/>
          <a:lstStyle/>
          <a:p>
            <a:r>
              <a:rPr lang="en-GB"/>
              <a:t>Slide </a:t>
            </a:r>
            <a:fld id="{440F5867-744E-4AA6-B0ED-4C44D2DFBB7B}" type="slidenum">
              <a:rPr lang="en-GB" smtClean="0"/>
              <a:pPr/>
              <a:t>290</a:t>
            </a:fld>
            <a:endParaRPr lang="en-GB" dirty="0"/>
          </a:p>
        </p:txBody>
      </p:sp>
      <p:sp>
        <p:nvSpPr>
          <p:cNvPr id="5" name="Footer Placeholder 4">
            <a:extLst>
              <a:ext uri="{FF2B5EF4-FFF2-40B4-BE49-F238E27FC236}">
                <a16:creationId xmlns:a16="http://schemas.microsoft.com/office/drawing/2014/main" id="{B331621C-11E0-4A4E-9A3C-F4A204027FB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244C7A1-A8D9-7F4E-B4F8-5987FE760C58}"/>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921859984"/>
      </p:ext>
    </p:extLst>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04822-9020-B046-A211-2B4B2F4FE9CD}"/>
              </a:ext>
            </a:extLst>
          </p:cNvPr>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BCS CSD</a:t>
            </a:r>
          </a:p>
        </p:txBody>
      </p:sp>
      <p:sp>
        <p:nvSpPr>
          <p:cNvPr id="3" name="Content Placeholder 2">
            <a:extLst>
              <a:ext uri="{FF2B5EF4-FFF2-40B4-BE49-F238E27FC236}">
                <a16:creationId xmlns:a16="http://schemas.microsoft.com/office/drawing/2014/main" id="{1B87219E-D46F-9041-99F9-92C5F6F5FC32}"/>
              </a:ext>
            </a:extLst>
          </p:cNvPr>
          <p:cNvSpPr>
            <a:spLocks noGrp="1"/>
          </p:cNvSpPr>
          <p:nvPr>
            <p:ph idx="1"/>
          </p:nvPr>
        </p:nvSpPr>
        <p:spPr/>
        <p:txBody>
          <a:bodyPr/>
          <a:lstStyle/>
          <a:p>
            <a:r>
              <a:rPr lang="en-US" dirty="0"/>
              <a:t>Believing that the CSD contained in the document referenced below meets IEEE 802 guidelines,</a:t>
            </a:r>
          </a:p>
          <a:p>
            <a:r>
              <a:rPr lang="en-US" dirty="0"/>
              <a:t>request that the CSD contained in &lt;document-reference&gt; be posted to the IEEE 802 Executive Committee (EC) agenda for WG 802 preview and EC approval.</a:t>
            </a:r>
          </a:p>
          <a:p>
            <a:endParaRPr lang="en-US" dirty="0"/>
          </a:p>
          <a:p>
            <a:r>
              <a:rPr lang="en-US" dirty="0"/>
              <a:t>•	[Moved by &lt;name&gt; on behalf of &lt;group&gt;</a:t>
            </a:r>
          </a:p>
          <a:p>
            <a:r>
              <a:rPr lang="en-US" dirty="0"/>
              <a:t>•	&lt;group&gt; vote: ]</a:t>
            </a:r>
          </a:p>
          <a:p>
            <a:r>
              <a:rPr lang="en-US" dirty="0"/>
              <a:t>•	[Moved: &lt;name&gt;,  Seconded: &lt;name&gt;, Result: y-n-a]</a:t>
            </a:r>
          </a:p>
          <a:p>
            <a:endParaRPr lang="en-US" dirty="0"/>
          </a:p>
        </p:txBody>
      </p:sp>
      <p:sp>
        <p:nvSpPr>
          <p:cNvPr id="4" name="Slide Number Placeholder 3">
            <a:extLst>
              <a:ext uri="{FF2B5EF4-FFF2-40B4-BE49-F238E27FC236}">
                <a16:creationId xmlns:a16="http://schemas.microsoft.com/office/drawing/2014/main" id="{7E84D3A4-E72A-124F-BFA5-2AF3658BED72}"/>
              </a:ext>
            </a:extLst>
          </p:cNvPr>
          <p:cNvSpPr>
            <a:spLocks noGrp="1"/>
          </p:cNvSpPr>
          <p:nvPr>
            <p:ph type="sldNum" idx="12"/>
          </p:nvPr>
        </p:nvSpPr>
        <p:spPr/>
        <p:txBody>
          <a:bodyPr/>
          <a:lstStyle/>
          <a:p>
            <a:r>
              <a:rPr lang="en-GB"/>
              <a:t>Slide </a:t>
            </a:r>
            <a:fld id="{440F5867-744E-4AA6-B0ED-4C44D2DFBB7B}" type="slidenum">
              <a:rPr lang="en-GB" smtClean="0"/>
              <a:pPr/>
              <a:t>291</a:t>
            </a:fld>
            <a:endParaRPr lang="en-GB" dirty="0"/>
          </a:p>
        </p:txBody>
      </p:sp>
      <p:sp>
        <p:nvSpPr>
          <p:cNvPr id="5" name="Footer Placeholder 4">
            <a:extLst>
              <a:ext uri="{FF2B5EF4-FFF2-40B4-BE49-F238E27FC236}">
                <a16:creationId xmlns:a16="http://schemas.microsoft.com/office/drawing/2014/main" id="{CC3519CD-FD65-8249-97C7-A9F0A2C893C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9D21873-4F59-D84C-9739-1E60AD6C7570}"/>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654923400"/>
      </p:ext>
    </p:extLst>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December 2022</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292</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a:t>Motion Templates (</a:t>
            </a:r>
            <a:r>
              <a:rPr lang="en-US" dirty="0">
                <a:hlinkClick r:id="rId3"/>
              </a:rPr>
              <a:t>11-08/762</a:t>
            </a:r>
            <a:r>
              <a:rPr lang="en-US" dirty="0"/>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December ‘22–  January ‘23 Telcos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#197 -- #xxx</a:t>
            </a:r>
          </a:p>
          <a:p>
            <a:r>
              <a:rPr lang="en-US" dirty="0"/>
              <a:t>Straw Polls  -- n/a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41381163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B8849-3E96-FF86-1438-00A03B4ED42F}"/>
              </a:ext>
            </a:extLst>
          </p:cNvPr>
          <p:cNvSpPr>
            <a:spLocks noGrp="1"/>
          </p:cNvSpPr>
          <p:nvPr>
            <p:ph type="title"/>
          </p:nvPr>
        </p:nvSpPr>
        <p:spPr/>
        <p:txBody>
          <a:bodyPr/>
          <a:lstStyle/>
          <a:p>
            <a:r>
              <a:rPr lang="en-US" dirty="0"/>
              <a:t>Motion #181</a:t>
            </a:r>
            <a:br>
              <a:rPr lang="en-US" dirty="0"/>
            </a:br>
            <a:r>
              <a:rPr lang="en-US" dirty="0"/>
              <a:t>Approval of timeline</a:t>
            </a:r>
          </a:p>
        </p:txBody>
      </p:sp>
      <p:sp>
        <p:nvSpPr>
          <p:cNvPr id="3" name="Content Placeholder 2">
            <a:extLst>
              <a:ext uri="{FF2B5EF4-FFF2-40B4-BE49-F238E27FC236}">
                <a16:creationId xmlns:a16="http://schemas.microsoft.com/office/drawing/2014/main" id="{DEC52DED-1B25-8386-2EBC-283892747E7D}"/>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a:t>
            </a:r>
            <a:r>
              <a:rPr lang="en-US" dirty="0" err="1"/>
              <a:t>TGbc</a:t>
            </a:r>
            <a:r>
              <a:rPr lang="en-US" dirty="0"/>
              <a:t> timeline as contained in document 11-22/864r0</a:t>
            </a:r>
          </a:p>
          <a:p>
            <a:pPr>
              <a:buFont typeface="Arial" panose="020B0604020202020204" pitchFamily="34" charset="0"/>
              <a:buChar char="•"/>
            </a:pPr>
            <a:endParaRPr lang="en-US" dirty="0"/>
          </a:p>
          <a:p>
            <a:pPr marL="0" indent="0"/>
            <a:r>
              <a:rPr lang="en-US" dirty="0"/>
              <a:t>Mover / Second: Stephen McCann / </a:t>
            </a:r>
            <a:r>
              <a:rPr lang="en-US" dirty="0" err="1"/>
              <a:t>Xiaofei</a:t>
            </a:r>
            <a:r>
              <a:rPr lang="en-US" dirty="0"/>
              <a:t> Wang</a:t>
            </a:r>
          </a:p>
          <a:p>
            <a:pPr marL="0" indent="0"/>
            <a:r>
              <a:rPr lang="en-US" dirty="0"/>
              <a:t>Motion approved by unanimous consent</a:t>
            </a:r>
          </a:p>
          <a:p>
            <a:pPr marL="0" indent="0"/>
            <a:endParaRPr lang="en-US" dirty="0"/>
          </a:p>
        </p:txBody>
      </p:sp>
      <p:sp>
        <p:nvSpPr>
          <p:cNvPr id="4" name="Slide Number Placeholder 3">
            <a:extLst>
              <a:ext uri="{FF2B5EF4-FFF2-40B4-BE49-F238E27FC236}">
                <a16:creationId xmlns:a16="http://schemas.microsoft.com/office/drawing/2014/main" id="{12AC03DF-9F81-58A3-B36E-06D8898ED27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EF4FA251-0EA6-0ED5-C845-A28072BD8BC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283F540-A77D-25C1-53B2-DE29454F319D}"/>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5206042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‘22–  July ‘22 Telcos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#170 -- #173</a:t>
            </a:r>
          </a:p>
          <a:p>
            <a:r>
              <a:rPr lang="en-US" dirty="0"/>
              <a:t>Straw Polls  -- #40 -- #40</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31</a:t>
            </a:fld>
            <a:endParaRPr lang="en-GB"/>
          </a:p>
        </p:txBody>
      </p:sp>
    </p:spTree>
    <p:extLst>
      <p:ext uri="{BB962C8B-B14F-4D97-AF65-F5344CB8AC3E}">
        <p14:creationId xmlns:p14="http://schemas.microsoft.com/office/powerpoint/2010/main" val="16991583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“2022-05-24 - ready for motion” tab of 11-22/0686r04.</a:t>
            </a:r>
          </a:p>
          <a:p>
            <a:pPr marL="457200" lvl="1" indent="0"/>
            <a:endParaRPr lang="en-GB" sz="1400" dirty="0"/>
          </a:p>
          <a:p>
            <a:r>
              <a:rPr lang="en-GB" sz="1600" dirty="0"/>
              <a:t>Mover: </a:t>
            </a:r>
            <a:r>
              <a:rPr lang="en-GB" sz="1600" dirty="0" err="1"/>
              <a:t>Xiaofei</a:t>
            </a:r>
            <a:r>
              <a:rPr lang="en-GB" sz="1600" dirty="0"/>
              <a:t> Wang, Second: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6217060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104C6-4B87-5071-F4D6-3A37FA788E1A}"/>
              </a:ext>
            </a:extLst>
          </p:cNvPr>
          <p:cNvSpPr>
            <a:spLocks noGrp="1"/>
          </p:cNvSpPr>
          <p:nvPr>
            <p:ph type="title"/>
          </p:nvPr>
        </p:nvSpPr>
        <p:spPr/>
        <p:txBody>
          <a:bodyPr/>
          <a:lstStyle/>
          <a:p>
            <a:r>
              <a:rPr lang="en-US" dirty="0"/>
              <a:t>Motion #171</a:t>
            </a:r>
            <a:br>
              <a:rPr lang="en-US" dirty="0"/>
            </a:br>
            <a:r>
              <a:rPr lang="en-US" dirty="0"/>
              <a:t>Change of comment resolution</a:t>
            </a:r>
          </a:p>
        </p:txBody>
      </p:sp>
      <p:sp>
        <p:nvSpPr>
          <p:cNvPr id="3" name="Date Placeholder 2">
            <a:extLst>
              <a:ext uri="{FF2B5EF4-FFF2-40B4-BE49-F238E27FC236}">
                <a16:creationId xmlns:a16="http://schemas.microsoft.com/office/drawing/2014/main" id="{CC08312C-2C08-D65D-2CD7-A87BB89DAF59}"/>
              </a:ext>
            </a:extLst>
          </p:cNvPr>
          <p:cNvSpPr>
            <a:spLocks noGrp="1"/>
          </p:cNvSpPr>
          <p:nvPr>
            <p:ph type="dt" idx="10"/>
          </p:nvPr>
        </p:nvSpPr>
        <p:spPr/>
        <p:txBody>
          <a:bodyPr/>
          <a:lstStyle/>
          <a:p>
            <a:r>
              <a:rPr lang="en-GB"/>
              <a:t>December 2022</a:t>
            </a:r>
          </a:p>
        </p:txBody>
      </p:sp>
      <p:sp>
        <p:nvSpPr>
          <p:cNvPr id="4" name="Footer Placeholder 3">
            <a:extLst>
              <a:ext uri="{FF2B5EF4-FFF2-40B4-BE49-F238E27FC236}">
                <a16:creationId xmlns:a16="http://schemas.microsoft.com/office/drawing/2014/main" id="{5BDE53E6-C88C-3F77-C2AA-CC38DA96FF1D}"/>
              </a:ext>
            </a:extLst>
          </p:cNvPr>
          <p:cNvSpPr>
            <a:spLocks noGrp="1"/>
          </p:cNvSpPr>
          <p:nvPr>
            <p:ph type="ftr" idx="11"/>
          </p:nvPr>
        </p:nvSpPr>
        <p:spPr/>
        <p:txBody>
          <a:bodyPr/>
          <a:lstStyle/>
          <a:p>
            <a:r>
              <a:rPr lang="de-DE"/>
              <a:t>Marc Emmelmann (Koden-TI)</a:t>
            </a:r>
            <a:endParaRPr lang="en-GB"/>
          </a:p>
        </p:txBody>
      </p:sp>
      <p:sp>
        <p:nvSpPr>
          <p:cNvPr id="5" name="Slide Number Placeholder 4">
            <a:extLst>
              <a:ext uri="{FF2B5EF4-FFF2-40B4-BE49-F238E27FC236}">
                <a16:creationId xmlns:a16="http://schemas.microsoft.com/office/drawing/2014/main" id="{368D8F26-B358-D263-9B5E-C3173EFF7A6F}"/>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sp>
        <p:nvSpPr>
          <p:cNvPr id="7" name="Content Placeholder 2">
            <a:extLst>
              <a:ext uri="{FF2B5EF4-FFF2-40B4-BE49-F238E27FC236}">
                <a16:creationId xmlns:a16="http://schemas.microsoft.com/office/drawing/2014/main" id="{8FAF13D1-59E2-2C02-C1CA-AD18E29C8D4A}"/>
              </a:ext>
            </a:extLst>
          </p:cNvPr>
          <p:cNvSpPr txBox="1">
            <a:spLocks/>
          </p:cNvSpPr>
          <p:nvPr/>
        </p:nvSpPr>
        <p:spPr>
          <a:xfrm>
            <a:off x="685800" y="1981200"/>
            <a:ext cx="7770813" cy="41132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GB" sz="1600" kern="0" dirty="0"/>
              <a:t>Move to</a:t>
            </a:r>
          </a:p>
          <a:p>
            <a:pPr>
              <a:buFont typeface="Times New Roman" pitchFamily="16" charset="0"/>
              <a:buChar char="•"/>
            </a:pPr>
            <a:r>
              <a:rPr lang="en-GB" sz="1600" kern="0" dirty="0"/>
              <a:t>Set the comment resolution for the following CIDs to “empty” (i.e. no approved resolution): CID 3013 and 3161 and CID 3195.</a:t>
            </a:r>
          </a:p>
          <a:p>
            <a:pPr marL="457200" lvl="1" indent="0"/>
            <a:endParaRPr lang="en-GB" sz="1400" kern="0" dirty="0"/>
          </a:p>
          <a:p>
            <a:r>
              <a:rPr lang="en-GB" sz="1600" kern="0" dirty="0"/>
              <a:t>Mover: Hitoshi Morioka,  Stephen McCann</a:t>
            </a:r>
          </a:p>
          <a:p>
            <a:r>
              <a:rPr lang="en-GB" sz="1600" kern="0" dirty="0"/>
              <a:t>Approved by unanimous consent</a:t>
            </a:r>
          </a:p>
          <a:p>
            <a:endParaRPr lang="en-GB" sz="1600" strike="sngStrike" kern="0" dirty="0"/>
          </a:p>
          <a:p>
            <a:r>
              <a:rPr lang="en-GB" sz="1600" kern="0" dirty="0"/>
              <a:t>Note: the three CIDs have incorrectly been included in the 2022-05-24 tab (Motion 170). The CIDs were deferred. The above motion reverts this mistake and sets the CIDs as “open”, i.e. a resolution needs to be approved.</a:t>
            </a:r>
            <a:endParaRPr lang="en-GB" sz="1600" strike="sngStrike" kern="0" dirty="0"/>
          </a:p>
          <a:p>
            <a:endParaRPr lang="en-GB" sz="1600" strike="sngStrike" kern="0" dirty="0"/>
          </a:p>
          <a:p>
            <a:endParaRPr lang="en-GB" sz="1600" strike="sngStrike" kern="0" dirty="0"/>
          </a:p>
        </p:txBody>
      </p:sp>
    </p:spTree>
    <p:extLst>
      <p:ext uri="{BB962C8B-B14F-4D97-AF65-F5344CB8AC3E}">
        <p14:creationId xmlns:p14="http://schemas.microsoft.com/office/powerpoint/2010/main" val="16481351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#172</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“2022-06-21 - ready for motion” tab of 11-22/0686r07.</a:t>
            </a:r>
          </a:p>
          <a:p>
            <a:pPr marL="457200" lvl="1" indent="0"/>
            <a:endParaRPr lang="en-GB" sz="1400" dirty="0"/>
          </a:p>
          <a:p>
            <a:r>
              <a:rPr lang="en-GB" sz="1600" dirty="0"/>
              <a:t>Mover: Stephen McCann,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4265248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Straw Poll #40</a:t>
            </a:r>
            <a:br>
              <a:rPr lang="en-US" dirty="0"/>
            </a:br>
            <a:r>
              <a:rPr lang="en-US" dirty="0"/>
              <a:t>CID 3071 Discussion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With respect to DCN 11-22/937r0,</a:t>
            </a:r>
          </a:p>
          <a:p>
            <a:pPr>
              <a:buFont typeface="Times New Roman" pitchFamily="16" charset="0"/>
              <a:buChar char="•"/>
            </a:pPr>
            <a:r>
              <a:rPr lang="en-GB" sz="1600" dirty="0"/>
              <a:t>Do you prefer to advertise the certificate group and the AP group in Beacon frames and Probe Response frames?</a:t>
            </a:r>
          </a:p>
          <a:p>
            <a:pPr marL="457200" lvl="1" indent="0"/>
            <a:endParaRPr lang="en-GB" sz="1400" dirty="0"/>
          </a:p>
          <a:p>
            <a:r>
              <a:rPr lang="en-GB" sz="1600" dirty="0"/>
              <a:t>Yes: 4</a:t>
            </a:r>
          </a:p>
          <a:p>
            <a:r>
              <a:rPr lang="en-GB" sz="1600" dirty="0"/>
              <a:t>No: 0</a:t>
            </a:r>
          </a:p>
          <a:p>
            <a:r>
              <a:rPr lang="en-GB" sz="1600" dirty="0"/>
              <a:t>Abstain: 2</a:t>
            </a:r>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4130370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“2022-07-05 - ready for motion” tab of 11-22/0686r</a:t>
            </a:r>
            <a:r>
              <a:rPr lang="en-GB" sz="1600" dirty="0">
                <a:highlight>
                  <a:srgbClr val="FFFF00"/>
                </a:highlight>
              </a:rPr>
              <a:t>12</a:t>
            </a:r>
            <a:r>
              <a:rPr lang="en-GB" sz="1600" dirty="0"/>
              <a:t>.</a:t>
            </a:r>
          </a:p>
          <a:p>
            <a:pPr marL="457200" lvl="1" indent="0"/>
            <a:endParaRPr lang="en-GB" sz="1400" dirty="0"/>
          </a:p>
          <a:p>
            <a:r>
              <a:rPr lang="en-GB" sz="1600" dirty="0"/>
              <a:t>Mover: Stephen McCann, Second: Abhishek Patil</a:t>
            </a:r>
          </a:p>
          <a:p>
            <a:r>
              <a:rPr lang="en-GB" sz="1600" dirty="0"/>
              <a:t>Approved by unanimous consent</a:t>
            </a:r>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7278539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#162 </a:t>
            </a:r>
            <a:r>
              <a:rPr lang="en-US"/>
              <a:t>-- #169</a:t>
            </a:r>
            <a:endParaRPr lang="en-US" dirty="0"/>
          </a:p>
          <a:p>
            <a:r>
              <a:rPr lang="en-US" dirty="0"/>
              <a:t>Straw Polls  -- #38 -- #39</a:t>
            </a:r>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37</a:t>
            </a:fld>
            <a:endParaRPr lang="en-GB"/>
          </a:p>
        </p:txBody>
      </p:sp>
    </p:spTree>
    <p:extLst>
      <p:ext uri="{BB962C8B-B14F-4D97-AF65-F5344CB8AC3E}">
        <p14:creationId xmlns:p14="http://schemas.microsoft.com/office/powerpoint/2010/main" val="878558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#162</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11/22-0585</a:t>
            </a:r>
            <a:r>
              <a:rPr lang="en-US" dirty="0">
                <a:highlight>
                  <a:srgbClr val="FFFF00"/>
                </a:highlight>
              </a:rPr>
              <a:t>r1</a:t>
            </a:r>
            <a:r>
              <a:rPr lang="en-US" dirty="0"/>
              <a:t>.</a:t>
            </a:r>
          </a:p>
          <a:p>
            <a:endParaRPr lang="en-US" dirty="0"/>
          </a:p>
          <a:p>
            <a:r>
              <a:rPr lang="en-US" dirty="0"/>
              <a:t>Mover:	Abhishek Patil</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5991282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#163</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11-22/0426r0 (Mar online plenary),</a:t>
            </a:r>
          </a:p>
          <a:p>
            <a:pPr lvl="1">
              <a:buFont typeface="Times New Roman" pitchFamily="16" charset="0"/>
              <a:buChar char="•"/>
            </a:pPr>
            <a:r>
              <a:rPr lang="en-GB" sz="1400" dirty="0"/>
              <a:t>11-22/0667r0 (Apr 26 telco),</a:t>
            </a:r>
          </a:p>
          <a:p>
            <a:pPr lvl="1">
              <a:buFont typeface="Times New Roman" pitchFamily="16" charset="0"/>
              <a:buChar char="•"/>
            </a:pPr>
            <a:r>
              <a:rPr lang="en-GB" sz="1400" dirty="0"/>
              <a:t>11-22/0668r0 (May 03 telco)</a:t>
            </a: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366720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#197</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“2022-12-06 - ready for motion” tab of 11-22/1902r8.</a:t>
            </a:r>
          </a:p>
          <a:p>
            <a:pPr marL="457200" lvl="1" indent="0"/>
            <a:endParaRPr lang="en-GB" sz="1400" dirty="0"/>
          </a:p>
          <a:p>
            <a:r>
              <a:rPr lang="en-GB" sz="1600" dirty="0"/>
              <a:t>Mover/Second: </a:t>
            </a:r>
            <a:r>
              <a:rPr lang="en-GB" sz="1600" dirty="0" err="1"/>
              <a:t>Xiaofei</a:t>
            </a:r>
            <a:r>
              <a:rPr lang="en-GB" sz="1600" dirty="0"/>
              <a:t> Wang / </a:t>
            </a:r>
            <a:r>
              <a:rPr lang="en-GB" sz="1600"/>
              <a:t>Hitoshi Morioka</a:t>
            </a:r>
            <a:endParaRPr lang="en-GB" sz="1600" dirty="0"/>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5534923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#164</a:t>
            </a:r>
            <a:br>
              <a:rPr lang="en-US" dirty="0"/>
            </a:br>
            <a:r>
              <a:rPr lang="en-US" dirty="0"/>
              <a:t>Election of TG Vice Chair(s)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elect</a:t>
            </a:r>
          </a:p>
          <a:p>
            <a:pPr lvl="1">
              <a:buFont typeface="Times New Roman" pitchFamily="16" charset="0"/>
              <a:buChar char="•"/>
            </a:pPr>
            <a:r>
              <a:rPr lang="en-GB" sz="1400" dirty="0"/>
              <a:t>Hitoshi Morioka</a:t>
            </a:r>
          </a:p>
          <a:p>
            <a:pPr lvl="1">
              <a:buFont typeface="Times New Roman" pitchFamily="16" charset="0"/>
              <a:buChar char="•"/>
            </a:pPr>
            <a:r>
              <a:rPr lang="en-GB" sz="1400" dirty="0"/>
              <a:t>Stephen McCann</a:t>
            </a:r>
          </a:p>
          <a:p>
            <a:pPr marL="0" indent="0"/>
            <a:r>
              <a:rPr lang="en-GB" sz="1800" dirty="0"/>
              <a:t>As </a:t>
            </a:r>
            <a:r>
              <a:rPr lang="en-GB" sz="1800" dirty="0" err="1"/>
              <a:t>TGbc</a:t>
            </a:r>
            <a:r>
              <a:rPr lang="en-GB" sz="1800" dirty="0"/>
              <a:t> Vice chairs.</a:t>
            </a:r>
          </a:p>
          <a:p>
            <a:pPr marL="0" indent="0"/>
            <a:endParaRPr lang="en-GB" sz="1800" dirty="0"/>
          </a:p>
          <a:p>
            <a:r>
              <a:rPr lang="en-GB" sz="1600" dirty="0"/>
              <a:t>Mover/Second:	 Stuart Kerry / Abhishek Patil</a:t>
            </a:r>
          </a:p>
          <a:p>
            <a:endParaRPr lang="en-GB" sz="1600" strike="sngStrike" dirty="0"/>
          </a:p>
          <a:p>
            <a:r>
              <a:rPr lang="en-GB" sz="1600" dirty="0"/>
              <a:t>Y/N/A:  31 – 0 – 2  -- motion passed</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6827423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#165</a:t>
            </a:r>
            <a:br>
              <a:rPr lang="en-US" dirty="0"/>
            </a:br>
            <a:r>
              <a:rPr lang="en-US" dirty="0"/>
              <a:t>Confirmation of </a:t>
            </a:r>
            <a:r>
              <a:rPr lang="en-US" dirty="0" err="1"/>
              <a:t>TGbc</a:t>
            </a:r>
            <a:r>
              <a:rPr lang="en-US" dirty="0"/>
              <a:t> Secretary</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confirm the appointment of</a:t>
            </a:r>
          </a:p>
          <a:p>
            <a:pPr lvl="1">
              <a:buFont typeface="Times New Roman" pitchFamily="16" charset="0"/>
              <a:buChar char="•"/>
            </a:pPr>
            <a:r>
              <a:rPr lang="en-GB" sz="1400" dirty="0" err="1"/>
              <a:t>Xiaofei</a:t>
            </a:r>
            <a:r>
              <a:rPr lang="en-GB" sz="1400" dirty="0"/>
              <a:t> Wang</a:t>
            </a:r>
          </a:p>
          <a:p>
            <a:pPr marL="0" indent="0"/>
            <a:r>
              <a:rPr lang="en-GB" sz="1600" dirty="0"/>
              <a:t>As the </a:t>
            </a:r>
            <a:r>
              <a:rPr lang="en-GB" sz="1600" dirty="0" err="1"/>
              <a:t>TGbc</a:t>
            </a:r>
            <a:r>
              <a:rPr lang="en-GB" sz="1600" dirty="0"/>
              <a:t> Secretary</a:t>
            </a:r>
          </a:p>
          <a:p>
            <a:pPr marL="0" indent="0"/>
            <a:endParaRPr lang="en-GB" sz="1800" dirty="0"/>
          </a:p>
          <a:p>
            <a:pPr marL="0" indent="0"/>
            <a:endParaRPr lang="en-GB" sz="1800" dirty="0"/>
          </a:p>
          <a:p>
            <a:r>
              <a:rPr lang="en-GB" sz="1600" dirty="0"/>
              <a:t>Mover/Second:	Mike </a:t>
            </a:r>
            <a:r>
              <a:rPr lang="en-GB" sz="1600" dirty="0" err="1"/>
              <a:t>Montemurro</a:t>
            </a:r>
            <a:r>
              <a:rPr lang="en-GB" sz="1600" dirty="0"/>
              <a:t> / Antonio de la Oliva</a:t>
            </a:r>
          </a:p>
          <a:p>
            <a:r>
              <a:rPr lang="en-US" sz="1600" dirty="0"/>
              <a:t>Approved by unanimous consent</a:t>
            </a:r>
            <a:endParaRPr lang="en-GB" sz="1600"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0869719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#166</a:t>
            </a:r>
            <a:br>
              <a:rPr lang="en-US" dirty="0"/>
            </a:br>
            <a:r>
              <a:rPr lang="en-US" dirty="0"/>
              <a:t>Confirmation of </a:t>
            </a:r>
            <a:r>
              <a:rPr lang="en-US" dirty="0" err="1"/>
              <a:t>TGbc</a:t>
            </a:r>
            <a:r>
              <a:rPr lang="en-US" dirty="0"/>
              <a:t> Technical Editor</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confirm the appointment of</a:t>
            </a:r>
          </a:p>
          <a:p>
            <a:pPr lvl="1">
              <a:buFont typeface="Times New Roman" pitchFamily="16" charset="0"/>
              <a:buChar char="•"/>
            </a:pPr>
            <a:r>
              <a:rPr lang="en-GB" sz="1400" dirty="0"/>
              <a:t>Carol Ansley</a:t>
            </a:r>
          </a:p>
          <a:p>
            <a:pPr marL="0" indent="0"/>
            <a:r>
              <a:rPr lang="en-GB" sz="1600" dirty="0"/>
              <a:t>As the </a:t>
            </a:r>
            <a:r>
              <a:rPr lang="en-GB" sz="1600" dirty="0" err="1"/>
              <a:t>TGbc</a:t>
            </a:r>
            <a:r>
              <a:rPr lang="en-GB" sz="1600" dirty="0"/>
              <a:t> Technical Editor</a:t>
            </a:r>
          </a:p>
          <a:p>
            <a:pPr marL="0" indent="0"/>
            <a:endParaRPr lang="en-GB" sz="1800" dirty="0"/>
          </a:p>
          <a:p>
            <a:pPr marL="0" indent="0"/>
            <a:endParaRPr lang="en-GB" sz="1800" dirty="0"/>
          </a:p>
          <a:p>
            <a:r>
              <a:rPr lang="en-GB" sz="1600" dirty="0"/>
              <a:t>Mover/Second:	 Stuart Kerry / Stephen McCann</a:t>
            </a:r>
          </a:p>
          <a:p>
            <a:r>
              <a:rPr lang="en-US" sz="1600" dirty="0"/>
              <a:t>Approved by unanimous consent</a:t>
            </a:r>
            <a:endParaRPr lang="en-GB" sz="1600"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1744635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#167</a:t>
            </a:r>
            <a:br>
              <a:rPr lang="en-US" dirty="0"/>
            </a:br>
            <a:r>
              <a:rPr lang="en-US" dirty="0"/>
              <a:t>Approval of </a:t>
            </a:r>
            <a:r>
              <a:rPr lang="en-US" dirty="0" err="1"/>
              <a:t>TGbc</a:t>
            </a:r>
            <a:r>
              <a:rPr lang="en-US" dirty="0"/>
              <a:t> timeline</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approve the </a:t>
            </a:r>
            <a:r>
              <a:rPr lang="en-GB" sz="1600" dirty="0" err="1"/>
              <a:t>TGbc</a:t>
            </a:r>
            <a:r>
              <a:rPr lang="en-GB" sz="1600" dirty="0"/>
              <a:t> timeline as contained in slide 32 of  11-22/0586r0.</a:t>
            </a:r>
          </a:p>
          <a:p>
            <a:pPr marL="0" indent="0"/>
            <a:endParaRPr lang="en-GB" sz="1800" dirty="0"/>
          </a:p>
          <a:p>
            <a:pPr marL="0" indent="0"/>
            <a:endParaRPr lang="en-GB" sz="1800" dirty="0"/>
          </a:p>
          <a:p>
            <a:r>
              <a:rPr lang="en-GB" sz="1600" dirty="0"/>
              <a:t>Mover/Second:	</a:t>
            </a:r>
          </a:p>
          <a:p>
            <a:r>
              <a:rPr lang="en-GB" sz="1600" dirty="0">
                <a:highlight>
                  <a:srgbClr val="FFFF00"/>
                </a:highlight>
              </a:rPr>
              <a:t>Motion on consent agenda </a:t>
            </a:r>
            <a:r>
              <a:rPr lang="en-GB" sz="1600" dirty="0">
                <a:highlight>
                  <a:srgbClr val="FFFF00"/>
                </a:highlight>
                <a:sym typeface="Wingdings" pitchFamily="2" charset="2"/>
              </a:rPr>
              <a:t> </a:t>
            </a:r>
            <a:r>
              <a:rPr lang="en-GB" sz="1600" dirty="0">
                <a:highlight>
                  <a:srgbClr val="FFFF00"/>
                </a:highlight>
              </a:rPr>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41007341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#168</a:t>
            </a:r>
            <a:br>
              <a:rPr lang="en-US" dirty="0"/>
            </a:br>
            <a:r>
              <a:rPr lang="en-US" dirty="0"/>
              <a:t>Approval of </a:t>
            </a:r>
            <a:r>
              <a:rPr lang="en-US" dirty="0" err="1"/>
              <a:t>TGbc</a:t>
            </a:r>
            <a:r>
              <a:rPr lang="en-US" dirty="0"/>
              <a:t> PAR Extension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r>
              <a:rPr lang="en-GB" dirty="0"/>
              <a:t>Believing that the PAR contained in the document referenced below meets IEEE-SA guidelines,</a:t>
            </a:r>
            <a:endParaRPr lang="en-GB" b="0" dirty="0"/>
          </a:p>
          <a:p>
            <a:r>
              <a:rPr lang="en-GB" dirty="0"/>
              <a:t>Request that the PAR contained in </a:t>
            </a:r>
            <a:r>
              <a:rPr lang="en-GB" dirty="0">
                <a:highlight>
                  <a:srgbClr val="FFFF00"/>
                </a:highlight>
              </a:rPr>
              <a:t>11-22/0692r0</a:t>
            </a:r>
            <a:r>
              <a:rPr lang="en-GB" dirty="0"/>
              <a:t> be posted to the IEEE 802 Executive Committee (EC) agenda for WG 802 preview and EC approval to submit to </a:t>
            </a:r>
            <a:r>
              <a:rPr lang="en-GB" dirty="0" err="1"/>
              <a:t>NesCom</a:t>
            </a:r>
            <a:r>
              <a:rPr lang="en-GB" dirty="0"/>
              <a:t>.</a:t>
            </a:r>
            <a:endParaRPr lang="en-GB" b="0" dirty="0"/>
          </a:p>
          <a:p>
            <a:r>
              <a:rPr lang="en-GB" dirty="0"/>
              <a:t> </a:t>
            </a:r>
            <a:endParaRPr lang="en-GB" b="0" dirty="0"/>
          </a:p>
          <a:p>
            <a:r>
              <a:rPr lang="en-GB" dirty="0"/>
              <a:t>Moved: </a:t>
            </a:r>
            <a:r>
              <a:rPr lang="en-GB"/>
              <a:t>Stephen McCann</a:t>
            </a:r>
          </a:p>
          <a:p>
            <a:r>
              <a:rPr lang="en-GB"/>
              <a:t>Seconded</a:t>
            </a:r>
            <a:r>
              <a:rPr lang="en-GB" dirty="0"/>
              <a:t>: Antonio de la Oliva</a:t>
            </a:r>
          </a:p>
          <a:p>
            <a:r>
              <a:rPr lang="en-GB" dirty="0"/>
              <a:t>Result: y-n-a – 29/0/2 – motion passes</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2794841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649F6-B5DF-6CC9-3999-0E39A18CFEB8}"/>
              </a:ext>
            </a:extLst>
          </p:cNvPr>
          <p:cNvSpPr>
            <a:spLocks noGrp="1"/>
          </p:cNvSpPr>
          <p:nvPr>
            <p:ph type="title"/>
          </p:nvPr>
        </p:nvSpPr>
        <p:spPr/>
        <p:txBody>
          <a:bodyPr/>
          <a:lstStyle/>
          <a:p>
            <a:r>
              <a:rPr lang="en-US" dirty="0"/>
              <a:t>Straw Poll #38</a:t>
            </a:r>
          </a:p>
        </p:txBody>
      </p:sp>
      <p:sp>
        <p:nvSpPr>
          <p:cNvPr id="3" name="Content Placeholder 2">
            <a:extLst>
              <a:ext uri="{FF2B5EF4-FFF2-40B4-BE49-F238E27FC236}">
                <a16:creationId xmlns:a16="http://schemas.microsoft.com/office/drawing/2014/main" id="{3B8950DE-89AE-81BD-BC9F-3A38FD0E5F08}"/>
              </a:ext>
            </a:extLst>
          </p:cNvPr>
          <p:cNvSpPr>
            <a:spLocks noGrp="1"/>
          </p:cNvSpPr>
          <p:nvPr>
            <p:ph idx="1"/>
          </p:nvPr>
        </p:nvSpPr>
        <p:spPr/>
        <p:txBody>
          <a:bodyPr/>
          <a:lstStyle/>
          <a:p>
            <a:r>
              <a:rPr lang="en-US" sz="1200" dirty="0"/>
              <a:t>In lieu of having discussed DCN 11-22/746r1;</a:t>
            </a:r>
          </a:p>
          <a:p>
            <a:r>
              <a:rPr lang="en-US" sz="1200" dirty="0"/>
              <a:t>Which of the text version do you prefer:</a:t>
            </a:r>
          </a:p>
          <a:p>
            <a:pPr marL="457200" indent="-457200">
              <a:buAutoNum type="alphaLcParenBoth"/>
            </a:pPr>
            <a:r>
              <a:rPr lang="en-US" sz="1200" dirty="0"/>
              <a:t>Current version</a:t>
            </a:r>
          </a:p>
          <a:p>
            <a:pPr marL="0" indent="0"/>
            <a:r>
              <a:rPr lang="en-GB" sz="1200" dirty="0"/>
              <a:t>Beacon, Probe Request/Response, ANQP Request/Response, Authentication, Association Request/Response and EBCS Content Request/Response frames, and 4-way handshake are optional to receive EBCS traffic streams.</a:t>
            </a:r>
          </a:p>
          <a:p>
            <a:pPr marL="0" indent="0"/>
            <a:r>
              <a:rPr lang="en-US" sz="1200" dirty="0"/>
              <a:t>(b) CID 3192 version</a:t>
            </a:r>
          </a:p>
          <a:p>
            <a:pPr marL="0" indent="0"/>
            <a:r>
              <a:rPr lang="en-GB" sz="1200" dirty="0"/>
              <a:t>Beacon, Probe Request/Response, ANQP Request/Response, Authentication, Association Request/Response and EBCS Content Request/Response frames, and 4-way handshake might be optional to receive EBCS traffic streams depending on the requirements and status of the desired EBCS traffic streams.</a:t>
            </a:r>
          </a:p>
          <a:p>
            <a:pPr marL="0" indent="0"/>
            <a:r>
              <a:rPr lang="en-US" sz="1200" dirty="0"/>
              <a:t>(c) CID 3111 version</a:t>
            </a:r>
          </a:p>
          <a:p>
            <a:pPr marL="0" indent="0"/>
            <a:r>
              <a:rPr lang="en-GB" sz="1200" dirty="0"/>
              <a:t>Beacon, Probe Request/Response, and ANQP Request/Response, are optional in that STAs can choose among them, or use EBCS Info frames, for learning about EBCS offerings. EBCS Content Request/Response frames and ANQP Request/Response are optional in that STAs can choose among them for managing EBCS subscriptions. Authentication, Association Request/Response, and 4-way handshake are optional in that requirements can vary for different EBCS streams</a:t>
            </a:r>
          </a:p>
          <a:p>
            <a:pPr marL="0" indent="0"/>
            <a:r>
              <a:rPr lang="en-GB" sz="1200" dirty="0"/>
              <a:t>(d) Remove the sentence</a:t>
            </a:r>
          </a:p>
          <a:p>
            <a:pPr marL="0" indent="0"/>
            <a:r>
              <a:rPr lang="en-US" sz="1200" dirty="0"/>
              <a:t>(e) Abstain</a:t>
            </a:r>
          </a:p>
          <a:p>
            <a:pPr marL="0" indent="0"/>
            <a:r>
              <a:rPr lang="en-US" sz="1200" dirty="0"/>
              <a:t>Result: a - 1 / b - 2 / c -1 / d -1 / e -1 </a:t>
            </a:r>
          </a:p>
        </p:txBody>
      </p:sp>
      <p:sp>
        <p:nvSpPr>
          <p:cNvPr id="4" name="Slide Number Placeholder 3">
            <a:extLst>
              <a:ext uri="{FF2B5EF4-FFF2-40B4-BE49-F238E27FC236}">
                <a16:creationId xmlns:a16="http://schemas.microsoft.com/office/drawing/2014/main" id="{5EF82E6F-5514-EB1F-6676-18AABA59379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2D92F91-A13B-8EA6-75E2-652F0B3609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EFC54DB-3C96-C181-9B3A-C3693F0DBCE1}"/>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36845925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#169</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“2022-05-13 - ready for motion” tab of </a:t>
            </a:r>
            <a:r>
              <a:rPr lang="en-GB" sz="1600" dirty="0">
                <a:highlight>
                  <a:srgbClr val="FFFF00"/>
                </a:highlight>
              </a:rPr>
              <a:t>11-22/0686r03</a:t>
            </a:r>
            <a:r>
              <a:rPr lang="en-GB" sz="1600" dirty="0"/>
              <a:t>.</a:t>
            </a:r>
          </a:p>
          <a:p>
            <a:pPr marL="457200" lvl="1" indent="0"/>
            <a:endParaRPr lang="en-GB" sz="1400" dirty="0"/>
          </a:p>
          <a:p>
            <a:r>
              <a:rPr lang="en-GB" sz="1600" dirty="0"/>
              <a:t>Mover/Second:		Hitoshi Morioka /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5062988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C371B-DAEF-7961-7703-F398607837A7}"/>
              </a:ext>
            </a:extLst>
          </p:cNvPr>
          <p:cNvSpPr>
            <a:spLocks noGrp="1"/>
          </p:cNvSpPr>
          <p:nvPr>
            <p:ph type="title"/>
          </p:nvPr>
        </p:nvSpPr>
        <p:spPr/>
        <p:txBody>
          <a:bodyPr/>
          <a:lstStyle/>
          <a:p>
            <a:r>
              <a:rPr lang="en-US" dirty="0"/>
              <a:t>Straw Poll #39</a:t>
            </a:r>
          </a:p>
        </p:txBody>
      </p:sp>
      <p:sp>
        <p:nvSpPr>
          <p:cNvPr id="3" name="Content Placeholder 2">
            <a:extLst>
              <a:ext uri="{FF2B5EF4-FFF2-40B4-BE49-F238E27FC236}">
                <a16:creationId xmlns:a16="http://schemas.microsoft.com/office/drawing/2014/main" id="{24012393-2C3D-AC9C-2B25-7BA83B803CDA}"/>
              </a:ext>
            </a:extLst>
          </p:cNvPr>
          <p:cNvSpPr>
            <a:spLocks noGrp="1"/>
          </p:cNvSpPr>
          <p:nvPr>
            <p:ph idx="1"/>
          </p:nvPr>
        </p:nvSpPr>
        <p:spPr/>
        <p:txBody>
          <a:bodyPr/>
          <a:lstStyle/>
          <a:p>
            <a:r>
              <a:rPr lang="en-US" dirty="0"/>
              <a:t>Are you in favor of removing support of “Ed25519” from the </a:t>
            </a:r>
            <a:r>
              <a:rPr lang="en-US" dirty="0" err="1"/>
              <a:t>TGbc</a:t>
            </a:r>
            <a:r>
              <a:rPr lang="en-US" dirty="0"/>
              <a:t> draft?</a:t>
            </a:r>
          </a:p>
          <a:p>
            <a:endParaRPr lang="en-US" dirty="0"/>
          </a:p>
          <a:p>
            <a:r>
              <a:rPr lang="en-US" dirty="0"/>
              <a:t>Yes - 3</a:t>
            </a:r>
          </a:p>
          <a:p>
            <a:r>
              <a:rPr lang="en-US" dirty="0"/>
              <a:t>No  - 0</a:t>
            </a:r>
          </a:p>
          <a:p>
            <a:r>
              <a:rPr lang="en-US" dirty="0"/>
              <a:t>Abstain - 8</a:t>
            </a:r>
          </a:p>
        </p:txBody>
      </p:sp>
      <p:sp>
        <p:nvSpPr>
          <p:cNvPr id="4" name="Slide Number Placeholder 3">
            <a:extLst>
              <a:ext uri="{FF2B5EF4-FFF2-40B4-BE49-F238E27FC236}">
                <a16:creationId xmlns:a16="http://schemas.microsoft.com/office/drawing/2014/main" id="{4E0B14C2-282E-9C83-A558-89A5EF681BC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87336CA2-C40C-606A-883E-7909349801D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2717846-BC73-0B7F-3F6E-7CC69A842A81}"/>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41724433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#150 -- #161</a:t>
            </a:r>
          </a:p>
          <a:p>
            <a:r>
              <a:rPr lang="en-US" dirty="0"/>
              <a:t>Straw Polls  -- #37 </a:t>
            </a:r>
            <a:r>
              <a:rPr lang="en-US"/>
              <a:t>-- #37</a:t>
            </a:r>
            <a:endParaRPr lang="en-US" dirty="0"/>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48</a:t>
            </a:fld>
            <a:endParaRPr lang="en-GB"/>
          </a:p>
        </p:txBody>
      </p:sp>
    </p:spTree>
    <p:extLst>
      <p:ext uri="{BB962C8B-B14F-4D97-AF65-F5344CB8AC3E}">
        <p14:creationId xmlns:p14="http://schemas.microsoft.com/office/powerpoint/2010/main" val="133958948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#150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11/22-0204</a:t>
            </a:r>
            <a:r>
              <a:rPr lang="en-US" dirty="0">
                <a:highlight>
                  <a:srgbClr val="FFFF00"/>
                </a:highlight>
              </a:rPr>
              <a:t>r2</a:t>
            </a:r>
            <a:r>
              <a:rPr lang="en-US" dirty="0"/>
              <a:t>.</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942331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#189 -- #196</a:t>
            </a:r>
          </a:p>
          <a:p>
            <a:r>
              <a:rPr lang="en-US" dirty="0"/>
              <a:t>Straw Polls  -- n/a– n/a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5</a:t>
            </a:fld>
            <a:endParaRPr lang="en-GB"/>
          </a:p>
        </p:txBody>
      </p:sp>
    </p:spTree>
    <p:extLst>
      <p:ext uri="{BB962C8B-B14F-4D97-AF65-F5344CB8AC3E}">
        <p14:creationId xmlns:p14="http://schemas.microsoft.com/office/powerpoint/2010/main" val="221914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#151</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11-22/0050r0 (Jan online interim),</a:t>
            </a:r>
          </a:p>
          <a:p>
            <a:pPr lvl="1">
              <a:buFont typeface="Times New Roman" pitchFamily="16" charset="0"/>
              <a:buChar char="•"/>
            </a:pPr>
            <a:r>
              <a:rPr lang="en-GB" sz="1400" dirty="0"/>
              <a:t>11-22/0252r0 (Feb 01 telco),</a:t>
            </a:r>
          </a:p>
          <a:p>
            <a:pPr lvl="1">
              <a:buFont typeface="Times New Roman" pitchFamily="16" charset="0"/>
              <a:buChar char="•"/>
            </a:pPr>
            <a:r>
              <a:rPr lang="en-GB" sz="1400" dirty="0"/>
              <a:t>11-22/0297r0 (Feb 08 telco),</a:t>
            </a:r>
          </a:p>
          <a:p>
            <a:pPr lvl="1">
              <a:buFont typeface="Times New Roman" pitchFamily="16" charset="0"/>
              <a:buChar char="•"/>
            </a:pPr>
            <a:r>
              <a:rPr lang="en-GB" sz="1400" dirty="0"/>
              <a:t>11-22/0342r0 (Feb 15 telco)</a:t>
            </a:r>
          </a:p>
          <a:p>
            <a:pPr lvl="1">
              <a:buFont typeface="Times New Roman" pitchFamily="16" charset="0"/>
              <a:buChar char="•"/>
            </a:pPr>
            <a:r>
              <a:rPr lang="en-GB" sz="1400" dirty="0"/>
              <a:t>11-22/0362r0 (Feb 22 telco)</a:t>
            </a:r>
          </a:p>
          <a:p>
            <a:pPr lvl="1">
              <a:buFont typeface="Times New Roman" pitchFamily="16" charset="0"/>
              <a:buChar char="•"/>
            </a:pPr>
            <a:r>
              <a:rPr lang="en-GB" sz="1400" dirty="0"/>
              <a:t>11-22/0372r0 (Mar 01 telco)</a:t>
            </a: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5718238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#152</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“2022-03-07 - ready for motion” tab of 11-21/1758r21.</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08045162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 for CID 2217 as contained in 11-22/0298r2.</a:t>
            </a:r>
          </a:p>
          <a:p>
            <a:pPr marL="457200" lvl="1" indent="0"/>
            <a:endParaRPr lang="en-GB" sz="1400" dirty="0"/>
          </a:p>
          <a:p>
            <a:r>
              <a:rPr lang="en-GB" sz="1600" dirty="0"/>
              <a:t>Mover/Second:		Mike </a:t>
            </a:r>
            <a:r>
              <a:rPr lang="en-GB" sz="1600" dirty="0" err="1"/>
              <a:t>Montemurro</a:t>
            </a:r>
            <a:r>
              <a:rPr lang="en-GB" sz="1600" dirty="0"/>
              <a:t> / </a:t>
            </a:r>
            <a:r>
              <a:rPr lang="en-GB" sz="1600" dirty="0" err="1"/>
              <a:t>Abhi</a:t>
            </a:r>
            <a:r>
              <a:rPr lang="en-GB" sz="1600" dirty="0"/>
              <a:t> Patil</a:t>
            </a:r>
          </a:p>
          <a:p>
            <a:r>
              <a:rPr lang="en-GB" sz="1600" dirty="0"/>
              <a:t>Approved by unanimous consent (with one abstain)</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433813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#154</a:t>
            </a:r>
            <a:br>
              <a:rPr lang="en-US" dirty="0"/>
            </a:br>
            <a:r>
              <a:rPr lang="en-US" dirty="0"/>
              <a:t>Approval of Changes to the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changes to the </a:t>
            </a:r>
            <a:r>
              <a:rPr lang="en-GB" sz="1600" dirty="0" err="1"/>
              <a:t>TGbc</a:t>
            </a:r>
            <a:r>
              <a:rPr lang="en-GB" sz="1600" dirty="0"/>
              <a:t> draft as contained in 11-22/425r2.</a:t>
            </a:r>
          </a:p>
          <a:p>
            <a:pPr marL="457200" lvl="1" indent="0"/>
            <a:endParaRPr lang="en-GB" sz="1400" dirty="0"/>
          </a:p>
          <a:p>
            <a:r>
              <a:rPr lang="en-GB" sz="1600" dirty="0"/>
              <a:t>Mover/Second:		Hitoshi Morioka/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19731499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#155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“2022-03-09 - ready for motion” tab of 11-21/1758</a:t>
            </a:r>
            <a:r>
              <a:rPr lang="en-GB" sz="1600" dirty="0">
                <a:highlight>
                  <a:srgbClr val="FFFF00"/>
                </a:highlight>
              </a:rPr>
              <a:t>r24</a:t>
            </a:r>
            <a:r>
              <a:rPr lang="en-GB" sz="1600" dirty="0"/>
              <a:t>.</a:t>
            </a:r>
          </a:p>
          <a:p>
            <a:pPr marL="457200" lvl="1" indent="0"/>
            <a:endParaRPr lang="en-GB" sz="1400" dirty="0"/>
          </a:p>
          <a:p>
            <a:r>
              <a:rPr lang="en-GB" sz="1600" dirty="0"/>
              <a:t>Mover/Second:		</a:t>
            </a:r>
            <a:r>
              <a:rPr lang="en-GB" sz="1600" dirty="0" err="1"/>
              <a:t>Xiaofei</a:t>
            </a:r>
            <a:r>
              <a:rPr lang="en-GB" sz="1600" dirty="0"/>
              <a:t> Wang / </a:t>
            </a:r>
            <a:r>
              <a:rPr lang="en-GB" sz="1600" dirty="0" err="1"/>
              <a:t>Abhi</a:t>
            </a:r>
            <a:r>
              <a:rPr lang="en-GB" sz="1600" dirty="0"/>
              <a:t>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r>
              <a:rPr lang="en-GB" sz="1600" dirty="0"/>
              <a:t>Note to the Editor: This motion changes the previously adopted resolution for CID </a:t>
            </a:r>
            <a:r>
              <a:rPr lang="en-GB" sz="1600" dirty="0">
                <a:highlight>
                  <a:srgbClr val="FFFF00"/>
                </a:highlight>
              </a:rPr>
              <a:t>2165</a:t>
            </a:r>
            <a:r>
              <a:rPr lang="en-GB" sz="1600" dirty="0"/>
              <a:t>.</a:t>
            </a:r>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68943373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E8507-1A8D-4749-B688-A16FC0A1A70D}"/>
              </a:ext>
            </a:extLst>
          </p:cNvPr>
          <p:cNvSpPr>
            <a:spLocks noGrp="1"/>
          </p:cNvSpPr>
          <p:nvPr>
            <p:ph type="title"/>
          </p:nvPr>
        </p:nvSpPr>
        <p:spPr/>
        <p:txBody>
          <a:bodyPr/>
          <a:lstStyle/>
          <a:p>
            <a:r>
              <a:rPr lang="en-US" dirty="0"/>
              <a:t>Straw Poll #37</a:t>
            </a:r>
          </a:p>
        </p:txBody>
      </p:sp>
      <p:sp>
        <p:nvSpPr>
          <p:cNvPr id="3" name="Content Placeholder 2">
            <a:extLst>
              <a:ext uri="{FF2B5EF4-FFF2-40B4-BE49-F238E27FC236}">
                <a16:creationId xmlns:a16="http://schemas.microsoft.com/office/drawing/2014/main" id="{BE56282C-6A2F-2144-A0E9-D9AD08AAB570}"/>
              </a:ext>
            </a:extLst>
          </p:cNvPr>
          <p:cNvSpPr>
            <a:spLocks noGrp="1"/>
          </p:cNvSpPr>
          <p:nvPr>
            <p:ph idx="1"/>
          </p:nvPr>
        </p:nvSpPr>
        <p:spPr/>
        <p:txBody>
          <a:bodyPr/>
          <a:lstStyle/>
          <a:p>
            <a:r>
              <a:rPr lang="en-US" dirty="0"/>
              <a:t>Are you supporting to further explore the direction of contribution 22-11/341r1?</a:t>
            </a:r>
          </a:p>
          <a:p>
            <a:endParaRPr lang="en-US" dirty="0"/>
          </a:p>
          <a:p>
            <a:r>
              <a:rPr lang="en-US" dirty="0"/>
              <a:t>Yes: 2</a:t>
            </a:r>
          </a:p>
          <a:p>
            <a:r>
              <a:rPr lang="en-US" dirty="0"/>
              <a:t>No: 6</a:t>
            </a:r>
          </a:p>
          <a:p>
            <a:r>
              <a:rPr lang="en-US" dirty="0"/>
              <a:t>Abstain: 3</a:t>
            </a:r>
          </a:p>
        </p:txBody>
      </p:sp>
      <p:sp>
        <p:nvSpPr>
          <p:cNvPr id="4" name="Slide Number Placeholder 3">
            <a:extLst>
              <a:ext uri="{FF2B5EF4-FFF2-40B4-BE49-F238E27FC236}">
                <a16:creationId xmlns:a16="http://schemas.microsoft.com/office/drawing/2014/main" id="{4ACB8F2D-A508-E744-8133-391B281A4FAA}"/>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8A996E2E-0151-7A4C-91F4-6BE7538D5B3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91D4556-9E3D-8549-9F0A-6F6EC0CFC15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7270404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#156</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“2022-03-10 - ready for motion” tab of 11-21/1758r26.</a:t>
            </a:r>
          </a:p>
          <a:p>
            <a:pPr marL="457200" lvl="1" indent="0"/>
            <a:endParaRPr lang="en-GB" sz="1400" dirty="0"/>
          </a:p>
          <a:p>
            <a:r>
              <a:rPr lang="en-GB" sz="1600" dirty="0"/>
              <a:t>Mover/Second:		</a:t>
            </a:r>
            <a:r>
              <a:rPr lang="en-GB" sz="1600" dirty="0" err="1"/>
              <a:t>Xiaofei</a:t>
            </a:r>
            <a:r>
              <a:rPr lang="en-GB" sz="1600" dirty="0"/>
              <a:t> Wang / </a:t>
            </a:r>
            <a:r>
              <a:rPr lang="en-GB" sz="1600" dirty="0" err="1"/>
              <a:t>Abhi</a:t>
            </a:r>
            <a:r>
              <a:rPr lang="en-GB" sz="1600" dirty="0"/>
              <a:t>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12977979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#157</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“2022-03-10</a:t>
            </a:r>
            <a:r>
              <a:rPr lang="en-GB" sz="1600" dirty="0">
                <a:highlight>
                  <a:srgbClr val="FFFF00"/>
                </a:highlight>
              </a:rPr>
              <a:t>a</a:t>
            </a:r>
            <a:r>
              <a:rPr lang="en-GB" sz="1600" dirty="0"/>
              <a:t> - ready for motion” tab of 11-21/1758r27.</a:t>
            </a:r>
          </a:p>
          <a:p>
            <a:pPr marL="457200" lvl="1" indent="0"/>
            <a:endParaRPr lang="en-GB" sz="1400" dirty="0"/>
          </a:p>
          <a:p>
            <a:r>
              <a:rPr lang="en-GB" sz="1600" dirty="0"/>
              <a:t>Mover/Second:		Hitoshi Morioka //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96006856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#158</a:t>
            </a:r>
            <a:br>
              <a:rPr lang="en-US" dirty="0"/>
            </a:br>
            <a:r>
              <a:rPr lang="en-US" dirty="0"/>
              <a:t> Change to the </a:t>
            </a:r>
            <a:r>
              <a:rPr lang="en-US" dirty="0" err="1"/>
              <a:t>TGbc</a:t>
            </a:r>
            <a:r>
              <a:rPr lang="en-US" dirty="0"/>
              <a:t>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following change to the </a:t>
            </a:r>
            <a:r>
              <a:rPr lang="en-GB" sz="1600" dirty="0" err="1"/>
              <a:t>TGbc</a:t>
            </a:r>
            <a:r>
              <a:rPr lang="en-GB" sz="1600" dirty="0"/>
              <a:t> Draft:</a:t>
            </a:r>
          </a:p>
          <a:p>
            <a:pPr>
              <a:buFont typeface="Times New Roman" pitchFamily="16" charset="0"/>
              <a:buChar char="•"/>
            </a:pPr>
            <a:endParaRPr lang="en-GB" sz="1600" dirty="0"/>
          </a:p>
          <a:p>
            <a:pPr lvl="1">
              <a:buFont typeface="Times New Roman" pitchFamily="16" charset="0"/>
              <a:buChar char="•"/>
            </a:pPr>
            <a:r>
              <a:rPr lang="en-GB" sz="1200" dirty="0"/>
              <a:t>Editor: change globally “content ID”  to  “EBCS traffic stream ID” </a:t>
            </a:r>
          </a:p>
          <a:p>
            <a:pPr lvl="1">
              <a:buFont typeface="Times New Roman" pitchFamily="16" charset="0"/>
              <a:buChar char="•"/>
            </a:pPr>
            <a:r>
              <a:rPr lang="en-GB" sz="1200" dirty="0"/>
              <a:t>And</a:t>
            </a:r>
          </a:p>
          <a:p>
            <a:pPr lvl="1">
              <a:buFont typeface="Times New Roman" pitchFamily="16" charset="0"/>
              <a:buChar char="•"/>
            </a:pPr>
            <a:r>
              <a:rPr lang="en-GB" sz="1200" dirty="0"/>
              <a:t>“Content ID”  to  “EBCS Traffic Stream ID”</a:t>
            </a:r>
          </a:p>
          <a:p>
            <a:pPr marL="457200" lvl="1" indent="0"/>
            <a:endParaRPr lang="en-GB" sz="1400" dirty="0"/>
          </a:p>
          <a:p>
            <a:r>
              <a:rPr lang="en-GB" sz="1600" dirty="0"/>
              <a:t>Mover/Second:		Hitoshi Morioka //  </a:t>
            </a:r>
            <a:r>
              <a:rPr lang="en-GB" sz="1600" dirty="0" err="1"/>
              <a:t>Abhi</a:t>
            </a:r>
            <a:r>
              <a:rPr lang="en-GB" sz="1600" dirty="0"/>
              <a:t> Patil</a:t>
            </a:r>
          </a:p>
          <a:p>
            <a:endParaRPr lang="en-GB" sz="1600" strike="sngStrike" dirty="0"/>
          </a:p>
          <a:p>
            <a:endParaRPr lang="en-GB" sz="1600" strike="sngStrike" dirty="0"/>
          </a:p>
          <a:p>
            <a:r>
              <a:rPr lang="en-GB" sz="1600" dirty="0"/>
              <a:t>Y/N</a:t>
            </a:r>
            <a:r>
              <a:rPr lang="en-GB" sz="1600"/>
              <a:t>/A    3 – 2 – 4    Motion Fails.</a:t>
            </a:r>
            <a:endParaRPr lang="en-GB" sz="1600"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21682764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#159</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for CID </a:t>
            </a:r>
            <a:r>
              <a:rPr lang="en-GB" sz="1600" dirty="0">
                <a:highlight>
                  <a:srgbClr val="FFFF00"/>
                </a:highlight>
              </a:rPr>
              <a:t>2198</a:t>
            </a:r>
            <a:r>
              <a:rPr lang="en-GB" sz="1600" dirty="0"/>
              <a:t> as contained in the “unassigned” tab of 11-21/1758r28.</a:t>
            </a:r>
          </a:p>
          <a:p>
            <a:pPr marL="457200" lvl="1" indent="0"/>
            <a:endParaRPr lang="en-GB" sz="1400" dirty="0"/>
          </a:p>
          <a:p>
            <a:r>
              <a:rPr lang="en-GB" sz="1600" dirty="0"/>
              <a:t>Mover/Second:		Stephen McCann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599781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#189</a:t>
            </a:r>
            <a:br>
              <a:rPr lang="en-US" dirty="0"/>
            </a:br>
            <a:r>
              <a:rPr lang="en-US" dirty="0"/>
              <a:t>Approve Agenda (Mon morning ad-hoc)</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11/22-1721r1.</a:t>
            </a:r>
          </a:p>
          <a:p>
            <a:endParaRPr lang="en-US" dirty="0"/>
          </a:p>
          <a:p>
            <a:r>
              <a:rPr lang="en-US" dirty="0"/>
              <a:t>Mover:	</a:t>
            </a:r>
            <a:r>
              <a:rPr lang="en-US" dirty="0" err="1"/>
              <a:t>Xiaofei</a:t>
            </a:r>
            <a:r>
              <a:rPr lang="en-US" dirty="0"/>
              <a:t> Wang</a:t>
            </a:r>
          </a:p>
          <a:p>
            <a:r>
              <a:rPr lang="en-US" dirty="0"/>
              <a:t>Second:	Hitoshi Morioka</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30151149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#160</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200" dirty="0"/>
              <a:t>Move to approve the following resolution for CID 2205:</a:t>
            </a:r>
          </a:p>
          <a:p>
            <a:pPr marL="0" indent="0"/>
            <a:endParaRPr lang="en-GB" sz="1200" dirty="0"/>
          </a:p>
          <a:p>
            <a:pPr marL="0" indent="0"/>
            <a:r>
              <a:rPr lang="en-GB" sz="1200" dirty="0"/>
              <a:t>Reject. </a:t>
            </a:r>
          </a:p>
          <a:p>
            <a:pPr marL="0" indent="0"/>
            <a:endParaRPr lang="en-GB" sz="1200" dirty="0"/>
          </a:p>
          <a:p>
            <a:pPr marL="0" indent="0"/>
            <a:r>
              <a:rPr lang="en-GB" sz="1200" dirty="0"/>
              <a:t>The TG discussed one proposed resolution as contained in the “unassigned” tab of 11-21/1758r28 and could not reach consensus on accepting the proposed resolution.  The existing draft text is technically correct.</a:t>
            </a:r>
          </a:p>
          <a:p>
            <a:pPr marL="0" indent="0"/>
            <a:endParaRPr lang="en-GB" sz="1100" dirty="0"/>
          </a:p>
          <a:p>
            <a:pPr marL="0" indent="0"/>
            <a:r>
              <a:rPr lang="en-GB" sz="1200" dirty="0"/>
              <a:t>TG members have determined that all cited references clearly point to the EBCS DL case (for example all of the reference at 31.23, 32.37, 63.1, 65.20, 65.39, 85.3/12/15/36, 91.58 in D2.2 point to EBCS Info frame and only an EBCS AP is permitted to transmit this frame).</a:t>
            </a:r>
          </a:p>
          <a:p>
            <a:endParaRPr lang="en-GB" sz="1200" strike="sngStrike" dirty="0"/>
          </a:p>
          <a:p>
            <a:r>
              <a:rPr lang="en-GB" sz="1200" dirty="0"/>
              <a:t>Mover / Second: Stephen McCann / Carol Ansley</a:t>
            </a:r>
          </a:p>
          <a:p>
            <a:r>
              <a:rPr lang="en-GB" sz="1200" dirty="0"/>
              <a:t>Approved by unanimous consent</a:t>
            </a:r>
          </a:p>
          <a:p>
            <a:endParaRPr lang="en-GB" sz="1200" dirty="0"/>
          </a:p>
          <a:p>
            <a:endParaRPr lang="en-GB" sz="12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1899161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#161</a:t>
            </a:r>
            <a:br>
              <a:rPr lang="en-US" dirty="0"/>
            </a:br>
            <a:r>
              <a:rPr lang="en-US" dirty="0"/>
              <a:t>Recirculation of </a:t>
            </a:r>
            <a:r>
              <a:rPr lang="en-US" dirty="0" err="1"/>
              <a:t>TGbc</a:t>
            </a:r>
            <a:r>
              <a:rPr lang="en-US" dirty="0"/>
              <a:t> D3.0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802.11 WG to approve the following motion:</a:t>
            </a:r>
          </a:p>
          <a:p>
            <a:pPr lvl="0">
              <a:buFont typeface="Arial" panose="020B0604020202020204" pitchFamily="34" charset="0"/>
              <a:buChar char="•"/>
            </a:pPr>
            <a:r>
              <a:rPr lang="en-US" sz="2000" dirty="0"/>
              <a:t>Having approved comment resolutions for all of the comments received from LB 257 on </a:t>
            </a:r>
            <a:r>
              <a:rPr lang="en-US" sz="2000" dirty="0" err="1"/>
              <a:t>TGbc</a:t>
            </a:r>
            <a:r>
              <a:rPr lang="en-US" sz="2000" dirty="0"/>
              <a:t> D2.0 as contained in document 11-21/1758r29,</a:t>
            </a:r>
            <a:endParaRPr lang="en-GB" sz="2000" dirty="0"/>
          </a:p>
          <a:p>
            <a:pPr lvl="0">
              <a:buFont typeface="Arial" panose="020B0604020202020204" pitchFamily="34" charset="0"/>
              <a:buChar char="•"/>
            </a:pPr>
            <a:r>
              <a:rPr lang="en-US" sz="2000" dirty="0"/>
              <a:t>Instruct the editor to prepare Draft D3.0 incorporating these resolutions and,</a:t>
            </a:r>
            <a:endParaRPr lang="en-GB" sz="2000" dirty="0"/>
          </a:p>
          <a:p>
            <a:pPr lvl="0">
              <a:buFont typeface="Arial" panose="020B0604020202020204" pitchFamily="34" charset="0"/>
              <a:buChar char="•"/>
            </a:pPr>
            <a:r>
              <a:rPr lang="en-US" sz="2000" dirty="0"/>
              <a:t>Approve a 20 day Working Group Recirculation Ballot asking the question “Should </a:t>
            </a:r>
            <a:r>
              <a:rPr lang="en-US" sz="2000" dirty="0" err="1"/>
              <a:t>TGbc</a:t>
            </a:r>
            <a:r>
              <a:rPr lang="en-US" sz="2000" dirty="0"/>
              <a:t> D3.0 be forwarded to SA Ballot?”</a:t>
            </a:r>
            <a:endParaRPr lang="en-GB" sz="2000" dirty="0"/>
          </a:p>
          <a:p>
            <a:endParaRPr lang="en-US" sz="2000" dirty="0"/>
          </a:p>
          <a:p>
            <a:r>
              <a:rPr lang="en-US" sz="2000" dirty="0"/>
              <a:t>Mover / Second:  Stephen McCann  /  </a:t>
            </a:r>
            <a:r>
              <a:rPr lang="en-US" sz="2000" dirty="0" err="1"/>
              <a:t>Xiaofei</a:t>
            </a:r>
            <a:r>
              <a:rPr lang="en-US" sz="2000" dirty="0"/>
              <a:t> Wang</a:t>
            </a:r>
          </a:p>
          <a:p>
            <a:r>
              <a:rPr lang="en-US" sz="2000" dirty="0"/>
              <a:t>Y/N/A:  7 – 0 - 0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55423869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February ‘22–  March ‘22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#146 -- #149</a:t>
            </a:r>
          </a:p>
          <a:p>
            <a:r>
              <a:rPr lang="en-US" dirty="0"/>
              <a:t>Straw Polls  -- n/a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62</a:t>
            </a:fld>
            <a:endParaRPr lang="en-GB"/>
          </a:p>
        </p:txBody>
      </p:sp>
    </p:spTree>
    <p:extLst>
      <p:ext uri="{BB962C8B-B14F-4D97-AF65-F5344CB8AC3E}">
        <p14:creationId xmlns:p14="http://schemas.microsoft.com/office/powerpoint/2010/main" val="33668257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“2022-02-01 - ready for motion” tab of 11-21/1758r14.</a:t>
            </a:r>
          </a:p>
          <a:p>
            <a:pPr marL="457200" lvl="1" indent="0"/>
            <a:endParaRPr lang="en-GB" sz="1400" dirty="0"/>
          </a:p>
          <a:p>
            <a:r>
              <a:rPr lang="en-GB" sz="1600" dirty="0"/>
              <a:t>Mover/Second:		Antonio de la Oliva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420224732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a:t>
            </a:r>
            <a:r>
              <a:rPr lang="en-US"/>
              <a:t>#147</a:t>
            </a:r>
            <a:br>
              <a:rPr lang="en-US" dirty="0"/>
            </a:br>
            <a:r>
              <a:rPr lang="en-US" dirty="0"/>
              <a:t>Change of comment resolution for CIDs: </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Change the resolution for the following CIDs to:</a:t>
            </a:r>
          </a:p>
          <a:p>
            <a:pPr lvl="1">
              <a:buFont typeface="Times New Roman" pitchFamily="16" charset="0"/>
              <a:buChar char="•"/>
            </a:pPr>
            <a:r>
              <a:rPr lang="en-GB" sz="1200" dirty="0"/>
              <a:t>CID 2017 – Revise. A new clause under 9.4.1 has been created with a definition of the EBCS Info frame Tx Countdown. This definition is later reused across all the frames including this field. Editor please implement changes in document https://</a:t>
            </a:r>
            <a:r>
              <a:rPr lang="en-GB" sz="1200" dirty="0" err="1"/>
              <a:t>mentor.ieee.org</a:t>
            </a:r>
            <a:r>
              <a:rPr lang="en-GB" sz="1200" dirty="0"/>
              <a:t>/802.11/</a:t>
            </a:r>
            <a:r>
              <a:rPr lang="en-GB" sz="1200" dirty="0" err="1"/>
              <a:t>dcn</a:t>
            </a:r>
            <a:r>
              <a:rPr lang="en-GB" sz="1200" dirty="0"/>
              <a:t>/22/11-22-0095-01-00bc-resolution-comments-2017-2030-2029-2022.docx tagged as CID 2017.</a:t>
            </a:r>
            <a:endParaRPr lang="en-GB" sz="1600" dirty="0"/>
          </a:p>
          <a:p>
            <a:pPr lvl="1">
              <a:buFont typeface="Times New Roman" pitchFamily="16" charset="0"/>
              <a:buChar char="•"/>
            </a:pPr>
            <a:r>
              <a:rPr lang="en-GB" sz="1200" dirty="0"/>
              <a:t>CID 2022 – Revise. A new clause under 9.4.1 has been created with a definition of the EBCS Info frame Tx Countdown. This definition is later reused across all the frames including this field. Editor please implement changes in document https://</a:t>
            </a:r>
            <a:r>
              <a:rPr lang="en-GB" sz="1200" dirty="0" err="1"/>
              <a:t>mentor.ieee.org</a:t>
            </a:r>
            <a:r>
              <a:rPr lang="en-GB" sz="1200" dirty="0"/>
              <a:t>/802.11/</a:t>
            </a:r>
            <a:r>
              <a:rPr lang="en-GB" sz="1200" dirty="0" err="1"/>
              <a:t>dcn</a:t>
            </a:r>
            <a:r>
              <a:rPr lang="en-GB" sz="1200" dirty="0"/>
              <a:t>/22/11-22-0095-01-00bc-resolution-comments-2017-2030-2029-2022.docx tagged as CID 2022.</a:t>
            </a:r>
            <a:endParaRPr lang="en-GB" sz="1600" dirty="0"/>
          </a:p>
          <a:p>
            <a:pPr lvl="1">
              <a:buFont typeface="Times New Roman" pitchFamily="16" charset="0"/>
              <a:buChar char="•"/>
            </a:pPr>
            <a:r>
              <a:rPr lang="en-GB" sz="1200" dirty="0"/>
              <a:t>CID 2029 – Revise. The Broadcast Action octet has been removed and a single bit added to the EBCS Request Control field. Editor please implement the changes in https://</a:t>
            </a:r>
            <a:r>
              <a:rPr lang="en-GB" sz="1200" dirty="0" err="1"/>
              <a:t>mentor.ieee.org</a:t>
            </a:r>
            <a:r>
              <a:rPr lang="en-GB" sz="1200" dirty="0"/>
              <a:t>/802.11/</a:t>
            </a:r>
            <a:r>
              <a:rPr lang="en-GB" sz="1200" dirty="0" err="1"/>
              <a:t>dcn</a:t>
            </a:r>
            <a:r>
              <a:rPr lang="en-GB" sz="1200" dirty="0"/>
              <a:t>/22/11-22-0095-01-00bc-resolution-comments-2017-2030-2029-2022.docx tagged as CID 2029.</a:t>
            </a:r>
          </a:p>
          <a:p>
            <a:pPr marL="457200" lvl="1" indent="0"/>
            <a:endParaRPr lang="en-GB" sz="1400" dirty="0"/>
          </a:p>
          <a:p>
            <a:r>
              <a:rPr lang="en-GB" sz="1600" dirty="0"/>
              <a:t>Mover/Second:		Antonio de la Oliva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22142736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“2022-03-01 - ready for motion” tab of 11-21/1758r18.</a:t>
            </a:r>
          </a:p>
          <a:p>
            <a:pPr marL="457200" lvl="1" indent="0"/>
            <a:endParaRPr lang="en-GB" sz="1400" dirty="0"/>
          </a:p>
          <a:p>
            <a:r>
              <a:rPr lang="en-GB" sz="1600" dirty="0"/>
              <a:t>Mover/Second:		</a:t>
            </a:r>
            <a:r>
              <a:rPr lang="en-GB" sz="1600" dirty="0" err="1"/>
              <a:t>Xiaofei</a:t>
            </a:r>
            <a:r>
              <a:rPr lang="en-GB" sz="1600" dirty="0"/>
              <a:t> Wang / Antonio de la Oliva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82865253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#141 -- #145</a:t>
            </a:r>
          </a:p>
          <a:p>
            <a:r>
              <a:rPr lang="en-US" dirty="0"/>
              <a:t>Straw Polls  -- #36 -- #36</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66</a:t>
            </a:fld>
            <a:endParaRPr lang="en-GB"/>
          </a:p>
        </p:txBody>
      </p:sp>
    </p:spTree>
    <p:extLst>
      <p:ext uri="{BB962C8B-B14F-4D97-AF65-F5344CB8AC3E}">
        <p14:creationId xmlns:p14="http://schemas.microsoft.com/office/powerpoint/2010/main" val="186551381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#141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11/21-1954r1.</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7158421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#142</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11-21/1744r0 (Nov online Plenary),</a:t>
            </a:r>
          </a:p>
          <a:p>
            <a:pPr lvl="1">
              <a:buFont typeface="Times New Roman" pitchFamily="16" charset="0"/>
              <a:buChar char="•"/>
            </a:pPr>
            <a:r>
              <a:rPr lang="en-GB" sz="1400" dirty="0"/>
              <a:t>11-21/1884r0 (Nov 23 telco),</a:t>
            </a:r>
          </a:p>
          <a:p>
            <a:pPr lvl="1">
              <a:buFont typeface="Times New Roman" pitchFamily="16" charset="0"/>
              <a:buChar char="•"/>
            </a:pPr>
            <a:r>
              <a:rPr lang="en-GB" sz="1400" dirty="0"/>
              <a:t>11-21/1923r0 (Nov 30 telco),</a:t>
            </a:r>
          </a:p>
          <a:p>
            <a:pPr lvl="1">
              <a:buFont typeface="Times New Roman" pitchFamily="16" charset="0"/>
              <a:buChar char="•"/>
            </a:pPr>
            <a:r>
              <a:rPr lang="en-GB" sz="1400" dirty="0"/>
              <a:t>11-21/1975r0 (Dec 07 telco)</a:t>
            </a:r>
          </a:p>
          <a:p>
            <a:pPr lvl="1">
              <a:buFont typeface="Times New Roman" pitchFamily="16" charset="0"/>
              <a:buChar char="•"/>
            </a:pPr>
            <a:r>
              <a:rPr lang="en-GB" sz="1400" dirty="0"/>
              <a:t>11-21/1983r0 (Dec 21 telco)</a:t>
            </a:r>
          </a:p>
          <a:p>
            <a:pPr lvl="1">
              <a:buFont typeface="Times New Roman" pitchFamily="16" charset="0"/>
              <a:buChar char="•"/>
            </a:pPr>
            <a:r>
              <a:rPr lang="en-GB" sz="1400" dirty="0"/>
              <a:t>11-22/0012r0 (Jan 04 telco)</a:t>
            </a:r>
          </a:p>
          <a:p>
            <a:pPr lvl="1">
              <a:buFont typeface="Times New Roman" pitchFamily="16" charset="0"/>
              <a:buChar char="•"/>
            </a:pPr>
            <a:r>
              <a:rPr lang="en-GB" sz="1400" dirty="0"/>
              <a:t>11-22/0049r0 (Jan 11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41549739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“2022-01-19 - ready for motion” tab of 11-21/1758r9.</a:t>
            </a:r>
          </a:p>
          <a:p>
            <a:pPr marL="457200" lvl="1" indent="0"/>
            <a:endParaRPr lang="en-GB" sz="1400" dirty="0"/>
          </a:p>
          <a:p>
            <a:r>
              <a:rPr lang="en-GB" sz="1600" dirty="0"/>
              <a:t>Mover/Second:		Stephen McCann / </a:t>
            </a:r>
            <a:r>
              <a:rPr lang="en-GB" sz="1600" dirty="0" err="1"/>
              <a:t>Xiaofei</a:t>
            </a:r>
            <a:r>
              <a:rPr lang="en-GB" sz="1600"/>
              <a:t> Wang</a:t>
            </a:r>
            <a:endParaRPr lang="en-GB" sz="1600" dirty="0"/>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560114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#190</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11-22/1406r0 (September interim),</a:t>
            </a:r>
          </a:p>
          <a:p>
            <a:pPr lvl="1">
              <a:buFont typeface="Times New Roman" pitchFamily="16" charset="0"/>
              <a:buChar char="•"/>
            </a:pPr>
            <a:r>
              <a:rPr lang="en-GB" sz="1400" dirty="0"/>
              <a:t>11-22/1904r0 (November 9 telco)</a:t>
            </a: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30181281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230F5-D71C-E64D-BDE1-E7D1695ED200}"/>
              </a:ext>
            </a:extLst>
          </p:cNvPr>
          <p:cNvSpPr>
            <a:spLocks noGrp="1"/>
          </p:cNvSpPr>
          <p:nvPr>
            <p:ph type="title"/>
          </p:nvPr>
        </p:nvSpPr>
        <p:spPr/>
        <p:txBody>
          <a:bodyPr/>
          <a:lstStyle/>
          <a:p>
            <a:r>
              <a:rPr lang="en-US" dirty="0"/>
              <a:t>Straw Poll #36</a:t>
            </a:r>
          </a:p>
        </p:txBody>
      </p:sp>
      <p:sp>
        <p:nvSpPr>
          <p:cNvPr id="3" name="Content Placeholder 2">
            <a:extLst>
              <a:ext uri="{FF2B5EF4-FFF2-40B4-BE49-F238E27FC236}">
                <a16:creationId xmlns:a16="http://schemas.microsoft.com/office/drawing/2014/main" id="{AFB1331D-E9E4-2E4C-ACA0-BA3612D4AB59}"/>
              </a:ext>
            </a:extLst>
          </p:cNvPr>
          <p:cNvSpPr>
            <a:spLocks noGrp="1"/>
          </p:cNvSpPr>
          <p:nvPr>
            <p:ph idx="1"/>
          </p:nvPr>
        </p:nvSpPr>
        <p:spPr/>
        <p:txBody>
          <a:bodyPr/>
          <a:lstStyle/>
          <a:p>
            <a:r>
              <a:rPr lang="en-US" dirty="0"/>
              <a:t>Regarding CID 2211, which of the following direction is preferred to resolve the comment:</a:t>
            </a:r>
          </a:p>
          <a:p>
            <a:r>
              <a:rPr lang="en-US" dirty="0"/>
              <a:t>a) Add note: “</a:t>
            </a:r>
            <a:r>
              <a:rPr lang="en-GB" dirty="0"/>
              <a:t>NOTE – A large expiration time reduces the scope for a replay attack.”</a:t>
            </a:r>
          </a:p>
          <a:p>
            <a:r>
              <a:rPr lang="en-GB" dirty="0"/>
              <a:t>b) No additions / No note. Reject comment.</a:t>
            </a:r>
          </a:p>
          <a:p>
            <a:r>
              <a:rPr lang="en-GB" dirty="0"/>
              <a:t>c) Add note to avoid the words “replay attack”</a:t>
            </a:r>
          </a:p>
          <a:p>
            <a:r>
              <a:rPr lang="en-GB" dirty="0"/>
              <a:t>d) Abstain</a:t>
            </a:r>
          </a:p>
          <a:p>
            <a:endParaRPr lang="en-GB" dirty="0"/>
          </a:p>
          <a:p>
            <a:r>
              <a:rPr lang="en-GB" dirty="0"/>
              <a:t>A – 0 / B – 7 / C – 0 / D - 3</a:t>
            </a:r>
          </a:p>
        </p:txBody>
      </p:sp>
      <p:sp>
        <p:nvSpPr>
          <p:cNvPr id="4" name="Slide Number Placeholder 3">
            <a:extLst>
              <a:ext uri="{FF2B5EF4-FFF2-40B4-BE49-F238E27FC236}">
                <a16:creationId xmlns:a16="http://schemas.microsoft.com/office/drawing/2014/main" id="{D6BA467F-9FD8-0F4C-9586-40F5E73D3576}"/>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E07EEE99-44B9-2E44-B346-0369BB63D3F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9CA7A2A-17CD-C041-B777-3B7DED754432}"/>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3652382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3B7F5-174E-684B-BCAF-41224DBB6482}"/>
              </a:ext>
            </a:extLst>
          </p:cNvPr>
          <p:cNvSpPr>
            <a:spLocks noGrp="1"/>
          </p:cNvSpPr>
          <p:nvPr>
            <p:ph type="title"/>
          </p:nvPr>
        </p:nvSpPr>
        <p:spPr/>
        <p:txBody>
          <a:bodyPr/>
          <a:lstStyle/>
          <a:p>
            <a:r>
              <a:rPr lang="en-US" dirty="0"/>
              <a:t>Motion #144 </a:t>
            </a:r>
          </a:p>
        </p:txBody>
      </p:sp>
      <p:sp>
        <p:nvSpPr>
          <p:cNvPr id="3" name="Content Placeholder 2">
            <a:extLst>
              <a:ext uri="{FF2B5EF4-FFF2-40B4-BE49-F238E27FC236}">
                <a16:creationId xmlns:a16="http://schemas.microsoft.com/office/drawing/2014/main" id="{77ED38A1-285C-1C45-9C69-08E566237411}"/>
              </a:ext>
            </a:extLst>
          </p:cNvPr>
          <p:cNvSpPr>
            <a:spLocks noGrp="1"/>
          </p:cNvSpPr>
          <p:nvPr>
            <p:ph idx="1"/>
          </p:nvPr>
        </p:nvSpPr>
        <p:spPr/>
        <p:txBody>
          <a:bodyPr/>
          <a:lstStyle/>
          <a:p>
            <a:r>
              <a:rPr lang="en-US" sz="2000" dirty="0"/>
              <a:t>Move to set the resolution for CID 2211 to:</a:t>
            </a:r>
          </a:p>
          <a:p>
            <a:endParaRPr lang="en-US" sz="2000" dirty="0"/>
          </a:p>
          <a:p>
            <a:r>
              <a:rPr lang="en-GB" sz="2000" dirty="0"/>
              <a:t>"Rejected -- The last sentence in the last paragraph of the cited subclause (12.46.2.6) states that an EBCS proxy is allowed to discard the last seen Frame Count value for a certain non-AP STA (i.e., the transmitter of the EBCS UL frame) after some 'expiration' period. Most implementation are expected to follow this logic. Each implementation can select its criteria (i.e., expiration period) based on local constraints (such as storage capacity).”</a:t>
            </a:r>
          </a:p>
          <a:p>
            <a:endParaRPr lang="en-GB" sz="2000" dirty="0"/>
          </a:p>
          <a:p>
            <a:r>
              <a:rPr lang="en-GB" sz="2000" dirty="0"/>
              <a:t>Moved / Second: Mike </a:t>
            </a:r>
            <a:r>
              <a:rPr lang="en-GB" sz="2000" dirty="0" err="1"/>
              <a:t>Montemurro</a:t>
            </a:r>
            <a:r>
              <a:rPr lang="en-GB" sz="2000" dirty="0"/>
              <a:t> / Abhishek Patil</a:t>
            </a:r>
          </a:p>
          <a:p>
            <a:r>
              <a:rPr lang="en-GB" sz="2000" dirty="0"/>
              <a:t>Y/N/A: Approved by unanimous consent</a:t>
            </a:r>
          </a:p>
        </p:txBody>
      </p:sp>
      <p:sp>
        <p:nvSpPr>
          <p:cNvPr id="4" name="Slide Number Placeholder 3">
            <a:extLst>
              <a:ext uri="{FF2B5EF4-FFF2-40B4-BE49-F238E27FC236}">
                <a16:creationId xmlns:a16="http://schemas.microsoft.com/office/drawing/2014/main" id="{C2EF5277-BF39-D94E-B677-74DEEDA988B2}"/>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DC18697D-A974-FD40-9CFE-92429F2BBD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1BFA69A-1460-0049-8BF4-9A5877E8EB79}"/>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11988470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#145</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“2022-01-20 - ready for motion” tab of 11-21/1758r12 except the resolution for CID 2211.</a:t>
            </a:r>
          </a:p>
          <a:p>
            <a:pPr marL="457200" lvl="1" indent="0"/>
            <a:endParaRPr lang="en-GB" sz="1400" dirty="0"/>
          </a:p>
          <a:p>
            <a:r>
              <a:rPr lang="en-GB" sz="1600" dirty="0"/>
              <a:t>Mover/Second:		Stephen McCann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66449839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‘21–  January ‘22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#140 -- #140</a:t>
            </a:r>
          </a:p>
          <a:p>
            <a:r>
              <a:rPr lang="en-US" dirty="0"/>
              <a:t>Straw Polls  -- #35 -- #35</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73</a:t>
            </a:fld>
            <a:endParaRPr lang="en-GB"/>
          </a:p>
        </p:txBody>
      </p:sp>
    </p:spTree>
    <p:extLst>
      <p:ext uri="{BB962C8B-B14F-4D97-AF65-F5344CB8AC3E}">
        <p14:creationId xmlns:p14="http://schemas.microsoft.com/office/powerpoint/2010/main" val="64248243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“2022-01-04 - ready for motion” tab of 11-21/1758r7.</a:t>
            </a:r>
          </a:p>
          <a:p>
            <a:pPr marL="457200" lvl="1" indent="0"/>
            <a:endParaRPr lang="en-GB" sz="1400" dirty="0"/>
          </a:p>
          <a:p>
            <a:r>
              <a:rPr lang="en-GB" sz="1600" dirty="0"/>
              <a:t>Mover/Second:		Stephen McCann/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77403544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2EB90-1F1A-0744-8B5F-B2C93CE1933C}"/>
              </a:ext>
            </a:extLst>
          </p:cNvPr>
          <p:cNvSpPr>
            <a:spLocks noGrp="1"/>
          </p:cNvSpPr>
          <p:nvPr>
            <p:ph type="title"/>
          </p:nvPr>
        </p:nvSpPr>
        <p:spPr/>
        <p:txBody>
          <a:bodyPr/>
          <a:lstStyle/>
          <a:p>
            <a:r>
              <a:rPr lang="en-US" dirty="0"/>
              <a:t>Straw Poll #35</a:t>
            </a:r>
          </a:p>
        </p:txBody>
      </p:sp>
      <p:sp>
        <p:nvSpPr>
          <p:cNvPr id="3" name="Content Placeholder 2">
            <a:extLst>
              <a:ext uri="{FF2B5EF4-FFF2-40B4-BE49-F238E27FC236}">
                <a16:creationId xmlns:a16="http://schemas.microsoft.com/office/drawing/2014/main" id="{4CC1B01F-E7BC-8046-B96B-84A199916997}"/>
              </a:ext>
            </a:extLst>
          </p:cNvPr>
          <p:cNvSpPr>
            <a:spLocks noGrp="1"/>
          </p:cNvSpPr>
          <p:nvPr>
            <p:ph idx="1"/>
          </p:nvPr>
        </p:nvSpPr>
        <p:spPr/>
        <p:txBody>
          <a:bodyPr/>
          <a:lstStyle/>
          <a:p>
            <a:r>
              <a:rPr lang="en-US" dirty="0"/>
              <a:t>Considering the traffic categories as presented in 11-21/1829r3, slide 11,</a:t>
            </a:r>
          </a:p>
          <a:p>
            <a:r>
              <a:rPr lang="en-US" dirty="0"/>
              <a:t>Which layer to advertise the content update interval for buffered content</a:t>
            </a:r>
          </a:p>
          <a:p>
            <a:pPr marL="457200" indent="-457200">
              <a:buAutoNum type="alphaLcParenR"/>
            </a:pPr>
            <a:r>
              <a:rPr lang="en-US" dirty="0"/>
              <a:t>.11 MAC layer</a:t>
            </a:r>
          </a:p>
          <a:p>
            <a:pPr marL="457200" indent="-457200">
              <a:buAutoNum type="alphaLcParenR"/>
            </a:pPr>
            <a:r>
              <a:rPr lang="en-US" dirty="0"/>
              <a:t>Higher layer</a:t>
            </a:r>
          </a:p>
          <a:p>
            <a:pPr marL="457200" indent="-457200">
              <a:buAutoNum type="alphaLcParenR"/>
            </a:pPr>
            <a:endParaRPr lang="en-US" dirty="0"/>
          </a:p>
          <a:p>
            <a:pPr marL="0" indent="0"/>
            <a:r>
              <a:rPr lang="en-US" dirty="0"/>
              <a:t>A – 5</a:t>
            </a:r>
          </a:p>
          <a:p>
            <a:pPr marL="0" indent="0"/>
            <a:r>
              <a:rPr lang="en-US" dirty="0"/>
              <a:t>B -- 3</a:t>
            </a:r>
          </a:p>
          <a:p>
            <a:pPr marL="0" indent="0"/>
            <a:endParaRPr lang="en-US" dirty="0"/>
          </a:p>
        </p:txBody>
      </p:sp>
      <p:sp>
        <p:nvSpPr>
          <p:cNvPr id="4" name="Slide Number Placeholder 3">
            <a:extLst>
              <a:ext uri="{FF2B5EF4-FFF2-40B4-BE49-F238E27FC236}">
                <a16:creationId xmlns:a16="http://schemas.microsoft.com/office/drawing/2014/main" id="{DB0FD09E-4167-B64B-8D8E-2CE2AD84F13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03F02FA2-932E-2F44-9149-63D2C59822E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8FCC634-7C23-8F4C-9A4E-D9C910CCCA5D}"/>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02424795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#135 -- #139</a:t>
            </a:r>
          </a:p>
          <a:p>
            <a:r>
              <a:rPr lang="en-US" dirty="0"/>
              <a:t>Straw Polls  -- #34 -- #34</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76</a:t>
            </a:fld>
            <a:endParaRPr lang="en-GB"/>
          </a:p>
        </p:txBody>
      </p:sp>
    </p:spTree>
    <p:extLst>
      <p:ext uri="{BB962C8B-B14F-4D97-AF65-F5344CB8AC3E}">
        <p14:creationId xmlns:p14="http://schemas.microsoft.com/office/powerpoint/2010/main" val="206772266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#135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11/21-1654r2.</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06571953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11-21/1357r0 (Sep online Interim),</a:t>
            </a:r>
          </a:p>
          <a:p>
            <a:pPr lvl="1">
              <a:buFont typeface="Times New Roman" pitchFamily="16" charset="0"/>
              <a:buChar char="•"/>
            </a:pPr>
            <a:r>
              <a:rPr lang="en-GB" sz="1400" dirty="0"/>
              <a:t>11-21/1462r0 (Sep 07 telco),</a:t>
            </a:r>
          </a:p>
          <a:p>
            <a:pPr lvl="1">
              <a:buFont typeface="Times New Roman" pitchFamily="16" charset="0"/>
              <a:buChar char="•"/>
            </a:pPr>
            <a:r>
              <a:rPr lang="en-GB" sz="1400" dirty="0"/>
              <a:t>11-21/1589r0 (Sep 28 telco),</a:t>
            </a:r>
          </a:p>
          <a:p>
            <a:pPr lvl="1">
              <a:buFont typeface="Times New Roman" pitchFamily="16" charset="0"/>
              <a:buChar char="•"/>
            </a:pPr>
            <a:r>
              <a:rPr lang="en-GB" sz="1400" dirty="0"/>
              <a:t>11-21/1743r0 (Nov 08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60125197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“2021-11-11 - ready for motion” tab of 11-21/1758r4.</a:t>
            </a:r>
          </a:p>
          <a:p>
            <a:pPr marL="457200" lvl="1" indent="0"/>
            <a:endParaRPr lang="en-GB" sz="1400" dirty="0"/>
          </a:p>
          <a:p>
            <a:r>
              <a:rPr lang="en-GB" sz="1600" dirty="0"/>
              <a:t>Mover/Second:		Hitoshi Morioka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364048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#191</a:t>
            </a:r>
            <a:br>
              <a:rPr lang="en-US" dirty="0"/>
            </a:br>
            <a:r>
              <a:rPr lang="en-US" dirty="0"/>
              <a:t>Approve Agenda (Nov Plenary session)</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11/22-1721r2.</a:t>
            </a:r>
          </a:p>
          <a:p>
            <a:endParaRPr lang="en-US" dirty="0"/>
          </a:p>
          <a:p>
            <a:r>
              <a:rPr lang="en-US" dirty="0"/>
              <a:t>Mover:	Peter Yee</a:t>
            </a:r>
          </a:p>
          <a:p>
            <a:r>
              <a:rPr lang="en-US" dirty="0"/>
              <a:t>Second:	Hitoshi Morioka</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8528928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“2021-11-12 - ready for motion” tab of 11-21/1758r5.</a:t>
            </a:r>
          </a:p>
          <a:p>
            <a:pPr marL="457200" lvl="1" indent="0"/>
            <a:endParaRPr lang="en-GB" sz="1400" dirty="0"/>
          </a:p>
          <a:p>
            <a:r>
              <a:rPr lang="en-GB" sz="1600" dirty="0"/>
              <a:t>Mover/Second:		Stephen McCann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7558765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DA003-4501-1C46-9526-162A02C7293F}"/>
              </a:ext>
            </a:extLst>
          </p:cNvPr>
          <p:cNvSpPr>
            <a:spLocks noGrp="1"/>
          </p:cNvSpPr>
          <p:nvPr>
            <p:ph type="title"/>
          </p:nvPr>
        </p:nvSpPr>
        <p:spPr/>
        <p:txBody>
          <a:bodyPr/>
          <a:lstStyle/>
          <a:p>
            <a:r>
              <a:rPr lang="en-US" dirty="0"/>
              <a:t>Straw Poll #34</a:t>
            </a:r>
          </a:p>
        </p:txBody>
      </p:sp>
      <p:sp>
        <p:nvSpPr>
          <p:cNvPr id="3" name="Content Placeholder 2">
            <a:extLst>
              <a:ext uri="{FF2B5EF4-FFF2-40B4-BE49-F238E27FC236}">
                <a16:creationId xmlns:a16="http://schemas.microsoft.com/office/drawing/2014/main" id="{95819422-8E15-984C-BE33-EF914C8781CF}"/>
              </a:ext>
            </a:extLst>
          </p:cNvPr>
          <p:cNvSpPr>
            <a:spLocks noGrp="1"/>
          </p:cNvSpPr>
          <p:nvPr>
            <p:ph idx="1"/>
          </p:nvPr>
        </p:nvSpPr>
        <p:spPr/>
        <p:txBody>
          <a:bodyPr/>
          <a:lstStyle/>
          <a:p>
            <a:r>
              <a:rPr lang="en-US" dirty="0"/>
              <a:t>Do you agree to add the authentication information to the EBCS content response frame to reduce the EBCS downlink latency? (see 11-21/1787r3)</a:t>
            </a:r>
          </a:p>
          <a:p>
            <a:endParaRPr lang="en-US" dirty="0"/>
          </a:p>
          <a:p>
            <a:r>
              <a:rPr lang="en-US" dirty="0"/>
              <a:t>Yes: 1</a:t>
            </a:r>
          </a:p>
          <a:p>
            <a:r>
              <a:rPr lang="en-US" dirty="0"/>
              <a:t>No: 5</a:t>
            </a:r>
          </a:p>
          <a:p>
            <a:r>
              <a:rPr lang="en-US" dirty="0"/>
              <a:t>Abstain: 2</a:t>
            </a:r>
          </a:p>
          <a:p>
            <a:endParaRPr lang="en-US" dirty="0"/>
          </a:p>
          <a:p>
            <a:r>
              <a:rPr lang="en-US" dirty="0"/>
              <a:t>9 – not participating in poll</a:t>
            </a:r>
          </a:p>
        </p:txBody>
      </p:sp>
      <p:sp>
        <p:nvSpPr>
          <p:cNvPr id="4" name="Slide Number Placeholder 3">
            <a:extLst>
              <a:ext uri="{FF2B5EF4-FFF2-40B4-BE49-F238E27FC236}">
                <a16:creationId xmlns:a16="http://schemas.microsoft.com/office/drawing/2014/main" id="{66CD344D-A400-AE45-8DC9-56AE8BD8A9F1}"/>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EE77424D-FC65-6D4C-95D1-ACA71140F81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E3C46AB5-328A-5741-909A-0AF185F274D8}"/>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03081369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34CEF-E47D-F04C-B9B0-38DE1B13AFEA}"/>
              </a:ext>
            </a:extLst>
          </p:cNvPr>
          <p:cNvSpPr>
            <a:spLocks noGrp="1"/>
          </p:cNvSpPr>
          <p:nvPr>
            <p:ph type="title"/>
          </p:nvPr>
        </p:nvSpPr>
        <p:spPr/>
        <p:txBody>
          <a:bodyPr/>
          <a:lstStyle/>
          <a:p>
            <a:r>
              <a:rPr lang="en-US" dirty="0"/>
              <a:t>Motion #139</a:t>
            </a:r>
          </a:p>
        </p:txBody>
      </p:sp>
      <p:sp>
        <p:nvSpPr>
          <p:cNvPr id="3" name="Content Placeholder 2">
            <a:extLst>
              <a:ext uri="{FF2B5EF4-FFF2-40B4-BE49-F238E27FC236}">
                <a16:creationId xmlns:a16="http://schemas.microsoft.com/office/drawing/2014/main" id="{955A5942-B0A8-2E4F-A0ED-105744EC82FB}"/>
              </a:ext>
            </a:extLst>
          </p:cNvPr>
          <p:cNvSpPr>
            <a:spLocks noGrp="1"/>
          </p:cNvSpPr>
          <p:nvPr>
            <p:ph idx="1"/>
          </p:nvPr>
        </p:nvSpPr>
        <p:spPr/>
        <p:txBody>
          <a:bodyPr/>
          <a:lstStyle/>
          <a:p>
            <a:r>
              <a:rPr lang="en-US" dirty="0"/>
              <a:t>Authorize the </a:t>
            </a:r>
            <a:r>
              <a:rPr lang="en-US" dirty="0" err="1"/>
              <a:t>TGbc</a:t>
            </a:r>
            <a:r>
              <a:rPr lang="en-US" dirty="0"/>
              <a:t> Chair to take actions to make P802.11bc D2.0 available in the IEEE web shop for purchase.</a:t>
            </a:r>
          </a:p>
          <a:p>
            <a:endParaRPr lang="en-US" dirty="0"/>
          </a:p>
          <a:p>
            <a:r>
              <a:rPr lang="en-GB" dirty="0"/>
              <a:t>Mover/Second:		Stephen McCann / Hitoshi Morioka</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EEBC869F-E275-734A-BED6-1745A4A5294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7566FCF2-67E3-EF42-8AF2-D0B060DFE1B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5D0C972-49F2-6B48-9EB2-85F614B65941}"/>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4623945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#128 -- #134</a:t>
            </a:r>
          </a:p>
          <a:p>
            <a:r>
              <a:rPr lang="en-US" dirty="0"/>
              <a:t>Straw Polls  -- #33 </a:t>
            </a:r>
            <a:r>
              <a:rPr lang="en-US"/>
              <a:t>-- #33</a:t>
            </a:r>
            <a:endParaRPr lang="en-US" dirty="0"/>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83</a:t>
            </a:fld>
            <a:endParaRPr lang="en-GB"/>
          </a:p>
        </p:txBody>
      </p:sp>
    </p:spTree>
    <p:extLst>
      <p:ext uri="{BB962C8B-B14F-4D97-AF65-F5344CB8AC3E}">
        <p14:creationId xmlns:p14="http://schemas.microsoft.com/office/powerpoint/2010/main" val="147180293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#128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11/21-1355r2.</a:t>
            </a:r>
          </a:p>
          <a:p>
            <a:endParaRPr lang="en-US" dirty="0"/>
          </a:p>
          <a:p>
            <a:r>
              <a:rPr lang="en-US" dirty="0"/>
              <a:t>Mover:	Abhishek Patil</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83211103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#129</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11-21/0962r0 (July online Plenary),</a:t>
            </a:r>
          </a:p>
          <a:p>
            <a:pPr lvl="1">
              <a:buFont typeface="Times New Roman" pitchFamily="16" charset="0"/>
              <a:buChar char="•"/>
            </a:pPr>
            <a:r>
              <a:rPr lang="en-GB" sz="1400" dirty="0"/>
              <a:t>11-21/1244r0 (July 27 telco),</a:t>
            </a:r>
          </a:p>
          <a:p>
            <a:pPr lvl="1">
              <a:buFont typeface="Times New Roman" pitchFamily="16" charset="0"/>
              <a:buChar char="•"/>
            </a:pPr>
            <a:r>
              <a:rPr lang="en-GB" sz="1400" dirty="0"/>
              <a:t>11-21/1323r0 (August 10 telco),</a:t>
            </a:r>
          </a:p>
          <a:p>
            <a:pPr lvl="1">
              <a:buFont typeface="Times New Roman" pitchFamily="16" charset="0"/>
              <a:buChar char="•"/>
            </a:pPr>
            <a:r>
              <a:rPr lang="en-GB" sz="1400" dirty="0"/>
              <a:t>11-21/1377r0 (August 17 telco),</a:t>
            </a:r>
          </a:p>
          <a:p>
            <a:pPr lvl="1">
              <a:buFont typeface="Times New Roman" pitchFamily="16" charset="0"/>
              <a:buChar char="•"/>
            </a:pPr>
            <a:r>
              <a:rPr lang="en-GB" sz="1400" dirty="0"/>
              <a:t>11-21/1398r0 (August 24 telco),</a:t>
            </a:r>
          </a:p>
          <a:p>
            <a:pPr lvl="1">
              <a:buFont typeface="Times New Roman" pitchFamily="16" charset="0"/>
              <a:buChar char="•"/>
            </a:pPr>
            <a:r>
              <a:rPr lang="en-GB" sz="1400" dirty="0"/>
              <a:t>11-21/1422r0 (August 31 telco),</a:t>
            </a:r>
          </a:p>
          <a:p>
            <a:pPr lvl="1">
              <a:buFont typeface="Times New Roman" pitchFamily="16" charset="0"/>
              <a:buChar char="•"/>
            </a:pPr>
            <a:r>
              <a:rPr lang="en-GB" sz="1400" dirty="0"/>
              <a:t>11-21/1462r0 (September 07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0562024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“2021-09-13 - ready for motion” tab of 11-20/1985r47.</a:t>
            </a:r>
          </a:p>
          <a:p>
            <a:pPr marL="457200" lvl="1" indent="0"/>
            <a:endParaRPr lang="en-GB" sz="1400" dirty="0"/>
          </a:p>
          <a:p>
            <a:r>
              <a:rPr lang="en-GB" sz="1600" dirty="0"/>
              <a:t>Mover/Second:	Hitoshi Morioka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r>
              <a:rPr lang="en-GB" sz="1200" dirty="0"/>
              <a:t>Note: CID 1035 was removed from motion tab r47 per request from Morioka-san, who would like to provide different resolution that satisfies other CIDs too.</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10582830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3F8D1-7691-3547-968B-C014F992BEC9}"/>
              </a:ext>
            </a:extLst>
          </p:cNvPr>
          <p:cNvSpPr>
            <a:spLocks noGrp="1"/>
          </p:cNvSpPr>
          <p:nvPr>
            <p:ph type="title"/>
          </p:nvPr>
        </p:nvSpPr>
        <p:spPr/>
        <p:txBody>
          <a:bodyPr/>
          <a:lstStyle/>
          <a:p>
            <a:r>
              <a:rPr lang="en-US" dirty="0"/>
              <a:t>Straw Poll #33</a:t>
            </a:r>
          </a:p>
        </p:txBody>
      </p:sp>
      <p:sp>
        <p:nvSpPr>
          <p:cNvPr id="3" name="Content Placeholder 2">
            <a:extLst>
              <a:ext uri="{FF2B5EF4-FFF2-40B4-BE49-F238E27FC236}">
                <a16:creationId xmlns:a16="http://schemas.microsoft.com/office/drawing/2014/main" id="{1FD57EB7-2405-A64C-9958-3459A034C5FE}"/>
              </a:ext>
            </a:extLst>
          </p:cNvPr>
          <p:cNvSpPr>
            <a:spLocks noGrp="1"/>
          </p:cNvSpPr>
          <p:nvPr>
            <p:ph idx="1"/>
          </p:nvPr>
        </p:nvSpPr>
        <p:spPr/>
        <p:txBody>
          <a:bodyPr/>
          <a:lstStyle/>
          <a:p>
            <a:r>
              <a:rPr lang="en-US" dirty="0"/>
              <a:t>Which of the following crypto functions should be used in </a:t>
            </a:r>
            <a:r>
              <a:rPr lang="en-US" dirty="0" err="1"/>
              <a:t>TGbc</a:t>
            </a:r>
            <a:r>
              <a:rPr lang="en-US" dirty="0"/>
              <a:t>:</a:t>
            </a:r>
          </a:p>
          <a:p>
            <a:pPr marL="457200" indent="-457200">
              <a:buAutoNum type="alphaLcParenR"/>
            </a:pPr>
            <a:r>
              <a:rPr lang="en-US" dirty="0"/>
              <a:t>SHA2 family and HMAC</a:t>
            </a:r>
          </a:p>
          <a:p>
            <a:pPr marL="457200" indent="-457200">
              <a:buAutoNum type="alphaLcParenR"/>
            </a:pPr>
            <a:r>
              <a:rPr lang="en-US" dirty="0"/>
              <a:t>Keccak family</a:t>
            </a:r>
          </a:p>
          <a:p>
            <a:pPr marL="457200" indent="-457200">
              <a:buAutoNum type="alphaLcParenR"/>
            </a:pPr>
            <a:r>
              <a:rPr lang="en-US" dirty="0"/>
              <a:t>Abstain</a:t>
            </a:r>
          </a:p>
          <a:p>
            <a:pPr marL="457200" indent="-457200">
              <a:buAutoNum type="alphaLcParenR"/>
            </a:pPr>
            <a:endParaRPr lang="en-US" dirty="0"/>
          </a:p>
          <a:p>
            <a:pPr marL="0" indent="0"/>
            <a:r>
              <a:rPr lang="en-US" dirty="0"/>
              <a:t>Result: a) 2   - b) 1 – c) 5</a:t>
            </a:r>
          </a:p>
        </p:txBody>
      </p:sp>
      <p:sp>
        <p:nvSpPr>
          <p:cNvPr id="4" name="Slide Number Placeholder 3">
            <a:extLst>
              <a:ext uri="{FF2B5EF4-FFF2-40B4-BE49-F238E27FC236}">
                <a16:creationId xmlns:a16="http://schemas.microsoft.com/office/drawing/2014/main" id="{E0DD8752-BAC9-B247-8AFE-F4C90AFE46B2}"/>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362A39F-B9DE-9B44-965D-81F34545FDD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286AC74-A9C7-394F-A3D4-16B5FF8AB89F}"/>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33828648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DE6A-D7BC-9C4C-B516-AE117A7EE3DC}"/>
              </a:ext>
            </a:extLst>
          </p:cNvPr>
          <p:cNvSpPr>
            <a:spLocks noGrp="1"/>
          </p:cNvSpPr>
          <p:nvPr>
            <p:ph type="title"/>
          </p:nvPr>
        </p:nvSpPr>
        <p:spPr/>
        <p:txBody>
          <a:bodyPr/>
          <a:lstStyle/>
          <a:p>
            <a:r>
              <a:rPr lang="en-US" dirty="0"/>
              <a:t>Motion #131</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70D2A53-C537-A149-88F7-83C875358631}"/>
              </a:ext>
            </a:extLst>
          </p:cNvPr>
          <p:cNvSpPr>
            <a:spLocks noGrp="1"/>
          </p:cNvSpPr>
          <p:nvPr>
            <p:ph idx="1"/>
          </p:nvPr>
        </p:nvSpPr>
        <p:spPr/>
        <p:txBody>
          <a:bodyPr/>
          <a:lstStyle/>
          <a:p>
            <a:r>
              <a:rPr lang="en-US" dirty="0"/>
              <a:t>Approve the comment resolutions as contained in the</a:t>
            </a:r>
          </a:p>
          <a:p>
            <a:pPr>
              <a:buFont typeface="Arial" panose="020B0604020202020204" pitchFamily="34" charset="0"/>
              <a:buChar char="•"/>
            </a:pPr>
            <a:r>
              <a:rPr lang="en-US" dirty="0"/>
              <a:t>“</a:t>
            </a:r>
            <a:r>
              <a:rPr lang="en-US" dirty="0" err="1"/>
              <a:t>Xiaofei</a:t>
            </a:r>
            <a:r>
              <a:rPr lang="en-US" dirty="0"/>
              <a:t> Wang” tab of 11-21/1477r2, and</a:t>
            </a:r>
          </a:p>
          <a:p>
            <a:pPr>
              <a:buFont typeface="Arial" panose="020B0604020202020204" pitchFamily="34" charset="0"/>
              <a:buChar char="•"/>
            </a:pPr>
            <a:r>
              <a:rPr lang="en-US" dirty="0"/>
              <a:t>“Hitoshi Morioka” tab of 11-21/1458r6, and</a:t>
            </a:r>
          </a:p>
          <a:p>
            <a:pPr>
              <a:buFont typeface="Arial" panose="020B0604020202020204" pitchFamily="34" charset="0"/>
              <a:buChar char="•"/>
            </a:pPr>
            <a:r>
              <a:rPr lang="en-US" dirty="0"/>
              <a:t>“Hitoshi Morioka” tab of 11-21/768r19</a:t>
            </a:r>
          </a:p>
          <a:p>
            <a:endParaRPr lang="en-US" dirty="0"/>
          </a:p>
          <a:p>
            <a:r>
              <a:rPr lang="en-US" dirty="0"/>
              <a:t>Mover / Second: Stephen McCann / Antonio de la Oliva Delgado</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27C5E2F3-5E2B-C94E-82FA-40F96E1A9C51}"/>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EB92DB06-79EC-A647-A04C-B98ACAE87AD0}"/>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6EF4122-59A5-CC40-922A-3E6F3BDC7A74}"/>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95477104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04CE5-3EA6-C243-819D-A89DF00D9E6A}"/>
              </a:ext>
            </a:extLst>
          </p:cNvPr>
          <p:cNvSpPr>
            <a:spLocks noGrp="1"/>
          </p:cNvSpPr>
          <p:nvPr>
            <p:ph type="title"/>
          </p:nvPr>
        </p:nvSpPr>
        <p:spPr/>
        <p:txBody>
          <a:bodyPr/>
          <a:lstStyle/>
          <a:p>
            <a:r>
              <a:rPr lang="en-US" dirty="0"/>
              <a:t>Motion #132</a:t>
            </a:r>
            <a:br>
              <a:rPr lang="en-US" dirty="0"/>
            </a:br>
            <a:r>
              <a:rPr lang="en-US" dirty="0"/>
              <a:t>Reconsider comment resolutions</a:t>
            </a:r>
          </a:p>
        </p:txBody>
      </p:sp>
      <p:sp>
        <p:nvSpPr>
          <p:cNvPr id="3" name="Content Placeholder 2">
            <a:extLst>
              <a:ext uri="{FF2B5EF4-FFF2-40B4-BE49-F238E27FC236}">
                <a16:creationId xmlns:a16="http://schemas.microsoft.com/office/drawing/2014/main" id="{DA327C29-087D-6B47-A733-90C716DE603A}"/>
              </a:ext>
            </a:extLst>
          </p:cNvPr>
          <p:cNvSpPr>
            <a:spLocks noGrp="1"/>
          </p:cNvSpPr>
          <p:nvPr>
            <p:ph idx="1"/>
          </p:nvPr>
        </p:nvSpPr>
        <p:spPr/>
        <p:txBody>
          <a:bodyPr/>
          <a:lstStyle/>
          <a:p>
            <a:r>
              <a:rPr lang="en-US" sz="2000" dirty="0"/>
              <a:t>Move to change the comment resolution for CIDs 1409, 1149, 1415, and 1429 to:</a:t>
            </a:r>
          </a:p>
          <a:p>
            <a:pPr lvl="1"/>
            <a:r>
              <a:rPr lang="en-US" sz="1600" dirty="0"/>
              <a:t>“Revised. Editor to incorporate the changes in https://</a:t>
            </a:r>
            <a:r>
              <a:rPr lang="en-US" sz="1600" dirty="0" err="1"/>
              <a:t>mentor.ieee.org</a:t>
            </a:r>
            <a:r>
              <a:rPr lang="en-US" sz="1600" dirty="0"/>
              <a:t>/802.11/</a:t>
            </a:r>
            <a:r>
              <a:rPr lang="en-US" sz="1600" dirty="0" err="1"/>
              <a:t>dcn</a:t>
            </a:r>
            <a:r>
              <a:rPr lang="en-US" sz="1600" dirty="0"/>
              <a:t>/21/11-21-0239-20-00bc-resolutions-for-clause-11-100-2.docx”</a:t>
            </a:r>
          </a:p>
          <a:p>
            <a:endParaRPr lang="en-US" sz="2000" dirty="0"/>
          </a:p>
          <a:p>
            <a:r>
              <a:rPr lang="en-US" sz="2000" dirty="0"/>
              <a:t>Mover / Second: </a:t>
            </a:r>
            <a:r>
              <a:rPr lang="en-US" sz="2000" dirty="0" err="1"/>
              <a:t>Jouni</a:t>
            </a:r>
            <a:r>
              <a:rPr lang="en-US" sz="2000" dirty="0"/>
              <a:t> Malines / Stephen McCann</a:t>
            </a:r>
          </a:p>
          <a:p>
            <a:r>
              <a:rPr lang="en-GB" sz="2000" dirty="0"/>
              <a:t>Approved by unanimous consent</a:t>
            </a:r>
          </a:p>
          <a:p>
            <a:endParaRPr lang="en-US" sz="2000" dirty="0"/>
          </a:p>
          <a:p>
            <a:endParaRPr lang="en-US" sz="2000" dirty="0"/>
          </a:p>
          <a:p>
            <a:r>
              <a:rPr lang="en-US" sz="2000" dirty="0"/>
              <a:t>Note: reconsideration of comment resolution is necessary to align resolutions with the resolution for CIDs 1036 and 1274</a:t>
            </a:r>
          </a:p>
        </p:txBody>
      </p:sp>
      <p:sp>
        <p:nvSpPr>
          <p:cNvPr id="4" name="Slide Number Placeholder 3">
            <a:extLst>
              <a:ext uri="{FF2B5EF4-FFF2-40B4-BE49-F238E27FC236}">
                <a16:creationId xmlns:a16="http://schemas.microsoft.com/office/drawing/2014/main" id="{F6D61CC9-5C99-FC49-80F6-BEE5A63D6544}"/>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A5049744-6B0E-8746-9430-03C09A2F9D2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F6C2B29-0A14-254F-A21C-84B6F57EBF22}"/>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4170084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#192</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“2022-11-14 - ready for motion” tab of 11-22/1902r4.</a:t>
            </a:r>
          </a:p>
          <a:p>
            <a:pPr marL="457200" lvl="1" indent="0"/>
            <a:endParaRPr lang="en-GB" sz="1400" dirty="0"/>
          </a:p>
          <a:p>
            <a:r>
              <a:rPr lang="en-GB" sz="1600" dirty="0"/>
              <a:t>Mover/Second: Stephen McCann/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02842112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FB096-0BD4-2146-8EAF-774DA1133C3B}"/>
              </a:ext>
            </a:extLst>
          </p:cNvPr>
          <p:cNvSpPr>
            <a:spLocks noGrp="1"/>
          </p:cNvSpPr>
          <p:nvPr>
            <p:ph type="title"/>
          </p:nvPr>
        </p:nvSpPr>
        <p:spPr>
          <a:xfrm>
            <a:off x="685800" y="828699"/>
            <a:ext cx="7770813" cy="1065213"/>
          </a:xfrm>
        </p:spPr>
        <p:txBody>
          <a:bodyPr/>
          <a:lstStyle/>
          <a:p>
            <a:r>
              <a:rPr lang="en-US" dirty="0"/>
              <a:t>Motion #133</a:t>
            </a:r>
            <a:br>
              <a:rPr lang="en-US" dirty="0"/>
            </a:br>
            <a:r>
              <a:rPr lang="en-US" dirty="0"/>
              <a:t>Changes to the </a:t>
            </a:r>
            <a:r>
              <a:rPr lang="en-US" dirty="0" err="1"/>
              <a:t>TGbc</a:t>
            </a:r>
            <a:r>
              <a:rPr lang="en-US" dirty="0"/>
              <a:t> Draft (changes not related to a particular CID)</a:t>
            </a:r>
          </a:p>
        </p:txBody>
      </p:sp>
      <p:sp>
        <p:nvSpPr>
          <p:cNvPr id="3" name="Content Placeholder 2">
            <a:extLst>
              <a:ext uri="{FF2B5EF4-FFF2-40B4-BE49-F238E27FC236}">
                <a16:creationId xmlns:a16="http://schemas.microsoft.com/office/drawing/2014/main" id="{4EEAD0E6-CDA8-C340-B22B-14C386B8F903}"/>
              </a:ext>
            </a:extLst>
          </p:cNvPr>
          <p:cNvSpPr>
            <a:spLocks noGrp="1"/>
          </p:cNvSpPr>
          <p:nvPr>
            <p:ph idx="1"/>
          </p:nvPr>
        </p:nvSpPr>
        <p:spPr>
          <a:xfrm>
            <a:off x="685800" y="2124099"/>
            <a:ext cx="7770813" cy="4113213"/>
          </a:xfrm>
        </p:spPr>
        <p:txBody>
          <a:bodyPr/>
          <a:lstStyle/>
          <a:p>
            <a:r>
              <a:rPr lang="en-US" dirty="0"/>
              <a:t>Move to incorporate the changes tagged “w/o CID” in 11-21/1459r3 and 11-21/239r20 into the </a:t>
            </a:r>
            <a:r>
              <a:rPr lang="en-US" dirty="0" err="1"/>
              <a:t>TGbc</a:t>
            </a:r>
            <a:r>
              <a:rPr lang="en-US" dirty="0"/>
              <a:t> draft.</a:t>
            </a:r>
          </a:p>
          <a:p>
            <a:endParaRPr lang="en-US" dirty="0"/>
          </a:p>
          <a:p>
            <a:r>
              <a:rPr lang="en-US" dirty="0"/>
              <a:t>Mover / Second: Hitoshi Morioka / Stephen McCann</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FFFD4429-B2F2-DF4B-8938-C53E9598D02C}"/>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A823B207-E25F-E149-9816-15C30ADEC5F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DCB1CB6-9E86-8045-A71A-C2C5A7085FCC}"/>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1434530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#134</a:t>
            </a:r>
            <a:br>
              <a:rPr lang="en-US" dirty="0"/>
            </a:br>
            <a:r>
              <a:rPr lang="en-US" dirty="0"/>
              <a:t>Recirculation of </a:t>
            </a:r>
            <a:r>
              <a:rPr lang="en-US" dirty="0" err="1"/>
              <a:t>TGbc</a:t>
            </a:r>
            <a:r>
              <a:rPr lang="en-US" dirty="0"/>
              <a:t> D2.0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802.11 WG to approve the following motion:</a:t>
            </a:r>
          </a:p>
          <a:p>
            <a:pPr lvl="0">
              <a:buFont typeface="Arial" panose="020B0604020202020204" pitchFamily="34" charset="0"/>
              <a:buChar char="•"/>
            </a:pPr>
            <a:r>
              <a:rPr lang="en-US" sz="2000" dirty="0"/>
              <a:t>Having approved comment resolutions for all of the comments received from LB 252 on </a:t>
            </a:r>
            <a:r>
              <a:rPr lang="en-US" sz="2000" dirty="0" err="1"/>
              <a:t>TGbc</a:t>
            </a:r>
            <a:r>
              <a:rPr lang="en-US" sz="2000" dirty="0"/>
              <a:t> D1.0 as contained in document 11-20/1985r</a:t>
            </a:r>
            <a:r>
              <a:rPr lang="en-US" sz="2000" dirty="0">
                <a:highlight>
                  <a:srgbClr val="FFFF00"/>
                </a:highlight>
              </a:rPr>
              <a:t>49,</a:t>
            </a:r>
            <a:endParaRPr lang="en-GB" sz="2000" dirty="0">
              <a:highlight>
                <a:srgbClr val="FFFF00"/>
              </a:highlight>
            </a:endParaRPr>
          </a:p>
          <a:p>
            <a:pPr lvl="0">
              <a:buFont typeface="Arial" panose="020B0604020202020204" pitchFamily="34" charset="0"/>
              <a:buChar char="•"/>
            </a:pPr>
            <a:r>
              <a:rPr lang="en-US" sz="2000" dirty="0"/>
              <a:t>Instruct the editor to prepare Draft D2.0 incorporating these resolutions and,</a:t>
            </a:r>
            <a:endParaRPr lang="en-GB" sz="2000" dirty="0"/>
          </a:p>
          <a:p>
            <a:pPr lvl="0">
              <a:buFont typeface="Arial" panose="020B0604020202020204" pitchFamily="34" charset="0"/>
              <a:buChar char="•"/>
            </a:pPr>
            <a:r>
              <a:rPr lang="en-US" sz="2000" dirty="0"/>
              <a:t>Approve a </a:t>
            </a:r>
            <a:r>
              <a:rPr lang="en-US" sz="2000" dirty="0">
                <a:highlight>
                  <a:srgbClr val="FFFF00"/>
                </a:highlight>
              </a:rPr>
              <a:t>20</a:t>
            </a:r>
            <a:r>
              <a:rPr lang="en-US" sz="2000" dirty="0"/>
              <a:t> day Working Group Recirculation Ballot asking the question “Should </a:t>
            </a:r>
            <a:r>
              <a:rPr lang="en-US" sz="2000" dirty="0" err="1"/>
              <a:t>TGbc</a:t>
            </a:r>
            <a:r>
              <a:rPr lang="en-US" sz="2000" dirty="0"/>
              <a:t> D2.0 be forwarded to Sponsor Ballot?”</a:t>
            </a:r>
            <a:endParaRPr lang="en-GB" sz="2000" dirty="0"/>
          </a:p>
          <a:p>
            <a:endParaRPr lang="en-US" sz="2000" dirty="0"/>
          </a:p>
          <a:p>
            <a:r>
              <a:rPr lang="en-US" sz="2000" dirty="0"/>
              <a:t>Mover / Second: Stephen McCann / </a:t>
            </a:r>
            <a:r>
              <a:rPr lang="en-US" sz="2000" dirty="0" err="1"/>
              <a:t>Xiaofei</a:t>
            </a:r>
            <a:r>
              <a:rPr lang="en-US" sz="2000" dirty="0"/>
              <a:t> Wang</a:t>
            </a:r>
          </a:p>
          <a:p>
            <a:r>
              <a:rPr lang="en-US" sz="2000" dirty="0"/>
              <a:t>Y/N/A: 8/0/0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14990442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2021 – September 2021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#126 -- #127</a:t>
            </a:r>
          </a:p>
          <a:p>
            <a:r>
              <a:rPr lang="en-US" dirty="0"/>
              <a:t>Straw Polls  -- n/a</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92</a:t>
            </a:fld>
            <a:endParaRPr lang="en-GB"/>
          </a:p>
        </p:txBody>
      </p:sp>
    </p:spTree>
    <p:extLst>
      <p:ext uri="{BB962C8B-B14F-4D97-AF65-F5344CB8AC3E}">
        <p14:creationId xmlns:p14="http://schemas.microsoft.com/office/powerpoint/2010/main" val="177233104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“2021-08-24 - ready for motion” tab of 11-20/01985r42.</a:t>
            </a:r>
          </a:p>
          <a:p>
            <a:pPr marL="457200" lvl="1" indent="0"/>
            <a:endParaRPr lang="en-GB" sz="1400" dirty="0"/>
          </a:p>
          <a:p>
            <a:r>
              <a:rPr lang="en-GB" sz="1600" dirty="0"/>
              <a:t>Mover/Second:	Stephen McCann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67811946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“2021-09-07 - ready for motion” tab of 11-20/01985r44.</a:t>
            </a:r>
          </a:p>
          <a:p>
            <a:pPr marL="457200" lvl="1" indent="0"/>
            <a:endParaRPr lang="en-GB" sz="1400" dirty="0"/>
          </a:p>
          <a:p>
            <a:r>
              <a:rPr lang="en-GB" sz="1600" dirty="0"/>
              <a:t>Mover/Second:	 </a:t>
            </a:r>
            <a:r>
              <a:rPr lang="en-GB" sz="1600" dirty="0" err="1"/>
              <a:t>Xiaofei</a:t>
            </a:r>
            <a:r>
              <a:rPr lang="en-GB" sz="1600" dirty="0"/>
              <a:t> Wang / </a:t>
            </a:r>
            <a:r>
              <a:rPr lang="en-GB" sz="1600"/>
              <a:t>Hitoshi Morioka</a:t>
            </a:r>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17305981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#113 -- #125</a:t>
            </a:r>
          </a:p>
          <a:p>
            <a:r>
              <a:rPr lang="en-US" dirty="0"/>
              <a:t>Straw Polls  -- #32 -- #32</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95</a:t>
            </a:fld>
            <a:endParaRPr lang="en-GB"/>
          </a:p>
        </p:txBody>
      </p:sp>
    </p:spTree>
    <p:extLst>
      <p:ext uri="{BB962C8B-B14F-4D97-AF65-F5344CB8AC3E}">
        <p14:creationId xmlns:p14="http://schemas.microsoft.com/office/powerpoint/2010/main" val="180487649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11/21-0958r2.</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73315950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#114</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11-21/0773r0 (May online interim),</a:t>
            </a:r>
          </a:p>
          <a:p>
            <a:pPr lvl="1">
              <a:buFont typeface="Times New Roman" pitchFamily="16" charset="0"/>
              <a:buChar char="•"/>
            </a:pPr>
            <a:r>
              <a:rPr lang="en-GB" sz="1400" dirty="0"/>
              <a:t>11-21/0849r0 (May 25 telco),</a:t>
            </a:r>
          </a:p>
          <a:p>
            <a:pPr lvl="1">
              <a:buFont typeface="Times New Roman" pitchFamily="16" charset="0"/>
              <a:buChar char="•"/>
            </a:pPr>
            <a:r>
              <a:rPr lang="en-GB" sz="1400" dirty="0"/>
              <a:t>11-21/0896r0 (Jun 1 telco),</a:t>
            </a:r>
          </a:p>
          <a:p>
            <a:pPr lvl="1">
              <a:buFont typeface="Times New Roman" pitchFamily="16" charset="0"/>
              <a:buChar char="•"/>
            </a:pPr>
            <a:r>
              <a:rPr lang="en-GB" sz="1400" dirty="0"/>
              <a:t>11-21/0961r0 (Jun 8 telco),</a:t>
            </a:r>
          </a:p>
          <a:p>
            <a:pPr lvl="1">
              <a:buFont typeface="Times New Roman" pitchFamily="16" charset="0"/>
              <a:buChar char="•"/>
            </a:pPr>
            <a:r>
              <a:rPr lang="en-GB" sz="1400" dirty="0"/>
              <a:t>11-21/0972r0 (Jun 15 telco),</a:t>
            </a:r>
          </a:p>
          <a:p>
            <a:pPr lvl="1">
              <a:buFont typeface="Times New Roman" pitchFamily="16" charset="0"/>
              <a:buChar char="•"/>
            </a:pPr>
            <a:r>
              <a:rPr lang="en-GB" sz="1400" dirty="0"/>
              <a:t>11-21/1005r0 (Jun 22 telco),</a:t>
            </a:r>
          </a:p>
          <a:p>
            <a:pPr lvl="1">
              <a:buFont typeface="Times New Roman" pitchFamily="16" charset="0"/>
              <a:buChar char="•"/>
            </a:pPr>
            <a:r>
              <a:rPr lang="en-GB" sz="1400" dirty="0"/>
              <a:t>11-21/1010r0 (Jul 06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r>
              <a:rPr lang="en-GB" sz="1600" b="0" dirty="0"/>
              <a:t>Note: Minutes of July 9</a:t>
            </a:r>
            <a:r>
              <a:rPr lang="en-GB" sz="1600" b="0" baseline="30000" dirty="0"/>
              <a:t>th</a:t>
            </a:r>
            <a:r>
              <a:rPr lang="en-GB" sz="1600" b="0" dirty="0"/>
              <a:t> telco will be uploaded on Wednesday EOB and asked for approval on Friday.</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421680422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#115</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“2021-07-12 - ready for motion” tab of 11-20/01985r37.</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79489281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11/21-0958r3.</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893715336"/>
      </p:ext>
    </p:extLst>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Motion-Deck-Template" id="{ECB33585-1DA0-DB4C-90FD-69A13A3A7B22}" vid="{F4C3F58A-6086-1749-AE1C-61531CD19C9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2507</TotalTime>
  <Words>17694</Words>
  <Application>Microsoft Macintosh PowerPoint</Application>
  <PresentationFormat>On-screen Show (4:3)</PresentationFormat>
  <Paragraphs>3042</Paragraphs>
  <Slides>292</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292</vt:i4>
      </vt:variant>
    </vt:vector>
  </HeadingPairs>
  <TitlesOfParts>
    <vt:vector size="297" baseType="lpstr">
      <vt:lpstr>Arial</vt:lpstr>
      <vt:lpstr>Times New Roman</vt:lpstr>
      <vt:lpstr>Wingdings</vt:lpstr>
      <vt:lpstr>802-11-BCS-Chair-Slides-Template</vt:lpstr>
      <vt:lpstr>Document</vt:lpstr>
      <vt:lpstr>Motion Booklet for IEEE 802.11 TGbc</vt:lpstr>
      <vt:lpstr>Abstract</vt:lpstr>
      <vt:lpstr>December ‘22–  January ‘23 Telcos -- Motions &amp; Straw Polls</vt:lpstr>
      <vt:lpstr>Motion #197 Approval of Comment Resolutions</vt:lpstr>
      <vt:lpstr>November 2022 Motions &amp; Straw Polls</vt:lpstr>
      <vt:lpstr>Motion #189 Approve Agenda (Mon morning ad-hoc)</vt:lpstr>
      <vt:lpstr>Motion #190 Approval of Minutes</vt:lpstr>
      <vt:lpstr>Motion #191 Approve Agenda (Nov Plenary session)</vt:lpstr>
      <vt:lpstr>Motion #192 Approval of Comment Resolution</vt:lpstr>
      <vt:lpstr>Motion #193 Approve Agenda (Nov Plenary session)</vt:lpstr>
      <vt:lpstr>Motion #194 Approval of Comment Resolution</vt:lpstr>
      <vt:lpstr>Motion #195 Reconsider Motion #194  (Approval of Comment Resolution)</vt:lpstr>
      <vt:lpstr>Motion #196 Approval of Comment Resolution</vt:lpstr>
      <vt:lpstr>September 2022 Motions &amp; Straw Polls</vt:lpstr>
      <vt:lpstr>Motion #182 Approve Agenda</vt:lpstr>
      <vt:lpstr>Motion #183 Approval of Minutes</vt:lpstr>
      <vt:lpstr>Motion #184 Approval of Comment Resolution</vt:lpstr>
      <vt:lpstr>Motion #185 Change of comment resolution</vt:lpstr>
      <vt:lpstr>Motion #186 Resolution of Editorial comments</vt:lpstr>
      <vt:lpstr>Motion #187 Approval of TGbc timeline</vt:lpstr>
      <vt:lpstr>Motion #188 Approval of Report to EC for SA Ballot and CSD Re-affirmation</vt:lpstr>
      <vt:lpstr>July 2022 Motions &amp; Straw Polls</vt:lpstr>
      <vt:lpstr>Motion #174 Approve Agenda</vt:lpstr>
      <vt:lpstr>Motion #175 Approval of Minutes</vt:lpstr>
      <vt:lpstr>Motion #176 Approval of Comment Resolution</vt:lpstr>
      <vt:lpstr>Motion #177 Approval of Changes to draft resulting from MDR</vt:lpstr>
      <vt:lpstr>Motion #178 Approval of Comment Resolution</vt:lpstr>
      <vt:lpstr>Motion #179 Changes to the Draft</vt:lpstr>
      <vt:lpstr>Motion #180 Recirculation of TGbc D4.0</vt:lpstr>
      <vt:lpstr>Motion #181 Approval of timeline</vt:lpstr>
      <vt:lpstr>May ‘22–  July ‘22 Telcos -- Motions &amp; Straw Polls</vt:lpstr>
      <vt:lpstr>Motion #170 Approval of Comment Resolution</vt:lpstr>
      <vt:lpstr>Motion #171 Change of comment resolution</vt:lpstr>
      <vt:lpstr>Motion #172 Approval of Comment Resolution</vt:lpstr>
      <vt:lpstr>Straw Poll #40 CID 3071 Discussion</vt:lpstr>
      <vt:lpstr>Motion #173 Approval of Comment Resolution</vt:lpstr>
      <vt:lpstr>May 2022 Motions &amp; Straw Polls</vt:lpstr>
      <vt:lpstr>Motion #162 Approve Agenda</vt:lpstr>
      <vt:lpstr>Motion #163 Approval of Minutes</vt:lpstr>
      <vt:lpstr>Motion #164 Election of TG Vice Chair(s)</vt:lpstr>
      <vt:lpstr>Motion #165 Confirmation of TGbc Secretary</vt:lpstr>
      <vt:lpstr>Motion #166 Confirmation of TGbc Technical Editor</vt:lpstr>
      <vt:lpstr>Motion #167 Approval of TGbc timeline</vt:lpstr>
      <vt:lpstr>Motion #168 Approval of TGbc PAR Extension</vt:lpstr>
      <vt:lpstr>Straw Poll #38</vt:lpstr>
      <vt:lpstr>Motion #169 Approval of Comment Resolution</vt:lpstr>
      <vt:lpstr>Straw Poll #39</vt:lpstr>
      <vt:lpstr>March 2022 Motions &amp; Straw Polls</vt:lpstr>
      <vt:lpstr>Motion #150 Approve Agenda</vt:lpstr>
      <vt:lpstr>Motion #151 Approval of Minutes</vt:lpstr>
      <vt:lpstr>Motion #152 Approval of Comment Resolution</vt:lpstr>
      <vt:lpstr>Motion #153 Approval of Comment Resolution</vt:lpstr>
      <vt:lpstr>Motion #154 Approval of Changes to the draft</vt:lpstr>
      <vt:lpstr>Motion #155 Approval of Comment Resolution</vt:lpstr>
      <vt:lpstr>Straw Poll #37</vt:lpstr>
      <vt:lpstr>Motion #156  Approval of Comment Resolution</vt:lpstr>
      <vt:lpstr>Motion #157  Approval of Comment Resolution</vt:lpstr>
      <vt:lpstr>Motion #158  Change to the TGbc Draft</vt:lpstr>
      <vt:lpstr>Motion #159  Approval of Comment Resolution</vt:lpstr>
      <vt:lpstr>Motion #160</vt:lpstr>
      <vt:lpstr>Motion #161 Recirculation of TGbc D3.0</vt:lpstr>
      <vt:lpstr>February ‘22–  March ‘22 Telcos -- Motions &amp; Straw Polls</vt:lpstr>
      <vt:lpstr>Motion #146 Approval of Comment Resolution</vt:lpstr>
      <vt:lpstr>Motion #147 Change of comment resolution for CIDs: </vt:lpstr>
      <vt:lpstr>Motion #148 Approval of Comment Resolution</vt:lpstr>
      <vt:lpstr>January 2022 Motions &amp; Straw Polls</vt:lpstr>
      <vt:lpstr>Motion #141 Approve Agenda</vt:lpstr>
      <vt:lpstr>Motion #142 Approval of Minutes</vt:lpstr>
      <vt:lpstr>Motion #143 Approval of Comment Resolution</vt:lpstr>
      <vt:lpstr>Straw Poll #36</vt:lpstr>
      <vt:lpstr>Motion #144 </vt:lpstr>
      <vt:lpstr>Motion #145 Approval of Comment Resolution</vt:lpstr>
      <vt:lpstr>November ‘21–  January ‘22 Telcos -- Motions &amp; Straw Polls</vt:lpstr>
      <vt:lpstr>Motion #140 Approval of Comment Resolution</vt:lpstr>
      <vt:lpstr>Straw Poll #35</vt:lpstr>
      <vt:lpstr>November 2021 Motions &amp; Straw Polls</vt:lpstr>
      <vt:lpstr>Motion #135 Approve Agenda</vt:lpstr>
      <vt:lpstr>Motion #136 Approval of Minutes</vt:lpstr>
      <vt:lpstr>Motion #137 Approval of Comment Resolution</vt:lpstr>
      <vt:lpstr>Motion #138 Approval of Comment Resolution</vt:lpstr>
      <vt:lpstr>Straw Poll #34</vt:lpstr>
      <vt:lpstr>Motion #139</vt:lpstr>
      <vt:lpstr>September 2021 Motions &amp; Straw Polls</vt:lpstr>
      <vt:lpstr>Motion #128 Approve Agenda</vt:lpstr>
      <vt:lpstr>Motion #129 Approval of Minutes</vt:lpstr>
      <vt:lpstr>Motion #130 Approval of Comment Resolution</vt:lpstr>
      <vt:lpstr>Straw Poll #33</vt:lpstr>
      <vt:lpstr>Motion #131 Approval of Comment Resolution</vt:lpstr>
      <vt:lpstr>Motion #132 Reconsider comment resolutions</vt:lpstr>
      <vt:lpstr>Motion #133 Changes to the TGbc Draft (changes not related to a particular CID)</vt:lpstr>
      <vt:lpstr>Motion #134 Recirculation of TGbc D2.0</vt:lpstr>
      <vt:lpstr>July 2021 – September 2021 Telcos – Motions &amp; Straw Polls</vt:lpstr>
      <vt:lpstr>Motion #126 Approval of Comment Resolution</vt:lpstr>
      <vt:lpstr>Motion #127 Approval of Comment Resolution</vt:lpstr>
      <vt:lpstr>July 2021 Motions &amp; Straw Polls</vt:lpstr>
      <vt:lpstr>Motion #113 Approve Agenda</vt:lpstr>
      <vt:lpstr>Motion #114 Approval of Minutes</vt:lpstr>
      <vt:lpstr>Motion #115 Approval of Comment Resolution</vt:lpstr>
      <vt:lpstr>Motion #116 Approve Agenda</vt:lpstr>
      <vt:lpstr>Motion #117 Approval of Comment Resolution (Editorials)</vt:lpstr>
      <vt:lpstr>Motion #118 Approval changes to the TGbc draft</vt:lpstr>
      <vt:lpstr>Straw Poll #32</vt:lpstr>
      <vt:lpstr>Motion #119 Approve Agenda</vt:lpstr>
      <vt:lpstr>Motion #120 Approve Agenda</vt:lpstr>
      <vt:lpstr>Motion #121 Approval of Comment Resolution(s)</vt:lpstr>
      <vt:lpstr>Motion #122 Approval of comment resolution(s)</vt:lpstr>
      <vt:lpstr>Motion #123 Approval of comment resolution(s)</vt:lpstr>
      <vt:lpstr>Motion #124 Approval of timeline </vt:lpstr>
      <vt:lpstr>Motion #125 Approval of Minutes</vt:lpstr>
      <vt:lpstr>May 2021 – July 2021 – Motions &amp; Straw Polls</vt:lpstr>
      <vt:lpstr>Straw Poll #30</vt:lpstr>
      <vt:lpstr>Straw Poll #31</vt:lpstr>
      <vt:lpstr>May 2021 Motions &amp; Straw Polls</vt:lpstr>
      <vt:lpstr>Motion #105 Approve Agenda</vt:lpstr>
      <vt:lpstr>Motion #106 Approval of Minutes</vt:lpstr>
      <vt:lpstr>Motion #107 Approval of Comment Resolution</vt:lpstr>
      <vt:lpstr>Motion #108 Approval of Comment Resolution (Change Resolution for CID 1091)</vt:lpstr>
      <vt:lpstr>Motion #109 Approval of Comment Resolutions</vt:lpstr>
      <vt:lpstr>Motion #110 Approval of Comment Resolution</vt:lpstr>
      <vt:lpstr>Motion #111 Approval of TGbc Time Line (Changes)</vt:lpstr>
      <vt:lpstr>Motion #112 Approval of Comment Resolutions</vt:lpstr>
      <vt:lpstr>March 2021 – May 20021 – Motions &amp; Straw Polls</vt:lpstr>
      <vt:lpstr>Motion #103 Approval of Comment Resolution</vt:lpstr>
      <vt:lpstr>Motion #104 Approval of Comment Resolution</vt:lpstr>
      <vt:lpstr>March 2021 Motions &amp; Straw Polls</vt:lpstr>
      <vt:lpstr>Motion #94 Approve Agenda</vt:lpstr>
      <vt:lpstr>Motion #95 Approval of Minutes</vt:lpstr>
      <vt:lpstr>Motion #96 Approval of Comment Resolution</vt:lpstr>
      <vt:lpstr>Motion #97 Approval of Comment Resolution</vt:lpstr>
      <vt:lpstr>Motion #97a Motion to amend</vt:lpstr>
      <vt:lpstr>Motion #98 Approval of Comment Resolution</vt:lpstr>
      <vt:lpstr>Motion #99 Approval of changes to the TGbc Draft</vt:lpstr>
      <vt:lpstr>Straw Poll #29</vt:lpstr>
      <vt:lpstr>Motion #100 Approval of comment resolutions</vt:lpstr>
      <vt:lpstr>Motion #101 Approval of comment resolutions</vt:lpstr>
      <vt:lpstr>Motion #102 Approval of comment resolutions</vt:lpstr>
      <vt:lpstr>January 2021 – March 20021 – Motions &amp; Straw Polls</vt:lpstr>
      <vt:lpstr>Motion #89 Discard of erroneous comment resolution</vt:lpstr>
      <vt:lpstr>Motion #90 Approval of comment resolutions</vt:lpstr>
      <vt:lpstr>Motion #90a</vt:lpstr>
      <vt:lpstr>Motion #91 Approval of comment resolutions</vt:lpstr>
      <vt:lpstr>Motion #92 Approval of comment resolutions</vt:lpstr>
      <vt:lpstr>Motion #93 Approval of comment resolutions</vt:lpstr>
      <vt:lpstr>Straw Poll #28</vt:lpstr>
      <vt:lpstr>January 2021 Motions &amp; Straw Polls</vt:lpstr>
      <vt:lpstr>Motion #85 Approve Agenda</vt:lpstr>
      <vt:lpstr>Motion #86 Approval of Minutes</vt:lpstr>
      <vt:lpstr>Motion #87 Approval of comment resolution</vt:lpstr>
      <vt:lpstr>Straw Poll #27</vt:lpstr>
      <vt:lpstr>Motion #88 Approval of comment resolution</vt:lpstr>
      <vt:lpstr>November 2020 Motions &amp; Straw Polls</vt:lpstr>
      <vt:lpstr>Motion #78 Approve Agenda</vt:lpstr>
      <vt:lpstr>Motion #79 Approval of Minutes</vt:lpstr>
      <vt:lpstr>Motion #80 Approval of agreed changed to the TGbc Draft</vt:lpstr>
      <vt:lpstr>Motion #81 Approval of changes to the Draft</vt:lpstr>
      <vt:lpstr>Motion #82 Changes to draft per Tuesday, Nov 2, 9:00h slot discussions</vt:lpstr>
      <vt:lpstr>Motion #83 Approval of MIB and PICS Section</vt:lpstr>
      <vt:lpstr>Motion #84 Create TGbc D1.0 and Approve WG Letter Ballot</vt:lpstr>
      <vt:lpstr>Motion #85 Approve Modified Agenda</vt:lpstr>
      <vt:lpstr>Motion #86 Reaffirmation of TGbc CSD</vt:lpstr>
      <vt:lpstr>Telcos between July and September 2020: Motions &amp; Straw Polls</vt:lpstr>
      <vt:lpstr>Straw Poll #26</vt:lpstr>
      <vt:lpstr>Straw Poll #25</vt:lpstr>
      <vt:lpstr>Straw Poll #24</vt:lpstr>
      <vt:lpstr>Straw Poll #23</vt:lpstr>
      <vt:lpstr>September 2020 Motions &amp; Straw Polls</vt:lpstr>
      <vt:lpstr>Motion #69 Approve Agenda</vt:lpstr>
      <vt:lpstr>Motion #70 Approval of Minutes</vt:lpstr>
      <vt:lpstr>Motion #71 Approval of CRs agreed to in telcos</vt:lpstr>
      <vt:lpstr>Motion #72 Approval of CRs agreed to in telcos</vt:lpstr>
      <vt:lpstr>Motion #73 Approval of CRs agreed on 9/14 2020</vt:lpstr>
      <vt:lpstr>Motion #74 TGbc Vice Chair Election</vt:lpstr>
      <vt:lpstr>Motion #75 TGbc Secretary Confirmation</vt:lpstr>
      <vt:lpstr>Motion #76 Approval of CRs agreed on 9/15</vt:lpstr>
      <vt:lpstr>Motion #77 Approval of CRs agreed on 9/17</vt:lpstr>
      <vt:lpstr>Telcos between July and September 2020: Motions &amp; Straw Polls</vt:lpstr>
      <vt:lpstr>Straw Poll #22</vt:lpstr>
      <vt:lpstr>Straw Poll #21</vt:lpstr>
      <vt:lpstr>July 2020 Motions &amp; Straw Polls</vt:lpstr>
      <vt:lpstr>Motion #65 Approve Agenda</vt:lpstr>
      <vt:lpstr>Motion #66 Approval of Minutes</vt:lpstr>
      <vt:lpstr>Motion #67 Approval of speculative edits of the SFD &amp; Creation of D0.1 &amp; 10-day Comment Collection</vt:lpstr>
      <vt:lpstr>Motion #68 Approval of Timeline</vt:lpstr>
      <vt:lpstr>Telcos between March and July 2020: Motions &amp; Straw Polls</vt:lpstr>
      <vt:lpstr>Straw Poll #20</vt:lpstr>
      <vt:lpstr>Straw Poll #19</vt:lpstr>
      <vt:lpstr>Straw Poll #18</vt:lpstr>
      <vt:lpstr>Straw Poll #17</vt:lpstr>
      <vt:lpstr>Straw Poll #16</vt:lpstr>
      <vt:lpstr>Straw Poll #15</vt:lpstr>
      <vt:lpstr>Straw Poll #14</vt:lpstr>
      <vt:lpstr>Straw Poll #13</vt:lpstr>
      <vt:lpstr>Straw Poll #12</vt:lpstr>
      <vt:lpstr>Straw Poll #11</vt:lpstr>
      <vt:lpstr>Straw Poll #10</vt:lpstr>
      <vt:lpstr>January 2020 Motions &amp; Straw Polls</vt:lpstr>
      <vt:lpstr>Motion #56 Approve Agenda</vt:lpstr>
      <vt:lpstr>Motion #57  Approve meeting minutes</vt:lpstr>
      <vt:lpstr>Motion #58  Approve telephone conference minutes</vt:lpstr>
      <vt:lpstr>Motion #59 Approve Agenda</vt:lpstr>
      <vt:lpstr>Motion #60 Approve Agenda</vt:lpstr>
      <vt:lpstr>Motion #61</vt:lpstr>
      <vt:lpstr>Motion #62</vt:lpstr>
      <vt:lpstr>Motion #63 Approve Agenda</vt:lpstr>
      <vt:lpstr>Motion #64 Authorize Telcons</vt:lpstr>
      <vt:lpstr>November 2019 Motions &amp; Straw Polls</vt:lpstr>
      <vt:lpstr>Motion #44 Approve Agenda</vt:lpstr>
      <vt:lpstr>Motion #45  Approve meeting minutes</vt:lpstr>
      <vt:lpstr>Motion #46  Approve telephone conference minutes</vt:lpstr>
      <vt:lpstr>Motion #47 Modify Agenda</vt:lpstr>
      <vt:lpstr>Motion #48</vt:lpstr>
      <vt:lpstr>Straw Poll #4</vt:lpstr>
      <vt:lpstr>Straw Poll #5</vt:lpstr>
      <vt:lpstr>Motion #49</vt:lpstr>
      <vt:lpstr>Motion #50 Modify Agenda</vt:lpstr>
      <vt:lpstr>Straw Poll #6</vt:lpstr>
      <vt:lpstr>Straw Poll #7</vt:lpstr>
      <vt:lpstr>Straw Poll #8</vt:lpstr>
      <vt:lpstr>Straw Poll #9</vt:lpstr>
      <vt:lpstr>Motion #51</vt:lpstr>
      <vt:lpstr>Motion #52</vt:lpstr>
      <vt:lpstr>Motion #53</vt:lpstr>
      <vt:lpstr>Motion #54  Authorize Telcons</vt:lpstr>
      <vt:lpstr>Motion #55 TGbc Timeline</vt:lpstr>
      <vt:lpstr>September 2019 Motions &amp; Straw Polls</vt:lpstr>
      <vt:lpstr>Motion #33 Approve Agenda</vt:lpstr>
      <vt:lpstr>Motion #34  Approve meeting minutes</vt:lpstr>
      <vt:lpstr>Motion #35  Approve telephone conference minutes</vt:lpstr>
      <vt:lpstr>Motion #36</vt:lpstr>
      <vt:lpstr>Motion #37</vt:lpstr>
      <vt:lpstr>Motion #38</vt:lpstr>
      <vt:lpstr>Straw Poll #2</vt:lpstr>
      <vt:lpstr>Motion #39</vt:lpstr>
      <vt:lpstr>Motion #40 Approve Agenda</vt:lpstr>
      <vt:lpstr>Straw Poll #3</vt:lpstr>
      <vt:lpstr>Motion #41  Authorize Telcons</vt:lpstr>
      <vt:lpstr>Motion #42 Approve Agenda</vt:lpstr>
      <vt:lpstr>Motion #43</vt:lpstr>
      <vt:lpstr>July 2019 Motions &amp; Straw Polls</vt:lpstr>
      <vt:lpstr>Motion #26 Approve Agenda</vt:lpstr>
      <vt:lpstr>Motion #27  Approve meeting minutes</vt:lpstr>
      <vt:lpstr>Motion #28  Approve telephone conference minutes</vt:lpstr>
      <vt:lpstr>Motion #29</vt:lpstr>
      <vt:lpstr>Motion #30</vt:lpstr>
      <vt:lpstr>Motion #31</vt:lpstr>
      <vt:lpstr>Motion #32  Authorize Telcons</vt:lpstr>
      <vt:lpstr>May 2019 Motions &amp; Straw Polls</vt:lpstr>
      <vt:lpstr>Motion #16 Approve Agenda</vt:lpstr>
      <vt:lpstr>Motion #17 Approve meeting minutes</vt:lpstr>
      <vt:lpstr>Motion #18 Approve Agenda</vt:lpstr>
      <vt:lpstr>Motion #19</vt:lpstr>
      <vt:lpstr>Motion #20</vt:lpstr>
      <vt:lpstr>Motion #21</vt:lpstr>
      <vt:lpstr>Motion #22</vt:lpstr>
      <vt:lpstr>Motion #23</vt:lpstr>
      <vt:lpstr>Motion #24 Confirmation of Technical Editor</vt:lpstr>
      <vt:lpstr>Motion #25  Authorize Telcons</vt:lpstr>
      <vt:lpstr>March 2019 Motions &amp; Straw Polls</vt:lpstr>
      <vt:lpstr>Motion #15 Approve Agenda</vt:lpstr>
      <vt:lpstr>Motion #16 Approve meeting minutes</vt:lpstr>
      <vt:lpstr>Motion #17 Approve telephone conference minutes</vt:lpstr>
      <vt:lpstr>Motion #18 Adoption of Functional Requirement</vt:lpstr>
      <vt:lpstr>Motion #19 TGbc Use Case Document</vt:lpstr>
      <vt:lpstr>Motion #20  Authorize Telcons</vt:lpstr>
      <vt:lpstr>January 2019 Motions &amp; Straw Polls</vt:lpstr>
      <vt:lpstr>Motion #1 Approve Agenda</vt:lpstr>
      <vt:lpstr>Motion #2 Approve meeting minutes</vt:lpstr>
      <vt:lpstr>Motion #3 Approve telephone conference minutes</vt:lpstr>
      <vt:lpstr>Motion #4 Approve Agenda</vt:lpstr>
      <vt:lpstr>Motion #5 TGbc Vice Chair Election</vt:lpstr>
      <vt:lpstr>Motion #6 TGbc Secretary Confirmation</vt:lpstr>
      <vt:lpstr>Motion #7 802.11bc Selection Procedure</vt:lpstr>
      <vt:lpstr>Motion#8</vt:lpstr>
      <vt:lpstr>Motion#9 Adoption of Functional Requirement</vt:lpstr>
      <vt:lpstr>Motion #10 Approve Agenda</vt:lpstr>
      <vt:lpstr>Motion #11 Adoption of Functional Requirement</vt:lpstr>
      <vt:lpstr>Straw poll #1</vt:lpstr>
      <vt:lpstr>Motion #12 TGbc Use Case Document Template</vt:lpstr>
      <vt:lpstr>Motion #13 Authorize Telcons</vt:lpstr>
      <vt:lpstr>Motion #14 TGbc Timeline</vt:lpstr>
      <vt:lpstr>Month YEAR Motions &amp; Straw Polls</vt:lpstr>
      <vt:lpstr>Motion #&lt;yymm&gt;/01 Approve Agenda</vt:lpstr>
      <vt:lpstr>Motion #&lt;yymm&gt;/02  Approve meeting minutes</vt:lpstr>
      <vt:lpstr>Motion #&lt;yymm&gt;/02  Approve telephone conference minutes</vt:lpstr>
      <vt:lpstr>Motion #&lt;yymm&gt;/nn Authorize ad-hoc meetings</vt:lpstr>
      <vt:lpstr>Motion #&lt;yymm&gt;/nn  Authorize Telcons</vt:lpstr>
      <vt:lpstr>Motion #&lt;yymm&gt;/nn TGbc Timeline</vt:lpstr>
      <vt:lpstr>Motion Templates</vt:lpstr>
      <vt:lpstr>Motion #&lt;yymm&gt;/&lt;nn&gt; Approve Modification of Agenda</vt:lpstr>
      <vt:lpstr>Motion #&lt;yymm&gt;/&lt;nn&gt; Approve BCS PAR</vt:lpstr>
      <vt:lpstr>Motion #&lt;yymm&gt;/&lt;nn&gt; Approve BCS CSD</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Booklet for IEEE 802.11 TGbc</dc:title>
  <dc:subject/>
  <dc:creator>Marc Emmelmann</dc:creator>
  <cp:keywords/>
  <dc:description/>
  <cp:lastModifiedBy>Emmelmann, Marc</cp:lastModifiedBy>
  <cp:revision>690</cp:revision>
  <cp:lastPrinted>1601-01-01T00:00:00Z</cp:lastPrinted>
  <dcterms:created xsi:type="dcterms:W3CDTF">2019-01-14T15:07:49Z</dcterms:created>
  <dcterms:modified xsi:type="dcterms:W3CDTF">2022-12-06T15:34:51Z</dcterms:modified>
  <cp:category/>
</cp:coreProperties>
</file>