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5"/>
  </p:notesMasterIdLst>
  <p:handoutMasterIdLst>
    <p:handoutMasterId r:id="rId276"/>
  </p:handoutMasterIdLst>
  <p:sldIdLst>
    <p:sldId id="256" r:id="rId2"/>
    <p:sldId id="257" r:id="rId3"/>
    <p:sldId id="573" r:id="rId4"/>
    <p:sldId id="574" r:id="rId5"/>
    <p:sldId id="575" r:id="rId6"/>
    <p:sldId id="576" r:id="rId7"/>
    <p:sldId id="577" r:id="rId8"/>
    <p:sldId id="579" r:id="rId9"/>
    <p:sldId id="580" r:id="rId10"/>
    <p:sldId id="578" r:id="rId11"/>
    <p:sldId id="581" r:id="rId12"/>
    <p:sldId id="537" r:id="rId13"/>
    <p:sldId id="568" r:id="rId14"/>
    <p:sldId id="570" r:id="rId15"/>
    <p:sldId id="569" r:id="rId16"/>
    <p:sldId id="572" r:id="rId17"/>
    <p:sldId id="571" r:id="rId18"/>
    <p:sldId id="555" r:id="rId19"/>
    <p:sldId id="556" r:id="rId20"/>
    <p:sldId id="557" r:id="rId21"/>
    <p:sldId id="558" r:id="rId22"/>
    <p:sldId id="559" r:id="rId23"/>
    <p:sldId id="560" r:id="rId24"/>
    <p:sldId id="561" r:id="rId25"/>
    <p:sldId id="562" r:id="rId26"/>
    <p:sldId id="563" r:id="rId27"/>
    <p:sldId id="565" r:id="rId28"/>
    <p:sldId id="566" r:id="rId29"/>
    <p:sldId id="541" r:id="rId30"/>
    <p:sldId id="542" r:id="rId31"/>
    <p:sldId id="543" r:id="rId32"/>
    <p:sldId id="544" r:id="rId33"/>
    <p:sldId id="546" r:id="rId34"/>
    <p:sldId id="547" r:id="rId35"/>
    <p:sldId id="548" r:id="rId36"/>
    <p:sldId id="549" r:id="rId37"/>
    <p:sldId id="550" r:id="rId38"/>
    <p:sldId id="551" r:id="rId39"/>
    <p:sldId id="552" r:id="rId40"/>
    <p:sldId id="553" r:id="rId41"/>
    <p:sldId id="554" r:id="rId42"/>
    <p:sldId id="545" r:id="rId43"/>
    <p:sldId id="567" r:id="rId44"/>
    <p:sldId id="538" r:id="rId45"/>
    <p:sldId id="539" r:id="rId46"/>
    <p:sldId id="540" r:id="rId47"/>
    <p:sldId id="529" r:id="rId48"/>
    <p:sldId id="530" r:id="rId49"/>
    <p:sldId id="531" r:id="rId50"/>
    <p:sldId id="533" r:id="rId51"/>
    <p:sldId id="535" r:id="rId52"/>
    <p:sldId id="536" r:id="rId53"/>
    <p:sldId id="534" r:id="rId54"/>
    <p:sldId id="526" r:id="rId55"/>
    <p:sldId id="527" r:id="rId56"/>
    <p:sldId id="528" r:id="rId57"/>
    <p:sldId id="518" r:id="rId58"/>
    <p:sldId id="519" r:id="rId59"/>
    <p:sldId id="520" r:id="rId60"/>
    <p:sldId id="522" r:id="rId61"/>
    <p:sldId id="523" r:id="rId62"/>
    <p:sldId id="525" r:id="rId63"/>
    <p:sldId id="524" r:id="rId64"/>
    <p:sldId id="509" r:id="rId65"/>
    <p:sldId id="510" r:id="rId66"/>
    <p:sldId id="511" r:id="rId67"/>
    <p:sldId id="512" r:id="rId68"/>
    <p:sldId id="514" r:id="rId69"/>
    <p:sldId id="516" r:id="rId70"/>
    <p:sldId id="515" r:id="rId71"/>
    <p:sldId id="517" r:id="rId72"/>
    <p:sldId id="513" r:id="rId73"/>
    <p:sldId id="506" r:id="rId74"/>
    <p:sldId id="507" r:id="rId75"/>
    <p:sldId id="508" r:id="rId76"/>
    <p:sldId id="491" r:id="rId77"/>
    <p:sldId id="492" r:id="rId78"/>
    <p:sldId id="493" r:id="rId79"/>
    <p:sldId id="496" r:id="rId80"/>
    <p:sldId id="498" r:id="rId81"/>
    <p:sldId id="495" r:id="rId82"/>
    <p:sldId id="497" r:id="rId83"/>
    <p:sldId id="499" r:id="rId84"/>
    <p:sldId id="500" r:id="rId85"/>
    <p:sldId id="501" r:id="rId86"/>
    <p:sldId id="503" r:id="rId87"/>
    <p:sldId id="502" r:id="rId88"/>
    <p:sldId id="505" r:id="rId89"/>
    <p:sldId id="504" r:id="rId90"/>
    <p:sldId id="494" r:id="rId91"/>
    <p:sldId id="488" r:id="rId92"/>
    <p:sldId id="489" r:id="rId93"/>
    <p:sldId id="490" r:id="rId94"/>
    <p:sldId id="479" r:id="rId95"/>
    <p:sldId id="480" r:id="rId96"/>
    <p:sldId id="481" r:id="rId97"/>
    <p:sldId id="482" r:id="rId98"/>
    <p:sldId id="483" r:id="rId99"/>
    <p:sldId id="484" r:id="rId100"/>
    <p:sldId id="486" r:id="rId101"/>
    <p:sldId id="485" r:id="rId102"/>
    <p:sldId id="487" r:id="rId103"/>
    <p:sldId id="476" r:id="rId104"/>
    <p:sldId id="477" r:id="rId105"/>
    <p:sldId id="478" r:id="rId106"/>
    <p:sldId id="463" r:id="rId107"/>
    <p:sldId id="464" r:id="rId108"/>
    <p:sldId id="465" r:id="rId109"/>
    <p:sldId id="466" r:id="rId110"/>
    <p:sldId id="467" r:id="rId111"/>
    <p:sldId id="468" r:id="rId112"/>
    <p:sldId id="470" r:id="rId113"/>
    <p:sldId id="471" r:id="rId114"/>
    <p:sldId id="472" r:id="rId115"/>
    <p:sldId id="473" r:id="rId116"/>
    <p:sldId id="474" r:id="rId117"/>
    <p:sldId id="475" r:id="rId118"/>
    <p:sldId id="447" r:id="rId119"/>
    <p:sldId id="454" r:id="rId120"/>
    <p:sldId id="455" r:id="rId121"/>
    <p:sldId id="458" r:id="rId122"/>
    <p:sldId id="456" r:id="rId123"/>
    <p:sldId id="457" r:id="rId124"/>
    <p:sldId id="459" r:id="rId125"/>
    <p:sldId id="462" r:id="rId126"/>
    <p:sldId id="453" r:id="rId127"/>
    <p:sldId id="448" r:id="rId128"/>
    <p:sldId id="449" r:id="rId129"/>
    <p:sldId id="450" r:id="rId130"/>
    <p:sldId id="452" r:id="rId131"/>
    <p:sldId id="451" r:id="rId132"/>
    <p:sldId id="437" r:id="rId133"/>
    <p:sldId id="438" r:id="rId134"/>
    <p:sldId id="439" r:id="rId135"/>
    <p:sldId id="440" r:id="rId136"/>
    <p:sldId id="441" r:id="rId137"/>
    <p:sldId id="442" r:id="rId138"/>
    <p:sldId id="443" r:id="rId139"/>
    <p:sldId id="444" r:id="rId140"/>
    <p:sldId id="446" r:id="rId141"/>
    <p:sldId id="445" r:id="rId142"/>
    <p:sldId id="432" r:id="rId143"/>
    <p:sldId id="436" r:id="rId144"/>
    <p:sldId id="433" r:id="rId145"/>
    <p:sldId id="435" r:id="rId146"/>
    <p:sldId id="434" r:id="rId147"/>
    <p:sldId id="421" r:id="rId148"/>
    <p:sldId id="422" r:id="rId149"/>
    <p:sldId id="423" r:id="rId150"/>
    <p:sldId id="427" r:id="rId151"/>
    <p:sldId id="428" r:id="rId152"/>
    <p:sldId id="429" r:id="rId153"/>
    <p:sldId id="425" r:id="rId154"/>
    <p:sldId id="426" r:id="rId155"/>
    <p:sldId id="430" r:id="rId156"/>
    <p:sldId id="431" r:id="rId157"/>
    <p:sldId id="418" r:id="rId158"/>
    <p:sldId id="420" r:id="rId159"/>
    <p:sldId id="419" r:id="rId160"/>
    <p:sldId id="413" r:id="rId161"/>
    <p:sldId id="414" r:id="rId162"/>
    <p:sldId id="415" r:id="rId163"/>
    <p:sldId id="416" r:id="rId164"/>
    <p:sldId id="417" r:id="rId165"/>
    <p:sldId id="399" r:id="rId166"/>
    <p:sldId id="410" r:id="rId167"/>
    <p:sldId id="412" r:id="rId168"/>
    <p:sldId id="411" r:id="rId169"/>
    <p:sldId id="409" r:id="rId170"/>
    <p:sldId id="408" r:id="rId171"/>
    <p:sldId id="407" r:id="rId172"/>
    <p:sldId id="406" r:id="rId173"/>
    <p:sldId id="405" r:id="rId174"/>
    <p:sldId id="404" r:id="rId175"/>
    <p:sldId id="403" r:id="rId176"/>
    <p:sldId id="401" r:id="rId177"/>
    <p:sldId id="389" r:id="rId178"/>
    <p:sldId id="390" r:id="rId179"/>
    <p:sldId id="391" r:id="rId180"/>
    <p:sldId id="392" r:id="rId181"/>
    <p:sldId id="393" r:id="rId182"/>
    <p:sldId id="394" r:id="rId183"/>
    <p:sldId id="395" r:id="rId184"/>
    <p:sldId id="396" r:id="rId185"/>
    <p:sldId id="398" r:id="rId186"/>
    <p:sldId id="397" r:id="rId187"/>
    <p:sldId id="370" r:id="rId188"/>
    <p:sldId id="371" r:id="rId189"/>
    <p:sldId id="372" r:id="rId190"/>
    <p:sldId id="373" r:id="rId191"/>
    <p:sldId id="377" r:id="rId192"/>
    <p:sldId id="376" r:id="rId193"/>
    <p:sldId id="378" r:id="rId194"/>
    <p:sldId id="379" r:id="rId195"/>
    <p:sldId id="380" r:id="rId196"/>
    <p:sldId id="381" r:id="rId197"/>
    <p:sldId id="383" r:id="rId198"/>
    <p:sldId id="385" r:id="rId199"/>
    <p:sldId id="386" r:id="rId200"/>
    <p:sldId id="384" r:id="rId201"/>
    <p:sldId id="382" r:id="rId202"/>
    <p:sldId id="387" r:id="rId203"/>
    <p:sldId id="388" r:id="rId204"/>
    <p:sldId id="374" r:id="rId205"/>
    <p:sldId id="375" r:id="rId206"/>
    <p:sldId id="355" r:id="rId207"/>
    <p:sldId id="356" r:id="rId208"/>
    <p:sldId id="357" r:id="rId209"/>
    <p:sldId id="358" r:id="rId210"/>
    <p:sldId id="360" r:id="rId211"/>
    <p:sldId id="361" r:id="rId212"/>
    <p:sldId id="362" r:id="rId213"/>
    <p:sldId id="363" r:id="rId214"/>
    <p:sldId id="364" r:id="rId215"/>
    <p:sldId id="365" r:id="rId216"/>
    <p:sldId id="366" r:id="rId217"/>
    <p:sldId id="359" r:id="rId218"/>
    <p:sldId id="369" r:id="rId219"/>
    <p:sldId id="367" r:id="rId220"/>
    <p:sldId id="345" r:id="rId221"/>
    <p:sldId id="346" r:id="rId222"/>
    <p:sldId id="347" r:id="rId223"/>
    <p:sldId id="348" r:id="rId224"/>
    <p:sldId id="352" r:id="rId225"/>
    <p:sldId id="353" r:id="rId226"/>
    <p:sldId id="354" r:id="rId227"/>
    <p:sldId id="350" r:id="rId228"/>
    <p:sldId id="331" r:id="rId229"/>
    <p:sldId id="332" r:id="rId230"/>
    <p:sldId id="333" r:id="rId231"/>
    <p:sldId id="341" r:id="rId232"/>
    <p:sldId id="338" r:id="rId233"/>
    <p:sldId id="339" r:id="rId234"/>
    <p:sldId id="342" r:id="rId235"/>
    <p:sldId id="343" r:id="rId236"/>
    <p:sldId id="344" r:id="rId237"/>
    <p:sldId id="340" r:id="rId238"/>
    <p:sldId id="336" r:id="rId239"/>
    <p:sldId id="322" r:id="rId240"/>
    <p:sldId id="323" r:id="rId241"/>
    <p:sldId id="324" r:id="rId242"/>
    <p:sldId id="325" r:id="rId243"/>
    <p:sldId id="329" r:id="rId244"/>
    <p:sldId id="330" r:id="rId245"/>
    <p:sldId id="327" r:id="rId246"/>
    <p:sldId id="303" r:id="rId247"/>
    <p:sldId id="305" r:id="rId248"/>
    <p:sldId id="306" r:id="rId249"/>
    <p:sldId id="307" r:id="rId250"/>
    <p:sldId id="311" r:id="rId251"/>
    <p:sldId id="308" r:id="rId252"/>
    <p:sldId id="309" r:id="rId253"/>
    <p:sldId id="310" r:id="rId254"/>
    <p:sldId id="312" r:id="rId255"/>
    <p:sldId id="314" r:id="rId256"/>
    <p:sldId id="317" r:id="rId257"/>
    <p:sldId id="318" r:id="rId258"/>
    <p:sldId id="320" r:id="rId259"/>
    <p:sldId id="319" r:id="rId260"/>
    <p:sldId id="315" r:id="rId261"/>
    <p:sldId id="316" r:id="rId262"/>
    <p:sldId id="321" r:id="rId263"/>
    <p:sldId id="271" r:id="rId264"/>
    <p:sldId id="272" r:id="rId265"/>
    <p:sldId id="274" r:id="rId266"/>
    <p:sldId id="298" r:id="rId267"/>
    <p:sldId id="299" r:id="rId268"/>
    <p:sldId id="293" r:id="rId269"/>
    <p:sldId id="297" r:id="rId270"/>
    <p:sldId id="300" r:id="rId271"/>
    <p:sldId id="301" r:id="rId272"/>
    <p:sldId id="302" r:id="rId273"/>
    <p:sldId id="264" r:id="rId27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2-07-July Plenary" id="{5FF7FD03-1A44-E14D-94F7-C84C2EEBA90C}">
          <p14:sldIdLst>
            <p14:sldId id="573"/>
            <p14:sldId id="574"/>
            <p14:sldId id="575"/>
            <p14:sldId id="576"/>
            <p14:sldId id="577"/>
            <p14:sldId id="579"/>
            <p14:sldId id="580"/>
            <p14:sldId id="578"/>
            <p14:sldId id="581"/>
          </p14:sldIdLst>
        </p14:section>
        <p14:section name="2022-05 - 2022-07 telcos" id="{76039D9E-B718-544B-8748-6793491D28A1}">
          <p14:sldIdLst>
            <p14:sldId id="537"/>
            <p14:sldId id="568"/>
            <p14:sldId id="570"/>
            <p14:sldId id="569"/>
            <p14:sldId id="572"/>
            <p14:sldId id="571"/>
          </p14:sldIdLst>
        </p14:section>
        <p14:section name="2022-05-May Interim" id="{782DE7F3-CCCA-4043-AD9E-C88CD1724552}">
          <p14:sldIdLst>
            <p14:sldId id="555"/>
            <p14:sldId id="556"/>
            <p14:sldId id="557"/>
            <p14:sldId id="558"/>
            <p14:sldId id="559"/>
            <p14:sldId id="560"/>
            <p14:sldId id="561"/>
            <p14:sldId id="562"/>
            <p14:sldId id="563"/>
            <p14:sldId id="565"/>
            <p14:sldId id="566"/>
          </p14:sldIdLst>
        </p14:section>
        <p14:section name="2022-03 - March Plenary" id="{89646E8B-B660-2742-B57E-9E32A22F50EF}">
          <p14:sldIdLst>
            <p14:sldId id="541"/>
            <p14:sldId id="542"/>
            <p14:sldId id="543"/>
            <p14:sldId id="544"/>
            <p14:sldId id="546"/>
            <p14:sldId id="547"/>
            <p14:sldId id="548"/>
            <p14:sldId id="549"/>
            <p14:sldId id="550"/>
            <p14:sldId id="551"/>
            <p14:sldId id="552"/>
            <p14:sldId id="553"/>
            <p14:sldId id="554"/>
            <p14:sldId id="545"/>
          </p14:sldIdLst>
        </p14:section>
        <p14:section name="2022-02 - 2022-03 telcos" id="{6471409B-8387-0D43-9CA8-2F9AD25D8985}">
          <p14:sldIdLst>
            <p14:sldId id="567"/>
            <p14:sldId id="538"/>
            <p14:sldId id="539"/>
            <p14:sldId id="540"/>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42" autoAdjust="0"/>
    <p:restoredTop sz="86385"/>
  </p:normalViewPr>
  <p:slideViewPr>
    <p:cSldViewPr>
      <p:cViewPr varScale="1">
        <p:scale>
          <a:sx n="128" d="100"/>
          <a:sy n="128" d="100"/>
        </p:scale>
        <p:origin x="1832"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theme" Target="theme/theme1.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tableStyles" Target="tableStyles.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notesMaster" Target="notesMasters/notesMaster1.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handoutMaster" Target="handoutMasters/handoutMaster1.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presProps" Target="presProps.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viewProps" Target="viewProps.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July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July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July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July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July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802.11-18/2123r60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2022-07-05</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167779"/>
              </p:ext>
            </p:extLst>
          </p:nvPr>
        </p:nvGraphicFramePr>
        <p:xfrm>
          <a:off x="504825" y="2286000"/>
          <a:ext cx="8001000" cy="2438400"/>
        </p:xfrm>
        <a:graphic>
          <a:graphicData uri="http://schemas.openxmlformats.org/presentationml/2006/ole">
            <mc:AlternateContent xmlns:mc="http://schemas.openxmlformats.org/markup-compatibility/2006">
              <mc:Choice xmlns:v="urn:schemas-microsoft-com:vml" Requires="v">
                <p:oleObj name="Document" r:id="rId3" imgW="8261444" imgH="2516318" progId="Word.Document.8">
                  <p:embed/>
                </p:oleObj>
              </mc:Choice>
              <mc:Fallback>
                <p:oleObj name="Document" r:id="rId3" imgW="8261444" imgH="2516318" progId="Word.Document.8">
                  <p:embed/>
                  <p:pic>
                    <p:nvPicPr>
                      <p:cNvPr id="0" name="Picture 4"/>
                      <p:cNvPicPr>
                        <a:picLocks noChangeAspect="1" noChangeArrowheads="1"/>
                      </p:cNvPicPr>
                      <p:nvPr/>
                    </p:nvPicPr>
                    <p:blipFill>
                      <a:blip r:embed="rId4"/>
                      <a:srcRect/>
                      <a:stretch>
                        <a:fillRect/>
                      </a:stretch>
                    </p:blipFill>
                    <p:spPr bwMode="auto">
                      <a:xfrm>
                        <a:off x="504825" y="2286000"/>
                        <a:ext cx="8001000"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#180</a:t>
            </a:r>
            <a:br>
              <a:rPr lang="en-US" dirty="0"/>
            </a:br>
            <a:r>
              <a:rPr lang="en-US" dirty="0"/>
              <a:t>Recirculation of </a:t>
            </a:r>
            <a:r>
              <a:rPr lang="en-US" dirty="0" err="1"/>
              <a:t>TGbc</a:t>
            </a:r>
            <a:r>
              <a:rPr lang="en-US" dirty="0"/>
              <a:t> D4.0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the 802.11 WG to approve the following motion:</a:t>
            </a:r>
          </a:p>
          <a:p>
            <a:pPr lvl="0">
              <a:buFont typeface="Arial" panose="020B0604020202020204" pitchFamily="34" charset="0"/>
              <a:buChar char="•"/>
            </a:pPr>
            <a:r>
              <a:rPr lang="en-US" sz="2000" dirty="0"/>
              <a:t>Having approved comment resolutions for all of the comments received from LB 264 on </a:t>
            </a:r>
            <a:r>
              <a:rPr lang="en-US" sz="2000" dirty="0" err="1"/>
              <a:t>TGbc</a:t>
            </a:r>
            <a:r>
              <a:rPr lang="en-US" sz="2000" dirty="0"/>
              <a:t> D3.0 as contained in document 11-22/0686r16,</a:t>
            </a:r>
            <a:endParaRPr lang="en-GB" sz="2000" dirty="0"/>
          </a:p>
          <a:p>
            <a:pPr lvl="0">
              <a:buFont typeface="Arial" panose="020B0604020202020204" pitchFamily="34" charset="0"/>
              <a:buChar char="•"/>
            </a:pPr>
            <a:r>
              <a:rPr lang="en-US" sz="2000" dirty="0"/>
              <a:t>Instruct the editor to prepare Draft D4.0 incorporating these resolutions and additional changes to the draft as motioned per 11-18/2123r60,</a:t>
            </a:r>
            <a:endParaRPr lang="en-GB" sz="2000" dirty="0"/>
          </a:p>
          <a:p>
            <a:pPr lvl="0">
              <a:buFont typeface="Arial" panose="020B0604020202020204" pitchFamily="34" charset="0"/>
              <a:buChar char="•"/>
            </a:pPr>
            <a:r>
              <a:rPr lang="en-US" sz="2000" dirty="0"/>
              <a:t>Approve a 10 day Working Group Recirculation Ballot asking the question “Should </a:t>
            </a:r>
            <a:r>
              <a:rPr lang="en-US" sz="2000" dirty="0" err="1"/>
              <a:t>TGbc</a:t>
            </a:r>
            <a:r>
              <a:rPr lang="en-US" sz="2000" dirty="0"/>
              <a:t> D4.0 be forwarded to SA Ballot?”</a:t>
            </a:r>
            <a:endParaRPr lang="en-GB" sz="2000" dirty="0"/>
          </a:p>
          <a:p>
            <a:endParaRPr lang="en-US" sz="2000" dirty="0"/>
          </a:p>
          <a:p>
            <a:r>
              <a:rPr lang="en-US" sz="2000" dirty="0"/>
              <a:t>Mover / Second: Stephen McCann / </a:t>
            </a:r>
            <a:r>
              <a:rPr lang="en-GB" sz="2000" dirty="0"/>
              <a:t>Abhishek Patil</a:t>
            </a:r>
            <a:endParaRPr lang="en-US" sz="2000" dirty="0"/>
          </a:p>
          <a:p>
            <a:r>
              <a:rPr lang="en-US" sz="2000" dirty="0"/>
              <a:t>Y/N/A:  9/0/0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25751408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103</a:t>
            </a:fld>
            <a:endParaRPr lang="en-GB"/>
          </a:p>
        </p:txBody>
      </p:sp>
    </p:spTree>
    <p:extLst>
      <p:ext uri="{BB962C8B-B14F-4D97-AF65-F5344CB8AC3E}">
        <p14:creationId xmlns:p14="http://schemas.microsoft.com/office/powerpoint/2010/main" val="330145309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106</a:t>
            </a:fld>
            <a:endParaRPr lang="en-GB"/>
          </a:p>
        </p:txBody>
      </p:sp>
    </p:spTree>
    <p:extLst>
      <p:ext uri="{BB962C8B-B14F-4D97-AF65-F5344CB8AC3E}">
        <p14:creationId xmlns:p14="http://schemas.microsoft.com/office/powerpoint/2010/main" val="28057028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147931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B8849-3E96-FF86-1438-00A03B4ED42F}"/>
              </a:ext>
            </a:extLst>
          </p:cNvPr>
          <p:cNvSpPr>
            <a:spLocks noGrp="1"/>
          </p:cNvSpPr>
          <p:nvPr>
            <p:ph type="title"/>
          </p:nvPr>
        </p:nvSpPr>
        <p:spPr/>
        <p:txBody>
          <a:bodyPr/>
          <a:lstStyle/>
          <a:p>
            <a:r>
              <a:rPr lang="en-US" dirty="0"/>
              <a:t>Motion #181</a:t>
            </a:r>
            <a:br>
              <a:rPr lang="en-US" dirty="0"/>
            </a:br>
            <a:r>
              <a:rPr lang="en-US" dirty="0"/>
              <a:t>Approval of timeline</a:t>
            </a:r>
          </a:p>
        </p:txBody>
      </p:sp>
      <p:sp>
        <p:nvSpPr>
          <p:cNvPr id="3" name="Content Placeholder 2">
            <a:extLst>
              <a:ext uri="{FF2B5EF4-FFF2-40B4-BE49-F238E27FC236}">
                <a16:creationId xmlns:a16="http://schemas.microsoft.com/office/drawing/2014/main" id="{DEC52DED-1B25-8386-2EBC-283892747E7D}"/>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a:t>
            </a:r>
            <a:r>
              <a:rPr lang="en-US" dirty="0" err="1"/>
              <a:t>TGbc</a:t>
            </a:r>
            <a:r>
              <a:rPr lang="en-US" dirty="0"/>
              <a:t> timeline as contained in document 11-22/864r0</a:t>
            </a:r>
          </a:p>
          <a:p>
            <a:pPr>
              <a:buFont typeface="Arial" panose="020B0604020202020204" pitchFamily="34" charset="0"/>
              <a:buChar char="•"/>
            </a:pPr>
            <a:endParaRPr lang="en-US" dirty="0"/>
          </a:p>
          <a:p>
            <a:pPr marL="0" indent="0"/>
            <a:r>
              <a:rPr lang="en-US" dirty="0"/>
              <a:t>Mover / Second: Stephen McCann / </a:t>
            </a:r>
            <a:r>
              <a:rPr lang="en-US" dirty="0" err="1"/>
              <a:t>Xiaofei</a:t>
            </a:r>
            <a:r>
              <a:rPr lang="en-US" dirty="0"/>
              <a:t> Wang</a:t>
            </a:r>
          </a:p>
          <a:p>
            <a:pPr marL="0" indent="0"/>
            <a:r>
              <a:rPr lang="en-US" dirty="0"/>
              <a:t>Motion approved by unanimous consent</a:t>
            </a:r>
          </a:p>
          <a:p>
            <a:pPr marL="0" indent="0"/>
            <a:endParaRPr lang="en-US" dirty="0"/>
          </a:p>
        </p:txBody>
      </p:sp>
      <p:sp>
        <p:nvSpPr>
          <p:cNvPr id="4" name="Slide Number Placeholder 3">
            <a:extLst>
              <a:ext uri="{FF2B5EF4-FFF2-40B4-BE49-F238E27FC236}">
                <a16:creationId xmlns:a16="http://schemas.microsoft.com/office/drawing/2014/main" id="{12AC03DF-9F81-58A3-B36E-06D8898ED27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F4FA251-0EA6-0ED5-C845-A28072BD8B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283F540-A77D-25C1-53B2-DE29454F319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2060423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1197144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118</a:t>
            </a:fld>
            <a:endParaRPr lang="en-GB"/>
          </a:p>
        </p:txBody>
      </p:sp>
    </p:spTree>
    <p:extLst>
      <p:ext uri="{BB962C8B-B14F-4D97-AF65-F5344CB8AC3E}">
        <p14:creationId xmlns:p14="http://schemas.microsoft.com/office/powerpoint/2010/main" val="361460436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‘22–  July ‘22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#170 -- #173</a:t>
            </a:r>
          </a:p>
          <a:p>
            <a:r>
              <a:rPr lang="en-US" dirty="0"/>
              <a:t>Straw Polls  -- #40 -- #40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a:t>
            </a:fld>
            <a:endParaRPr lang="en-GB"/>
          </a:p>
        </p:txBody>
      </p:sp>
    </p:spTree>
    <p:extLst>
      <p:ext uri="{BB962C8B-B14F-4D97-AF65-F5344CB8AC3E}">
        <p14:creationId xmlns:p14="http://schemas.microsoft.com/office/powerpoint/2010/main" val="169915832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126</a:t>
            </a:fld>
            <a:endParaRPr lang="en-GB"/>
          </a:p>
        </p:txBody>
      </p:sp>
    </p:spTree>
    <p:extLst>
      <p:ext uri="{BB962C8B-B14F-4D97-AF65-F5344CB8AC3E}">
        <p14:creationId xmlns:p14="http://schemas.microsoft.com/office/powerpoint/2010/main" val="171804483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“2022-05-24 - ready for motion” tab of 11-22/0686r04.</a:t>
            </a:r>
          </a:p>
          <a:p>
            <a:pPr marL="457200" lvl="1" indent="0"/>
            <a:endParaRPr lang="en-GB" sz="1400" dirty="0"/>
          </a:p>
          <a:p>
            <a:r>
              <a:rPr lang="en-GB" sz="1600" dirty="0"/>
              <a:t>Mover: </a:t>
            </a:r>
            <a:r>
              <a:rPr lang="en-GB" sz="1600" dirty="0" err="1"/>
              <a:t>Xiaofei</a:t>
            </a:r>
            <a:r>
              <a:rPr lang="en-GB" sz="1600" dirty="0"/>
              <a:t> Wang, Second: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62170605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132</a:t>
            </a:fld>
            <a:endParaRPr lang="en-GB"/>
          </a:p>
        </p:txBody>
      </p:sp>
    </p:spTree>
    <p:extLst>
      <p:ext uri="{BB962C8B-B14F-4D97-AF65-F5344CB8AC3E}">
        <p14:creationId xmlns:p14="http://schemas.microsoft.com/office/powerpoint/2010/main" val="416679562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104C6-4B87-5071-F4D6-3A37FA788E1A}"/>
              </a:ext>
            </a:extLst>
          </p:cNvPr>
          <p:cNvSpPr>
            <a:spLocks noGrp="1"/>
          </p:cNvSpPr>
          <p:nvPr>
            <p:ph type="title"/>
          </p:nvPr>
        </p:nvSpPr>
        <p:spPr/>
        <p:txBody>
          <a:bodyPr/>
          <a:lstStyle/>
          <a:p>
            <a:r>
              <a:rPr lang="en-US" dirty="0"/>
              <a:t>Motion #171</a:t>
            </a:r>
            <a:br>
              <a:rPr lang="en-US" dirty="0"/>
            </a:br>
            <a:r>
              <a:rPr lang="en-US" dirty="0"/>
              <a:t>Change of comment resolution</a:t>
            </a:r>
          </a:p>
        </p:txBody>
      </p:sp>
      <p:sp>
        <p:nvSpPr>
          <p:cNvPr id="3" name="Date Placeholder 2">
            <a:extLst>
              <a:ext uri="{FF2B5EF4-FFF2-40B4-BE49-F238E27FC236}">
                <a16:creationId xmlns:a16="http://schemas.microsoft.com/office/drawing/2014/main" id="{CC08312C-2C08-D65D-2CD7-A87BB89DAF59}"/>
              </a:ext>
            </a:extLst>
          </p:cNvPr>
          <p:cNvSpPr>
            <a:spLocks noGrp="1"/>
          </p:cNvSpPr>
          <p:nvPr>
            <p:ph type="dt" idx="10"/>
          </p:nvPr>
        </p:nvSpPr>
        <p:spPr/>
        <p:txBody>
          <a:bodyPr/>
          <a:lstStyle/>
          <a:p>
            <a:r>
              <a:rPr lang="en-GB"/>
              <a:t>July 2022</a:t>
            </a:r>
          </a:p>
        </p:txBody>
      </p:sp>
      <p:sp>
        <p:nvSpPr>
          <p:cNvPr id="4" name="Footer Placeholder 3">
            <a:extLst>
              <a:ext uri="{FF2B5EF4-FFF2-40B4-BE49-F238E27FC236}">
                <a16:creationId xmlns:a16="http://schemas.microsoft.com/office/drawing/2014/main" id="{5BDE53E6-C88C-3F77-C2AA-CC38DA96FF1D}"/>
              </a:ext>
            </a:extLst>
          </p:cNvPr>
          <p:cNvSpPr>
            <a:spLocks noGrp="1"/>
          </p:cNvSpPr>
          <p:nvPr>
            <p:ph type="ftr" idx="11"/>
          </p:nvPr>
        </p:nvSpPr>
        <p:spPr/>
        <p:txBody>
          <a:bodyPr/>
          <a:lstStyle/>
          <a:p>
            <a:r>
              <a:rPr lang="de-DE"/>
              <a:t>Marc Emmelmann (Koden-TI)</a:t>
            </a:r>
            <a:endParaRPr lang="en-GB"/>
          </a:p>
        </p:txBody>
      </p:sp>
      <p:sp>
        <p:nvSpPr>
          <p:cNvPr id="5" name="Slide Number Placeholder 4">
            <a:extLst>
              <a:ext uri="{FF2B5EF4-FFF2-40B4-BE49-F238E27FC236}">
                <a16:creationId xmlns:a16="http://schemas.microsoft.com/office/drawing/2014/main" id="{368D8F26-B358-D263-9B5E-C3173EFF7A6F}"/>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7" name="Content Placeholder 2">
            <a:extLst>
              <a:ext uri="{FF2B5EF4-FFF2-40B4-BE49-F238E27FC236}">
                <a16:creationId xmlns:a16="http://schemas.microsoft.com/office/drawing/2014/main" id="{8FAF13D1-59E2-2C02-C1CA-AD18E29C8D4A}"/>
              </a:ext>
            </a:extLst>
          </p:cNvPr>
          <p:cNvSpPr txBox="1">
            <a:spLocks/>
          </p:cNvSpPr>
          <p:nvPr/>
        </p:nvSpPr>
        <p:spPr>
          <a:xfrm>
            <a:off x="685800" y="1981200"/>
            <a:ext cx="7770813" cy="41132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GB" sz="1600" kern="0" dirty="0"/>
              <a:t>Move to</a:t>
            </a:r>
          </a:p>
          <a:p>
            <a:pPr>
              <a:buFont typeface="Times New Roman" pitchFamily="16" charset="0"/>
              <a:buChar char="•"/>
            </a:pPr>
            <a:r>
              <a:rPr lang="en-GB" sz="1600" kern="0" dirty="0"/>
              <a:t>Set the comment resolution for the following CIDs to “empty” (i.e. no approved resolution): CID 3013 and 3161 and CID 3195.</a:t>
            </a:r>
          </a:p>
          <a:p>
            <a:pPr marL="457200" lvl="1" indent="0"/>
            <a:endParaRPr lang="en-GB" sz="1400" kern="0" dirty="0"/>
          </a:p>
          <a:p>
            <a:r>
              <a:rPr lang="en-GB" sz="1600" kern="0" dirty="0"/>
              <a:t>Mover: Hitoshi Morioka,  Stephen McCann</a:t>
            </a:r>
          </a:p>
          <a:p>
            <a:r>
              <a:rPr lang="en-GB" sz="1600" kern="0" dirty="0"/>
              <a:t>Approved by unanimous consent</a:t>
            </a:r>
          </a:p>
          <a:p>
            <a:endParaRPr lang="en-GB" sz="1600" strike="sngStrike" kern="0" dirty="0"/>
          </a:p>
          <a:p>
            <a:r>
              <a:rPr lang="en-GB" sz="1600" kern="0" dirty="0"/>
              <a:t>Note: the three CIDs have incorrectly been included in the 2022-05-24 tab (Motion 170). The CIDs were deferred. The above motion reverts this mistake and sets the CIDs as “open”, i.e. a resolution needs to be approved.</a:t>
            </a:r>
            <a:endParaRPr lang="en-GB" sz="1600" strike="sngStrike" kern="0" dirty="0"/>
          </a:p>
          <a:p>
            <a:endParaRPr lang="en-GB" sz="1600" strike="sngStrike" kern="0" dirty="0"/>
          </a:p>
          <a:p>
            <a:endParaRPr lang="en-GB" sz="1600" strike="sngStrike" kern="0" dirty="0"/>
          </a:p>
        </p:txBody>
      </p:sp>
    </p:spTree>
    <p:extLst>
      <p:ext uri="{BB962C8B-B14F-4D97-AF65-F5344CB8AC3E}">
        <p14:creationId xmlns:p14="http://schemas.microsoft.com/office/powerpoint/2010/main" val="164813516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5549987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142</a:t>
            </a:fld>
            <a:endParaRPr lang="en-GB"/>
          </a:p>
        </p:txBody>
      </p:sp>
    </p:spTree>
    <p:extLst>
      <p:ext uri="{BB962C8B-B14F-4D97-AF65-F5344CB8AC3E}">
        <p14:creationId xmlns:p14="http://schemas.microsoft.com/office/powerpoint/2010/main" val="364446056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147</a:t>
            </a:fld>
            <a:endParaRPr lang="en-GB"/>
          </a:p>
        </p:txBody>
      </p:sp>
    </p:spTree>
    <p:extLst>
      <p:ext uri="{BB962C8B-B14F-4D97-AF65-F5344CB8AC3E}">
        <p14:creationId xmlns:p14="http://schemas.microsoft.com/office/powerpoint/2010/main" val="407076319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“2022-06-21 - ready for motion” tab of 11-22/0686r07.</a:t>
            </a:r>
          </a:p>
          <a:p>
            <a:pPr marL="457200" lvl="1" indent="0"/>
            <a:endParaRPr lang="en-GB" sz="1400" dirty="0"/>
          </a:p>
          <a:p>
            <a:r>
              <a:rPr lang="en-GB" sz="1600" dirty="0"/>
              <a:t>Mover: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42652487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157</a:t>
            </a:fld>
            <a:endParaRPr lang="en-GB"/>
          </a:p>
        </p:txBody>
      </p:sp>
    </p:spTree>
    <p:extLst>
      <p:ext uri="{BB962C8B-B14F-4D97-AF65-F5344CB8AC3E}">
        <p14:creationId xmlns:p14="http://schemas.microsoft.com/office/powerpoint/2010/main" val="1152095967"/>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Straw Poll #40</a:t>
            </a:r>
            <a:br>
              <a:rPr lang="en-US" dirty="0"/>
            </a:br>
            <a:r>
              <a:rPr lang="en-US" dirty="0"/>
              <a:t>CID 3071 Discussion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With respect to DCN 11-22/937r0,</a:t>
            </a:r>
          </a:p>
          <a:p>
            <a:pPr>
              <a:buFont typeface="Times New Roman" pitchFamily="16" charset="0"/>
              <a:buChar char="•"/>
            </a:pPr>
            <a:r>
              <a:rPr lang="en-GB" sz="1600" dirty="0"/>
              <a:t>Do you prefer to advertise the certificate group and the AP group in Beacon frames and Probe Response frames?</a:t>
            </a:r>
          </a:p>
          <a:p>
            <a:pPr marL="457200" lvl="1" indent="0"/>
            <a:endParaRPr lang="en-GB" sz="1400" dirty="0"/>
          </a:p>
          <a:p>
            <a:r>
              <a:rPr lang="en-GB" sz="1600" dirty="0"/>
              <a:t>Yes: 4</a:t>
            </a:r>
          </a:p>
          <a:p>
            <a:r>
              <a:rPr lang="en-GB" sz="1600" dirty="0"/>
              <a:t>No: 0</a:t>
            </a:r>
          </a:p>
          <a:p>
            <a:r>
              <a:rPr lang="en-GB" sz="1600" dirty="0"/>
              <a:t>Abstain: 2</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41303702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160</a:t>
            </a:fld>
            <a:endParaRPr lang="en-GB"/>
          </a:p>
        </p:txBody>
      </p:sp>
    </p:spTree>
    <p:extLst>
      <p:ext uri="{BB962C8B-B14F-4D97-AF65-F5344CB8AC3E}">
        <p14:creationId xmlns:p14="http://schemas.microsoft.com/office/powerpoint/2010/main" val="417826232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165</a:t>
            </a:fld>
            <a:endParaRPr lang="en-GB"/>
          </a:p>
        </p:txBody>
      </p:sp>
    </p:spTree>
    <p:extLst>
      <p:ext uri="{BB962C8B-B14F-4D97-AF65-F5344CB8AC3E}">
        <p14:creationId xmlns:p14="http://schemas.microsoft.com/office/powerpoint/2010/main" val="409467927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“2022-07-05 - ready for motion” tab of 11-22/0686r</a:t>
            </a:r>
            <a:r>
              <a:rPr lang="en-GB" sz="1600" dirty="0">
                <a:highlight>
                  <a:srgbClr val="FFFF00"/>
                </a:highlight>
              </a:rPr>
              <a:t>12</a:t>
            </a:r>
            <a:r>
              <a:rPr lang="en-GB" sz="1600" dirty="0"/>
              <a:t>.</a:t>
            </a:r>
          </a:p>
          <a:p>
            <a:pPr marL="457200" lvl="1" indent="0"/>
            <a:endParaRPr lang="en-GB" sz="1400" dirty="0"/>
          </a:p>
          <a:p>
            <a:r>
              <a:rPr lang="en-GB" sz="1600" dirty="0"/>
              <a:t>Mover: Stephen McCann, Second: Abhishek Patil</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72785398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177</a:t>
            </a:fld>
            <a:endParaRPr lang="en-GB"/>
          </a:p>
        </p:txBody>
      </p:sp>
    </p:spTree>
    <p:extLst>
      <p:ext uri="{BB962C8B-B14F-4D97-AF65-F5344CB8AC3E}">
        <p14:creationId xmlns:p14="http://schemas.microsoft.com/office/powerpoint/2010/main" val="21410252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#162 </a:t>
            </a:r>
            <a:r>
              <a:rPr lang="en-US"/>
              <a:t>-- #169</a:t>
            </a:r>
            <a:endParaRPr lang="en-US" dirty="0"/>
          </a:p>
          <a:p>
            <a:r>
              <a:rPr lang="en-US" dirty="0"/>
              <a:t>Straw Polls  -- #38 -- #39</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8785583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187</a:t>
            </a:fld>
            <a:endParaRPr lang="en-GB"/>
          </a:p>
        </p:txBody>
      </p:sp>
    </p:spTree>
    <p:extLst>
      <p:ext uri="{BB962C8B-B14F-4D97-AF65-F5344CB8AC3E}">
        <p14:creationId xmlns:p14="http://schemas.microsoft.com/office/powerpoint/2010/main" val="163014222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11/22-0585</a:t>
            </a:r>
            <a:r>
              <a:rPr lang="en-US" dirty="0">
                <a:highlight>
                  <a:srgbClr val="FFFF00"/>
                </a:highlight>
              </a:rPr>
              <a:t>r1</a:t>
            </a:r>
            <a:r>
              <a:rPr lang="en-US" dirty="0"/>
              <a:t>.</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599128288"/>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July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11-22/0426r0 (Mar online plenary),</a:t>
            </a:r>
          </a:p>
          <a:p>
            <a:pPr lvl="1">
              <a:buFont typeface="Times New Roman" pitchFamily="16" charset="0"/>
              <a:buChar char="•"/>
            </a:pPr>
            <a:r>
              <a:rPr lang="en-GB" sz="1400" dirty="0"/>
              <a:t>11-22/0667r0 (Apr 26 telco),</a:t>
            </a:r>
          </a:p>
          <a:p>
            <a:pPr lvl="1">
              <a:buFont typeface="Times New Roman" pitchFamily="16" charset="0"/>
              <a:buChar char="•"/>
            </a:pPr>
            <a:r>
              <a:rPr lang="en-GB" sz="1400" dirty="0"/>
              <a:t>11-22/0668r0 (May 03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36672072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206</a:t>
            </a:fld>
            <a:endParaRPr lang="en-GB"/>
          </a:p>
        </p:txBody>
      </p:sp>
    </p:spTree>
    <p:extLst>
      <p:ext uri="{BB962C8B-B14F-4D97-AF65-F5344CB8AC3E}">
        <p14:creationId xmlns:p14="http://schemas.microsoft.com/office/powerpoint/2010/main" val="3717611390"/>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#164</a:t>
            </a:r>
            <a:br>
              <a:rPr lang="en-US" dirty="0"/>
            </a:br>
            <a:r>
              <a:rPr lang="en-US" dirty="0"/>
              <a:t>Election of TG Vice Chair(s)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elect</a:t>
            </a:r>
          </a:p>
          <a:p>
            <a:pPr lvl="1">
              <a:buFont typeface="Times New Roman" pitchFamily="16" charset="0"/>
              <a:buChar char="•"/>
            </a:pPr>
            <a:r>
              <a:rPr lang="en-GB" sz="1400" dirty="0"/>
              <a:t>Hitoshi Morioka</a:t>
            </a:r>
          </a:p>
          <a:p>
            <a:pPr lvl="1">
              <a:buFont typeface="Times New Roman" pitchFamily="16" charset="0"/>
              <a:buChar char="•"/>
            </a:pPr>
            <a:r>
              <a:rPr lang="en-GB" sz="1400" dirty="0"/>
              <a:t>Stephen McCann</a:t>
            </a:r>
          </a:p>
          <a:p>
            <a:pPr marL="0" indent="0"/>
            <a:r>
              <a:rPr lang="en-GB" sz="1800" dirty="0"/>
              <a:t>As </a:t>
            </a:r>
            <a:r>
              <a:rPr lang="en-GB" sz="1800" dirty="0" err="1"/>
              <a:t>TGbc</a:t>
            </a:r>
            <a:r>
              <a:rPr lang="en-GB" sz="1800" dirty="0"/>
              <a:t> Vice chairs.</a:t>
            </a:r>
          </a:p>
          <a:p>
            <a:pPr marL="0" indent="0"/>
            <a:endParaRPr lang="en-GB" sz="1800" dirty="0"/>
          </a:p>
          <a:p>
            <a:r>
              <a:rPr lang="en-GB" sz="1600" dirty="0"/>
              <a:t>Mover/Second:	 Stuart Kerry / Abhishek Patil</a:t>
            </a:r>
          </a:p>
          <a:p>
            <a:endParaRPr lang="en-GB" sz="1600" strike="sngStrike" dirty="0"/>
          </a:p>
          <a:p>
            <a:r>
              <a:rPr lang="en-GB" sz="1600" dirty="0"/>
              <a:t>Y/N/A:  31 – 0 – 2  -- motion passed</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682742301"/>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#165</a:t>
            </a:r>
            <a:br>
              <a:rPr lang="en-US" dirty="0"/>
            </a:br>
            <a:r>
              <a:rPr lang="en-US" dirty="0"/>
              <a:t>Confirmation of </a:t>
            </a:r>
            <a:r>
              <a:rPr lang="en-US" dirty="0" err="1"/>
              <a:t>TGbc</a:t>
            </a:r>
            <a:r>
              <a:rPr lang="en-US" dirty="0"/>
              <a:t> Secretary</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err="1"/>
              <a:t>Xiaofei</a:t>
            </a:r>
            <a:r>
              <a:rPr lang="en-GB" sz="1400" dirty="0"/>
              <a:t> Wang</a:t>
            </a:r>
          </a:p>
          <a:p>
            <a:pPr marL="0" indent="0"/>
            <a:r>
              <a:rPr lang="en-GB" sz="1600" dirty="0"/>
              <a:t>As the </a:t>
            </a:r>
            <a:r>
              <a:rPr lang="en-GB" sz="1600" dirty="0" err="1"/>
              <a:t>TGbc</a:t>
            </a:r>
            <a:r>
              <a:rPr lang="en-GB" sz="1600" dirty="0"/>
              <a:t> Secretary</a:t>
            </a:r>
          </a:p>
          <a:p>
            <a:pPr marL="0" indent="0"/>
            <a:endParaRPr lang="en-GB" sz="1800" dirty="0"/>
          </a:p>
          <a:p>
            <a:pPr marL="0" indent="0"/>
            <a:endParaRPr lang="en-GB" sz="1800" dirty="0"/>
          </a:p>
          <a:p>
            <a:r>
              <a:rPr lang="en-GB" sz="1600" dirty="0"/>
              <a:t>Mover/Second:	Mike </a:t>
            </a:r>
            <a:r>
              <a:rPr lang="en-GB" sz="1600" dirty="0" err="1"/>
              <a:t>Montemurro</a:t>
            </a:r>
            <a:r>
              <a:rPr lang="en-GB" sz="1600" dirty="0"/>
              <a:t> / Antonio de la Oliva</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086971926"/>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220</a:t>
            </a:fld>
            <a:endParaRPr lang="en-GB"/>
          </a:p>
        </p:txBody>
      </p:sp>
    </p:spTree>
    <p:extLst>
      <p:ext uri="{BB962C8B-B14F-4D97-AF65-F5344CB8AC3E}">
        <p14:creationId xmlns:p14="http://schemas.microsoft.com/office/powerpoint/2010/main" val="2532760312"/>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228</a:t>
            </a:fld>
            <a:endParaRPr lang="en-GB"/>
          </a:p>
        </p:txBody>
      </p:sp>
    </p:spTree>
    <p:extLst>
      <p:ext uri="{BB962C8B-B14F-4D97-AF65-F5344CB8AC3E}">
        <p14:creationId xmlns:p14="http://schemas.microsoft.com/office/powerpoint/2010/main" val="967877640"/>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#166</a:t>
            </a:r>
            <a:br>
              <a:rPr lang="en-US" dirty="0"/>
            </a:br>
            <a:r>
              <a:rPr lang="en-US" dirty="0"/>
              <a:t>Confirmation of </a:t>
            </a:r>
            <a:r>
              <a:rPr lang="en-US" dirty="0" err="1"/>
              <a:t>TGbc</a:t>
            </a:r>
            <a:r>
              <a:rPr lang="en-US" dirty="0"/>
              <a:t> Technical Editor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a:t>Carol Ansley</a:t>
            </a:r>
          </a:p>
          <a:p>
            <a:pPr marL="0" indent="0"/>
            <a:r>
              <a:rPr lang="en-GB" sz="1600" dirty="0"/>
              <a:t>As the </a:t>
            </a:r>
            <a:r>
              <a:rPr lang="en-GB" sz="1600" dirty="0" err="1"/>
              <a:t>TGbc</a:t>
            </a:r>
            <a:r>
              <a:rPr lang="en-GB" sz="1600" dirty="0"/>
              <a:t> Technical Editor</a:t>
            </a:r>
          </a:p>
          <a:p>
            <a:pPr marL="0" indent="0"/>
            <a:endParaRPr lang="en-GB" sz="1800" dirty="0"/>
          </a:p>
          <a:p>
            <a:pPr marL="0" indent="0"/>
            <a:endParaRPr lang="en-GB" sz="1800" dirty="0"/>
          </a:p>
          <a:p>
            <a:r>
              <a:rPr lang="en-GB" sz="1600" dirty="0"/>
              <a:t>Mover/Second:	 Stuart Kerry / Stephen McCann</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7446354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239</a:t>
            </a:fld>
            <a:endParaRPr lang="en-GB"/>
          </a:p>
        </p:txBody>
      </p:sp>
    </p:spTree>
    <p:extLst>
      <p:ext uri="{BB962C8B-B14F-4D97-AF65-F5344CB8AC3E}">
        <p14:creationId xmlns:p14="http://schemas.microsoft.com/office/powerpoint/2010/main" val="35935280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approve the </a:t>
            </a:r>
            <a:r>
              <a:rPr lang="en-GB" sz="1600" dirty="0" err="1"/>
              <a:t>TGbc</a:t>
            </a:r>
            <a:r>
              <a:rPr lang="en-GB" sz="1600" dirty="0"/>
              <a:t> timeline as contained in slide 32 of  11-22/0586r0.</a:t>
            </a:r>
          </a:p>
          <a:p>
            <a:pPr marL="0" indent="0"/>
            <a:endParaRPr lang="en-GB" sz="1800" dirty="0"/>
          </a:p>
          <a:p>
            <a:pPr marL="0" indent="0"/>
            <a:endParaRPr lang="en-GB" sz="1800" dirty="0"/>
          </a:p>
          <a:p>
            <a:r>
              <a:rPr lang="en-GB" sz="1600" dirty="0"/>
              <a:t>Mover/Second:	</a:t>
            </a:r>
          </a:p>
          <a:p>
            <a:r>
              <a:rPr lang="en-GB" sz="1600" dirty="0">
                <a:highlight>
                  <a:srgbClr val="FFFF00"/>
                </a:highlight>
              </a:rPr>
              <a:t>Motion on consent agenda </a:t>
            </a:r>
            <a:r>
              <a:rPr lang="en-GB" sz="1600" dirty="0">
                <a:highlight>
                  <a:srgbClr val="FFFF00"/>
                </a:highlight>
                <a:sym typeface="Wingdings" pitchFamily="2" charset="2"/>
              </a:rPr>
              <a:t> </a:t>
            </a:r>
            <a:r>
              <a:rPr lang="en-GB" sz="1600" dirty="0">
                <a:highlight>
                  <a:srgbClr val="FFFF00"/>
                </a:highlight>
              </a:rPr>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100734116"/>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246</a:t>
            </a:fld>
            <a:endParaRPr lang="en-GB"/>
          </a:p>
        </p:txBody>
      </p:sp>
    </p:spTree>
    <p:extLst>
      <p:ext uri="{BB962C8B-B14F-4D97-AF65-F5344CB8AC3E}">
        <p14:creationId xmlns:p14="http://schemas.microsoft.com/office/powerpoint/2010/main" val="675796221"/>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#168</a:t>
            </a:r>
            <a:br>
              <a:rPr lang="en-US" dirty="0"/>
            </a:br>
            <a:r>
              <a:rPr lang="en-US" dirty="0"/>
              <a:t>Approval of </a:t>
            </a:r>
            <a:r>
              <a:rPr lang="en-US" dirty="0" err="1"/>
              <a:t>TGbc</a:t>
            </a:r>
            <a:r>
              <a:rPr lang="en-US" dirty="0"/>
              <a:t> PAR Extension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GB" dirty="0"/>
              <a:t>Believing that the PAR contained in the document referenced below meets IEEE-SA guidelines,</a:t>
            </a:r>
            <a:endParaRPr lang="en-GB" b="0" dirty="0"/>
          </a:p>
          <a:p>
            <a:r>
              <a:rPr lang="en-GB" dirty="0"/>
              <a:t>Request that the PAR contained in </a:t>
            </a:r>
            <a:r>
              <a:rPr lang="en-GB" dirty="0">
                <a:highlight>
                  <a:srgbClr val="FFFF00"/>
                </a:highlight>
              </a:rPr>
              <a:t>11-22/0692r0</a:t>
            </a:r>
            <a:r>
              <a:rPr lang="en-GB" dirty="0"/>
              <a:t> be posted to the IEEE 802 Executive Committee (EC) agenda for WG 802 preview and EC approval to submit to </a:t>
            </a:r>
            <a:r>
              <a:rPr lang="en-GB" dirty="0" err="1"/>
              <a:t>NesCom</a:t>
            </a:r>
            <a:r>
              <a:rPr lang="en-GB" dirty="0"/>
              <a:t>.</a:t>
            </a:r>
            <a:endParaRPr lang="en-GB" b="0" dirty="0"/>
          </a:p>
          <a:p>
            <a:r>
              <a:rPr lang="en-GB" dirty="0"/>
              <a:t> </a:t>
            </a:r>
            <a:endParaRPr lang="en-GB" b="0" dirty="0"/>
          </a:p>
          <a:p>
            <a:r>
              <a:rPr lang="en-GB" dirty="0"/>
              <a:t>Moved: </a:t>
            </a:r>
            <a:r>
              <a:rPr lang="en-GB"/>
              <a:t>Stephen McCann</a:t>
            </a:r>
          </a:p>
          <a:p>
            <a:r>
              <a:rPr lang="en-GB"/>
              <a:t>Seconded</a:t>
            </a:r>
            <a:r>
              <a:rPr lang="en-GB" dirty="0"/>
              <a:t>: Antonio de la Oliva</a:t>
            </a:r>
          </a:p>
          <a:p>
            <a:r>
              <a:rPr lang="en-GB" dirty="0"/>
              <a:t>Result: y-n-a – 29/0/2 – motion passes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27948413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49F6-B5DF-6CC9-3999-0E39A18CFEB8}"/>
              </a:ext>
            </a:extLst>
          </p:cNvPr>
          <p:cNvSpPr>
            <a:spLocks noGrp="1"/>
          </p:cNvSpPr>
          <p:nvPr>
            <p:ph type="title"/>
          </p:nvPr>
        </p:nvSpPr>
        <p:spPr/>
        <p:txBody>
          <a:bodyPr/>
          <a:lstStyle/>
          <a:p>
            <a:r>
              <a:rPr lang="en-US" dirty="0"/>
              <a:t>Straw Poll #38</a:t>
            </a:r>
          </a:p>
        </p:txBody>
      </p:sp>
      <p:sp>
        <p:nvSpPr>
          <p:cNvPr id="3" name="Content Placeholder 2">
            <a:extLst>
              <a:ext uri="{FF2B5EF4-FFF2-40B4-BE49-F238E27FC236}">
                <a16:creationId xmlns:a16="http://schemas.microsoft.com/office/drawing/2014/main" id="{3B8950DE-89AE-81BD-BC9F-3A38FD0E5F08}"/>
              </a:ext>
            </a:extLst>
          </p:cNvPr>
          <p:cNvSpPr>
            <a:spLocks noGrp="1"/>
          </p:cNvSpPr>
          <p:nvPr>
            <p:ph idx="1"/>
          </p:nvPr>
        </p:nvSpPr>
        <p:spPr/>
        <p:txBody>
          <a:bodyPr/>
          <a:lstStyle/>
          <a:p>
            <a:r>
              <a:rPr lang="en-US" sz="1200" dirty="0"/>
              <a:t>In lieu of having discussed DCN 11-22/746r1;</a:t>
            </a:r>
          </a:p>
          <a:p>
            <a:r>
              <a:rPr lang="en-US" sz="1200" dirty="0"/>
              <a:t>Which of the text version do you prefer:</a:t>
            </a:r>
          </a:p>
          <a:p>
            <a:pPr marL="457200" indent="-457200">
              <a:buAutoNum type="alphaLcParenBoth"/>
            </a:pPr>
            <a:r>
              <a:rPr lang="en-US" sz="1200" dirty="0"/>
              <a:t>Current version</a:t>
            </a:r>
          </a:p>
          <a:p>
            <a:pPr marL="0" indent="0"/>
            <a:r>
              <a:rPr lang="en-GB" sz="1200" dirty="0"/>
              <a:t>Beacon, Probe Request/Response, ANQP Request/Response, Authentication, Association Request/Response and EBCS Content Request/Response frames, and 4-way handshake are optional to receive EBCS traffic streams.</a:t>
            </a:r>
          </a:p>
          <a:p>
            <a:pPr marL="0" indent="0"/>
            <a:r>
              <a:rPr lang="en-US" sz="1200" dirty="0"/>
              <a:t>(b) CID 3192 version</a:t>
            </a:r>
          </a:p>
          <a:p>
            <a:pPr marL="0" indent="0"/>
            <a:r>
              <a:rPr lang="en-GB" sz="1200" dirty="0"/>
              <a:t>Beacon, Probe Request/Response, ANQP Request/Response, Authentication, Association Request/Response and EBCS Content Request/Response frames, and 4-way handshake might be optional to receive EBCS traffic streams depending on the requirements and status of the desired EBCS traffic streams.</a:t>
            </a:r>
          </a:p>
          <a:p>
            <a:pPr marL="0" indent="0"/>
            <a:r>
              <a:rPr lang="en-US" sz="1200" dirty="0"/>
              <a:t>(c) CID 3111 version</a:t>
            </a:r>
          </a:p>
          <a:p>
            <a:pPr marL="0" indent="0"/>
            <a:r>
              <a:rPr lang="en-GB" sz="1200" dirty="0"/>
              <a:t>Beacon, Probe Request/Response, and ANQP Request/Response, are optional in that STAs can choose among them, or use EBCS Info frames, for learning about EBCS offerings. EBCS Content Request/Response frames and ANQP Request/Response are optional in that STAs can choose among them for managing EBCS subscriptions. Authentication, Association Request/Response, and 4-way handshake are optional in that requirements can vary for different EBCS streams</a:t>
            </a:r>
          </a:p>
          <a:p>
            <a:pPr marL="0" indent="0"/>
            <a:r>
              <a:rPr lang="en-GB" sz="1200" dirty="0"/>
              <a:t>(d) Remove the sentence</a:t>
            </a:r>
          </a:p>
          <a:p>
            <a:pPr marL="0" indent="0"/>
            <a:r>
              <a:rPr lang="en-US" sz="1200" dirty="0"/>
              <a:t>(e) Abstain</a:t>
            </a:r>
          </a:p>
          <a:p>
            <a:pPr marL="0" indent="0"/>
            <a:r>
              <a:rPr lang="en-US" sz="1200" dirty="0"/>
              <a:t>Result: a - 1 / b - 2 / c -1 / d -1 / e -1 </a:t>
            </a:r>
          </a:p>
        </p:txBody>
      </p:sp>
      <p:sp>
        <p:nvSpPr>
          <p:cNvPr id="4" name="Slide Number Placeholder 3">
            <a:extLst>
              <a:ext uri="{FF2B5EF4-FFF2-40B4-BE49-F238E27FC236}">
                <a16:creationId xmlns:a16="http://schemas.microsoft.com/office/drawing/2014/main" id="{5EF82E6F-5514-EB1F-6676-18AABA59379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2D92F91-A13B-8EA6-75E2-652F0B3609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EFC54DB-3C96-C181-9B3A-C3693F0DBCE1}"/>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68459251"/>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262</a:t>
            </a:fld>
            <a:endParaRPr lang="en-GB"/>
          </a:p>
        </p:txBody>
      </p:sp>
    </p:spTree>
    <p:extLst>
      <p:ext uri="{BB962C8B-B14F-4D97-AF65-F5344CB8AC3E}">
        <p14:creationId xmlns:p14="http://schemas.microsoft.com/office/powerpoint/2010/main" val="1243231661"/>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269</a:t>
            </a:fld>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#169</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“2022-05-13 - ready for motion” tab of </a:t>
            </a:r>
            <a:r>
              <a:rPr lang="en-GB" sz="1600" dirty="0">
                <a:highlight>
                  <a:srgbClr val="FFFF00"/>
                </a:highlight>
              </a:rPr>
              <a:t>11-22/0686r03</a:t>
            </a:r>
            <a:r>
              <a:rPr lang="en-GB" sz="1600" dirty="0"/>
              <a:t>.</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506298822"/>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271</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272</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July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273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C371B-DAEF-7961-7703-F398607837A7}"/>
              </a:ext>
            </a:extLst>
          </p:cNvPr>
          <p:cNvSpPr>
            <a:spLocks noGrp="1"/>
          </p:cNvSpPr>
          <p:nvPr>
            <p:ph type="title"/>
          </p:nvPr>
        </p:nvSpPr>
        <p:spPr/>
        <p:txBody>
          <a:bodyPr/>
          <a:lstStyle/>
          <a:p>
            <a:r>
              <a:rPr lang="en-US" dirty="0"/>
              <a:t>Straw Poll #39</a:t>
            </a:r>
          </a:p>
        </p:txBody>
      </p:sp>
      <p:sp>
        <p:nvSpPr>
          <p:cNvPr id="3" name="Content Placeholder 2">
            <a:extLst>
              <a:ext uri="{FF2B5EF4-FFF2-40B4-BE49-F238E27FC236}">
                <a16:creationId xmlns:a16="http://schemas.microsoft.com/office/drawing/2014/main" id="{24012393-2C3D-AC9C-2B25-7BA83B803CDA}"/>
              </a:ext>
            </a:extLst>
          </p:cNvPr>
          <p:cNvSpPr>
            <a:spLocks noGrp="1"/>
          </p:cNvSpPr>
          <p:nvPr>
            <p:ph idx="1"/>
          </p:nvPr>
        </p:nvSpPr>
        <p:spPr/>
        <p:txBody>
          <a:bodyPr/>
          <a:lstStyle/>
          <a:p>
            <a:r>
              <a:rPr lang="en-US" dirty="0"/>
              <a:t>Are you in favor of removing support of “Ed25519” from the </a:t>
            </a:r>
            <a:r>
              <a:rPr lang="en-US" dirty="0" err="1"/>
              <a:t>TGbc</a:t>
            </a:r>
            <a:r>
              <a:rPr lang="en-US" dirty="0"/>
              <a:t> draft?</a:t>
            </a:r>
          </a:p>
          <a:p>
            <a:endParaRPr lang="en-US" dirty="0"/>
          </a:p>
          <a:p>
            <a:r>
              <a:rPr lang="en-US" dirty="0"/>
              <a:t>Yes - 3</a:t>
            </a:r>
          </a:p>
          <a:p>
            <a:r>
              <a:rPr lang="en-US" dirty="0"/>
              <a:t>No  - 0</a:t>
            </a:r>
          </a:p>
          <a:p>
            <a:r>
              <a:rPr lang="en-US" dirty="0"/>
              <a:t>Abstain - 8</a:t>
            </a:r>
          </a:p>
        </p:txBody>
      </p:sp>
      <p:sp>
        <p:nvSpPr>
          <p:cNvPr id="4" name="Slide Number Placeholder 3">
            <a:extLst>
              <a:ext uri="{FF2B5EF4-FFF2-40B4-BE49-F238E27FC236}">
                <a16:creationId xmlns:a16="http://schemas.microsoft.com/office/drawing/2014/main" id="{4E0B14C2-282E-9C83-A558-89A5EF681BC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7336CA2-C40C-606A-883E-7909349801D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2717846-BC73-0B7F-3F6E-7CC69A842A81}"/>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1724433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#150 -- #161</a:t>
            </a:r>
          </a:p>
          <a:p>
            <a:r>
              <a:rPr lang="en-US" dirty="0"/>
              <a:t>Straw Polls  -- #37 </a:t>
            </a:r>
            <a:r>
              <a:rPr lang="en-US"/>
              <a:t>-- #37</a:t>
            </a:r>
            <a:endParaRPr lang="en-US" dirty="0"/>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29</a:t>
            </a:fld>
            <a:endParaRPr lang="en-GB"/>
          </a:p>
        </p:txBody>
      </p:sp>
    </p:spTree>
    <p:extLst>
      <p:ext uri="{BB962C8B-B14F-4D97-AF65-F5344CB8AC3E}">
        <p14:creationId xmlns:p14="http://schemas.microsoft.com/office/powerpoint/2010/main" val="1339589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#174 -- #181</a:t>
            </a:r>
          </a:p>
          <a:p>
            <a:r>
              <a:rPr lang="en-US" dirty="0"/>
              <a:t>Straw Polls  -- n/a</a:t>
            </a:r>
          </a:p>
          <a:p>
            <a:r>
              <a:rPr lang="en-US"/>
              <a:t>Hybrid Mode Plenary </a:t>
            </a:r>
            <a:r>
              <a:rPr lang="en-US" dirty="0"/>
              <a:t>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2539652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11/22-0204</a:t>
            </a:r>
            <a:r>
              <a:rPr lang="en-US" dirty="0">
                <a:highlight>
                  <a:srgbClr val="FFFF00"/>
                </a:highlight>
              </a:rPr>
              <a:t>r2</a:t>
            </a:r>
            <a:r>
              <a:rPr lang="en-US" dirty="0"/>
              <a:t>.</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423311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#151</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11-22/0050r0 (Jan online interim),</a:t>
            </a:r>
          </a:p>
          <a:p>
            <a:pPr lvl="1">
              <a:buFont typeface="Times New Roman" pitchFamily="16" charset="0"/>
              <a:buChar char="•"/>
            </a:pPr>
            <a:r>
              <a:rPr lang="en-GB" sz="1400" dirty="0"/>
              <a:t>11-22/0252r0 (Feb 01 telco),</a:t>
            </a:r>
          </a:p>
          <a:p>
            <a:pPr lvl="1">
              <a:buFont typeface="Times New Roman" pitchFamily="16" charset="0"/>
              <a:buChar char="•"/>
            </a:pPr>
            <a:r>
              <a:rPr lang="en-GB" sz="1400" dirty="0"/>
              <a:t>11-22/0297r0 (Feb 08 telco),</a:t>
            </a:r>
          </a:p>
          <a:p>
            <a:pPr lvl="1">
              <a:buFont typeface="Times New Roman" pitchFamily="16" charset="0"/>
              <a:buChar char="•"/>
            </a:pPr>
            <a:r>
              <a:rPr lang="en-GB" sz="1400" dirty="0"/>
              <a:t>11-22/0342r0 (Feb 15 telco)</a:t>
            </a:r>
          </a:p>
          <a:p>
            <a:pPr lvl="1">
              <a:buFont typeface="Times New Roman" pitchFamily="16" charset="0"/>
              <a:buChar char="•"/>
            </a:pPr>
            <a:r>
              <a:rPr lang="en-GB" sz="1400" dirty="0"/>
              <a:t>11-22/0362r0 (Feb 22 telco)</a:t>
            </a:r>
          </a:p>
          <a:p>
            <a:pPr lvl="1">
              <a:buFont typeface="Times New Roman" pitchFamily="16" charset="0"/>
              <a:buChar char="•"/>
            </a:pPr>
            <a:r>
              <a:rPr lang="en-GB" sz="1400" dirty="0"/>
              <a:t>11-22/0372r0 (Mar 01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5718238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“2022-03-07 - ready for motion” tab of 11-21/1758r21.</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804516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 for CID 2217 as contained in 11-22/0298r2.</a:t>
            </a:r>
          </a:p>
          <a:p>
            <a:pPr marL="457200" lvl="1" indent="0"/>
            <a:endParaRPr lang="en-GB" sz="1400" dirty="0"/>
          </a:p>
          <a:p>
            <a:r>
              <a:rPr lang="en-GB" sz="1600" dirty="0"/>
              <a:t>Mover/Second:		Mike </a:t>
            </a:r>
            <a:r>
              <a:rPr lang="en-GB" sz="1600" dirty="0" err="1"/>
              <a:t>Montemurro</a:t>
            </a:r>
            <a:r>
              <a:rPr lang="en-GB" sz="1600" dirty="0"/>
              <a:t> / </a:t>
            </a:r>
            <a:r>
              <a:rPr lang="en-GB" sz="1600" dirty="0" err="1"/>
              <a:t>Abhi</a:t>
            </a:r>
            <a:r>
              <a:rPr lang="en-GB" sz="1600" dirty="0"/>
              <a:t> Patil</a:t>
            </a:r>
          </a:p>
          <a:p>
            <a:r>
              <a:rPr lang="en-GB" sz="1600" dirty="0"/>
              <a:t>Approved by unanimous consent (with one abstain)</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43381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#154</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changes to the </a:t>
            </a:r>
            <a:r>
              <a:rPr lang="en-GB" sz="1600" dirty="0" err="1"/>
              <a:t>TGbc</a:t>
            </a:r>
            <a:r>
              <a:rPr lang="en-GB" sz="1600" dirty="0"/>
              <a:t> draft as contained in 11-22/425r2.</a:t>
            </a:r>
          </a:p>
          <a:p>
            <a:pPr marL="457200" lvl="1" indent="0"/>
            <a:endParaRPr lang="en-GB" sz="1400" dirty="0"/>
          </a:p>
          <a:p>
            <a:r>
              <a:rPr lang="en-GB" sz="1600" dirty="0"/>
              <a:t>Mover/Second:		Hitoshi Morioka/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973149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#155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“2022-03-09 - ready for motion” tab of 11-21/1758</a:t>
            </a:r>
            <a:r>
              <a:rPr lang="en-GB" sz="1600" dirty="0">
                <a:highlight>
                  <a:srgbClr val="FFFF00"/>
                </a:highlight>
              </a:rPr>
              <a:t>r24</a:t>
            </a:r>
            <a:r>
              <a:rPr lang="en-GB" sz="1600" dirty="0"/>
              <a:t>.</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r>
              <a:rPr lang="en-GB" sz="1600" dirty="0"/>
              <a:t>Note to the Editor: This motion changes the previously adopted resolution for CID </a:t>
            </a:r>
            <a:r>
              <a:rPr lang="en-GB" sz="1600" dirty="0">
                <a:highlight>
                  <a:srgbClr val="FFFF00"/>
                </a:highlight>
              </a:rPr>
              <a:t>2165</a:t>
            </a:r>
            <a:r>
              <a:rPr lang="en-GB" sz="1600" dirty="0"/>
              <a:t>.</a:t>
            </a:r>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6894337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E8507-1A8D-4749-B688-A16FC0A1A70D}"/>
              </a:ext>
            </a:extLst>
          </p:cNvPr>
          <p:cNvSpPr>
            <a:spLocks noGrp="1"/>
          </p:cNvSpPr>
          <p:nvPr>
            <p:ph type="title"/>
          </p:nvPr>
        </p:nvSpPr>
        <p:spPr/>
        <p:txBody>
          <a:bodyPr/>
          <a:lstStyle/>
          <a:p>
            <a:r>
              <a:rPr lang="en-US" dirty="0"/>
              <a:t>Straw Poll #37</a:t>
            </a:r>
          </a:p>
        </p:txBody>
      </p:sp>
      <p:sp>
        <p:nvSpPr>
          <p:cNvPr id="3" name="Content Placeholder 2">
            <a:extLst>
              <a:ext uri="{FF2B5EF4-FFF2-40B4-BE49-F238E27FC236}">
                <a16:creationId xmlns:a16="http://schemas.microsoft.com/office/drawing/2014/main" id="{BE56282C-6A2F-2144-A0E9-D9AD08AAB570}"/>
              </a:ext>
            </a:extLst>
          </p:cNvPr>
          <p:cNvSpPr>
            <a:spLocks noGrp="1"/>
          </p:cNvSpPr>
          <p:nvPr>
            <p:ph idx="1"/>
          </p:nvPr>
        </p:nvSpPr>
        <p:spPr/>
        <p:txBody>
          <a:bodyPr/>
          <a:lstStyle/>
          <a:p>
            <a:r>
              <a:rPr lang="en-US" dirty="0"/>
              <a:t>Are you supporting to further explore the direction of contribution 22-11/341r1?</a:t>
            </a:r>
          </a:p>
          <a:p>
            <a:endParaRPr lang="en-US" dirty="0"/>
          </a:p>
          <a:p>
            <a:r>
              <a:rPr lang="en-US" dirty="0"/>
              <a:t>Yes: 2</a:t>
            </a:r>
          </a:p>
          <a:p>
            <a:r>
              <a:rPr lang="en-US" dirty="0"/>
              <a:t>No: 6</a:t>
            </a:r>
          </a:p>
          <a:p>
            <a:r>
              <a:rPr lang="en-US" dirty="0"/>
              <a:t>Abstain: 3</a:t>
            </a:r>
          </a:p>
        </p:txBody>
      </p:sp>
      <p:sp>
        <p:nvSpPr>
          <p:cNvPr id="4" name="Slide Number Placeholder 3">
            <a:extLst>
              <a:ext uri="{FF2B5EF4-FFF2-40B4-BE49-F238E27FC236}">
                <a16:creationId xmlns:a16="http://schemas.microsoft.com/office/drawing/2014/main" id="{4ACB8F2D-A508-E744-8133-391B281A4FAA}"/>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8A996E2E-0151-7A4C-91F4-6BE7538D5B3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91D4556-9E3D-8549-9F0A-6F6EC0CFC15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27040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#156</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“2022-03-10 - ready for motion” tab of 11-21/1758r26.</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297797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#157</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a:t>
            </a:r>
            <a:r>
              <a:rPr lang="en-GB" sz="1600" dirty="0">
                <a:highlight>
                  <a:srgbClr val="FFFF00"/>
                </a:highlight>
              </a:rPr>
              <a:t>a</a:t>
            </a:r>
            <a:r>
              <a:rPr lang="en-GB" sz="1600" dirty="0"/>
              <a:t> - ready for motion” tab of 11-21/1758r27.</a:t>
            </a:r>
          </a:p>
          <a:p>
            <a:pPr marL="457200" lvl="1" indent="0"/>
            <a:endParaRPr lang="en-GB" sz="1400" dirty="0"/>
          </a:p>
          <a:p>
            <a:r>
              <a:rPr lang="en-GB" sz="1600" dirty="0"/>
              <a:t>Mover/Second:		Hitoshi Morioka //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9600685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#158</a:t>
            </a:r>
            <a:br>
              <a:rPr lang="en-US" dirty="0"/>
            </a:br>
            <a:r>
              <a:rPr lang="en-US" dirty="0"/>
              <a:t> Change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following change to the </a:t>
            </a:r>
            <a:r>
              <a:rPr lang="en-GB" sz="1600" dirty="0" err="1"/>
              <a:t>TGbc</a:t>
            </a:r>
            <a:r>
              <a:rPr lang="en-GB" sz="1600" dirty="0"/>
              <a:t> Draft:</a:t>
            </a:r>
          </a:p>
          <a:p>
            <a:pPr>
              <a:buFont typeface="Times New Roman" pitchFamily="16" charset="0"/>
              <a:buChar char="•"/>
            </a:pPr>
            <a:endParaRPr lang="en-GB" sz="1600" dirty="0"/>
          </a:p>
          <a:p>
            <a:pPr lvl="1">
              <a:buFont typeface="Times New Roman" pitchFamily="16" charset="0"/>
              <a:buChar char="•"/>
            </a:pPr>
            <a:r>
              <a:rPr lang="en-GB" sz="1200" dirty="0"/>
              <a:t>Editor: change globally “content ID”  to  “EBCS traffic stream ID” </a:t>
            </a:r>
          </a:p>
          <a:p>
            <a:pPr lvl="1">
              <a:buFont typeface="Times New Roman" pitchFamily="16" charset="0"/>
              <a:buChar char="•"/>
            </a:pPr>
            <a:r>
              <a:rPr lang="en-GB" sz="1200" dirty="0"/>
              <a:t>And</a:t>
            </a:r>
          </a:p>
          <a:p>
            <a:pPr lvl="1">
              <a:buFont typeface="Times New Roman" pitchFamily="16" charset="0"/>
              <a:buChar char="•"/>
            </a:pPr>
            <a:r>
              <a:rPr lang="en-GB" sz="1200" dirty="0"/>
              <a:t>“Content ID”  to  “EBCS Traffic Stream ID”</a:t>
            </a:r>
          </a:p>
          <a:p>
            <a:pPr marL="457200" lvl="1" indent="0"/>
            <a:endParaRPr lang="en-GB" sz="1400" dirty="0"/>
          </a:p>
          <a:p>
            <a:r>
              <a:rPr lang="en-GB" sz="1600" dirty="0"/>
              <a:t>Mover/Second:		Hitoshi Morioka //  </a:t>
            </a:r>
            <a:r>
              <a:rPr lang="en-GB" sz="1600" dirty="0" err="1"/>
              <a:t>Abhi</a:t>
            </a:r>
            <a:r>
              <a:rPr lang="en-GB" sz="1600" dirty="0"/>
              <a:t> Patil</a:t>
            </a:r>
          </a:p>
          <a:p>
            <a:endParaRPr lang="en-GB" sz="1600" strike="sngStrike" dirty="0"/>
          </a:p>
          <a:p>
            <a:endParaRPr lang="en-GB" sz="1600" strike="sngStrike" dirty="0"/>
          </a:p>
          <a:p>
            <a:r>
              <a:rPr lang="en-GB" sz="1600" dirty="0"/>
              <a:t>Y/N</a:t>
            </a:r>
            <a:r>
              <a:rPr lang="en-GB" sz="1600"/>
              <a:t>/A    3 – 2 – 4    Motion Fails.</a:t>
            </a:r>
            <a:endParaRPr lang="en-GB" sz="1600"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16827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11/22-0863r1.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419920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#159</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for CID </a:t>
            </a:r>
            <a:r>
              <a:rPr lang="en-GB" sz="1600" dirty="0">
                <a:highlight>
                  <a:srgbClr val="FFFF00"/>
                </a:highlight>
              </a:rPr>
              <a:t>2198</a:t>
            </a:r>
            <a:r>
              <a:rPr lang="en-GB" sz="1600" dirty="0"/>
              <a:t> as contained in the “unassigned” tab of 11-21/1758r28.</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997814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200" dirty="0"/>
              <a:t>Move to approve the following resolution for CID 2205:</a:t>
            </a:r>
          </a:p>
          <a:p>
            <a:pPr marL="0" indent="0"/>
            <a:endParaRPr lang="en-GB" sz="1200" dirty="0"/>
          </a:p>
          <a:p>
            <a:pPr marL="0" indent="0"/>
            <a:r>
              <a:rPr lang="en-GB" sz="1200" dirty="0"/>
              <a:t>Reject. </a:t>
            </a:r>
          </a:p>
          <a:p>
            <a:pPr marL="0" indent="0"/>
            <a:endParaRPr lang="en-GB" sz="1200" dirty="0"/>
          </a:p>
          <a:p>
            <a:pPr marL="0" indent="0"/>
            <a:r>
              <a:rPr lang="en-GB" sz="1200" dirty="0"/>
              <a:t>The TG discussed one proposed resolution as contained in the “unassigned” tab of 11-21/1758r28 and could not reach consensus on accepting the proposed resolution.  The existing draft text is technically correct.</a:t>
            </a:r>
          </a:p>
          <a:p>
            <a:pPr marL="0" indent="0"/>
            <a:endParaRPr lang="en-GB" sz="1100" dirty="0"/>
          </a:p>
          <a:p>
            <a:pPr marL="0" indent="0"/>
            <a:r>
              <a:rPr lang="en-GB" sz="1200" dirty="0"/>
              <a:t>TG members have determined that all cited references clearly point to the EBCS DL case (for example all of the reference at 31.23, 32.37, 63.1, 65.20, 65.39, 85.3/12/15/36, 91.58 in D2.2 point to EBCS Info frame and only an EBCS AP is permitted to transmit this frame).</a:t>
            </a:r>
          </a:p>
          <a:p>
            <a:endParaRPr lang="en-GB" sz="1200" strike="sngStrike" dirty="0"/>
          </a:p>
          <a:p>
            <a:r>
              <a:rPr lang="en-GB" sz="1200" dirty="0"/>
              <a:t>Mover / Second: Stephen McCann / Carol Ansley</a:t>
            </a:r>
          </a:p>
          <a:p>
            <a:r>
              <a:rPr lang="en-GB" sz="1200" dirty="0"/>
              <a:t>Approved by unanimous consent</a:t>
            </a:r>
          </a:p>
          <a:p>
            <a:endParaRPr lang="en-GB" sz="1200" dirty="0"/>
          </a:p>
          <a:p>
            <a:endParaRPr lang="en-GB" sz="12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89916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#161</a:t>
            </a:r>
            <a:br>
              <a:rPr lang="en-US" dirty="0"/>
            </a:br>
            <a:r>
              <a:rPr lang="en-US" dirty="0"/>
              <a:t>Recirculation of </a:t>
            </a:r>
            <a:r>
              <a:rPr lang="en-US" dirty="0" err="1"/>
              <a:t>TGbc</a:t>
            </a:r>
            <a:r>
              <a:rPr lang="en-US" dirty="0"/>
              <a:t> D3.0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257 on </a:t>
            </a:r>
            <a:r>
              <a:rPr lang="en-US" sz="2000" dirty="0" err="1"/>
              <a:t>TGbc</a:t>
            </a:r>
            <a:r>
              <a:rPr lang="en-US" sz="2000" dirty="0"/>
              <a:t> D2.0 as contained in document 11-21/1758r29,</a:t>
            </a:r>
            <a:endParaRPr lang="en-GB" sz="2000" dirty="0"/>
          </a:p>
          <a:p>
            <a:pPr lvl="0">
              <a:buFont typeface="Arial" panose="020B0604020202020204" pitchFamily="34" charset="0"/>
              <a:buChar char="•"/>
            </a:pPr>
            <a:r>
              <a:rPr lang="en-US" sz="2000" dirty="0"/>
              <a:t>Instruct the editor to prepare Draft D3.0 incorporating these resolutions and,</a:t>
            </a:r>
            <a:endParaRPr lang="en-GB" sz="2000" dirty="0"/>
          </a:p>
          <a:p>
            <a:pPr lvl="0">
              <a:buFont typeface="Arial" panose="020B0604020202020204" pitchFamily="34" charset="0"/>
              <a:buChar char="•"/>
            </a:pPr>
            <a:r>
              <a:rPr lang="en-US" sz="2000" dirty="0"/>
              <a:t>Approve a 20 day Working Group Recirculation Ballot asking the question “Should </a:t>
            </a:r>
            <a:r>
              <a:rPr lang="en-US" sz="2000" dirty="0" err="1"/>
              <a:t>TGbc</a:t>
            </a:r>
            <a:r>
              <a:rPr lang="en-US" sz="2000" dirty="0"/>
              <a:t> D3.0 be forwarded to SA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7 – 0 - 0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542386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#149</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43</a:t>
            </a:fld>
            <a:endParaRPr lang="en-GB"/>
          </a:p>
        </p:txBody>
      </p:sp>
    </p:spTree>
    <p:extLst>
      <p:ext uri="{BB962C8B-B14F-4D97-AF65-F5344CB8AC3E}">
        <p14:creationId xmlns:p14="http://schemas.microsoft.com/office/powerpoint/2010/main" val="3366825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a:t>
            </a:r>
            <a:r>
              <a:rPr lang="en-US"/>
              <a:t>#147</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CID 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CID 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CID 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Antonio de la Oliva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“2022-03-01 - ready for motion” tab of 11-21/1758r18.</a:t>
            </a:r>
          </a:p>
          <a:p>
            <a:pPr marL="457200" lvl="1" indent="0"/>
            <a:endParaRPr lang="en-GB" sz="1400" dirty="0"/>
          </a:p>
          <a:p>
            <a:r>
              <a:rPr lang="en-GB" sz="1600" dirty="0"/>
              <a:t>Mover/Second:		</a:t>
            </a:r>
            <a:r>
              <a:rPr lang="en-GB" sz="1600" dirty="0" err="1"/>
              <a:t>Xiaofei</a:t>
            </a:r>
            <a:r>
              <a:rPr lang="en-GB" sz="1600" dirty="0"/>
              <a:t> Wang / Antonio de la Oliva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8286525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47</a:t>
            </a:fld>
            <a:endParaRPr lang="en-GB"/>
          </a:p>
        </p:txBody>
      </p:sp>
    </p:spTree>
    <p:extLst>
      <p:ext uri="{BB962C8B-B14F-4D97-AF65-F5344CB8AC3E}">
        <p14:creationId xmlns:p14="http://schemas.microsoft.com/office/powerpoint/2010/main" val="18655138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11-22/0701r0 (May online plenary),</a:t>
            </a:r>
          </a:p>
          <a:p>
            <a:pPr lvl="1">
              <a:buFont typeface="Times New Roman" pitchFamily="16" charset="0"/>
              <a:buChar char="•"/>
            </a:pPr>
            <a:r>
              <a:rPr lang="en-GB" sz="1400" dirty="0"/>
              <a:t>11-22/07804r0 (May 24 telco),</a:t>
            </a:r>
          </a:p>
          <a:p>
            <a:pPr lvl="1">
              <a:buFont typeface="Times New Roman" pitchFamily="16" charset="0"/>
              <a:buChar char="•"/>
            </a:pPr>
            <a:r>
              <a:rPr lang="en-GB" sz="1400" dirty="0"/>
              <a:t>11-22/0823r0 (June 07 telco)</a:t>
            </a:r>
          </a:p>
          <a:p>
            <a:pPr lvl="1">
              <a:buFont typeface="Times New Roman" pitchFamily="16" charset="0"/>
              <a:buChar char="•"/>
            </a:pPr>
            <a:r>
              <a:rPr lang="en-GB" sz="1400" dirty="0"/>
              <a:t>11-22/0874r0 (June 14 telco)</a:t>
            </a:r>
          </a:p>
          <a:p>
            <a:pPr lvl="1">
              <a:buFont typeface="Times New Roman" pitchFamily="16" charset="0"/>
              <a:buChar char="•"/>
            </a:pPr>
            <a:r>
              <a:rPr lang="en-GB" sz="1400" dirty="0"/>
              <a:t>11-22/0902r0 (June 21 telco)</a:t>
            </a:r>
          </a:p>
          <a:p>
            <a:pPr lvl="1">
              <a:buFont typeface="Times New Roman" pitchFamily="16" charset="0"/>
              <a:buChar char="•"/>
            </a:pPr>
            <a:r>
              <a:rPr lang="en-GB" sz="1400" dirty="0"/>
              <a:t>11-22/0926r0 (June 28 telco)</a:t>
            </a:r>
          </a:p>
          <a:p>
            <a:pPr lvl="1">
              <a:buFont typeface="Times New Roman" pitchFamily="16" charset="0"/>
              <a:buChar char="•"/>
            </a:pPr>
            <a:r>
              <a:rPr lang="en-GB" sz="1400" dirty="0"/>
              <a:t>11-22/0951r0 (July 05 telco)</a:t>
            </a:r>
          </a:p>
          <a:p>
            <a:pPr lvl="1">
              <a:buFont typeface="Times New Roman" pitchFamily="16" charset="0"/>
              <a:buChar char="•"/>
            </a:pPr>
            <a:endParaRPr lang="en-GB" sz="1400" dirty="0">
              <a:highlight>
                <a:srgbClr val="FFFF00"/>
              </a:highlight>
            </a:endParaRP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8374836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54</a:t>
            </a:fld>
            <a:endParaRPr lang="en-GB"/>
          </a:p>
        </p:txBody>
      </p:sp>
    </p:spTree>
    <p:extLst>
      <p:ext uri="{BB962C8B-B14F-4D97-AF65-F5344CB8AC3E}">
        <p14:creationId xmlns:p14="http://schemas.microsoft.com/office/powerpoint/2010/main" val="6424824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57</a:t>
            </a:fld>
            <a:endParaRPr lang="en-GB"/>
          </a:p>
        </p:txBody>
      </p:sp>
    </p:spTree>
    <p:extLst>
      <p:ext uri="{BB962C8B-B14F-4D97-AF65-F5344CB8AC3E}">
        <p14:creationId xmlns:p14="http://schemas.microsoft.com/office/powerpoint/2010/main" val="20677226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“2022-06-12 - ready for motion” tab of 11-22/0686r13.</a:t>
            </a:r>
          </a:p>
          <a:p>
            <a:pPr marL="457200" lvl="1" indent="0"/>
            <a:endParaRPr lang="en-GB" sz="1400" dirty="0"/>
          </a:p>
          <a:p>
            <a:r>
              <a:rPr lang="en-GB" sz="1600" dirty="0"/>
              <a:t>Mover/Second:</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468650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64</a:t>
            </a:fld>
            <a:endParaRPr lang="en-GB"/>
          </a:p>
        </p:txBody>
      </p:sp>
    </p:spTree>
    <p:extLst>
      <p:ext uri="{BB962C8B-B14F-4D97-AF65-F5344CB8AC3E}">
        <p14:creationId xmlns:p14="http://schemas.microsoft.com/office/powerpoint/2010/main" val="147180293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51619"/>
            <a:ext cx="7770813" cy="1065213"/>
          </a:xfrm>
        </p:spPr>
        <p:txBody>
          <a:bodyPr/>
          <a:lstStyle/>
          <a:p>
            <a:r>
              <a:rPr lang="en-US" dirty="0"/>
              <a:t>Motion #177</a:t>
            </a:r>
            <a:br>
              <a:rPr lang="en-US" dirty="0"/>
            </a:br>
            <a:r>
              <a:rPr lang="en-US" dirty="0"/>
              <a:t>Approval of Changes to draft resulting from MDR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162026"/>
            <a:ext cx="7770813" cy="3932387"/>
          </a:xfrm>
        </p:spPr>
        <p:txBody>
          <a:bodyPr/>
          <a:lstStyle/>
          <a:p>
            <a:pPr marL="0" indent="0"/>
            <a:r>
              <a:rPr lang="en-GB" sz="1600" dirty="0"/>
              <a:t>Move to</a:t>
            </a:r>
          </a:p>
          <a:p>
            <a:pPr>
              <a:buFont typeface="Times New Roman" pitchFamily="16" charset="0"/>
              <a:buChar char="•"/>
            </a:pPr>
            <a:r>
              <a:rPr lang="en-GB" sz="1600" dirty="0"/>
              <a:t>Approve the </a:t>
            </a:r>
            <a:r>
              <a:rPr lang="en-GB" sz="1600" dirty="0" err="1"/>
              <a:t>TGbc</a:t>
            </a:r>
            <a:r>
              <a:rPr lang="en-GB" sz="1600" dirty="0"/>
              <a:t> Editor response to the WG MDR, and</a:t>
            </a:r>
          </a:p>
          <a:p>
            <a:pPr>
              <a:buFont typeface="Times New Roman" pitchFamily="16" charset="0"/>
              <a:buChar char="•"/>
            </a:pPr>
            <a:r>
              <a:rPr lang="en-GB" sz="1600" dirty="0"/>
              <a:t>Approve  the resulting changes to the </a:t>
            </a:r>
            <a:r>
              <a:rPr lang="en-GB" sz="1600" dirty="0" err="1"/>
              <a:t>TGbc</a:t>
            </a:r>
            <a:r>
              <a:rPr lang="en-GB" sz="1600" dirty="0"/>
              <a:t> draft as identified by the MDR (11-22/0699r7), and </a:t>
            </a:r>
          </a:p>
          <a:p>
            <a:pPr>
              <a:buFont typeface="Times New Roman" pitchFamily="16" charset="0"/>
              <a:buChar char="•"/>
            </a:pPr>
            <a:r>
              <a:rPr lang="en-GB" sz="1600" dirty="0"/>
              <a:t>instruct the </a:t>
            </a:r>
            <a:r>
              <a:rPr lang="en-GB" sz="1600" dirty="0" err="1"/>
              <a:t>TGbc</a:t>
            </a:r>
            <a:r>
              <a:rPr lang="en-GB" sz="1600" dirty="0"/>
              <a:t> Editor to incorporate the resulting changes to the </a:t>
            </a:r>
            <a:r>
              <a:rPr lang="en-GB" sz="1600" dirty="0" err="1"/>
              <a:t>TGbc</a:t>
            </a:r>
            <a:r>
              <a:rPr lang="en-GB" sz="1600" dirty="0"/>
              <a:t> draft.</a:t>
            </a:r>
          </a:p>
          <a:p>
            <a:pPr marL="457200" lvl="1" indent="0"/>
            <a:endParaRPr lang="en-GB" sz="1400" dirty="0"/>
          </a:p>
          <a:p>
            <a:r>
              <a:rPr lang="en-GB" sz="1600" dirty="0"/>
              <a:t>Mover/Second: Carol Ansley / Stephen McCann</a:t>
            </a:r>
          </a:p>
          <a:p>
            <a:r>
              <a:rPr lang="en-GB" sz="1600" dirty="0"/>
              <a:t>Y/N/A: 10/0/1</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23819900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73</a:t>
            </a:fld>
            <a:endParaRPr lang="en-GB"/>
          </a:p>
        </p:txBody>
      </p:sp>
    </p:spTree>
    <p:extLst>
      <p:ext uri="{BB962C8B-B14F-4D97-AF65-F5344CB8AC3E}">
        <p14:creationId xmlns:p14="http://schemas.microsoft.com/office/powerpoint/2010/main" val="177233104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76</a:t>
            </a:fld>
            <a:endParaRPr lang="en-GB"/>
          </a:p>
        </p:txBody>
      </p:sp>
    </p:spTree>
    <p:extLst>
      <p:ext uri="{BB962C8B-B14F-4D97-AF65-F5344CB8AC3E}">
        <p14:creationId xmlns:p14="http://schemas.microsoft.com/office/powerpoint/2010/main" val="180487649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“2022-07-13 - ready for motion” tab of 11-22/0686r15.</a:t>
            </a:r>
          </a:p>
          <a:p>
            <a:pPr marL="457200" lvl="1" indent="0"/>
            <a:endParaRPr lang="en-GB" sz="1400" dirty="0"/>
          </a:p>
          <a:p>
            <a:r>
              <a:rPr lang="en-GB" sz="1600" dirty="0"/>
              <a:t>Mover/Second: Abhishek Patil / David </a:t>
            </a:r>
            <a:r>
              <a:rPr lang="en-GB" sz="1600" dirty="0" err="1"/>
              <a:t>Halasz</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6483746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77598-5ADA-2F05-65EF-371BC852CDD1}"/>
              </a:ext>
            </a:extLst>
          </p:cNvPr>
          <p:cNvSpPr>
            <a:spLocks noGrp="1"/>
          </p:cNvSpPr>
          <p:nvPr>
            <p:ph type="title"/>
          </p:nvPr>
        </p:nvSpPr>
        <p:spPr/>
        <p:txBody>
          <a:bodyPr/>
          <a:lstStyle/>
          <a:p>
            <a:r>
              <a:rPr lang="en-US" dirty="0"/>
              <a:t>Motion #179</a:t>
            </a:r>
            <a:br>
              <a:rPr lang="en-US" dirty="0"/>
            </a:br>
            <a:r>
              <a:rPr lang="en-US" dirty="0"/>
              <a:t>Changes to the Draft</a:t>
            </a:r>
          </a:p>
        </p:txBody>
      </p:sp>
      <p:sp>
        <p:nvSpPr>
          <p:cNvPr id="3" name="Content Placeholder 2">
            <a:extLst>
              <a:ext uri="{FF2B5EF4-FFF2-40B4-BE49-F238E27FC236}">
                <a16:creationId xmlns:a16="http://schemas.microsoft.com/office/drawing/2014/main" id="{B8AFDF43-F35B-9A96-1432-2926CD8D8B96}"/>
              </a:ext>
            </a:extLst>
          </p:cNvPr>
          <p:cNvSpPr>
            <a:spLocks noGrp="1"/>
          </p:cNvSpPr>
          <p:nvPr>
            <p:ph idx="1"/>
          </p:nvPr>
        </p:nvSpPr>
        <p:spPr>
          <a:xfrm>
            <a:off x="685800" y="1981200"/>
            <a:ext cx="7770813" cy="4256112"/>
          </a:xfrm>
        </p:spPr>
        <p:txBody>
          <a:bodyPr/>
          <a:lstStyle/>
          <a:p>
            <a:r>
              <a:rPr lang="en-US" sz="2000" dirty="0"/>
              <a:t>Move to:</a:t>
            </a:r>
          </a:p>
          <a:p>
            <a:pPr>
              <a:buFont typeface="Arial" panose="020B0604020202020204" pitchFamily="34" charset="0"/>
              <a:buChar char="•"/>
            </a:pPr>
            <a:r>
              <a:rPr lang="en-US" sz="2000" dirty="0"/>
              <a:t>Approve the changes to the draft as shown in document 11-22/1109r02</a:t>
            </a:r>
          </a:p>
          <a:p>
            <a:pPr marL="0" indent="0"/>
            <a:endParaRPr lang="en-US" sz="2000" dirty="0"/>
          </a:p>
          <a:p>
            <a:pPr marL="0" indent="0"/>
            <a:r>
              <a:rPr lang="en-US" sz="2000" dirty="0"/>
              <a:t>Mover / Second: Hitoshi / Stephen </a:t>
            </a:r>
          </a:p>
          <a:p>
            <a:pPr marL="0" indent="0"/>
            <a:r>
              <a:rPr lang="en-US" sz="2000" dirty="0"/>
              <a:t>Motion approved by unanimous consent</a:t>
            </a:r>
          </a:p>
          <a:p>
            <a:pPr marL="0" indent="0"/>
            <a:endParaRPr lang="en-US" sz="2000" dirty="0"/>
          </a:p>
          <a:p>
            <a:pPr marL="0" indent="0"/>
            <a:endParaRPr lang="en-US" sz="2000" dirty="0"/>
          </a:p>
          <a:p>
            <a:pPr marL="0" indent="0"/>
            <a:r>
              <a:rPr lang="en-US" sz="2000" dirty="0"/>
              <a:t>Note: These changes to the draft are in response to the commenter who identified the former resolution for CID 1209 as “unsatisfied”. The approved changes add further modifications on top of D3.0 to further address the identified concerns.</a:t>
            </a:r>
          </a:p>
        </p:txBody>
      </p:sp>
      <p:sp>
        <p:nvSpPr>
          <p:cNvPr id="4" name="Slide Number Placeholder 3">
            <a:extLst>
              <a:ext uri="{FF2B5EF4-FFF2-40B4-BE49-F238E27FC236}">
                <a16:creationId xmlns:a16="http://schemas.microsoft.com/office/drawing/2014/main" id="{75CCBC35-F6D7-2E8F-D62C-D7D4D808C7C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3939949-F443-3586-EDA9-8305E4BA901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07E019C-9AA7-E66E-7F1F-1C29C3B3AB2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51501156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91</a:t>
            </a:fld>
            <a:endParaRPr lang="en-GB"/>
          </a:p>
        </p:txBody>
      </p:sp>
    </p:spTree>
    <p:extLst>
      <p:ext uri="{BB962C8B-B14F-4D97-AF65-F5344CB8AC3E}">
        <p14:creationId xmlns:p14="http://schemas.microsoft.com/office/powerpoint/2010/main" val="403442088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94</a:t>
            </a:fld>
            <a:endParaRPr lang="en-GB"/>
          </a:p>
        </p:txBody>
      </p:sp>
    </p:spTree>
    <p:extLst>
      <p:ext uri="{BB962C8B-B14F-4D97-AF65-F5344CB8AC3E}">
        <p14:creationId xmlns:p14="http://schemas.microsoft.com/office/powerpoint/2010/main" val="12146123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855817232"/>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1535</TotalTime>
  <Words>16539</Words>
  <Application>Microsoft Macintosh PowerPoint</Application>
  <PresentationFormat>On-screen Show (4:3)</PresentationFormat>
  <Paragraphs>2850</Paragraphs>
  <Slides>273</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273</vt:i4>
      </vt:variant>
    </vt:vector>
  </HeadingPairs>
  <TitlesOfParts>
    <vt:vector size="278" baseType="lpstr">
      <vt:lpstr>Arial</vt:lpstr>
      <vt:lpstr>Times New Roman</vt:lpstr>
      <vt:lpstr>Wingdings</vt:lpstr>
      <vt:lpstr>802-11-BCS-Chair-Slides-Template</vt:lpstr>
      <vt:lpstr>Document</vt:lpstr>
      <vt:lpstr>Motion Booklet for IEEE 802.11 TGbc</vt:lpstr>
      <vt:lpstr>Abstract</vt:lpstr>
      <vt:lpstr>July 2022 Motions &amp; Straw Polls</vt:lpstr>
      <vt:lpstr>Motion #174 Approve Agenda</vt:lpstr>
      <vt:lpstr>Motion #175 Approval of Minutes</vt:lpstr>
      <vt:lpstr>Motion #176 Approval of Comment Resolution</vt:lpstr>
      <vt:lpstr>Motion #177 Approval of Changes to draft resulting from MDR</vt:lpstr>
      <vt:lpstr>Motion #178 Approval of Comment Resolution</vt:lpstr>
      <vt:lpstr>Motion #179 Changes to the Draft</vt:lpstr>
      <vt:lpstr>Motion #180 Recirculation of TGbc D4.0</vt:lpstr>
      <vt:lpstr>Motion #181 Approval of timeline</vt:lpstr>
      <vt:lpstr>May ‘22–  July ‘22 Telcos -- Motions &amp; Straw Polls</vt:lpstr>
      <vt:lpstr>Motion #170 Approval of Comment Resolution</vt:lpstr>
      <vt:lpstr>Motion #171 Change of comment resolution</vt:lpstr>
      <vt:lpstr>Motion #172 Approval of Comment Resolution</vt:lpstr>
      <vt:lpstr>Straw Poll #40 CID 3071 Discussion</vt:lpstr>
      <vt:lpstr>Motion #173 Approval of Comment Resolution</vt:lpstr>
      <vt:lpstr>May 2022 Motions &amp; Straw Polls</vt:lpstr>
      <vt:lpstr>Motion #162 Approve Agenda</vt:lpstr>
      <vt:lpstr>Motion #163 Approval of Minutes</vt:lpstr>
      <vt:lpstr>Motion #164 Election of TG Vice Chair(s)</vt:lpstr>
      <vt:lpstr>Motion #165 Confirmation of TGbc Secretary</vt:lpstr>
      <vt:lpstr>Motion #166 Confirmation of TGbc Technical Editor</vt:lpstr>
      <vt:lpstr>Motion #167 Approval of TGbc timeline</vt:lpstr>
      <vt:lpstr>Motion #168 Approval of TGbc PAR Extension</vt:lpstr>
      <vt:lpstr>Straw Poll #38</vt:lpstr>
      <vt:lpstr>Motion #169 Approval of Comment Resolution</vt:lpstr>
      <vt:lpstr>Straw Poll #39</vt:lpstr>
      <vt:lpstr>March 2022 Motions &amp; Straw Polls</vt:lpstr>
      <vt:lpstr>Motion #150 Approve Agenda</vt:lpstr>
      <vt:lpstr>Motion #151 Approval of Minutes</vt:lpstr>
      <vt:lpstr>Motion #152 Approval of Comment Resolution</vt:lpstr>
      <vt:lpstr>Motion #153 Approval of Comment Resolution</vt:lpstr>
      <vt:lpstr>Motion #154 Approval of Changes to the draft</vt:lpstr>
      <vt:lpstr>Motion #155 Approval of Comment Resolution</vt:lpstr>
      <vt:lpstr>Straw Poll #37</vt:lpstr>
      <vt:lpstr>Motion #156  Approval of Comment Resolution</vt:lpstr>
      <vt:lpstr>Motion #157  Approval of Comment Resolution</vt:lpstr>
      <vt:lpstr>Motion #158  Change to the TGbc Draft</vt:lpstr>
      <vt:lpstr>Motion #159  Approval of Comment Resolution</vt:lpstr>
      <vt:lpstr>Motion #160</vt:lpstr>
      <vt:lpstr>Motion #161 Recirculation of TGbc D3.0</vt:lpstr>
      <vt:lpstr>February ‘22–  March ‘22 Telcos -- Motions &amp; Straw Polls</vt:lpstr>
      <vt:lpstr>Motion #146 Approval of Comment Resolution</vt:lpstr>
      <vt:lpstr>Motion #147 Change of comment resolution for CIDs: </vt:lpstr>
      <vt:lpstr>Motion #148 Approval of Comment Resolution</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637</cp:revision>
  <cp:lastPrinted>1601-01-01T00:00:00Z</cp:lastPrinted>
  <dcterms:created xsi:type="dcterms:W3CDTF">2019-01-14T15:07:49Z</dcterms:created>
  <dcterms:modified xsi:type="dcterms:W3CDTF">2022-07-13T13:47:31Z</dcterms:modified>
  <cp:category/>
</cp:coreProperties>
</file>