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3"/>
  </p:notesMasterIdLst>
  <p:handoutMasterIdLst>
    <p:handoutMasterId r:id="rId224"/>
  </p:handoutMasterIdLst>
  <p:sldIdLst>
    <p:sldId id="256" r:id="rId2"/>
    <p:sldId id="257" r:id="rId3"/>
    <p:sldId id="526" r:id="rId4"/>
    <p:sldId id="527" r:id="rId5"/>
    <p:sldId id="518" r:id="rId6"/>
    <p:sldId id="519" r:id="rId7"/>
    <p:sldId id="520" r:id="rId8"/>
    <p:sldId id="522" r:id="rId9"/>
    <p:sldId id="523" r:id="rId10"/>
    <p:sldId id="525" r:id="rId11"/>
    <p:sldId id="524" r:id="rId12"/>
    <p:sldId id="509" r:id="rId13"/>
    <p:sldId id="510" r:id="rId14"/>
    <p:sldId id="511" r:id="rId15"/>
    <p:sldId id="512" r:id="rId16"/>
    <p:sldId id="514" r:id="rId17"/>
    <p:sldId id="516" r:id="rId18"/>
    <p:sldId id="515" r:id="rId19"/>
    <p:sldId id="517" r:id="rId20"/>
    <p:sldId id="513" r:id="rId21"/>
    <p:sldId id="506" r:id="rId22"/>
    <p:sldId id="507" r:id="rId23"/>
    <p:sldId id="508" r:id="rId24"/>
    <p:sldId id="491" r:id="rId25"/>
    <p:sldId id="492" r:id="rId26"/>
    <p:sldId id="493" r:id="rId27"/>
    <p:sldId id="496" r:id="rId28"/>
    <p:sldId id="498" r:id="rId29"/>
    <p:sldId id="495" r:id="rId30"/>
    <p:sldId id="497" r:id="rId31"/>
    <p:sldId id="499" r:id="rId32"/>
    <p:sldId id="500" r:id="rId33"/>
    <p:sldId id="501" r:id="rId34"/>
    <p:sldId id="503" r:id="rId35"/>
    <p:sldId id="502" r:id="rId36"/>
    <p:sldId id="505" r:id="rId37"/>
    <p:sldId id="504" r:id="rId38"/>
    <p:sldId id="494" r:id="rId39"/>
    <p:sldId id="488" r:id="rId40"/>
    <p:sldId id="489" r:id="rId41"/>
    <p:sldId id="490" r:id="rId42"/>
    <p:sldId id="479" r:id="rId43"/>
    <p:sldId id="480" r:id="rId44"/>
    <p:sldId id="481" r:id="rId45"/>
    <p:sldId id="482" r:id="rId46"/>
    <p:sldId id="483" r:id="rId47"/>
    <p:sldId id="484" r:id="rId48"/>
    <p:sldId id="486" r:id="rId49"/>
    <p:sldId id="485" r:id="rId50"/>
    <p:sldId id="487" r:id="rId51"/>
    <p:sldId id="476" r:id="rId52"/>
    <p:sldId id="477" r:id="rId53"/>
    <p:sldId id="478" r:id="rId54"/>
    <p:sldId id="463" r:id="rId55"/>
    <p:sldId id="464" r:id="rId56"/>
    <p:sldId id="465" r:id="rId57"/>
    <p:sldId id="466" r:id="rId58"/>
    <p:sldId id="467" r:id="rId59"/>
    <p:sldId id="468" r:id="rId60"/>
    <p:sldId id="470" r:id="rId61"/>
    <p:sldId id="471" r:id="rId62"/>
    <p:sldId id="472" r:id="rId63"/>
    <p:sldId id="473" r:id="rId64"/>
    <p:sldId id="474" r:id="rId65"/>
    <p:sldId id="475" r:id="rId66"/>
    <p:sldId id="447" r:id="rId67"/>
    <p:sldId id="454" r:id="rId68"/>
    <p:sldId id="455" r:id="rId69"/>
    <p:sldId id="458" r:id="rId70"/>
    <p:sldId id="456" r:id="rId71"/>
    <p:sldId id="457" r:id="rId72"/>
    <p:sldId id="459" r:id="rId73"/>
    <p:sldId id="462" r:id="rId74"/>
    <p:sldId id="453" r:id="rId75"/>
    <p:sldId id="448" r:id="rId76"/>
    <p:sldId id="449" r:id="rId77"/>
    <p:sldId id="450" r:id="rId78"/>
    <p:sldId id="452" r:id="rId79"/>
    <p:sldId id="451" r:id="rId80"/>
    <p:sldId id="437" r:id="rId81"/>
    <p:sldId id="438" r:id="rId82"/>
    <p:sldId id="439" r:id="rId83"/>
    <p:sldId id="440" r:id="rId84"/>
    <p:sldId id="441" r:id="rId85"/>
    <p:sldId id="442" r:id="rId86"/>
    <p:sldId id="443" r:id="rId87"/>
    <p:sldId id="444" r:id="rId88"/>
    <p:sldId id="446" r:id="rId89"/>
    <p:sldId id="445" r:id="rId90"/>
    <p:sldId id="432" r:id="rId91"/>
    <p:sldId id="436" r:id="rId92"/>
    <p:sldId id="433" r:id="rId93"/>
    <p:sldId id="435" r:id="rId94"/>
    <p:sldId id="434" r:id="rId95"/>
    <p:sldId id="421" r:id="rId96"/>
    <p:sldId id="422" r:id="rId97"/>
    <p:sldId id="423" r:id="rId98"/>
    <p:sldId id="427" r:id="rId99"/>
    <p:sldId id="428" r:id="rId100"/>
    <p:sldId id="429" r:id="rId101"/>
    <p:sldId id="425" r:id="rId102"/>
    <p:sldId id="426" r:id="rId103"/>
    <p:sldId id="430" r:id="rId104"/>
    <p:sldId id="431" r:id="rId105"/>
    <p:sldId id="418" r:id="rId106"/>
    <p:sldId id="420" r:id="rId107"/>
    <p:sldId id="419" r:id="rId108"/>
    <p:sldId id="413" r:id="rId109"/>
    <p:sldId id="414" r:id="rId110"/>
    <p:sldId id="415" r:id="rId111"/>
    <p:sldId id="416" r:id="rId112"/>
    <p:sldId id="417" r:id="rId113"/>
    <p:sldId id="399" r:id="rId114"/>
    <p:sldId id="410" r:id="rId115"/>
    <p:sldId id="412" r:id="rId116"/>
    <p:sldId id="411" r:id="rId117"/>
    <p:sldId id="409" r:id="rId118"/>
    <p:sldId id="408" r:id="rId119"/>
    <p:sldId id="407" r:id="rId120"/>
    <p:sldId id="406" r:id="rId121"/>
    <p:sldId id="405" r:id="rId122"/>
    <p:sldId id="404" r:id="rId123"/>
    <p:sldId id="403" r:id="rId124"/>
    <p:sldId id="401" r:id="rId125"/>
    <p:sldId id="389" r:id="rId126"/>
    <p:sldId id="390" r:id="rId127"/>
    <p:sldId id="391" r:id="rId128"/>
    <p:sldId id="392" r:id="rId129"/>
    <p:sldId id="393" r:id="rId130"/>
    <p:sldId id="394" r:id="rId131"/>
    <p:sldId id="395" r:id="rId132"/>
    <p:sldId id="396" r:id="rId133"/>
    <p:sldId id="398" r:id="rId134"/>
    <p:sldId id="397" r:id="rId135"/>
    <p:sldId id="370" r:id="rId136"/>
    <p:sldId id="371" r:id="rId137"/>
    <p:sldId id="372" r:id="rId138"/>
    <p:sldId id="373" r:id="rId139"/>
    <p:sldId id="377" r:id="rId140"/>
    <p:sldId id="376" r:id="rId141"/>
    <p:sldId id="378" r:id="rId142"/>
    <p:sldId id="379" r:id="rId143"/>
    <p:sldId id="380" r:id="rId144"/>
    <p:sldId id="381" r:id="rId145"/>
    <p:sldId id="383" r:id="rId146"/>
    <p:sldId id="385" r:id="rId147"/>
    <p:sldId id="386" r:id="rId148"/>
    <p:sldId id="384" r:id="rId149"/>
    <p:sldId id="382" r:id="rId150"/>
    <p:sldId id="387" r:id="rId151"/>
    <p:sldId id="388" r:id="rId152"/>
    <p:sldId id="374" r:id="rId153"/>
    <p:sldId id="375" r:id="rId154"/>
    <p:sldId id="355" r:id="rId155"/>
    <p:sldId id="356" r:id="rId156"/>
    <p:sldId id="357" r:id="rId157"/>
    <p:sldId id="358" r:id="rId158"/>
    <p:sldId id="360" r:id="rId159"/>
    <p:sldId id="361" r:id="rId160"/>
    <p:sldId id="362" r:id="rId161"/>
    <p:sldId id="363" r:id="rId162"/>
    <p:sldId id="364" r:id="rId163"/>
    <p:sldId id="365" r:id="rId164"/>
    <p:sldId id="366" r:id="rId165"/>
    <p:sldId id="359" r:id="rId166"/>
    <p:sldId id="369" r:id="rId167"/>
    <p:sldId id="367" r:id="rId168"/>
    <p:sldId id="345" r:id="rId169"/>
    <p:sldId id="346" r:id="rId170"/>
    <p:sldId id="347" r:id="rId171"/>
    <p:sldId id="348" r:id="rId172"/>
    <p:sldId id="352" r:id="rId173"/>
    <p:sldId id="353" r:id="rId174"/>
    <p:sldId id="354" r:id="rId175"/>
    <p:sldId id="350" r:id="rId176"/>
    <p:sldId id="331" r:id="rId177"/>
    <p:sldId id="332" r:id="rId178"/>
    <p:sldId id="333" r:id="rId179"/>
    <p:sldId id="341" r:id="rId180"/>
    <p:sldId id="338" r:id="rId181"/>
    <p:sldId id="339" r:id="rId182"/>
    <p:sldId id="342" r:id="rId183"/>
    <p:sldId id="343" r:id="rId184"/>
    <p:sldId id="344" r:id="rId185"/>
    <p:sldId id="340" r:id="rId186"/>
    <p:sldId id="336" r:id="rId187"/>
    <p:sldId id="322" r:id="rId188"/>
    <p:sldId id="323" r:id="rId189"/>
    <p:sldId id="324" r:id="rId190"/>
    <p:sldId id="325" r:id="rId191"/>
    <p:sldId id="329" r:id="rId192"/>
    <p:sldId id="330" r:id="rId193"/>
    <p:sldId id="327" r:id="rId194"/>
    <p:sldId id="303" r:id="rId195"/>
    <p:sldId id="305" r:id="rId196"/>
    <p:sldId id="306" r:id="rId197"/>
    <p:sldId id="307" r:id="rId198"/>
    <p:sldId id="311" r:id="rId199"/>
    <p:sldId id="308" r:id="rId200"/>
    <p:sldId id="309" r:id="rId201"/>
    <p:sldId id="310" r:id="rId202"/>
    <p:sldId id="312" r:id="rId203"/>
    <p:sldId id="314" r:id="rId204"/>
    <p:sldId id="317" r:id="rId205"/>
    <p:sldId id="318" r:id="rId206"/>
    <p:sldId id="320" r:id="rId207"/>
    <p:sldId id="319" r:id="rId208"/>
    <p:sldId id="315" r:id="rId209"/>
    <p:sldId id="316" r:id="rId210"/>
    <p:sldId id="321" r:id="rId211"/>
    <p:sldId id="271" r:id="rId212"/>
    <p:sldId id="272" r:id="rId213"/>
    <p:sldId id="274" r:id="rId214"/>
    <p:sldId id="298" r:id="rId215"/>
    <p:sldId id="299" r:id="rId216"/>
    <p:sldId id="293" r:id="rId217"/>
    <p:sldId id="297" r:id="rId218"/>
    <p:sldId id="300" r:id="rId219"/>
    <p:sldId id="301" r:id="rId220"/>
    <p:sldId id="302" r:id="rId221"/>
    <p:sldId id="264" r:id="rId2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11 to 2022-01 telcos" id="{DD6182B4-AC33-174B-9B1D-49104A722145}">
          <p14:sldIdLst>
            <p14:sldId id="526"/>
            <p14:sldId id="527"/>
          </p14:sldIdLst>
        </p14:section>
        <p14:section name="2021-11-November Plenary" id="{9EC06AD9-207F-5943-A6FA-E245E25F7FB6}">
          <p14:sldIdLst>
            <p14:sldId id="518"/>
            <p14:sldId id="519"/>
            <p14:sldId id="520"/>
            <p14:sldId id="522"/>
            <p14:sldId id="523"/>
            <p14:sldId id="525"/>
            <p14:sldId id="524"/>
          </p14:sldIdLst>
        </p14:section>
        <p14:section name="2021-09-September Interim" id="{B1F93721-D2C0-9D40-BB2D-CEE5D548B2D2}">
          <p14:sldIdLst>
            <p14:sldId id="509"/>
            <p14:sldId id="510"/>
            <p14:sldId id="511"/>
            <p14:sldId id="512"/>
            <p14:sldId id="514"/>
            <p14:sldId id="516"/>
            <p14:sldId id="515"/>
            <p14:sldId id="517"/>
            <p14:sldId id="513"/>
          </p14:sldIdLst>
        </p14:section>
        <p14:section name="2021-07 - 2021-09 telcos" id="{1FCA7030-1B52-1D4E-A7E8-B1C2930F17DB}">
          <p14:sldIdLst>
            <p14:sldId id="506"/>
            <p14:sldId id="507"/>
            <p14:sldId id="508"/>
          </p14:sldIdLst>
        </p14:section>
        <p14:section name="2021-07-July-Plenary" id="{E7DBAB78-C178-624B-BCCE-A801A90766F8}">
          <p14:sldIdLst>
            <p14:sldId id="491"/>
            <p14:sldId id="492"/>
            <p14:sldId id="493"/>
            <p14:sldId id="496"/>
            <p14:sldId id="498"/>
            <p14:sldId id="495"/>
            <p14:sldId id="497"/>
            <p14:sldId id="499"/>
            <p14:sldId id="500"/>
            <p14:sldId id="501"/>
            <p14:sldId id="503"/>
            <p14:sldId id="502"/>
            <p14:sldId id="505"/>
            <p14:sldId id="504"/>
            <p14:sldId id="494"/>
          </p14:sldIdLst>
        </p14:section>
        <p14:section name="2021-05 - 2021-07 - Telcos" id="{E69BD0AE-FD9F-F043-9722-81F67A2BB04D}">
          <p14:sldIdLst>
            <p14:sldId id="488"/>
            <p14:sldId id="489"/>
            <p14:sldId id="490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theme" Target="theme/theme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tableStyles" Target="tableStyle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notesMaster" Target="notesMasters/notesMaster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handoutMaster" Target="handoutMasters/handoutMaster1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802.11-18/2123r46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0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DA003-4501-1C46-9526-162A02C72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19422-8E15-984C-BE33-EF914C878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authentication information to the EBCS content response frame to reduce the EBCS downlink latency? (see 11-21/1787r3)</a:t>
            </a:r>
          </a:p>
          <a:p>
            <a:endParaRPr lang="en-US" dirty="0"/>
          </a:p>
          <a:p>
            <a:r>
              <a:rPr lang="en-US" dirty="0"/>
              <a:t>Yes: 1</a:t>
            </a:r>
          </a:p>
          <a:p>
            <a:r>
              <a:rPr lang="en-US" dirty="0"/>
              <a:t>No: 5</a:t>
            </a:r>
          </a:p>
          <a:p>
            <a:r>
              <a:rPr lang="en-US" dirty="0"/>
              <a:t>Abstain: 2</a:t>
            </a:r>
          </a:p>
          <a:p>
            <a:endParaRPr lang="en-US" dirty="0"/>
          </a:p>
          <a:p>
            <a:r>
              <a:rPr lang="en-US" dirty="0"/>
              <a:t>9 – not participating in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D344D-A400-AE45-8DC9-56AE8BD8A9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7424D-FC65-6D4C-95D1-ACA71140F8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C46AB5-328A-5741-909A-0AF185F274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81369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4CEF-E47D-F04C-B9B0-38DE1B13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A5942-B0A8-2E4F-A0ED-105744EC8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the </a:t>
            </a:r>
            <a:r>
              <a:rPr lang="en-US" dirty="0" err="1"/>
              <a:t>TGbc</a:t>
            </a:r>
            <a:r>
              <a:rPr lang="en-US" dirty="0"/>
              <a:t> Chair to take actions to make P802.11bc D2.0 available in the IEEE web shop for purchase.</a:t>
            </a:r>
          </a:p>
          <a:p>
            <a:endParaRPr lang="en-US" dirty="0"/>
          </a:p>
          <a:p>
            <a:r>
              <a:rPr lang="en-GB" dirty="0"/>
              <a:t>Mover/Second:		Stephen McCann / Hitoshi Morioka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C869F-E275-734A-BED6-1745A4A529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6FCF2-67E3-EF42-8AF2-D0B060DFE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D0C972-49F2-6B48-9EB2-85F614B659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3945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#128 -- #134</a:t>
            </a:r>
          </a:p>
          <a:p>
            <a:r>
              <a:rPr lang="en-US" dirty="0"/>
              <a:t>Straw Polls  -- #33 </a:t>
            </a:r>
            <a:r>
              <a:rPr lang="en-US"/>
              <a:t>-- #33</a:t>
            </a:r>
            <a:endParaRPr lang="en-US" dirty="0"/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0293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11/21-1355r2.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11103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11-21/0962r0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11-21/1244r0 (July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11-21/1323r0 (August 10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11-21/1377r0 (August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11-21/1398r0 (August 24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11-21/1422r0 (August 31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11-21/1462r0 (September 07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2024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“2021-09-13 - ready for motion” tab of 11-20/1985r47.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200" dirty="0"/>
              <a:t>Note: CID 1035 was removed from motion tab r47 per request from Morioka-san, who would like to provide different resolution that satisfies other CIDs too.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82830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3F8D1-7691-3547-968B-C014F992B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57EB7-2405-A64C-9958-3459A034C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crypto functions should be used in </a:t>
            </a:r>
            <a:r>
              <a:rPr lang="en-US" dirty="0" err="1"/>
              <a:t>TGbc</a:t>
            </a:r>
            <a:r>
              <a:rPr lang="en-US" dirty="0"/>
              <a:t>:</a:t>
            </a:r>
          </a:p>
          <a:p>
            <a:pPr marL="457200" indent="-457200">
              <a:buAutoNum type="alphaLcParenR"/>
            </a:pPr>
            <a:r>
              <a:rPr lang="en-US" dirty="0"/>
              <a:t>SHA2 family and HMAC</a:t>
            </a:r>
          </a:p>
          <a:p>
            <a:pPr marL="457200" indent="-457200">
              <a:buAutoNum type="alphaLcParenR"/>
            </a:pPr>
            <a:r>
              <a:rPr lang="en-US" dirty="0"/>
              <a:t>Keccak family</a:t>
            </a:r>
          </a:p>
          <a:p>
            <a:pPr marL="457200" indent="-457200">
              <a:buAutoNum type="alphaLcParenR"/>
            </a:pPr>
            <a:r>
              <a:rPr lang="en-US" dirty="0"/>
              <a:t>Abstain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pPr marL="0" indent="0"/>
            <a:r>
              <a:rPr lang="en-US" dirty="0"/>
              <a:t>Result: a) 2   - b) 1 – c)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D8752-BAC9-B247-8AFE-F4C90AFE46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2A39F-B9DE-9B44-965D-81F34545FD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86AC74-A9C7-394F-A3D4-16B5FF8AB8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286488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DE6A-D7BC-9C4C-B516-AE117A7E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#131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D2A53-C537-A149-88F7-83C875358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dirty="0" err="1"/>
              <a:t>Xiaofei</a:t>
            </a:r>
            <a:r>
              <a:rPr lang="en-US" dirty="0"/>
              <a:t> Wang” tab of 11-21/1477r2,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“Hitoshi Morioka” tab of 11-21/1458r6,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“Hitoshi Morioka” tab of 11-21/768r19</a:t>
            </a:r>
          </a:p>
          <a:p>
            <a:endParaRPr lang="en-US" dirty="0"/>
          </a:p>
          <a:p>
            <a:r>
              <a:rPr lang="en-US" dirty="0"/>
              <a:t>Mover / Second: Stephen McCann / Antonio de la Oliva Delgado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5E2F3-5E2B-C94E-82FA-40F96E1A9C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2DB06-79EC-A647-A04C-B98ACAE87A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EF4122-59A5-CC40-922A-3E6F3BDC7A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771044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4CE5-3EA6-C243-819D-A89DF00D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#132</a:t>
            </a:r>
            <a:br>
              <a:rPr lang="en-US" dirty="0"/>
            </a:br>
            <a:r>
              <a:rPr lang="en-US" dirty="0"/>
              <a:t>Reconsider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27C29-087D-6B47-A733-90C716DE6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change the comment resolution for CIDs 1409, 1149, 1415, and 1429 to:</a:t>
            </a:r>
          </a:p>
          <a:p>
            <a:pPr lvl="1"/>
            <a:r>
              <a:rPr lang="en-US" sz="1600" dirty="0"/>
              <a:t>“Revised. Editor to incorporate the changes in https://</a:t>
            </a:r>
            <a:r>
              <a:rPr lang="en-US" sz="1600" dirty="0" err="1"/>
              <a:t>mentor.ieee.org</a:t>
            </a:r>
            <a:r>
              <a:rPr lang="en-US" sz="1600" dirty="0"/>
              <a:t>/802.11/</a:t>
            </a:r>
            <a:r>
              <a:rPr lang="en-US" sz="1600" dirty="0" err="1"/>
              <a:t>dcn</a:t>
            </a:r>
            <a:r>
              <a:rPr lang="en-US" sz="1600" dirty="0"/>
              <a:t>/21/11-21-0239-20-00bc-resolutions-for-clause-11-100-2.docx”</a:t>
            </a:r>
          </a:p>
          <a:p>
            <a:endParaRPr lang="en-US" sz="2000" dirty="0"/>
          </a:p>
          <a:p>
            <a:r>
              <a:rPr lang="en-US" sz="2000" dirty="0"/>
              <a:t>Mover / Second: </a:t>
            </a:r>
            <a:r>
              <a:rPr lang="en-US" sz="2000" dirty="0" err="1"/>
              <a:t>Jouni</a:t>
            </a:r>
            <a:r>
              <a:rPr lang="en-US" sz="2000" dirty="0"/>
              <a:t> Malines / Stephen McCann</a:t>
            </a:r>
          </a:p>
          <a:p>
            <a:r>
              <a:rPr lang="en-GB" sz="2000" dirty="0"/>
              <a:t>Approved by unanimous consent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Note: reconsideration of comment resolution is necessary to align resolutions with the resolution for CIDs 1036 and 1274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61CC9-5C99-FC49-80F6-BEE5A63D6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49744-6B0E-8746-9430-03C09A2F9D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6C2B29-0A14-254F-A21C-84B6F57EBF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084843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FB096-0BD4-2146-8EAF-774DA113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#133</a:t>
            </a:r>
            <a:br>
              <a:rPr lang="en-US" dirty="0"/>
            </a:br>
            <a:r>
              <a:rPr lang="en-US" dirty="0"/>
              <a:t>Changes to the </a:t>
            </a:r>
            <a:r>
              <a:rPr lang="en-US" dirty="0" err="1"/>
              <a:t>TGbc</a:t>
            </a:r>
            <a:r>
              <a:rPr lang="en-US" dirty="0"/>
              <a:t> Draft (changes not related to a particular CID)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AD0E6-CDA8-C340-B22B-14C386B8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4099"/>
            <a:ext cx="7770813" cy="4113213"/>
          </a:xfrm>
        </p:spPr>
        <p:txBody>
          <a:bodyPr/>
          <a:lstStyle/>
          <a:p>
            <a:r>
              <a:rPr lang="en-US" dirty="0"/>
              <a:t>Move to incorporate the changes tagged “w/o CID” in 11-21/1459r3 and 11-21/239r20 into the </a:t>
            </a:r>
            <a:r>
              <a:rPr lang="en-US" dirty="0" err="1"/>
              <a:t>TGbc</a:t>
            </a:r>
            <a:r>
              <a:rPr lang="en-US" dirty="0"/>
              <a:t> draft.</a:t>
            </a:r>
          </a:p>
          <a:p>
            <a:endParaRPr lang="en-US" dirty="0"/>
          </a:p>
          <a:p>
            <a:r>
              <a:rPr lang="en-US" dirty="0"/>
              <a:t>Mover / Second: Hitoshi Morioka / Stephen McCann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D4429-B2F2-DF4B-8938-C53E9598D0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B207-E25F-E149-9816-15C30ADEC5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CB1CB6-9E86-8045-A71A-C2C5A7085F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453020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CE65F-CCB0-1C4C-981A-B4017E76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#134</a:t>
            </a:r>
            <a:br>
              <a:rPr lang="en-US" dirty="0"/>
            </a:br>
            <a:r>
              <a:rPr lang="en-US" dirty="0"/>
              <a:t>Recirculation of </a:t>
            </a:r>
            <a:r>
              <a:rPr lang="en-US" dirty="0" err="1"/>
              <a:t>TGbc</a:t>
            </a:r>
            <a:r>
              <a:rPr lang="en-US" dirty="0"/>
              <a:t> D2.0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3D78B-91B8-7C44-9790-A77452619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Move to request 802.11 WG to approve the following motion: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Having approved comment resolutions for all of the comments received from LB 252 on </a:t>
            </a:r>
            <a:r>
              <a:rPr lang="en-US" sz="2000" dirty="0" err="1"/>
              <a:t>TGbc</a:t>
            </a:r>
            <a:r>
              <a:rPr lang="en-US" sz="2000" dirty="0"/>
              <a:t> D1.0 as contained in document 11-20/1985r</a:t>
            </a:r>
            <a:r>
              <a:rPr lang="en-US" sz="2000" dirty="0">
                <a:highlight>
                  <a:srgbClr val="FFFF00"/>
                </a:highlight>
              </a:rPr>
              <a:t>49,</a:t>
            </a:r>
            <a:endParaRPr lang="en-GB" sz="2000" dirty="0">
              <a:highlight>
                <a:srgbClr val="FFFF00"/>
              </a:highlight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Instruct the editor to prepare Draft D2.0 incorporating these resolutions and,</a:t>
            </a:r>
            <a:endParaRPr lang="en-GB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Approve a </a:t>
            </a:r>
            <a:r>
              <a:rPr lang="en-US" sz="2000" dirty="0">
                <a:highlight>
                  <a:srgbClr val="FFFF00"/>
                </a:highlight>
              </a:rPr>
              <a:t>20</a:t>
            </a:r>
            <a:r>
              <a:rPr lang="en-US" sz="2000" dirty="0"/>
              <a:t> day Working Group Recirculation Ballot asking the question “Should </a:t>
            </a:r>
            <a:r>
              <a:rPr lang="en-US" sz="2000" dirty="0" err="1"/>
              <a:t>TGbc</a:t>
            </a:r>
            <a:r>
              <a:rPr lang="en-US" sz="2000" dirty="0"/>
              <a:t> D2.0 be forwarded to Sponsor Ballot?”</a:t>
            </a:r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Mover / Second: Stephen McCann /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</a:p>
          <a:p>
            <a:r>
              <a:rPr lang="en-US" sz="2000" dirty="0"/>
              <a:t>Y/N/A: 8/0/0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46524C-BA4B-4C41-8D24-AC26898B0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29AAC-164D-E944-B75A-39DCF8534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F2D78B-87CD-A14B-915F-F0F2E4F847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904420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– September 2021 </a:t>
            </a:r>
            <a:r>
              <a:rPr lang="en-US" dirty="0" err="1"/>
              <a:t>Telcos</a:t>
            </a:r>
            <a:r>
              <a:rPr lang="en-US" dirty="0"/>
              <a:t>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#126 -- #127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31040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217</a:t>
            </a:fld>
            <a:endParaRPr lang="en-GB" dirty="0"/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“2021-08-24 - ready for motion” tab of 11-20/01985r42.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119465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“2021-09-07 - ready for motion” tab of 11-20/01985r44.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</a:t>
            </a:r>
            <a:r>
              <a:rPr lang="en-GB" sz="1600"/>
              <a:t>Hitoshi Morioka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59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#125</a:t>
            </a:r>
          </a:p>
          <a:p>
            <a:r>
              <a:rPr lang="en-US" dirty="0"/>
              <a:t>Straw Polls  -- #32 -- #32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76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11/21-0958r2.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59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#114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11-21/0773r0 (May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11-21/0849r0 (May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11-21/0896r0 (Jun 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11-21/0961r0 (Jun 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11-21/0972r0 (Jun 15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11-21/1005r0 (Jun 22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11-21/1010r0 (Jul 06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b="0" dirty="0"/>
              <a:t>Note: Minutes of July 9</a:t>
            </a:r>
            <a:r>
              <a:rPr lang="en-GB" sz="1600" b="0" baseline="30000" dirty="0"/>
              <a:t>th</a:t>
            </a:r>
            <a:r>
              <a:rPr lang="en-GB" sz="1600" b="0" dirty="0"/>
              <a:t> telco will be uploaded on Wednesday EOB and asked for approval on Friday.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804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#115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“2021-07-12 - ready for 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8928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11/21-0958r3.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7153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#117</a:t>
            </a:r>
            <a:br>
              <a:rPr lang="en-US" dirty="0"/>
            </a:br>
            <a:r>
              <a:rPr lang="en-US" dirty="0"/>
              <a:t>Approval of Comment Resolution (Editorials)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“20210713editorialreadyformotion”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Abhishek Patil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58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‘21–  January ‘22 </a:t>
            </a:r>
            <a:r>
              <a:rPr lang="en-US" dirty="0" err="1"/>
              <a:t>Telcos</a:t>
            </a:r>
            <a:r>
              <a:rPr lang="en-US" dirty="0"/>
              <a:t> --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#140 -- #xx</a:t>
            </a:r>
          </a:p>
          <a:p>
            <a:r>
              <a:rPr lang="en-US" dirty="0"/>
              <a:t>Straw Polls  -- #35 -- #xx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824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17DA-271F-C44F-BD21-42191C09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#118</a:t>
            </a:r>
            <a:br>
              <a:rPr lang="en-US" dirty="0"/>
            </a:br>
            <a:r>
              <a:rPr lang="en-US" dirty="0"/>
              <a:t>Approval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78881-55AE-2E4A-998C-7B6C31202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11-21/0600r6</a:t>
            </a:r>
          </a:p>
          <a:p>
            <a:endParaRPr lang="en-US" dirty="0"/>
          </a:p>
          <a:p>
            <a:r>
              <a:rPr lang="en-US" dirty="0"/>
              <a:t>Moved / Second:  Stephen McCann /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7C02F-8B2D-8A46-8252-C954DB0469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D6005-6E10-B941-9968-5E7E6717B7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881B1-4BD4-3248-8E70-BD57C707F6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28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DB70F-B356-0249-ABC0-E04D6CE5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F1FA9-5A90-344D-BCBD-1B45BC68F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zh-CN" sz="1800" dirty="0"/>
              <a:t>Do you agree to make the following changes to </a:t>
            </a:r>
            <a:r>
              <a:rPr lang="en-US" altLang="zh-CN" sz="1800" dirty="0">
                <a:sym typeface="+mn-ea"/>
              </a:rPr>
              <a:t>the EBCS Request/Response field (as shown in slide 4 and 5 of 11-21/897r1)</a:t>
            </a:r>
            <a:r>
              <a:rPr lang="en-US" altLang="zh-CN" sz="1800" dirty="0"/>
              <a:t>?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Request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Response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 subfield if Authentication Info Present subfield equals to 1. </a:t>
            </a:r>
            <a:endParaRPr lang="en-US" altLang="zh-CN" sz="1800" dirty="0"/>
          </a:p>
          <a:p>
            <a:pPr>
              <a:lnSpc>
                <a:spcPct val="130000"/>
              </a:lnSpc>
            </a:pPr>
            <a:r>
              <a:rPr lang="en-US" altLang="zh-CN" sz="1800" dirty="0"/>
              <a:t>Y/N</a:t>
            </a:r>
            <a:r>
              <a:rPr lang="en-US" altLang="zh-CN" sz="1800"/>
              <a:t>/A – 5 / 7 / 14</a:t>
            </a:r>
            <a:endParaRPr lang="zh-CN" alt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33227-4CB8-1746-83E9-40735B012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F529F-7B92-AE43-A56C-69674B68A1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DF77CB-3BB6-3A43-AB44-DE5C7B05B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703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11/21-0958r4.</a:t>
            </a:r>
          </a:p>
          <a:p>
            <a:endParaRPr lang="en-US" dirty="0"/>
          </a:p>
          <a:p>
            <a:r>
              <a:rPr lang="en-US" dirty="0"/>
              <a:t>Mover:	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</a:t>
            </a:r>
            <a:r>
              <a:rPr lang="en-US"/>
              <a:t>	 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644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503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#121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“2021-07-16 - ready for motion” tab of 11-20/01985r39.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589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7D70-96EC-0741-A22A-F60E6E9E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#122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5B00C-3B50-FA4C-9099-E28B6A0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following comment resolution for CID 1096: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GB" b="0" dirty="0"/>
              <a:t>"Rejected: The TG discussed a technical proposal to resolve this comment and decided that this comment is not within the scope of </a:t>
            </a:r>
            <a:r>
              <a:rPr lang="en-GB" b="0" dirty="0" err="1"/>
              <a:t>TGbc</a:t>
            </a:r>
            <a:r>
              <a:rPr lang="en-GB" b="0" dirty="0"/>
              <a:t> as it addresses PHY issues.”</a:t>
            </a:r>
          </a:p>
          <a:p>
            <a:endParaRPr lang="en-GB" b="0" dirty="0"/>
          </a:p>
          <a:p>
            <a:r>
              <a:rPr lang="en-US" dirty="0"/>
              <a:t>Mover / Second:		Stephen McCann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E162A-778E-BA4B-8688-2D46AD8817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9D6ED-3103-2248-B911-5A61D338E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058BBB-AD63-2642-9B2A-ED03A9569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1211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AF1BD-0DC5-C843-96FC-4C2E54AC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#123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9AE0-82C6-F045-ABF4-3BE3C0D8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for CIDs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1547</a:t>
            </a:r>
          </a:p>
          <a:p>
            <a:r>
              <a:rPr lang="en-US" dirty="0"/>
              <a:t>As contained in DCN 11-21/1177r01</a:t>
            </a:r>
          </a:p>
          <a:p>
            <a:endParaRPr lang="en-US" dirty="0"/>
          </a:p>
          <a:p>
            <a:r>
              <a:rPr lang="en-US" dirty="0"/>
              <a:t>Mover / Second: </a:t>
            </a:r>
            <a:r>
              <a:rPr lang="en-US" dirty="0" err="1"/>
              <a:t>Xiaofei</a:t>
            </a:r>
            <a:r>
              <a:rPr lang="en-US" dirty="0"/>
              <a:t> Wang / 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7BFF-9034-FF42-B24D-8085595FD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124CC-7775-3B45-A5BA-0DBA0C289F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7D09B-A37A-7149-BF2E-7FECD6B70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356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9B53-08CA-D54C-9754-73811539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#124</a:t>
            </a:r>
            <a:br>
              <a:rPr lang="en-US" dirty="0"/>
            </a:br>
            <a:r>
              <a:rPr lang="en-US" dirty="0"/>
              <a:t>Approval of timeline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41662-33CF-1B4E-A448-187386B8F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</a:t>
            </a:r>
            <a:r>
              <a:rPr lang="en-US" dirty="0" err="1"/>
              <a:t>TGbc</a:t>
            </a:r>
            <a:r>
              <a:rPr lang="en-US" dirty="0"/>
              <a:t> timeline as contained in 11-21/956r0</a:t>
            </a:r>
          </a:p>
          <a:p>
            <a:endParaRPr lang="en-US" dirty="0"/>
          </a:p>
          <a:p>
            <a:r>
              <a:rPr lang="en-US" dirty="0"/>
              <a:t>Mover / Second:	Stephen McCann / Hitoshi Morioka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AC8A4-03CB-A540-9C08-17AB3F93EE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A558E-926D-3847-9056-DCF8B9337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F3E027-184B-F944-9CB4-491322A73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1307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11-21/1058r0 (Jul 09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631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#31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1600" dirty="0"/>
              <a:t>Move to</a:t>
            </a:r>
          </a:p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“2022-01-04 - ready for motion” tab of 11-21/1758r7.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Stephen / Hitoshi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0354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Do you agree to make the following changes to </a:t>
            </a:r>
            <a:r>
              <a:rPr lang="en-US" altLang="zh-CN" sz="1400" dirty="0">
                <a:sym typeface="+mn-ea"/>
              </a:rPr>
              <a:t>the EBCS Request/Response element (as shown in slide 4 and 5 of 11-21/897r0) and Enhanced Broadcast Services Request/Response ANQP-element (as shown in slide 7 and 8 of 11-21/897r0)</a:t>
            </a:r>
            <a:r>
              <a:rPr lang="en-US" altLang="zh-CN" sz="1400" dirty="0"/>
              <a:t>?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Request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Response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Information Set field if Authentication Info Present subfield equals to 1. </a:t>
            </a:r>
          </a:p>
          <a:p>
            <a:pPr lvl="1"/>
            <a:r>
              <a:rPr lang="en-US" altLang="zh-CN" sz="1200" dirty="0"/>
              <a:t>Note: Enhanced Broadcast Services Request Control subfield is added into the Enhanced Broadcast Services Request Tuples field as per Straw Poll #30 (doc:11-21-0599/r1).</a:t>
            </a:r>
          </a:p>
          <a:p>
            <a:endParaRPr lang="en-US" altLang="zh-CN" sz="1400" dirty="0"/>
          </a:p>
          <a:p>
            <a:r>
              <a:rPr lang="en-US" altLang="zh-CN" sz="2000" dirty="0"/>
              <a:t>Y/N/</a:t>
            </a:r>
            <a:r>
              <a:rPr lang="en-US" altLang="zh-CN" sz="2000"/>
              <a:t>A: 1-3-5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3982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#135 -- #139</a:t>
            </a:r>
          </a:p>
          <a:p>
            <a:r>
              <a:rPr lang="en-US" dirty="0"/>
              <a:t>Straw Polls  -- #34 -- #34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226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11/21-1654r2.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71953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11-21/1357r0 (Sep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11-21/1462r0 (Sep 07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11-21/1589r0 (Sep 28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11-21/1743r0 (Nov 08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25197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“2021-11-11 - ready for motion” tab of 11-21/1758r4.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Hitoshi Morioka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04898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“2021-11-12 - ready for motion” tab of 11-21/1758r5.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Stephen / Hitoshi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8765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25178</TotalTime>
  <Words>13068</Words>
  <Application>Microsoft Macintosh PowerPoint</Application>
  <PresentationFormat>On-screen Show (4:3)</PresentationFormat>
  <Paragraphs>2280</Paragraphs>
  <Slides>221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221</vt:i4>
      </vt:variant>
    </vt:vector>
  </HeadingPairs>
  <TitlesOfParts>
    <vt:vector size="226" baseType="lpstr"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November ‘21–  January ‘22 Telcos -- Motions &amp; Straw Polls</vt:lpstr>
      <vt:lpstr>Motion #140 Approval of Comment Resolution</vt:lpstr>
      <vt:lpstr>November 2021 Motions &amp; Straw Polls</vt:lpstr>
      <vt:lpstr>Motion #135 Approve Agenda</vt:lpstr>
      <vt:lpstr>Motion #136 Approval of Minutes</vt:lpstr>
      <vt:lpstr>Motion #137 Approval of Comment Resolution</vt:lpstr>
      <vt:lpstr>Motion #138 Approval of Comment Resolution</vt:lpstr>
      <vt:lpstr>Straw Poll #34</vt:lpstr>
      <vt:lpstr>Motion #139</vt:lpstr>
      <vt:lpstr>September 2021 Motions &amp; Straw Polls</vt:lpstr>
      <vt:lpstr>Motion #128 Approve Agenda</vt:lpstr>
      <vt:lpstr>Motion #129 Approval of Minutes</vt:lpstr>
      <vt:lpstr>Motion #130 Approval of Comment Resolution</vt:lpstr>
      <vt:lpstr>Straw Poll #33</vt:lpstr>
      <vt:lpstr>Motion #131 Approval of Comment Resolution</vt:lpstr>
      <vt:lpstr>Motion #132 Reconsider comment resolutions</vt:lpstr>
      <vt:lpstr>Motion #133 Changes to the TGbc Draft (changes not related to a particular CID)</vt:lpstr>
      <vt:lpstr>Motion #134 Recirculation of TGbc D2.0</vt:lpstr>
      <vt:lpstr>July 2021 – September 2021 Telcos – Motions &amp; Straw Polls</vt:lpstr>
      <vt:lpstr>Motion #126 Approval of Comment Resolution</vt:lpstr>
      <vt:lpstr>Motion #127 Approval of Comment Resolution</vt:lpstr>
      <vt:lpstr>July 2021 Motions &amp; Straw Polls</vt:lpstr>
      <vt:lpstr>Motion #113 Approve Agenda</vt:lpstr>
      <vt:lpstr>Motion #114 Approval of Minutes</vt:lpstr>
      <vt:lpstr>Motion #115 Approval of Comment Resolution</vt:lpstr>
      <vt:lpstr>Motion #116 Approve Agenda</vt:lpstr>
      <vt:lpstr>Motion #117 Approval of Comment Resolution (Editorials)</vt:lpstr>
      <vt:lpstr>Motion #118 Approval changes to the TGbc draft</vt:lpstr>
      <vt:lpstr>Straw Poll #32</vt:lpstr>
      <vt:lpstr>Motion #119 Approve Agenda</vt:lpstr>
      <vt:lpstr>Motion #120 Approve Agenda</vt:lpstr>
      <vt:lpstr>Motion #121 Approval of Comment Resolution(s)</vt:lpstr>
      <vt:lpstr>Motion #122 Approval of comment resolution(s)</vt:lpstr>
      <vt:lpstr>Motion #123 Approval of comment resolution(s)</vt:lpstr>
      <vt:lpstr>Motion #124 Approval of timeline </vt:lpstr>
      <vt:lpstr>Motion #125 Approval of Minutes</vt:lpstr>
      <vt:lpstr>May 2021 – July 2021 – Motions &amp; Straw Polls</vt:lpstr>
      <vt:lpstr>Straw Poll #30</vt:lpstr>
      <vt:lpstr>Straw Poll #31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494</cp:revision>
  <cp:lastPrinted>1601-01-01T00:00:00Z</cp:lastPrinted>
  <dcterms:created xsi:type="dcterms:W3CDTF">2019-01-14T15:07:49Z</dcterms:created>
  <dcterms:modified xsi:type="dcterms:W3CDTF">2022-01-04T15:19:18Z</dcterms:modified>
  <cp:category/>
</cp:coreProperties>
</file>