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4"/>
  </p:notesMasterIdLst>
  <p:handoutMasterIdLst>
    <p:handoutMasterId r:id="rId225"/>
  </p:handoutMasterIdLst>
  <p:sldIdLst>
    <p:sldId id="256" r:id="rId2"/>
    <p:sldId id="257" r:id="rId3"/>
    <p:sldId id="528" r:id="rId4"/>
    <p:sldId id="526" r:id="rId5"/>
    <p:sldId id="527" r:id="rId6"/>
    <p:sldId id="518" r:id="rId7"/>
    <p:sldId id="519" r:id="rId8"/>
    <p:sldId id="520" r:id="rId9"/>
    <p:sldId id="522" r:id="rId10"/>
    <p:sldId id="523" r:id="rId11"/>
    <p:sldId id="525" r:id="rId12"/>
    <p:sldId id="524" r:id="rId13"/>
    <p:sldId id="509" r:id="rId14"/>
    <p:sldId id="510" r:id="rId15"/>
    <p:sldId id="511" r:id="rId16"/>
    <p:sldId id="512" r:id="rId17"/>
    <p:sldId id="514" r:id="rId18"/>
    <p:sldId id="516" r:id="rId19"/>
    <p:sldId id="515" r:id="rId20"/>
    <p:sldId id="517" r:id="rId21"/>
    <p:sldId id="513" r:id="rId22"/>
    <p:sldId id="506" r:id="rId23"/>
    <p:sldId id="507" r:id="rId24"/>
    <p:sldId id="508" r:id="rId25"/>
    <p:sldId id="491" r:id="rId26"/>
    <p:sldId id="492" r:id="rId27"/>
    <p:sldId id="493" r:id="rId28"/>
    <p:sldId id="496" r:id="rId29"/>
    <p:sldId id="498" r:id="rId30"/>
    <p:sldId id="495" r:id="rId31"/>
    <p:sldId id="497" r:id="rId32"/>
    <p:sldId id="499" r:id="rId33"/>
    <p:sldId id="500" r:id="rId34"/>
    <p:sldId id="501" r:id="rId35"/>
    <p:sldId id="503" r:id="rId36"/>
    <p:sldId id="502" r:id="rId37"/>
    <p:sldId id="505" r:id="rId38"/>
    <p:sldId id="504" r:id="rId39"/>
    <p:sldId id="494" r:id="rId40"/>
    <p:sldId id="488" r:id="rId41"/>
    <p:sldId id="489" r:id="rId42"/>
    <p:sldId id="490" r:id="rId43"/>
    <p:sldId id="479" r:id="rId44"/>
    <p:sldId id="480" r:id="rId45"/>
    <p:sldId id="481" r:id="rId46"/>
    <p:sldId id="482" r:id="rId47"/>
    <p:sldId id="483" r:id="rId48"/>
    <p:sldId id="484" r:id="rId49"/>
    <p:sldId id="486" r:id="rId50"/>
    <p:sldId id="485" r:id="rId51"/>
    <p:sldId id="487" r:id="rId52"/>
    <p:sldId id="476" r:id="rId53"/>
    <p:sldId id="477" r:id="rId54"/>
    <p:sldId id="478" r:id="rId55"/>
    <p:sldId id="463" r:id="rId56"/>
    <p:sldId id="464" r:id="rId57"/>
    <p:sldId id="465" r:id="rId58"/>
    <p:sldId id="466" r:id="rId59"/>
    <p:sldId id="467" r:id="rId60"/>
    <p:sldId id="468" r:id="rId61"/>
    <p:sldId id="470" r:id="rId62"/>
    <p:sldId id="471" r:id="rId63"/>
    <p:sldId id="472" r:id="rId64"/>
    <p:sldId id="473" r:id="rId65"/>
    <p:sldId id="474" r:id="rId66"/>
    <p:sldId id="475" r:id="rId67"/>
    <p:sldId id="447" r:id="rId68"/>
    <p:sldId id="454" r:id="rId69"/>
    <p:sldId id="455" r:id="rId70"/>
    <p:sldId id="458" r:id="rId71"/>
    <p:sldId id="456" r:id="rId72"/>
    <p:sldId id="457" r:id="rId73"/>
    <p:sldId id="459" r:id="rId74"/>
    <p:sldId id="462" r:id="rId75"/>
    <p:sldId id="453" r:id="rId76"/>
    <p:sldId id="448" r:id="rId77"/>
    <p:sldId id="449" r:id="rId78"/>
    <p:sldId id="450" r:id="rId79"/>
    <p:sldId id="452" r:id="rId80"/>
    <p:sldId id="451" r:id="rId81"/>
    <p:sldId id="437" r:id="rId82"/>
    <p:sldId id="438" r:id="rId83"/>
    <p:sldId id="439" r:id="rId84"/>
    <p:sldId id="440" r:id="rId85"/>
    <p:sldId id="441" r:id="rId86"/>
    <p:sldId id="442" r:id="rId87"/>
    <p:sldId id="443" r:id="rId88"/>
    <p:sldId id="444" r:id="rId89"/>
    <p:sldId id="446" r:id="rId90"/>
    <p:sldId id="445" r:id="rId91"/>
    <p:sldId id="432" r:id="rId92"/>
    <p:sldId id="436" r:id="rId93"/>
    <p:sldId id="433" r:id="rId94"/>
    <p:sldId id="435" r:id="rId95"/>
    <p:sldId id="434" r:id="rId96"/>
    <p:sldId id="421" r:id="rId97"/>
    <p:sldId id="422" r:id="rId98"/>
    <p:sldId id="423" r:id="rId99"/>
    <p:sldId id="427" r:id="rId100"/>
    <p:sldId id="428" r:id="rId101"/>
    <p:sldId id="429" r:id="rId102"/>
    <p:sldId id="425" r:id="rId103"/>
    <p:sldId id="426" r:id="rId104"/>
    <p:sldId id="430" r:id="rId105"/>
    <p:sldId id="431" r:id="rId106"/>
    <p:sldId id="418" r:id="rId107"/>
    <p:sldId id="420" r:id="rId108"/>
    <p:sldId id="419" r:id="rId109"/>
    <p:sldId id="413" r:id="rId110"/>
    <p:sldId id="414" r:id="rId111"/>
    <p:sldId id="415" r:id="rId112"/>
    <p:sldId id="416" r:id="rId113"/>
    <p:sldId id="417" r:id="rId114"/>
    <p:sldId id="399" r:id="rId115"/>
    <p:sldId id="410" r:id="rId116"/>
    <p:sldId id="412" r:id="rId117"/>
    <p:sldId id="411" r:id="rId118"/>
    <p:sldId id="409" r:id="rId119"/>
    <p:sldId id="408" r:id="rId120"/>
    <p:sldId id="407" r:id="rId121"/>
    <p:sldId id="406" r:id="rId122"/>
    <p:sldId id="405" r:id="rId123"/>
    <p:sldId id="404" r:id="rId124"/>
    <p:sldId id="403" r:id="rId125"/>
    <p:sldId id="401" r:id="rId126"/>
    <p:sldId id="389" r:id="rId127"/>
    <p:sldId id="390" r:id="rId128"/>
    <p:sldId id="391" r:id="rId129"/>
    <p:sldId id="392" r:id="rId130"/>
    <p:sldId id="393" r:id="rId131"/>
    <p:sldId id="394" r:id="rId132"/>
    <p:sldId id="395" r:id="rId133"/>
    <p:sldId id="396" r:id="rId134"/>
    <p:sldId id="398" r:id="rId135"/>
    <p:sldId id="397" r:id="rId136"/>
    <p:sldId id="370" r:id="rId137"/>
    <p:sldId id="371" r:id="rId138"/>
    <p:sldId id="372" r:id="rId139"/>
    <p:sldId id="373" r:id="rId140"/>
    <p:sldId id="377" r:id="rId141"/>
    <p:sldId id="376" r:id="rId142"/>
    <p:sldId id="378" r:id="rId143"/>
    <p:sldId id="379" r:id="rId144"/>
    <p:sldId id="380" r:id="rId145"/>
    <p:sldId id="381" r:id="rId146"/>
    <p:sldId id="383" r:id="rId147"/>
    <p:sldId id="385" r:id="rId148"/>
    <p:sldId id="386" r:id="rId149"/>
    <p:sldId id="384" r:id="rId150"/>
    <p:sldId id="382" r:id="rId151"/>
    <p:sldId id="387" r:id="rId152"/>
    <p:sldId id="388" r:id="rId153"/>
    <p:sldId id="374" r:id="rId154"/>
    <p:sldId id="375" r:id="rId155"/>
    <p:sldId id="355" r:id="rId156"/>
    <p:sldId id="356" r:id="rId157"/>
    <p:sldId id="357" r:id="rId158"/>
    <p:sldId id="358" r:id="rId159"/>
    <p:sldId id="360" r:id="rId160"/>
    <p:sldId id="361" r:id="rId161"/>
    <p:sldId id="362" r:id="rId162"/>
    <p:sldId id="363" r:id="rId163"/>
    <p:sldId id="364" r:id="rId164"/>
    <p:sldId id="365" r:id="rId165"/>
    <p:sldId id="366" r:id="rId166"/>
    <p:sldId id="359" r:id="rId167"/>
    <p:sldId id="369" r:id="rId168"/>
    <p:sldId id="367" r:id="rId169"/>
    <p:sldId id="345" r:id="rId170"/>
    <p:sldId id="346" r:id="rId171"/>
    <p:sldId id="347" r:id="rId172"/>
    <p:sldId id="348" r:id="rId173"/>
    <p:sldId id="352" r:id="rId174"/>
    <p:sldId id="353" r:id="rId175"/>
    <p:sldId id="354" r:id="rId176"/>
    <p:sldId id="350" r:id="rId177"/>
    <p:sldId id="331" r:id="rId178"/>
    <p:sldId id="332" r:id="rId179"/>
    <p:sldId id="333" r:id="rId180"/>
    <p:sldId id="341" r:id="rId181"/>
    <p:sldId id="338" r:id="rId182"/>
    <p:sldId id="339" r:id="rId183"/>
    <p:sldId id="342" r:id="rId184"/>
    <p:sldId id="343" r:id="rId185"/>
    <p:sldId id="344" r:id="rId186"/>
    <p:sldId id="340" r:id="rId187"/>
    <p:sldId id="336" r:id="rId188"/>
    <p:sldId id="322" r:id="rId189"/>
    <p:sldId id="323" r:id="rId190"/>
    <p:sldId id="324" r:id="rId191"/>
    <p:sldId id="325" r:id="rId192"/>
    <p:sldId id="329" r:id="rId193"/>
    <p:sldId id="330" r:id="rId194"/>
    <p:sldId id="327" r:id="rId195"/>
    <p:sldId id="303" r:id="rId196"/>
    <p:sldId id="305" r:id="rId197"/>
    <p:sldId id="306" r:id="rId198"/>
    <p:sldId id="307" r:id="rId199"/>
    <p:sldId id="311" r:id="rId200"/>
    <p:sldId id="308" r:id="rId201"/>
    <p:sldId id="309" r:id="rId202"/>
    <p:sldId id="310" r:id="rId203"/>
    <p:sldId id="312" r:id="rId204"/>
    <p:sldId id="314" r:id="rId205"/>
    <p:sldId id="317" r:id="rId206"/>
    <p:sldId id="318" r:id="rId207"/>
    <p:sldId id="320" r:id="rId208"/>
    <p:sldId id="319" r:id="rId209"/>
    <p:sldId id="315" r:id="rId210"/>
    <p:sldId id="316" r:id="rId211"/>
    <p:sldId id="321" r:id="rId212"/>
    <p:sldId id="271" r:id="rId213"/>
    <p:sldId id="272" r:id="rId214"/>
    <p:sldId id="274" r:id="rId215"/>
    <p:sldId id="298" r:id="rId216"/>
    <p:sldId id="299" r:id="rId217"/>
    <p:sldId id="293" r:id="rId218"/>
    <p:sldId id="297" r:id="rId219"/>
    <p:sldId id="300" r:id="rId220"/>
    <p:sldId id="301" r:id="rId221"/>
    <p:sldId id="302" r:id="rId222"/>
    <p:sldId id="264" r:id="rId22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21-11 to 2022-01 telcos" id="{DD6182B4-AC33-174B-9B1D-49104A722145}">
          <p14:sldIdLst>
            <p14:sldId id="528"/>
            <p14:sldId id="526"/>
            <p14:sldId id="527"/>
          </p14:sldIdLst>
        </p14:section>
        <p14:section name="2021-11-November Plenary" id="{9EC06AD9-207F-5943-A6FA-E245E25F7FB6}">
          <p14:sldIdLst>
            <p14:sldId id="518"/>
            <p14:sldId id="519"/>
            <p14:sldId id="520"/>
            <p14:sldId id="522"/>
            <p14:sldId id="523"/>
            <p14:sldId id="525"/>
            <p14:sldId id="524"/>
          </p14:sldIdLst>
        </p14:section>
        <p14:section name="2021-09-September Interim" id="{B1F93721-D2C0-9D40-BB2D-CEE5D548B2D2}">
          <p14:sldIdLst>
            <p14:sldId id="509"/>
            <p14:sldId id="510"/>
            <p14:sldId id="511"/>
            <p14:sldId id="512"/>
            <p14:sldId id="514"/>
            <p14:sldId id="516"/>
            <p14:sldId id="515"/>
            <p14:sldId id="517"/>
            <p14:sldId id="513"/>
          </p14:sldIdLst>
        </p14:section>
        <p14:section name="2021-07 - 2021-09 telcos" id="{1FCA7030-1B52-1D4E-A7E8-B1C2930F17DB}">
          <p14:sldIdLst>
            <p14:sldId id="506"/>
            <p14:sldId id="507"/>
            <p14:sldId id="508"/>
          </p14:sldIdLst>
        </p14:section>
        <p14:section name="2021-07-July-Plenary" id="{E7DBAB78-C178-624B-BCCE-A801A90766F8}">
          <p14:sldIdLst>
            <p14:sldId id="491"/>
            <p14:sldId id="492"/>
            <p14:sldId id="493"/>
            <p14:sldId id="496"/>
            <p14:sldId id="498"/>
            <p14:sldId id="495"/>
            <p14:sldId id="497"/>
            <p14:sldId id="499"/>
            <p14:sldId id="500"/>
            <p14:sldId id="501"/>
            <p14:sldId id="503"/>
            <p14:sldId id="502"/>
            <p14:sldId id="505"/>
            <p14:sldId id="504"/>
            <p14:sldId id="494"/>
          </p14:sldIdLst>
        </p14:section>
        <p14:section name="2021-05 - 2021-07 - Telcos" id="{E69BD0AE-FD9F-F043-9722-81F67A2BB04D}">
          <p14:sldIdLst>
            <p14:sldId id="488"/>
            <p14:sldId id="489"/>
            <p14:sldId id="490"/>
          </p14:sldIdLst>
        </p14:section>
        <p14:section name="2021-05-May-Interim" id="{91415454-F831-D842-A9D1-2AFEF8468111}">
          <p14:sldIdLst>
            <p14:sldId id="479"/>
            <p14:sldId id="480"/>
            <p14:sldId id="481"/>
            <p14:sldId id="482"/>
            <p14:sldId id="483"/>
            <p14:sldId id="484"/>
            <p14:sldId id="486"/>
            <p14:sldId id="485"/>
            <p14:sldId id="487"/>
          </p14:sldIdLst>
        </p14:section>
        <p14:section name="2021-03 - 2021-05 telcos" id="{882A2489-C910-D743-8D07-0B0405EE8327}">
          <p14:sldIdLst>
            <p14:sldId id="476"/>
            <p14:sldId id="477"/>
            <p14:sldId id="478"/>
          </p14:sldIdLst>
        </p14:section>
        <p14:section name="2021-03 -- March Plenary" id="{52C4EF50-7D1C-7D4E-BB9C-765415153508}">
          <p14:sldIdLst>
            <p14:sldId id="463"/>
            <p14:sldId id="464"/>
            <p14:sldId id="465"/>
            <p14:sldId id="466"/>
            <p14:sldId id="467"/>
            <p14:sldId id="468"/>
            <p14:sldId id="470"/>
            <p14:sldId id="471"/>
            <p14:sldId id="472"/>
            <p14:sldId id="473"/>
            <p14:sldId id="474"/>
            <p14:sldId id="475"/>
          </p14:sldIdLst>
        </p14:section>
        <p14:section name="2021-01 -- 2021-03 telcos" id="{F0FCDCFF-F220-2249-B39F-F13D6991C317}">
          <p14:sldIdLst>
            <p14:sldId id="447"/>
            <p14:sldId id="454"/>
            <p14:sldId id="455"/>
            <p14:sldId id="458"/>
            <p14:sldId id="456"/>
            <p14:sldId id="457"/>
            <p14:sldId id="459"/>
            <p14:sldId id="462"/>
          </p14:sldIdLst>
        </p14:section>
        <p14:section name="2021-01-10 January online interim" id="{D6E71218-6AED-564D-9ECE-F91584FBAA4E}">
          <p14:sldIdLst>
            <p14:sldId id="453"/>
            <p14:sldId id="448"/>
            <p14:sldId id="449"/>
            <p14:sldId id="450"/>
            <p14:sldId id="452"/>
            <p14:sldId id="451"/>
          </p14:sldIdLst>
        </p14:section>
        <p14:section name="2020-11-02 November online Plenary" id="{2BF4399D-BF6C-DF47-B1D6-7A80E809B984}">
          <p14:sldIdLst>
            <p14:sldId id="437"/>
            <p14:sldId id="438"/>
            <p14:sldId id="439"/>
            <p14:sldId id="440"/>
            <p14:sldId id="441"/>
            <p14:sldId id="442"/>
            <p14:sldId id="443"/>
            <p14:sldId id="444"/>
            <p14:sldId id="446"/>
            <p14:sldId id="445"/>
          </p14:sldIdLst>
        </p14:section>
        <p14:section name="2020-10 to 2020-11 telcos" id="{D0861387-3E91-9140-BFF9-B31BF5C96559}">
          <p14:sldIdLst>
            <p14:sldId id="432"/>
            <p14:sldId id="436"/>
            <p14:sldId id="433"/>
            <p14:sldId id="435"/>
            <p14:sldId id="434"/>
          </p14:sldIdLst>
        </p14:section>
        <p14:section name="2020-09-14 September online interim" id="{9EAD561E-D9B0-4E41-8C1B-3451A9A00133}">
          <p14:sldIdLst>
            <p14:sldId id="421"/>
            <p14:sldId id="422"/>
            <p14:sldId id="423"/>
            <p14:sldId id="427"/>
            <p14:sldId id="428"/>
            <p14:sldId id="429"/>
            <p14:sldId id="425"/>
            <p14:sldId id="426"/>
            <p14:sldId id="430"/>
            <p14:sldId id="431"/>
          </p14:sldIdLst>
        </p14:section>
        <p14:section name="2020-07 to 2020-09 Telcos" id="{4DECCCC3-C7E3-6F47-972F-06064F01004B}">
          <p14:sldIdLst>
            <p14:sldId id="418"/>
            <p14:sldId id="420"/>
            <p14:sldId id="419"/>
          </p14:sldIdLst>
        </p14:section>
        <p14:section name="2020-07-13 July Online Plenary" id="{03C396E9-98E6-6544-AED2-A981A01AB5DE}">
          <p14:sldIdLst>
            <p14:sldId id="413"/>
            <p14:sldId id="414"/>
            <p14:sldId id="415"/>
            <p14:sldId id="416"/>
            <p14:sldId id="417"/>
          </p14:sldIdLst>
        </p14:section>
        <p14:section name="2020-03 to 2020-07 Telcos" id="{2E48E407-5365-6F40-96CC-8CE045B5DC5D}">
          <p14:sldIdLst>
            <p14:sldId id="399"/>
            <p14:sldId id="410"/>
            <p14:sldId id="412"/>
            <p14:sldId id="411"/>
            <p14:sldId id="409"/>
            <p14:sldId id="408"/>
            <p14:sldId id="407"/>
            <p14:sldId id="406"/>
            <p14:sldId id="405"/>
            <p14:sldId id="404"/>
            <p14:sldId id="403"/>
            <p14:sldId id="401"/>
          </p14:sldIdLst>
        </p14:section>
        <p14:section name="2020-01-13 Irvina, CA, USA" id="{640652FB-F0E8-F648-A4B7-6075F473DE37}">
          <p14:sldIdLst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398"/>
            <p14:sldId id="397"/>
          </p14:sldIdLst>
        </p14:section>
        <p14:section name="2019-11-11 Waikoloa, HI, USA" id="{45759C9E-248C-6148-966D-6B3FF375F094}">
          <p14:sldIdLst>
            <p14:sldId id="370"/>
            <p14:sldId id="371"/>
            <p14:sldId id="372"/>
            <p14:sldId id="373"/>
            <p14:sldId id="377"/>
            <p14:sldId id="376"/>
            <p14:sldId id="378"/>
            <p14:sldId id="379"/>
            <p14:sldId id="380"/>
            <p14:sldId id="381"/>
            <p14:sldId id="383"/>
            <p14:sldId id="385"/>
            <p14:sldId id="386"/>
            <p14:sldId id="384"/>
            <p14:sldId id="382"/>
            <p14:sldId id="387"/>
            <p14:sldId id="388"/>
            <p14:sldId id="374"/>
            <p14:sldId id="375"/>
          </p14:sldIdLst>
        </p14:section>
        <p14:section name="2019-09-15 Hanoi, Vietnam" id="{E39C1014-80DD-D24E-81BF-AF0B13C8DA5D}">
          <p14:sldIdLst>
            <p14:sldId id="355"/>
            <p14:sldId id="356"/>
            <p14:sldId id="357"/>
            <p14:sldId id="358"/>
            <p14:sldId id="360"/>
            <p14:sldId id="361"/>
            <p14:sldId id="362"/>
            <p14:sldId id="363"/>
            <p14:sldId id="364"/>
            <p14:sldId id="365"/>
            <p14:sldId id="366"/>
            <p14:sldId id="359"/>
            <p14:sldId id="369"/>
            <p14:sldId id="367"/>
          </p14:sldIdLst>
        </p14:section>
        <p14:section name="2019-07-14 Vienna, AT" id="{7F46FC5A-E04F-E74E-B8D6-5188AAEAD9E5}">
          <p14:sldIdLst>
            <p14:sldId id="345"/>
            <p14:sldId id="346"/>
            <p14:sldId id="347"/>
            <p14:sldId id="348"/>
            <p14:sldId id="352"/>
            <p14:sldId id="353"/>
            <p14:sldId id="354"/>
            <p14:sldId id="350"/>
          </p14:sldIdLst>
        </p14:section>
        <p14:section name="2019-05-13 Atlanta, GA, USA" id="{13BB22C2-EA21-EB41-89F6-E3D762743B86}">
          <p14:sldIdLst>
            <p14:sldId id="331"/>
            <p14:sldId id="332"/>
            <p14:sldId id="333"/>
            <p14:sldId id="341"/>
            <p14:sldId id="338"/>
            <p14:sldId id="339"/>
            <p14:sldId id="342"/>
            <p14:sldId id="343"/>
            <p14:sldId id="344"/>
            <p14:sldId id="340"/>
            <p14:sldId id="33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28" autoAdjust="0"/>
    <p:restoredTop sz="86385"/>
  </p:normalViewPr>
  <p:slideViewPr>
    <p:cSldViewPr>
      <p:cViewPr varScale="1">
        <p:scale>
          <a:sx n="128" d="100"/>
          <a:sy n="128" d="100"/>
        </p:scale>
        <p:origin x="1752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226" Type="http://schemas.openxmlformats.org/officeDocument/2006/relationships/presProps" Target="presProps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16" Type="http://schemas.openxmlformats.org/officeDocument/2006/relationships/slide" Target="slides/slide215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slide" Target="slides/slide191.xml"/><Relationship Id="rId206" Type="http://schemas.openxmlformats.org/officeDocument/2006/relationships/slide" Target="slides/slide205.xml"/><Relationship Id="rId227" Type="http://schemas.openxmlformats.org/officeDocument/2006/relationships/viewProps" Target="viewProps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217" Type="http://schemas.openxmlformats.org/officeDocument/2006/relationships/slide" Target="slides/slide216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7" Type="http://schemas.openxmlformats.org/officeDocument/2006/relationships/slide" Target="slides/slide206.xml"/><Relationship Id="rId228" Type="http://schemas.openxmlformats.org/officeDocument/2006/relationships/theme" Target="theme/theme1.xml"/><Relationship Id="rId13" Type="http://schemas.openxmlformats.org/officeDocument/2006/relationships/slide" Target="slides/slide12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20" Type="http://schemas.openxmlformats.org/officeDocument/2006/relationships/slide" Target="slides/slide119.xml"/><Relationship Id="rId141" Type="http://schemas.openxmlformats.org/officeDocument/2006/relationships/slide" Target="slides/slide140.xml"/><Relationship Id="rId7" Type="http://schemas.openxmlformats.org/officeDocument/2006/relationships/slide" Target="slides/slide6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18" Type="http://schemas.openxmlformats.org/officeDocument/2006/relationships/slide" Target="slides/slide217.xml"/><Relationship Id="rId24" Type="http://schemas.openxmlformats.org/officeDocument/2006/relationships/slide" Target="slides/slide23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31" Type="http://schemas.openxmlformats.org/officeDocument/2006/relationships/slide" Target="slides/slide130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208" Type="http://schemas.openxmlformats.org/officeDocument/2006/relationships/slide" Target="slides/slide207.xml"/><Relationship Id="rId229" Type="http://schemas.openxmlformats.org/officeDocument/2006/relationships/tableStyles" Target="tableStyles.xml"/><Relationship Id="rId14" Type="http://schemas.openxmlformats.org/officeDocument/2006/relationships/slide" Target="slides/slide13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8" Type="http://schemas.openxmlformats.org/officeDocument/2006/relationships/slide" Target="slides/slide7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219" Type="http://schemas.openxmlformats.org/officeDocument/2006/relationships/slide" Target="slides/slide218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0" Type="http://schemas.openxmlformats.org/officeDocument/2006/relationships/slide" Target="slides/slide219.xml"/><Relationship Id="rId225" Type="http://schemas.openxmlformats.org/officeDocument/2006/relationships/handoutMaster" Target="handoutMasters/handoutMaster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10" Type="http://schemas.openxmlformats.org/officeDocument/2006/relationships/slide" Target="slides/slide209.xml"/><Relationship Id="rId215" Type="http://schemas.openxmlformats.org/officeDocument/2006/relationships/slide" Target="slides/slide214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221" Type="http://schemas.openxmlformats.org/officeDocument/2006/relationships/slide" Target="slides/slide220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11" Type="http://schemas.openxmlformats.org/officeDocument/2006/relationships/slide" Target="slides/slide210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201" Type="http://schemas.openxmlformats.org/officeDocument/2006/relationships/slide" Target="slides/slide200.xml"/><Relationship Id="rId222" Type="http://schemas.openxmlformats.org/officeDocument/2006/relationships/slide" Target="slides/slide221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212" Type="http://schemas.openxmlformats.org/officeDocument/2006/relationships/slide" Target="slides/slide211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202" Type="http://schemas.openxmlformats.org/officeDocument/2006/relationships/slide" Target="slides/slide201.xml"/><Relationship Id="rId223" Type="http://schemas.openxmlformats.org/officeDocument/2006/relationships/slide" Target="slides/slide22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104" Type="http://schemas.openxmlformats.org/officeDocument/2006/relationships/slide" Target="slides/slide103.xml"/><Relationship Id="rId125" Type="http://schemas.openxmlformats.org/officeDocument/2006/relationships/slide" Target="slides/slide124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13" Type="http://schemas.openxmlformats.org/officeDocument/2006/relationships/slide" Target="slides/slide212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115" Type="http://schemas.openxmlformats.org/officeDocument/2006/relationships/slide" Target="slides/slide114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19" Type="http://schemas.openxmlformats.org/officeDocument/2006/relationships/slide" Target="slides/slide18.xml"/><Relationship Id="rId224" Type="http://schemas.openxmlformats.org/officeDocument/2006/relationships/notesMaster" Target="notesMasters/notesMaster1.xml"/><Relationship Id="rId30" Type="http://schemas.openxmlformats.org/officeDocument/2006/relationships/slide" Target="slides/slide2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189" Type="http://schemas.openxmlformats.org/officeDocument/2006/relationships/slide" Target="slides/slide188.xml"/><Relationship Id="rId3" Type="http://schemas.openxmlformats.org/officeDocument/2006/relationships/slide" Target="slides/slide2.xml"/><Relationship Id="rId214" Type="http://schemas.openxmlformats.org/officeDocument/2006/relationships/slide" Target="slides/slide2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November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222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802.11-18/2123r45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2021-11-23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663471"/>
              </p:ext>
            </p:extLst>
          </p:nvPr>
        </p:nvGraphicFramePr>
        <p:xfrm>
          <a:off x="508000" y="2286000"/>
          <a:ext cx="8032750" cy="244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46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032750" cy="2446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#138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“2021-11-12 - ready for motion” tab of 11-21/1758r5.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	Stephen / Hitoshi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587650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#72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20200914Moriokareadyformotion” tab of 11-20/1173r8.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Hitoshi Morioka/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289951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#73</a:t>
            </a:r>
            <a:br>
              <a:rPr lang="en-US" dirty="0"/>
            </a:br>
            <a:r>
              <a:rPr lang="en-US" dirty="0"/>
              <a:t>Approval of CRs agreed on 9/14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“2020-09-14b - ready for motion” tab of 11-20/1173r9.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Carol Ansley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926952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Approve</a:t>
            </a:r>
          </a:p>
          <a:p>
            <a:r>
              <a:rPr lang="en-US" sz="1600" b="0" dirty="0"/>
              <a:t>			Hitoshi Morioka (SRC Software) and</a:t>
            </a:r>
          </a:p>
          <a:p>
            <a:r>
              <a:rPr lang="en-US" sz="1600" b="0" dirty="0"/>
              <a:t>			Stephen McCann (SELF)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Vice Chairs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 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Second:	Antonio</a:t>
            </a:r>
          </a:p>
          <a:p>
            <a:r>
              <a:rPr lang="en-GB" sz="1600" dirty="0"/>
              <a:t>Approved by unanimous consent – There were 18 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914060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Confirm</a:t>
            </a:r>
          </a:p>
          <a:p>
            <a:r>
              <a:rPr lang="en-US" sz="1600" b="0" dirty="0"/>
              <a:t>			</a:t>
            </a:r>
            <a:r>
              <a:rPr lang="en-US" sz="1600" b="0" dirty="0" err="1"/>
              <a:t>Xiaofei</a:t>
            </a:r>
            <a:r>
              <a:rPr lang="en-US" sz="1600" b="0" dirty="0"/>
              <a:t> Wang (Interdigital)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Secretary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Stephen</a:t>
            </a:r>
          </a:p>
          <a:p>
            <a:r>
              <a:rPr lang="en-GB" sz="1600" dirty="0"/>
              <a:t>Second:	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Approved by unanimous consent -- There </a:t>
            </a:r>
            <a:r>
              <a:rPr lang="en-GB" sz="1600"/>
              <a:t>were 17 </a:t>
            </a:r>
            <a:r>
              <a:rPr lang="en-GB" sz="1600" dirty="0"/>
              <a:t>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3756801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#76</a:t>
            </a:r>
            <a:br>
              <a:rPr lang="en-US" dirty="0"/>
            </a:br>
            <a:r>
              <a:rPr lang="en-US" dirty="0"/>
              <a:t>Approval of CRs agreed on 9/15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“2020-09-15 - ready for motion” tab of 11-20/1173r10.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/ Stephen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564828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#77</a:t>
            </a:r>
            <a:br>
              <a:rPr lang="en-US" dirty="0"/>
            </a:br>
            <a:r>
              <a:rPr lang="en-US" dirty="0"/>
              <a:t>Approval of CRs agreed on 9/17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“2020-09-17 - ready for motion” tab of 11-20/1173r11.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Stephen / </a:t>
            </a:r>
            <a:r>
              <a:rPr lang="en-GB" sz="1600" dirty="0" err="1"/>
              <a:t>Xiaofei</a:t>
            </a:r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042791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#21 -- #22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095967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“2020-09-01 – </a:t>
            </a:r>
            <a:r>
              <a:rPr lang="en-US" dirty="0" err="1"/>
              <a:t>Abhi</a:t>
            </a:r>
            <a:r>
              <a:rPr lang="en-US" dirty="0"/>
              <a:t> Straw Poll” tab of 11-20/1173r7?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822410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“2020-08-25 – </a:t>
            </a:r>
            <a:r>
              <a:rPr lang="en-US" dirty="0" err="1"/>
              <a:t>Abhi</a:t>
            </a:r>
            <a:r>
              <a:rPr lang="en-US" dirty="0"/>
              <a:t> Straw Poll” tab of 11-20/1173r5?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 (with </a:t>
            </a:r>
            <a:r>
              <a:rPr lang="en-US"/>
              <a:t>one abstain).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54317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#65 -- #68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262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DA003-4501-1C46-9526-162A02C72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19422-8E15-984C-BE33-EF914C878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authentication information to the EBCS content response frame to reduce the EBCS downlink latency? (see 11-21/1787r3)</a:t>
            </a:r>
          </a:p>
          <a:p>
            <a:endParaRPr lang="en-US" dirty="0"/>
          </a:p>
          <a:p>
            <a:r>
              <a:rPr lang="en-US" dirty="0"/>
              <a:t>Yes: 1</a:t>
            </a:r>
          </a:p>
          <a:p>
            <a:r>
              <a:rPr lang="en-US" dirty="0"/>
              <a:t>No: 5</a:t>
            </a:r>
          </a:p>
          <a:p>
            <a:r>
              <a:rPr lang="en-US" dirty="0"/>
              <a:t>Abstain: 2</a:t>
            </a:r>
          </a:p>
          <a:p>
            <a:endParaRPr lang="en-US" dirty="0"/>
          </a:p>
          <a:p>
            <a:r>
              <a:rPr lang="en-US" dirty="0"/>
              <a:t>9 – not participating in poll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CD344D-A400-AE45-8DC9-56AE8BD8A9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7424D-FC65-6D4C-95D1-ACA71140F8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C46AB5-328A-5741-909A-0AF185F274D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813694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11/20-0999r1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43082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11-19/2114r0 (Irvine Face-to-face meeting)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11-20/0229r0 (Feb 11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11-20/0230r0 (Feb 25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11-20/0231r0 (Mar 10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11-20/0232r0 (Mar 17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11-20/0437r1 (Mar 31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11-20/0438r0 (Apr 28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11-20/0754r0 (May 12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11-20/0785r0 (May 19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11-20/0850r0 (Jun 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11-20/0880r1 (Jun 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11-20/0945r1 (Jun 23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accent6"/>
                </a:solidFill>
              </a:rPr>
              <a:t>11-20/1023r0 (Jul 8 telco)</a:t>
            </a:r>
          </a:p>
          <a:p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066555" y="2636912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</p:txBody>
      </p:sp>
    </p:spTree>
    <p:extLst>
      <p:ext uri="{BB962C8B-B14F-4D97-AF65-F5344CB8AC3E}">
        <p14:creationId xmlns:p14="http://schemas.microsoft.com/office/powerpoint/2010/main" val="2716680065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Motion #67</a:t>
            </a:r>
            <a:br>
              <a:rPr lang="en-US" sz="2800" dirty="0"/>
            </a:br>
            <a:r>
              <a:rPr lang="en-US" sz="2800" dirty="0"/>
              <a:t>Approval of speculative edits of the SFD &amp; Creation of D0.1 &amp; 10-day Comment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Approve the speculative edits of the SFD as contained in 11-20/0677r</a:t>
            </a:r>
            <a:r>
              <a:rPr lang="en-US" sz="1600" dirty="0">
                <a:solidFill>
                  <a:schemeClr val="accent6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update the (approved)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11-19/1429r3 accordingly and create a new revision R4,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Close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11-19/1429r4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convert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into a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Draft D0.1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Authorize a 10-day ”Comment Collection” on D0.1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Yes / No / Abstain: Approved by unanimous consent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327723" y="4800474"/>
            <a:ext cx="2785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  <a:p>
            <a:r>
              <a:rPr lang="en-US" sz="1800" dirty="0">
                <a:solidFill>
                  <a:schemeClr val="accent6"/>
                </a:solidFill>
              </a:rPr>
              <a:t>Addition in BLUE</a:t>
            </a:r>
          </a:p>
        </p:txBody>
      </p:sp>
    </p:spTree>
    <p:extLst>
      <p:ext uri="{BB962C8B-B14F-4D97-AF65-F5344CB8AC3E}">
        <p14:creationId xmlns:p14="http://schemas.microsoft.com/office/powerpoint/2010/main" val="728415278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#68</a:t>
            </a:r>
            <a:br>
              <a:rPr lang="en-US" dirty="0"/>
            </a:br>
            <a:r>
              <a:rPr lang="en-US" dirty="0"/>
              <a:t>Approval of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</a:t>
            </a:r>
            <a:r>
              <a:rPr lang="en-GB" sz="1600" dirty="0" err="1"/>
              <a:t>TGbc</a:t>
            </a:r>
            <a:r>
              <a:rPr lang="en-GB" sz="1600" dirty="0"/>
              <a:t> Timeline as contained in 11-2</a:t>
            </a:r>
            <a:r>
              <a:rPr lang="en-GB" sz="1600" dirty="0">
                <a:solidFill>
                  <a:schemeClr val="tx1"/>
                </a:solidFill>
              </a:rPr>
              <a:t>0/1000r0</a:t>
            </a:r>
            <a:r>
              <a:rPr lang="en-GB" sz="1600" dirty="0"/>
              <a:t> slide 31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Wang/ Stephen McCann</a:t>
            </a:r>
          </a:p>
          <a:p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131642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March and July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#10 -- #20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679278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option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:</a:t>
            </a:r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1: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both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service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2: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3: </a:t>
            </a:r>
            <a:r>
              <a:rPr lang="de-DE" dirty="0" err="1"/>
              <a:t>abstain</a:t>
            </a:r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Results</a:t>
            </a:r>
            <a:r>
              <a:rPr lang="de-DE" dirty="0"/>
              <a:t>: Option 1/Option 2/</a:t>
            </a:r>
            <a:r>
              <a:rPr lang="de-DE"/>
              <a:t>Option 3: 2/4/2</a:t>
            </a:r>
            <a:endParaRPr lang="de-DE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09775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11-19/2159r4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1951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11-20/886r3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452085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11-20/0039r2 </a:t>
            </a:r>
            <a:r>
              <a:rPr lang="de-DE" dirty="0" err="1"/>
              <a:t>and</a:t>
            </a:r>
            <a:r>
              <a:rPr lang="de-DE" dirty="0"/>
              <a:t> 11-20/932r1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163759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Referring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11-20/0039r1: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For</a:t>
            </a:r>
            <a:r>
              <a:rPr lang="de-DE" dirty="0"/>
              <a:t> HLSA, </a:t>
            </a:r>
            <a:r>
              <a:rPr lang="de-DE" dirty="0" err="1"/>
              <a:t>which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1.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certifiicate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included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2.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(</a:t>
            </a:r>
            <a:r>
              <a:rPr lang="de-DE" dirty="0" err="1"/>
              <a:t>never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3.	Not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Info. Higher </a:t>
            </a:r>
            <a:r>
              <a:rPr lang="de-DE" dirty="0" err="1"/>
              <a:t>layer</a:t>
            </a:r>
            <a:r>
              <a:rPr lang="de-DE" dirty="0"/>
              <a:t> </a:t>
            </a:r>
            <a:r>
              <a:rPr lang="de-DE" dirty="0" err="1"/>
              <a:t>advertises</a:t>
            </a:r>
            <a:r>
              <a:rPr lang="de-DE" dirty="0"/>
              <a:t> in </a:t>
            </a:r>
            <a:r>
              <a:rPr lang="de-DE" dirty="0" err="1"/>
              <a:t>eBCS</a:t>
            </a:r>
            <a:r>
              <a:rPr lang="de-DE" dirty="0"/>
              <a:t> Data.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4		Need </a:t>
            </a:r>
            <a:r>
              <a:rPr lang="de-DE" dirty="0" err="1"/>
              <a:t>more</a:t>
            </a:r>
            <a:r>
              <a:rPr lang="de-DE" dirty="0"/>
              <a:t> time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consider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1 –  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2 –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3 –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4 -- 3</a:t>
            </a:r>
            <a:br>
              <a:rPr lang="de-DE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519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34CEF-E47D-F04C-B9B0-38DE1B13A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5A5942-B0A8-2E4F-A0ED-105744EC8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Authorize the </a:t>
            </a:r>
            <a:r>
              <a:rPr lang="en-US" dirty="0" err="1"/>
              <a:t>TGbc</a:t>
            </a:r>
            <a:r>
              <a:rPr lang="en-US" dirty="0"/>
              <a:t> Chair to take actions to make P802.11bc D2.0 available in the IEEE web shop for purchase.</a:t>
            </a:r>
          </a:p>
          <a:p>
            <a:endParaRPr lang="en-US" dirty="0"/>
          </a:p>
          <a:p>
            <a:r>
              <a:rPr lang="en-GB" dirty="0"/>
              <a:t>Mover/Second:		Stephen McCann / Hitoshi Morioka</a:t>
            </a:r>
          </a:p>
          <a:p>
            <a:r>
              <a:rPr lang="en-GB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BC869F-E275-734A-BED6-1745A4A529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66FCF2-67E3-EF42-8AF2-D0B060DFE1B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D0C972-49F2-6B48-9EB2-85F614B659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239458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9.6.33 (</a:t>
            </a:r>
            <a:r>
              <a:rPr lang="en-GB" dirty="0" err="1"/>
              <a:t>eBCS</a:t>
            </a:r>
            <a:r>
              <a:rPr lang="en-GB" dirty="0"/>
              <a:t> Service Advertisement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can advertise a schedule (periodicity and duration) of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/>
              <a:t>Yes: 6</a:t>
            </a:r>
            <a:r>
              <a:rPr lang="en-US" dirty="0"/>
              <a:t>	</a:t>
            </a:r>
            <a:r>
              <a:rPr lang="en-US"/>
              <a:t>No: 0</a:t>
            </a:r>
            <a:r>
              <a:rPr lang="en-US" dirty="0"/>
              <a:t>	</a:t>
            </a:r>
            <a:r>
              <a:rPr lang="en-US"/>
              <a:t>Abstain: 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585895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9.6.34 </a:t>
            </a:r>
            <a:r>
              <a:rPr lang="en-US" sz="1800" b="1" dirty="0" err="1"/>
              <a:t>eBCS</a:t>
            </a:r>
            <a:r>
              <a:rPr lang="en-US" sz="1800" b="1" dirty="0"/>
              <a:t> Termination Notice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This frame is transmitted by 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to announce the termination the </a:t>
            </a:r>
            <a:r>
              <a:rPr lang="en-US" sz="1800" b="1" dirty="0" err="1"/>
              <a:t>eBCS</a:t>
            </a:r>
            <a:r>
              <a:rPr lang="en-US" sz="1800" b="1" dirty="0"/>
              <a:t> service.</a:t>
            </a:r>
          </a:p>
          <a:p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705884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9.6.31 (</a:t>
            </a:r>
            <a:r>
              <a:rPr lang="en-GB" dirty="0" err="1"/>
              <a:t>eBCS</a:t>
            </a:r>
            <a:r>
              <a:rPr lang="en-GB" dirty="0"/>
              <a:t> Service Request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err="1"/>
              <a:t>TGbc</a:t>
            </a:r>
            <a:r>
              <a:rPr lang="en-US" sz="1800" b="1" dirty="0"/>
              <a:t> shall define a mechanism for STAs to negotiate durations of services when negotiating for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Note: the transmitter of a e-BCS service is expected to have authority on the duration of the </a:t>
            </a:r>
            <a:r>
              <a:rPr lang="en-US" sz="1800" b="1" dirty="0" err="1"/>
              <a:t>eBCS</a:t>
            </a:r>
            <a:r>
              <a:rPr lang="en-US" sz="1800" b="1" dirty="0"/>
              <a:t> service and can respond with an </a:t>
            </a:r>
            <a:r>
              <a:rPr lang="en-US" sz="1800" b="1" dirty="0" err="1"/>
              <a:t>eBCS</a:t>
            </a:r>
            <a:r>
              <a:rPr lang="en-US" sz="1800" b="1" dirty="0"/>
              <a:t> Response frame (9.6.32).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471027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11-20/0092r3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5 -- no: 0  --  abstain: 4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61329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11-20/0040r7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6 -- no: 0  --  abstain: 2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531857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11-20/0025r4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(taking 11-19/1429r3 as a baseline).</a:t>
            </a:r>
          </a:p>
          <a:p>
            <a:endParaRPr lang="en-US" sz="2000" dirty="0"/>
          </a:p>
          <a:p>
            <a:r>
              <a:rPr lang="en-US" sz="2000" dirty="0"/>
              <a:t>Result:  yes</a:t>
            </a:r>
            <a:r>
              <a:rPr lang="en-US" sz="2000"/>
              <a:t>:  4 -- no: 0  </a:t>
            </a:r>
            <a:r>
              <a:rPr lang="en-US" sz="2000" dirty="0"/>
              <a:t>--  </a:t>
            </a:r>
            <a:r>
              <a:rPr lang="en-US" sz="2000"/>
              <a:t>abstain: 4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90987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#56 -- #64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Irvine, CA,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02528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11/19-2138r2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877069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11-19/1689r0.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407126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</a:t>
            </a:r>
            <a:r>
              <a:rPr lang="en-US"/>
              <a:t>document 11-19/2108r0 and 11-19/2111r0.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617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#128 -- #134</a:t>
            </a:r>
          </a:p>
          <a:p>
            <a:r>
              <a:rPr lang="en-US" dirty="0"/>
              <a:t>Straw Polls  -- #33 </a:t>
            </a:r>
            <a:r>
              <a:rPr lang="en-US"/>
              <a:t>-- #33</a:t>
            </a:r>
            <a:endParaRPr lang="en-US" dirty="0"/>
          </a:p>
          <a:p>
            <a:r>
              <a:rPr lang="en-US" dirty="0"/>
              <a:t>Online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802931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</a:t>
            </a:r>
            <a:r>
              <a:rPr lang="en-US"/>
              <a:t>document 11/19-2138r3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028265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11/19-2138r4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994092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11-20/38r1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Hitoshi Morioka</a:t>
            </a:r>
          </a:p>
          <a:p>
            <a:pPr marL="0" indent="0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10 – 0 -2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260081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11-20/149r0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pPr marL="0" indent="0"/>
            <a:r>
              <a:rPr lang="en-US" dirty="0"/>
              <a:t>Second: Carol Ansley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11 – 0 – 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09264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11/19-2138r5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4307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#64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r>
              <a:rPr lang="en-US" dirty="0"/>
              <a:t> 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366326"/>
              </p:ext>
            </p:extLst>
          </p:nvPr>
        </p:nvGraphicFramePr>
        <p:xfrm>
          <a:off x="914400" y="422108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Feb 11, 25, 2020</a:t>
                      </a:r>
                    </a:p>
                    <a:p>
                      <a:r>
                        <a:rPr lang="en-US" dirty="0"/>
                        <a:t>Mar 10,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10:00AM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746545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#44 -- #55</a:t>
            </a:r>
          </a:p>
          <a:p>
            <a:r>
              <a:rPr lang="en-US" dirty="0"/>
              <a:t>Straw Polls #4 </a:t>
            </a:r>
            <a:r>
              <a:rPr lang="en-US"/>
              <a:t>-- #9</a:t>
            </a:r>
            <a:endParaRPr lang="en-US" dirty="0"/>
          </a:p>
          <a:p>
            <a:endParaRPr lang="en-US" dirty="0"/>
          </a:p>
          <a:p>
            <a:r>
              <a:rPr lang="en-US" dirty="0"/>
              <a:t>Waikoloa, HI,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4222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11/19-1747r1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08391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#45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11-19/1370r0.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457398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#46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11-19/1687r0.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8727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11/21-1355r2.</a:t>
            </a:r>
          </a:p>
          <a:p>
            <a:endParaRPr lang="en-US" dirty="0"/>
          </a:p>
          <a:p>
            <a:r>
              <a:rPr lang="en-US" dirty="0"/>
              <a:t>Mover:	Abhishek Patil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2111033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#47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570018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11-19/1976r2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Antonio de la Oliva</a:t>
            </a:r>
          </a:p>
          <a:p>
            <a:r>
              <a:rPr lang="en-US" dirty="0"/>
              <a:t>Y/N/A:	9-0-3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565493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3C6D-FFAE-AB45-AB17-571F6D57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F2A62-9021-D740-AEF8-FE9AE224B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802.11bc amendment enable a mechanism to provide service information through periodic frame transmission?</a:t>
            </a:r>
          </a:p>
          <a:p>
            <a:endParaRPr lang="en-US" dirty="0"/>
          </a:p>
          <a:p>
            <a:r>
              <a:rPr lang="en-US" dirty="0"/>
              <a:t>Yes		-- 6</a:t>
            </a:r>
          </a:p>
          <a:p>
            <a:r>
              <a:rPr lang="en-US" dirty="0"/>
              <a:t>No			-- 1</a:t>
            </a:r>
          </a:p>
          <a:p>
            <a:r>
              <a:rPr lang="en-US" dirty="0"/>
              <a:t>Abstain	-- 7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– refers to 11-19/2017r0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9BB50-AFB5-2549-957F-F726DAA982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D2880-D853-104E-BC0D-749B0126AB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C2030F-3E7B-0344-BD24-64A100A07A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88979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IEEE 802.11bc amendment provide mechanisms to have different origin authentication keys per service?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Yes		--	8</a:t>
            </a:r>
          </a:p>
          <a:p>
            <a:pPr marL="457200" indent="-457200">
              <a:buAutoNum type="arabicPeriod"/>
            </a:pPr>
            <a:r>
              <a:rPr lang="en-US" dirty="0"/>
              <a:t>No			--	0</a:t>
            </a:r>
          </a:p>
          <a:p>
            <a:pPr marL="457200" indent="-457200">
              <a:buAutoNum type="arabicPeriod"/>
            </a:pPr>
            <a:r>
              <a:rPr lang="en-US" dirty="0"/>
              <a:t>Abstain	--	3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11-19/1978r0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135366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11-19/1801r6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Abhishek </a:t>
            </a:r>
            <a:r>
              <a:rPr lang="en-US" dirty="0" err="1"/>
              <a:t>Patil</a:t>
            </a:r>
            <a:endParaRPr lang="en-US" dirty="0"/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8-0-0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930066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#50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11-19/1747r3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331769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uplink use case?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-- 4</a:t>
            </a:r>
          </a:p>
          <a:p>
            <a:pPr marL="0" indent="0"/>
            <a:r>
              <a:rPr lang="en-US" dirty="0"/>
              <a:t>No		-- 1</a:t>
            </a:r>
          </a:p>
          <a:p>
            <a:pPr marL="0" indent="0"/>
            <a:r>
              <a:rPr lang="en-US" dirty="0"/>
              <a:t>Abstain -- 0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041359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downlink use case?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1</a:t>
            </a:r>
          </a:p>
          <a:p>
            <a:pPr marL="0" indent="0"/>
            <a:r>
              <a:rPr lang="en-US" dirty="0"/>
              <a:t>No			--	2</a:t>
            </a:r>
          </a:p>
          <a:p>
            <a:pPr marL="0" indent="0"/>
            <a:r>
              <a:rPr lang="en-US" dirty="0"/>
              <a:t>Abstain	--	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057627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we define an </a:t>
            </a:r>
            <a:r>
              <a:rPr lang="en-US" dirty="0" err="1"/>
              <a:t>eBCS</a:t>
            </a:r>
            <a:r>
              <a:rPr lang="en-US" dirty="0"/>
              <a:t> frame, which only carries data (plus signature)?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4</a:t>
            </a:r>
          </a:p>
          <a:p>
            <a:pPr marL="0" indent="0"/>
            <a:r>
              <a:rPr lang="en-US" dirty="0"/>
              <a:t>No			--	0</a:t>
            </a:r>
          </a:p>
          <a:p>
            <a:pPr marL="0" indent="0"/>
            <a:r>
              <a:rPr lang="en-US" dirty="0"/>
              <a:t>Abstain	--	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358283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for the uplink case, data always be piggy-backed?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r>
              <a:rPr lang="en-US" dirty="0"/>
              <a:t>Clarification: for cases in which public key </a:t>
            </a:r>
            <a:r>
              <a:rPr lang="en-US" dirty="0" err="1"/>
              <a:t>auth</a:t>
            </a:r>
            <a:r>
              <a:rPr lang="en-US" dirty="0"/>
              <a:t> is not applied, this question does not apply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	1</a:t>
            </a:r>
          </a:p>
          <a:p>
            <a:pPr marL="0" indent="0"/>
            <a:r>
              <a:rPr lang="en-US" dirty="0"/>
              <a:t>No			--		0</a:t>
            </a:r>
          </a:p>
          <a:p>
            <a:pPr marL="0" indent="0"/>
            <a:r>
              <a:rPr lang="en-US" dirty="0"/>
              <a:t>Abstain	--	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710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#129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11-21/0962r0 (July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11-21/1244r0 (July 27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11-21/1323r0 (August 10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11-21/1377r0 (August 17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11-21/1398r0 (August 24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11-21/1422r0 (August 31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11-21/1462r0 (September 07 telco)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620248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11-19/2037r2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6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846293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11-19/2036r4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4 – 0 – 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647492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changes to the SFD (track changes in doc) as contained in 11-19/2069r1</a:t>
            </a:r>
          </a:p>
          <a:p>
            <a:r>
              <a:rPr lang="en-US" dirty="0"/>
              <a:t>And instruct the Editor to apply them to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4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55711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#54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Stephen McCann</a:t>
            </a:r>
          </a:p>
          <a:p>
            <a:r>
              <a:rPr lang="en-US" dirty="0"/>
              <a:t>Second: Antonio de la Oliva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305598"/>
              </p:ext>
            </p:extLst>
          </p:nvPr>
        </p:nvGraphicFramePr>
        <p:xfrm>
          <a:off x="914400" y="4221088"/>
          <a:ext cx="74676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Nov 26th</a:t>
                      </a:r>
                    </a:p>
                    <a:p>
                      <a:r>
                        <a:rPr lang="en-US" dirty="0"/>
                        <a:t>Dec 10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Jan 7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387406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updates as shown on slide 31 of document 11-19/1748r1.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Hitoshi Morioka</a:t>
            </a:r>
          </a:p>
          <a:p>
            <a:pPr>
              <a:buFont typeface="Arial"/>
              <a:buChar char="•"/>
            </a:pPr>
            <a:r>
              <a:rPr lang="en-US" dirty="0"/>
              <a:t>Y/N/A:		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775105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#33 -- #43</a:t>
            </a:r>
          </a:p>
          <a:p>
            <a:r>
              <a:rPr lang="en-US" dirty="0"/>
              <a:t>Straw Polls #2 -- #3</a:t>
            </a:r>
          </a:p>
          <a:p>
            <a:endParaRPr lang="en-US" dirty="0"/>
          </a:p>
          <a:p>
            <a:r>
              <a:rPr lang="en-US" dirty="0"/>
              <a:t>Hanoi, Vietnam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11390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11/19-1426r2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484699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11-19/1005r0.</a:t>
            </a:r>
          </a:p>
          <a:p>
            <a:endParaRPr lang="en-US" dirty="0"/>
          </a:p>
          <a:p>
            <a:r>
              <a:rPr lang="en-US" dirty="0"/>
              <a:t>Note: 		Motion is on consent agenda (see Motion #33)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34288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11-19/1369r0.</a:t>
            </a:r>
          </a:p>
          <a:p>
            <a:endParaRPr lang="en-US" dirty="0"/>
          </a:p>
          <a:p>
            <a:r>
              <a:rPr lang="en-US" dirty="0"/>
              <a:t>Note: 		Motion is on consent agenda (see </a:t>
            </a:r>
            <a:r>
              <a:rPr lang="en-US"/>
              <a:t>Motion #33)</a:t>
            </a:r>
            <a:endParaRPr lang="en-US" dirty="0"/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921888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slide 6 of 11-19/1506r1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6 / 0 / 4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6699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#130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“2021-09-13 - ready for motion” tab of 11-20/1985r47.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Hitoshi Morioka / Abhishek Patil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200" dirty="0"/>
              <a:t>Note: CID 1035 was removed from motion tab r47 per request from Morioka-san, who would like to provide different resolution that satisfies other CIDs too.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5828307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page 2 of 11-19/1311r1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3 / 0 / 8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43217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11-19/1643r0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7 / 0 / 3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75986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33AF-BCF1-D648-B2F7-A050CE1B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8315-68F1-C74A-A2DE-D0DCA3932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802.11bc amendment enable at least one of A-MSDU or A-MPDU operation to work for broadcast frames?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-- 6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-- 0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-- 5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0347E-76FF-9E46-A19E-0B4D022C7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48CE-FD4D-424A-BA32-F0F2704E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673649-8B24-2D44-9EDA-9954B77402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037453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B994-C20B-294D-8AA4-FBF3A424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72A63-4922-4E47-A295-26480969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accept the following functional requirement </a:t>
            </a:r>
            <a:br>
              <a:rPr lang="en-US" dirty="0"/>
            </a:br>
            <a:r>
              <a:rPr lang="en-US" dirty="0"/>
              <a:t>and to instruct the editor to add it to the  </a:t>
            </a:r>
            <a:r>
              <a:rPr lang="en-US" dirty="0" err="1"/>
              <a:t>TGbc</a:t>
            </a:r>
            <a:r>
              <a:rPr lang="en-US" dirty="0"/>
              <a:t> Functional Requirement Document:</a:t>
            </a:r>
          </a:p>
          <a:p>
            <a:pPr lvl="1"/>
            <a:r>
              <a:rPr lang="en-US" sz="1800" dirty="0" err="1"/>
              <a:t>TGbc</a:t>
            </a:r>
            <a:r>
              <a:rPr lang="en-US" sz="1800" dirty="0"/>
              <a:t> R3.6.xx: The 802.11bc amendment shall provide a mechanism for aggregating frames for broadcasting.</a:t>
            </a:r>
          </a:p>
          <a:p>
            <a:r>
              <a:rPr lang="en-US" sz="2000" dirty="0"/>
              <a:t>Mover:		Stephen McCann</a:t>
            </a:r>
          </a:p>
          <a:p>
            <a:r>
              <a:rPr lang="en-US" sz="2000" dirty="0"/>
              <a:t>Second:		Antonio de la Oliva</a:t>
            </a:r>
          </a:p>
          <a:p>
            <a:r>
              <a:rPr lang="en-US" sz="2000" dirty="0"/>
              <a:t>Y/N/A:		5 / 0 / 4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92BFB-C396-534D-807E-CD1503804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E4DD-225B-7443-8C86-D9970B7F25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23322A-330A-A048-8F3D-8DAD4D5D1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336739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062632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3050D-DA00-7946-9BD9-84700F09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9248-85BF-9F44-AD57-79204F086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Which frame type do you prefer to use for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frame? [refers to 11-19/1506r2]</a:t>
            </a:r>
          </a:p>
          <a:p>
            <a:endParaRPr lang="en-US" altLang="ja-JP" dirty="0"/>
          </a:p>
          <a:p>
            <a:pPr marL="457200" indent="-457200">
              <a:buAutoNum type="arabicParenR"/>
            </a:pPr>
            <a:r>
              <a:rPr kumimoji="1" lang="en-US" altLang="ja-JP" dirty="0"/>
              <a:t>Data frame  -- 8</a:t>
            </a:r>
          </a:p>
          <a:p>
            <a:pPr marL="457200" indent="-457200">
              <a:buAutoNum type="arabicParenR"/>
            </a:pPr>
            <a:r>
              <a:rPr lang="en-US" altLang="ja-JP" dirty="0"/>
              <a:t>Public Action frame -- 0</a:t>
            </a:r>
          </a:p>
          <a:p>
            <a:pPr marL="457200" indent="-457200">
              <a:buAutoNum type="arabicParenR"/>
            </a:pPr>
            <a:r>
              <a:rPr lang="en-US" altLang="ja-JP" dirty="0"/>
              <a:t>Mixture of Public Action frames and Data frames -- 8</a:t>
            </a:r>
          </a:p>
          <a:p>
            <a:pPr marL="457200" indent="-457200">
              <a:buAutoNum type="arabicParenR"/>
            </a:pPr>
            <a:r>
              <a:rPr kumimoji="1" lang="en-US" altLang="ja-JP" dirty="0"/>
              <a:t>Other frame type -- 1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C8862-BF90-7F4C-B97D-DCDDE982D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704-BE6D-EA4A-B613-FF5E1B358E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37167F-F7AC-A44D-846D-37CD0060B4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49036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Second: Stephen McCann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44047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</a:t>
                      </a:r>
                      <a:r>
                        <a:rPr lang="en-US"/>
                        <a:t>October 29th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32833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11/19-1426r5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719486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D94F-6A86-8B4A-B176-EA766C933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8BEA2-C0B0-194E-B382-37AA1A0FB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Removal of duplicate Functional Requirement</a:t>
            </a:r>
          </a:p>
          <a:p>
            <a:endParaRPr lang="en-US" dirty="0"/>
          </a:p>
          <a:p>
            <a:r>
              <a:rPr lang="en-US" dirty="0"/>
              <a:t>Move to remove functional requirement R3.4.3 from the FR Document (11-19/0151r4).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 / 0 / 0 – </a:t>
            </a:r>
            <a:r>
              <a:rPr lang="en-US"/>
              <a:t>motion passes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DCF42-9E24-1A48-AD25-A651E323F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9A356-9D19-1A47-9AE2-3E512B008C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A5282A-1619-0F46-B0ED-B03741D91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619102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#26 -- #32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Vienna, 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169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603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3F8D1-7691-3547-968B-C014F992B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57EB7-2405-A64C-9958-3459A034C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of the following crypto functions should be used in </a:t>
            </a:r>
            <a:r>
              <a:rPr lang="en-US" dirty="0" err="1"/>
              <a:t>TGbc</a:t>
            </a:r>
            <a:r>
              <a:rPr lang="en-US" dirty="0"/>
              <a:t>:</a:t>
            </a:r>
          </a:p>
          <a:p>
            <a:pPr marL="457200" indent="-457200">
              <a:buAutoNum type="alphaLcParenR"/>
            </a:pPr>
            <a:r>
              <a:rPr lang="en-US" dirty="0"/>
              <a:t>SHA2 family and HMAC</a:t>
            </a:r>
          </a:p>
          <a:p>
            <a:pPr marL="457200" indent="-457200">
              <a:buAutoNum type="alphaLcParenR"/>
            </a:pPr>
            <a:r>
              <a:rPr lang="en-US" dirty="0"/>
              <a:t>Keccak family</a:t>
            </a:r>
          </a:p>
          <a:p>
            <a:pPr marL="457200" indent="-457200">
              <a:buAutoNum type="alphaLcParenR"/>
            </a:pPr>
            <a:r>
              <a:rPr lang="en-US" dirty="0"/>
              <a:t>Abstain</a:t>
            </a:r>
          </a:p>
          <a:p>
            <a:pPr marL="457200" indent="-457200">
              <a:buAutoNum type="alphaLcParenR"/>
            </a:pPr>
            <a:endParaRPr lang="en-US" dirty="0"/>
          </a:p>
          <a:p>
            <a:pPr marL="0" indent="0"/>
            <a:r>
              <a:rPr lang="en-US" dirty="0"/>
              <a:t>Result: a) 2   - b) 1 – c)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DD8752-BAC9-B247-8AFE-F4C90AFE46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2A39F-B9DE-9B44-965D-81F34545FDD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86AC74-A9C7-394F-A3D4-16B5FF8AB89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8286488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11/19-0943r1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979455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11-19/0819r0.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30681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11-19/1004r0.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0060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0261-D25D-3D46-BE96-9D768AC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B636F-81B8-AB47-9263-7E4BED3C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changes to the </a:t>
            </a:r>
            <a:r>
              <a:rPr lang="en-US" dirty="0" err="1"/>
              <a:t>TGbc</a:t>
            </a:r>
            <a:r>
              <a:rPr lang="en-US" dirty="0"/>
              <a:t> Functional Requirements as contained in 11-19/1001r2</a:t>
            </a:r>
          </a:p>
          <a:p>
            <a:r>
              <a:rPr lang="en-US" dirty="0"/>
              <a:t>And instruct the Editor to incorporate those changes in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</a:p>
          <a:p>
            <a:endParaRPr lang="en-US" dirty="0"/>
          </a:p>
          <a:p>
            <a:r>
              <a:rPr lang="en-US" dirty="0"/>
              <a:t>Moved: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Y/N/A:	13 – 0 – 0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B32A5-B92B-0442-B9D0-F2174772F2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DDB4C-B902-524E-9E4E-12F156421E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35411E-FF40-9F40-92CD-495CE5741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660896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AAEE-B411-3849-BD24-C8F45F54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D76C1-3F50-E245-BCED-95A9CD1F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functional requirement as contained on slide 7 of 11-19/1240r1 to the </a:t>
            </a:r>
            <a:r>
              <a:rPr lang="en-US" dirty="0" err="1"/>
              <a:t>TGbc</a:t>
            </a:r>
            <a:r>
              <a:rPr lang="en-US" dirty="0"/>
              <a:t> Functional Requirements document.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	10 – 0 - 0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0F04-BBBA-9240-A695-1B9D8C37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A548-B12B-1840-907B-B301D20372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062BF6-2665-8849-A4AB-7153CDC34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30785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F0F9-73BD-284C-8C32-69749D7A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5CAE-BBD7-A74A-BA75-BC8F5695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20631-C14B-0C41-B217-8E3B739107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B4D4-42DB-2749-ACA8-B8DF01871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B5B77-271A-464D-9207-930CAD62EF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26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/>
              <a:t>Move to approve the following schedule of teleconferences</a:t>
            </a:r>
          </a:p>
          <a:p>
            <a:endParaRPr lang="en-US"/>
          </a:p>
          <a:p>
            <a:r>
              <a:rPr lang="en-US"/>
              <a:t>Moved: Hitoshi Morioka, Second: Xiaofei Wang</a:t>
            </a:r>
          </a:p>
          <a:p>
            <a:r>
              <a:rPr lang="en-US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3709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August 13th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65130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#16 -- #25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Grand Hyatt Atlanta Buckhead, Atlanta, GA,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77640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11/19-0812r2</a:t>
            </a:r>
          </a:p>
          <a:p>
            <a:endParaRPr lang="en-US" dirty="0"/>
          </a:p>
          <a:p>
            <a:r>
              <a:rPr lang="en-US" dirty="0"/>
              <a:t>Mover:  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11203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&lt;11-19/0465r0&gt;.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#16)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168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DE6A-D7BC-9C4C-B516-AE117A7EE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#131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D2A53-C537-A149-88F7-83C8753586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“</a:t>
            </a:r>
            <a:r>
              <a:rPr lang="en-US" dirty="0" err="1"/>
              <a:t>Xiaofei</a:t>
            </a:r>
            <a:r>
              <a:rPr lang="en-US" dirty="0"/>
              <a:t> Wang” tab of 11-21/1477r2,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“Hitoshi Morioka” tab of 11-21/1458r6,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“Hitoshi Morioka” tab of 11-21/768r19</a:t>
            </a:r>
          </a:p>
          <a:p>
            <a:endParaRPr lang="en-US" dirty="0"/>
          </a:p>
          <a:p>
            <a:r>
              <a:rPr lang="en-US" dirty="0"/>
              <a:t>Mover / Second: Stephen McCann / Antonio de la Oliva Delgado</a:t>
            </a:r>
          </a:p>
          <a:p>
            <a:r>
              <a:rPr lang="en-GB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C5E2F3-5E2B-C94E-82FA-40F96E1A9C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2DB06-79EC-A647-A04C-B98ACAE87A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6EF4122-59A5-CC40-922A-3E6F3BDC7A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4771044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11/19-0812r3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39201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988B-4B61-BD4B-B519-9FDDCB5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0199-AABF-8240-A18A-569EE4137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2000" dirty="0"/>
              <a:t>3.x Relation </a:t>
            </a:r>
            <a:r>
              <a:rPr lang="de-DE" sz="2000" dirty="0" err="1"/>
              <a:t>between</a:t>
            </a:r>
            <a:r>
              <a:rPr lang="de-DE" sz="2000" dirty="0"/>
              <a:t> AP </a:t>
            </a:r>
            <a:r>
              <a:rPr lang="de-DE" sz="2000" dirty="0" err="1"/>
              <a:t>and</a:t>
            </a:r>
            <a:r>
              <a:rPr lang="de-DE" sz="2000" dirty="0"/>
              <a:t>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At the AP, there shall be a mapping of the received frame from the DS in deciding whether or not to use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for forwarding the frame towards the STA.</a:t>
            </a:r>
            <a:endParaRPr lang="en-GB" sz="2000" dirty="0"/>
          </a:p>
          <a:p>
            <a:pPr marL="800100" lvl="2" indent="0"/>
            <a:r>
              <a:rPr lang="en-GB" sz="2000" dirty="0"/>
              <a:t>3.6 Simultaneous broadcast service </a:t>
            </a: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</a:t>
            </a:r>
            <a:r>
              <a:rPr lang="en-US" altLang="ja-JP" sz="2000" dirty="0"/>
              <a:t>All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streams shall be treated equally.</a:t>
            </a:r>
            <a:endParaRPr kumimoji="1" lang="en-US" altLang="ja-JP" sz="3200" dirty="0"/>
          </a:p>
          <a:p>
            <a:pPr marL="0" indent="0"/>
            <a:r>
              <a:rPr kumimoji="1" lang="en-US" altLang="ja-JP" dirty="0"/>
              <a:t>Mover:	Hitoshi Morioka</a:t>
            </a:r>
          </a:p>
          <a:p>
            <a:pPr marL="0" indent="0"/>
            <a:r>
              <a:rPr kumimoji="1" lang="en-US" altLang="ja-JP" dirty="0"/>
              <a:t>Second:	Hiroshi Mano</a:t>
            </a:r>
          </a:p>
          <a:p>
            <a:pPr marL="0" indent="0"/>
            <a:r>
              <a:rPr kumimoji="1" lang="en-US" altLang="ja-JP" dirty="0"/>
              <a:t>Y/N/A:	14 / 0 / 0</a:t>
            </a:r>
          </a:p>
          <a:p>
            <a:pPr marL="0" indent="0"/>
            <a:r>
              <a:rPr kumimoji="1" lang="en-US" altLang="ja-JP" sz="1600" dirty="0"/>
              <a:t>Note: The Editor will assign corresponding Clause and Requirement numbers.</a:t>
            </a:r>
            <a:endParaRPr kumimoji="1" lang="en-US" altLang="ja-JP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9517-49E2-3B4C-8258-8328FA08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C097-38D4-5D41-ADA8-939FD73B9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CC0CB-E320-5D42-AEBD-180D99103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30228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E04C-3E7A-894C-82B7-20CA0549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5424-558F-A546-8819-C660721BA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Motion to approve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described in 11-19/0472r2.</a:t>
            </a:r>
          </a:p>
          <a:p>
            <a:r>
              <a:rPr kumimoji="1" lang="en-US" altLang="ja-JP" dirty="0"/>
              <a:t>And to incorporates slide#3 to #6 of 11-19/0472r2 to the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11-19/0268 use-case-document.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Mover: Hiroshi Mano</a:t>
            </a:r>
          </a:p>
          <a:p>
            <a:r>
              <a:rPr kumimoji="1" lang="en-US" altLang="ja-JP" dirty="0"/>
              <a:t>Second: </a:t>
            </a:r>
            <a:r>
              <a:rPr kumimoji="1" lang="en-US" altLang="ja-JP" dirty="0" err="1"/>
              <a:t>Xiaofei</a:t>
            </a:r>
            <a:r>
              <a:rPr kumimoji="1" lang="en-US" altLang="ja-JP" dirty="0"/>
              <a:t> Wang</a:t>
            </a:r>
          </a:p>
          <a:p>
            <a:r>
              <a:rPr kumimoji="1" lang="en-US" altLang="ja-JP" dirty="0"/>
              <a:t>Y/N/A:	10 / 0 /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2EFB-91BC-5745-AA40-DC54BDB3B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8C8D3-BE8D-AA45-9244-26B649E81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A69C8-F407-4247-BC6F-9B71DD45B4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281577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FCE8-AF54-1443-A27B-D1A55A2F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B8F2C-FEF7-454B-B41F-1317489B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use case as contained in 11-19/894r1 and include the use case shown on slide 3 of 11-19/894r1 into the </a:t>
            </a:r>
            <a:r>
              <a:rPr lang="en-US" dirty="0" err="1"/>
              <a:t>TGbc</a:t>
            </a:r>
            <a:r>
              <a:rPr lang="en-US" dirty="0"/>
              <a:t> Use Case document </a:t>
            </a:r>
            <a:r>
              <a:rPr kumimoji="1" lang="en-US" altLang="ja-JP" dirty="0"/>
              <a:t>11-19/0268 allowing for editorial changes.</a:t>
            </a:r>
          </a:p>
          <a:p>
            <a:endParaRPr kumimoji="1" lang="en-US" dirty="0"/>
          </a:p>
          <a:p>
            <a:r>
              <a:rPr kumimoji="1" lang="en-US" dirty="0"/>
              <a:t>Mover:	Abhishek </a:t>
            </a:r>
            <a:r>
              <a:rPr kumimoji="1" lang="en-US" dirty="0" err="1"/>
              <a:t>Patil</a:t>
            </a:r>
            <a:endParaRPr kumimoji="1" lang="en-US" dirty="0"/>
          </a:p>
          <a:p>
            <a:r>
              <a:rPr kumimoji="1" lang="en-US" dirty="0"/>
              <a:t>Second:	</a:t>
            </a:r>
            <a:r>
              <a:rPr kumimoji="1" lang="en-US" dirty="0" err="1"/>
              <a:t>Bahar</a:t>
            </a:r>
            <a:r>
              <a:rPr kumimoji="1" lang="en-US" dirty="0"/>
              <a:t> Sadeghi</a:t>
            </a:r>
          </a:p>
          <a:p>
            <a:r>
              <a:rPr kumimoji="1" lang="en-US" dirty="0"/>
              <a:t>Y/N/A:	11 / 0 /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4D788-DB07-1647-ABF9-D6DEB9ECC5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5159-717F-5746-A7A3-6E8CD8A0B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2491A0-91C2-4647-9F5D-CB65D91A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00378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74D7-5709-A04C-B79E-D5E7552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7D35-26B3-3546-B3E2-FA7D87BA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1600" dirty="0"/>
              <a:t>3.6 </a:t>
            </a:r>
            <a:r>
              <a:rPr lang="de-DE" sz="1600" dirty="0" err="1"/>
              <a:t>Simultaneous</a:t>
            </a:r>
            <a:r>
              <a:rPr lang="de-DE" sz="1600" dirty="0"/>
              <a:t> Broadcast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 STA to signal to the AP to provide additional service information (e.g. date, time, location, RSSI) when delivering the SDU via the MAC SAP.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an AP to provide additional service information locally available (e.g. date, time, location, RSSI) when delivering the SDU via the MAC SAP.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And remove the word “Simultaneous” from the title 3.6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Mover:	</a:t>
            </a:r>
            <a:r>
              <a:rPr kumimoji="1" lang="en-US" dirty="0"/>
              <a:t> Abhishek </a:t>
            </a:r>
            <a:r>
              <a:rPr kumimoji="1" lang="en-US" dirty="0" err="1"/>
              <a:t>Patil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Second:	George Cherian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Y/N/</a:t>
            </a:r>
            <a:r>
              <a:rPr kumimoji="1" lang="en-US"/>
              <a:t>A:		12 / 0 / 9</a:t>
            </a:r>
            <a:endParaRPr kumimoji="1"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Note: The Editor will assign corresponding Clause and Requirement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6DDCF-72EE-9744-A179-B83EDE39DA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2C43-C3B2-8A4C-A32F-3FFB287460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7716B-12EA-514E-A88B-E3479BD2F9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26805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C398-49FE-4D46-BC6F-815A44E4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061A-3477-2F4D-86F4-4F067F5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</a:t>
            </a:r>
            <a:r>
              <a:rPr lang="en-US" dirty="0" err="1"/>
              <a:t>TGbc</a:t>
            </a:r>
            <a:r>
              <a:rPr lang="en-US" dirty="0"/>
              <a:t> agenda (11-19/812r3) to continue considering agenda items from the Thursday AM2 slot in the current (Wed AM1) slot.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0FC08-35E4-844D-9D07-78A236263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4CF73-8A9F-4349-AD8A-05110C4A6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BE56E-71E8-9F4F-8E67-D372782E5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93975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2DED-CD3A-5B46-8AEE-1439E717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#24</a:t>
            </a:r>
            <a:br>
              <a:rPr lang="de-DE" dirty="0"/>
            </a:br>
            <a:r>
              <a:rPr lang="de-DE" dirty="0" err="1"/>
              <a:t>Confirmation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88D8-8E13-2F4E-B874-6ABF2C7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endParaRPr lang="en-US" dirty="0"/>
          </a:p>
          <a:p>
            <a:r>
              <a:rPr lang="en-US" dirty="0"/>
              <a:t>		Carol Ansley (</a:t>
            </a:r>
            <a:r>
              <a:rPr lang="en-US" dirty="0" err="1"/>
              <a:t>Commscope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Technical Editor.</a:t>
            </a:r>
          </a:p>
          <a:p>
            <a:endParaRPr lang="en-US" dirty="0"/>
          </a:p>
          <a:p>
            <a:r>
              <a:rPr lang="en-US" dirty="0"/>
              <a:t>Mover:	Peter  Yee</a:t>
            </a:r>
          </a:p>
          <a:p>
            <a:r>
              <a:rPr lang="en-US" dirty="0"/>
              <a:t>Second:	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 by acclamation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820F0-2AC9-5144-98D6-42067E4C0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B7E5-8AB4-1C49-A04C-66AE40C4CC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DDB42-CE9A-6F49-AF93-5027EB35F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13205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Peter </a:t>
            </a:r>
            <a:r>
              <a:rPr lang="de-DE" dirty="0" err="1"/>
              <a:t>Yee</a:t>
            </a:r>
            <a:endParaRPr lang="de-DE" dirty="0"/>
          </a:p>
          <a:p>
            <a:r>
              <a:rPr lang="de-DE" dirty="0"/>
              <a:t>Second: Stephen  McCann</a:t>
            </a:r>
          </a:p>
          <a:p>
            <a:r>
              <a:rPr lang="de-DE" dirty="0" err="1"/>
              <a:t>Result</a:t>
            </a:r>
            <a:r>
              <a:rPr lang="de-DE" dirty="0"/>
              <a:t>: </a:t>
            </a:r>
            <a:r>
              <a:rPr lang="de-DE" dirty="0" err="1"/>
              <a:t>unaniously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03718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</a:t>
                      </a:r>
                    </a:p>
                    <a:p>
                      <a:r>
                        <a:rPr lang="en-US" dirty="0"/>
                        <a:t>June 11,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667859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#20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Vancouver, BC, CND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188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04CE5-3EA6-C243-819D-A89DF00D9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#132</a:t>
            </a:r>
            <a:br>
              <a:rPr lang="en-US" dirty="0"/>
            </a:br>
            <a:r>
              <a:rPr lang="en-US" dirty="0"/>
              <a:t>Reconsider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27C29-087D-6B47-A733-90C716DE6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change the comment resolution for CIDs 1409, 1149, 1415, and 1429 to:</a:t>
            </a:r>
          </a:p>
          <a:p>
            <a:pPr lvl="1"/>
            <a:r>
              <a:rPr lang="en-US" sz="1600" dirty="0"/>
              <a:t>“Revised. Editor to incorporate the changes in https://</a:t>
            </a:r>
            <a:r>
              <a:rPr lang="en-US" sz="1600" dirty="0" err="1"/>
              <a:t>mentor.ieee.org</a:t>
            </a:r>
            <a:r>
              <a:rPr lang="en-US" sz="1600" dirty="0"/>
              <a:t>/802.11/</a:t>
            </a:r>
            <a:r>
              <a:rPr lang="en-US" sz="1600" dirty="0" err="1"/>
              <a:t>dcn</a:t>
            </a:r>
            <a:r>
              <a:rPr lang="en-US" sz="1600" dirty="0"/>
              <a:t>/21/11-21-0239-20-00bc-resolutions-for-clause-11-100-2.docx”</a:t>
            </a:r>
          </a:p>
          <a:p>
            <a:endParaRPr lang="en-US" sz="2000" dirty="0"/>
          </a:p>
          <a:p>
            <a:r>
              <a:rPr lang="en-US" sz="2000" dirty="0"/>
              <a:t>Mover / Second: </a:t>
            </a:r>
            <a:r>
              <a:rPr lang="en-US" sz="2000" dirty="0" err="1"/>
              <a:t>Jouni</a:t>
            </a:r>
            <a:r>
              <a:rPr lang="en-US" sz="2000" dirty="0"/>
              <a:t> Malines / Stephen McCann</a:t>
            </a:r>
          </a:p>
          <a:p>
            <a:r>
              <a:rPr lang="en-GB" sz="2000" dirty="0"/>
              <a:t>Approved by unanimous consent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Note: reconsideration of comment resolution is necessary to align resolutions with the resolution for CIDs 1036 and 1274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D61CC9-5C99-FC49-80F6-BEE5A63D65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49744-6B0E-8746-9430-03C09A2F9D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F6C2B29-0A14-254F-A21C-84B6F57EBF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0084843"/>
      </p:ext>
    </p:extLst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195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FB096-0BD4-2146-8EAF-774DA1133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828699"/>
            <a:ext cx="7770813" cy="1065213"/>
          </a:xfrm>
        </p:spPr>
        <p:txBody>
          <a:bodyPr/>
          <a:lstStyle/>
          <a:p>
            <a:r>
              <a:rPr lang="en-US" dirty="0"/>
              <a:t>Motion #133</a:t>
            </a:r>
            <a:br>
              <a:rPr lang="en-US" dirty="0"/>
            </a:br>
            <a:r>
              <a:rPr lang="en-US" dirty="0"/>
              <a:t>Changes to the </a:t>
            </a:r>
            <a:r>
              <a:rPr lang="en-US" dirty="0" err="1"/>
              <a:t>TGbc</a:t>
            </a:r>
            <a:r>
              <a:rPr lang="en-US" dirty="0"/>
              <a:t> Draft (changes not related to a particular CID)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AD0E6-CDA8-C340-B22B-14C386B8F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24099"/>
            <a:ext cx="7770813" cy="4113213"/>
          </a:xfrm>
        </p:spPr>
        <p:txBody>
          <a:bodyPr/>
          <a:lstStyle/>
          <a:p>
            <a:r>
              <a:rPr lang="en-US" dirty="0"/>
              <a:t>Move to incorporate the changes tagged “w/o CID” in 11-21/1459r3 and 11-21/239r20 into the </a:t>
            </a:r>
            <a:r>
              <a:rPr lang="en-US" dirty="0" err="1"/>
              <a:t>TGbc</a:t>
            </a:r>
            <a:r>
              <a:rPr lang="en-US" dirty="0"/>
              <a:t> draft.</a:t>
            </a:r>
          </a:p>
          <a:p>
            <a:endParaRPr lang="en-US" dirty="0"/>
          </a:p>
          <a:p>
            <a:r>
              <a:rPr lang="en-US" dirty="0"/>
              <a:t>Mover / Second: Hitoshi Morioka / Stephen McCann</a:t>
            </a:r>
          </a:p>
          <a:p>
            <a:r>
              <a:rPr lang="en-GB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FD4429-B2F2-DF4B-8938-C53E9598D0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3B207-E25F-E149-9816-15C30ADEC5F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DCB1CB6-9E86-8045-A71A-C2C5A7085FC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3453020"/>
      </p:ext>
    </p:extLst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CE65F-CCB0-1C4C-981A-B4017E768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#134</a:t>
            </a:r>
            <a:br>
              <a:rPr lang="en-US" dirty="0"/>
            </a:br>
            <a:r>
              <a:rPr lang="en-US" dirty="0"/>
              <a:t>Recirculation of </a:t>
            </a:r>
            <a:r>
              <a:rPr lang="en-US" dirty="0" err="1"/>
              <a:t>TGbc</a:t>
            </a:r>
            <a:r>
              <a:rPr lang="en-US" dirty="0"/>
              <a:t> D2.0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3D78B-91B8-7C44-9790-A77452619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/>
              <a:t>Move to request 802.11 WG to approve the following motion: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/>
              <a:t>Having approved comment resolutions for all of the comments received from LB 252 on </a:t>
            </a:r>
            <a:r>
              <a:rPr lang="en-US" sz="2000" dirty="0" err="1"/>
              <a:t>TGbc</a:t>
            </a:r>
            <a:r>
              <a:rPr lang="en-US" sz="2000" dirty="0"/>
              <a:t> D1.0 as contained in document 11-20/1985r</a:t>
            </a:r>
            <a:r>
              <a:rPr lang="en-US" sz="2000" dirty="0">
                <a:highlight>
                  <a:srgbClr val="FFFF00"/>
                </a:highlight>
              </a:rPr>
              <a:t>49,</a:t>
            </a:r>
            <a:endParaRPr lang="en-GB" sz="2000" dirty="0">
              <a:highlight>
                <a:srgbClr val="FFFF00"/>
              </a:highlight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/>
              <a:t>Instruct the editor to prepare Draft D2.0 incorporating these resolutions and,</a:t>
            </a:r>
            <a:endParaRPr lang="en-GB" sz="20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/>
              <a:t>Approve a </a:t>
            </a:r>
            <a:r>
              <a:rPr lang="en-US" sz="2000" dirty="0">
                <a:highlight>
                  <a:srgbClr val="FFFF00"/>
                </a:highlight>
              </a:rPr>
              <a:t>20</a:t>
            </a:r>
            <a:r>
              <a:rPr lang="en-US" sz="2000" dirty="0"/>
              <a:t> day Working Group Recirculation Ballot asking the question “Should </a:t>
            </a:r>
            <a:r>
              <a:rPr lang="en-US" sz="2000" dirty="0" err="1"/>
              <a:t>TGbc</a:t>
            </a:r>
            <a:r>
              <a:rPr lang="en-US" sz="2000" dirty="0"/>
              <a:t> D2.0 be forwarded to Sponsor Ballot?”</a:t>
            </a:r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Mover / Second: Stephen McCann / </a:t>
            </a:r>
            <a:r>
              <a:rPr lang="en-US" sz="2000" dirty="0" err="1"/>
              <a:t>Xiaofei</a:t>
            </a:r>
            <a:r>
              <a:rPr lang="en-US" sz="2000" dirty="0"/>
              <a:t> Wang</a:t>
            </a:r>
          </a:p>
          <a:p>
            <a:r>
              <a:rPr lang="en-US" sz="2000" dirty="0"/>
              <a:t>Y/N/A: 8/0/0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46524C-BA4B-4C41-8D24-AC26898B0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29AAC-164D-E944-B75A-39DCF85349E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F2D78B-87CD-A14B-915F-F0F2E4F847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9904420"/>
      </p:ext>
    </p:extLst>
  </p:cSld>
  <p:clrMapOvr>
    <a:masterClrMapping/>
  </p:clrMapOvr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</p:cSld>
  <p:clrMapOvr>
    <a:masterClrMapping/>
  </p:clrMapOvr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218</a:t>
            </a:fld>
            <a:endParaRPr lang="en-GB" dirty="0"/>
          </a:p>
        </p:txBody>
      </p:sp>
    </p:spTree>
  </p:cSld>
  <p:clrMapOvr>
    <a:masterClrMapping/>
  </p:clrMapOvr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2021 – September 2021 </a:t>
            </a:r>
            <a:r>
              <a:rPr lang="en-US" dirty="0" err="1"/>
              <a:t>Telcos</a:t>
            </a:r>
            <a:r>
              <a:rPr lang="en-US" dirty="0"/>
              <a:t>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#126 -- #127</a:t>
            </a:r>
          </a:p>
          <a:p>
            <a:r>
              <a:rPr lang="en-US" dirty="0"/>
              <a:t>Straw Polls  -- n/a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331040"/>
      </p:ext>
    </p:extLst>
  </p:cSld>
  <p:clrMapOvr>
    <a:masterClrMapping/>
  </p:clrMapOvr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222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#126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“2021-08-24 - ready for motion” tab of 11-20/01985r42.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Stephen McCann / Hitoshi Morioka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81194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“2021-09-07 - ready for motion” tab of 11-20/01985r44.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</a:t>
            </a:r>
            <a:r>
              <a:rPr lang="en-GB" sz="1600" dirty="0" err="1"/>
              <a:t>Xiaofei</a:t>
            </a:r>
            <a:r>
              <a:rPr lang="en-GB" sz="1600" dirty="0"/>
              <a:t> Wang / </a:t>
            </a:r>
            <a:r>
              <a:rPr lang="en-GB" sz="1600"/>
              <a:t>Hitoshi Morioka</a:t>
            </a:r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30598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#113 -- #125</a:t>
            </a:r>
          </a:p>
          <a:p>
            <a:r>
              <a:rPr lang="en-US" dirty="0"/>
              <a:t>Straw Polls  -- #32 -- #32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8764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11/21-0958r2.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31595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#114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11-21/0773r0 (May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11-21/0849r0 (May 25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11-21/0896r0 (Jun 1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11-21/0961r0 (Jun 8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11-21/0972r0 (Jun 15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11-21/1005r0 (Jun 22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11-21/1010r0 (Jul 06 telco),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b="0" dirty="0"/>
              <a:t>Note: Minutes of July 9</a:t>
            </a:r>
            <a:r>
              <a:rPr lang="en-GB" sz="1600" b="0" baseline="30000" dirty="0"/>
              <a:t>th</a:t>
            </a:r>
            <a:r>
              <a:rPr lang="en-GB" sz="1600" b="0" dirty="0"/>
              <a:t> telco will be uploaded on Wednesday EOB and asked for approval on Friday.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68042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#115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“2021-07-12 - ready for motion” tab of 11-20/01985r37.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</a:t>
            </a:r>
            <a:r>
              <a:rPr lang="en-GB" sz="1600" dirty="0" err="1"/>
              <a:t>Xiaofei</a:t>
            </a:r>
            <a:r>
              <a:rPr lang="en-GB" sz="1600" dirty="0"/>
              <a:t> Wang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48928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11/21-0958r3.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3715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2021 – September 2021 </a:t>
            </a:r>
            <a:r>
              <a:rPr lang="en-US" dirty="0" err="1"/>
              <a:t>Telcos</a:t>
            </a:r>
            <a:r>
              <a:rPr lang="en-US" dirty="0"/>
              <a:t>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#126 -- #127</a:t>
            </a:r>
          </a:p>
          <a:p>
            <a:r>
              <a:rPr lang="en-US" dirty="0"/>
              <a:t>Straw Polls  -- n/a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0048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#117</a:t>
            </a:r>
            <a:br>
              <a:rPr lang="en-US" dirty="0"/>
            </a:br>
            <a:r>
              <a:rPr lang="en-US" dirty="0"/>
              <a:t>Approval of Comment Resolution (Editorials)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“20210713editorialreadyformotion” tab of 11-20/01985r37.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	Abhishek Patil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15859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117DA-271F-C44F-BD21-42191C093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#118</a:t>
            </a:r>
            <a:br>
              <a:rPr lang="en-US" dirty="0"/>
            </a:br>
            <a:r>
              <a:rPr lang="en-US" dirty="0"/>
              <a:t>Approval changes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78881-55AE-2E4A-998C-7B6C31202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changes to the </a:t>
            </a:r>
            <a:r>
              <a:rPr lang="en-US" dirty="0" err="1"/>
              <a:t>TGbc</a:t>
            </a:r>
            <a:r>
              <a:rPr lang="en-US" dirty="0"/>
              <a:t> draft as shown in 11-21/0600r6</a:t>
            </a:r>
          </a:p>
          <a:p>
            <a:endParaRPr lang="en-US" dirty="0"/>
          </a:p>
          <a:p>
            <a:r>
              <a:rPr lang="en-US" dirty="0"/>
              <a:t>Moved / Second:  Stephen McCann /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r>
              <a:rPr lang="en-GB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07C02F-8B2D-8A46-8252-C954DB0469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5D6005-6E10-B941-9968-5E7E6717B7B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0881B1-4BD4-3248-8E70-BD57C707F6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43285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DB70F-B356-0249-ABC0-E04D6CE50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F1FA9-5A90-344D-BCBD-1B45BC68F5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en-US" altLang="zh-CN" sz="1800" dirty="0"/>
              <a:t>Do you agree to make the following changes to </a:t>
            </a:r>
            <a:r>
              <a:rPr lang="en-US" altLang="zh-CN" sz="1800" dirty="0">
                <a:sym typeface="+mn-ea"/>
              </a:rPr>
              <a:t>the EBCS Request/Response field (as shown in slide 4 and 5 of 11-21/897r1)</a:t>
            </a:r>
            <a:r>
              <a:rPr lang="en-US" altLang="zh-CN" sz="1800" dirty="0"/>
              <a:t>?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lang="en-US" altLang="zh-CN" sz="1600" b="1" dirty="0"/>
              <a:t>For EBCS Request field:</a:t>
            </a:r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Add Request Authentication Info subfield into the EBCS Request Info Control subfield.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lang="en-US" altLang="zh-CN" sz="1600" b="1" dirty="0"/>
              <a:t>For EBCS Response field:</a:t>
            </a:r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Add Authentication Info Present subfield into the EBCS Response Info Control subfield. </a:t>
            </a:r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Add Authentication Info subfield into the EBCS Response Info subfield if Authentication Info Present subfield equals to 1. </a:t>
            </a:r>
            <a:endParaRPr lang="en-US" altLang="zh-CN" sz="1800" dirty="0"/>
          </a:p>
          <a:p>
            <a:pPr>
              <a:lnSpc>
                <a:spcPct val="130000"/>
              </a:lnSpc>
            </a:pPr>
            <a:r>
              <a:rPr lang="en-US" altLang="zh-CN" sz="1800" dirty="0"/>
              <a:t>Y/N</a:t>
            </a:r>
            <a:r>
              <a:rPr lang="en-US" altLang="zh-CN" sz="1800"/>
              <a:t>/A – 5 / 7 / 14</a:t>
            </a:r>
            <a:endParaRPr lang="zh-CN" alt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733227-4CB8-1746-83E9-40735B012A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F529F-7B92-AE43-A56C-69674B68A15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DF77CB-3BB6-3A43-AB44-DE5C7B05BB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05703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11/21-0958r4.</a:t>
            </a:r>
          </a:p>
          <a:p>
            <a:endParaRPr lang="en-US" dirty="0"/>
          </a:p>
          <a:p>
            <a:r>
              <a:rPr lang="en-US" dirty="0"/>
              <a:t>Mover:	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</a:t>
            </a:r>
            <a:r>
              <a:rPr lang="en-US"/>
              <a:t>	 Stephen McCann</a:t>
            </a:r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644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11/21-0958r5.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25503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#121</a:t>
            </a:r>
            <a:br>
              <a:rPr lang="en-US" dirty="0"/>
            </a:br>
            <a:r>
              <a:rPr lang="en-US" dirty="0"/>
              <a:t>Approval of Comment Resolution(s)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“2021-07-16 - ready for motion” tab of 11-20/01985r39.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0589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87D70-96EC-0741-A22A-F60E6E9EA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#122</a:t>
            </a:r>
            <a:br>
              <a:rPr lang="en-US" dirty="0"/>
            </a:br>
            <a:r>
              <a:rPr lang="en-US" dirty="0"/>
              <a:t>Approval of comment resolution(s)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5B00C-3B50-FA4C-9099-E28B6A0AC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following comment resolution for CID 1096:</a:t>
            </a:r>
          </a:p>
          <a:p>
            <a:endParaRPr lang="en-US" dirty="0"/>
          </a:p>
          <a:p>
            <a:r>
              <a:rPr lang="en-US" dirty="0"/>
              <a:t>	</a:t>
            </a:r>
            <a:r>
              <a:rPr lang="en-GB" b="0" dirty="0"/>
              <a:t>"Rejected: The TG discussed a technical proposal to resolve this comment and decided that this comment is not within the scope of </a:t>
            </a:r>
            <a:r>
              <a:rPr lang="en-GB" b="0" dirty="0" err="1"/>
              <a:t>TGbc</a:t>
            </a:r>
            <a:r>
              <a:rPr lang="en-GB" b="0" dirty="0"/>
              <a:t> as it addresses PHY issues.”</a:t>
            </a:r>
          </a:p>
          <a:p>
            <a:endParaRPr lang="en-GB" b="0" dirty="0"/>
          </a:p>
          <a:p>
            <a:r>
              <a:rPr lang="en-US" dirty="0"/>
              <a:t>Mover / Second:		Stephen McCann / 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FE162A-778E-BA4B-8688-2D46AD8817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39D6ED-3103-2248-B911-5A61D338E75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F058BBB-AD63-2642-9B2A-ED03A9569A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21211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AF1BD-0DC5-C843-96FC-4C2E54AC7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#123</a:t>
            </a:r>
            <a:br>
              <a:rPr lang="en-US" dirty="0"/>
            </a:br>
            <a:r>
              <a:rPr lang="en-US" dirty="0"/>
              <a:t>Approval of comment resolution(s)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09AE0-82C6-F045-ABF4-3BE3C0D8F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for CIDs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1365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1368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1369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1547</a:t>
            </a:r>
          </a:p>
          <a:p>
            <a:r>
              <a:rPr lang="en-US" dirty="0"/>
              <a:t>As contained in DCN 11-21/1177r01</a:t>
            </a:r>
          </a:p>
          <a:p>
            <a:endParaRPr lang="en-US" dirty="0"/>
          </a:p>
          <a:p>
            <a:r>
              <a:rPr lang="en-US" dirty="0"/>
              <a:t>Mover / Second: </a:t>
            </a:r>
            <a:r>
              <a:rPr lang="en-US" dirty="0" err="1"/>
              <a:t>Xiaofei</a:t>
            </a:r>
            <a:r>
              <a:rPr lang="en-US" dirty="0"/>
              <a:t> Wang / Stephen McCann</a:t>
            </a:r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F17BFF-9034-FF42-B24D-8085595FD0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5124CC-7775-3B45-A5BA-0DBA0C289F9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67D09B-A37A-7149-BF2E-7FECD6B707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28356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79B53-08CA-D54C-9754-73811539C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#124</a:t>
            </a:r>
            <a:br>
              <a:rPr lang="en-US" dirty="0"/>
            </a:br>
            <a:r>
              <a:rPr lang="en-US" dirty="0"/>
              <a:t>Approval of timeline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41662-33CF-1B4E-A448-187386B8F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</a:t>
            </a:r>
            <a:r>
              <a:rPr lang="en-US" dirty="0" err="1"/>
              <a:t>TGbc</a:t>
            </a:r>
            <a:r>
              <a:rPr lang="en-US" dirty="0"/>
              <a:t> timeline as contained in 11-21/956r0</a:t>
            </a:r>
          </a:p>
          <a:p>
            <a:endParaRPr lang="en-US" dirty="0"/>
          </a:p>
          <a:p>
            <a:r>
              <a:rPr lang="en-US" dirty="0"/>
              <a:t>Mover / Second:	Stephen McCann / Hitoshi Morioka</a:t>
            </a:r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8AC8A4-03CB-A540-9C08-17AB3F93EE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9A558E-926D-3847-9056-DCF8B9337DD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F3E027-184B-F944-9CB4-491322A737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01307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#125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11-21/1058r0 (Jul 09 telco),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	</a:t>
            </a:r>
            <a:r>
              <a:rPr lang="en-GB" sz="1600" dirty="0" err="1"/>
              <a:t>Xiaofei</a:t>
            </a:r>
            <a:r>
              <a:rPr lang="en-GB" sz="1600" dirty="0"/>
              <a:t> Wang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7063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‘21–  January ‘22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#140 -- #xx</a:t>
            </a:r>
          </a:p>
          <a:p>
            <a:r>
              <a:rPr lang="en-US" dirty="0"/>
              <a:t>Straw Polls  -- #35 -- #xx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4824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2021 – July 2021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#113 -- #xxx</a:t>
            </a:r>
          </a:p>
          <a:p>
            <a:r>
              <a:rPr lang="en-US" dirty="0"/>
              <a:t>Straw Polls  -- #30 -- #31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4208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EEC5-E2AE-514B-A1BB-9881F8966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9CE3E-8C32-D24E-B2BD-76F11A9E2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/>
              <a:t>Do you agree to make </a:t>
            </a:r>
            <a:r>
              <a:rPr lang="en-US" altLang="zh-CN" sz="1800" dirty="0">
                <a:sym typeface="+mn-ea"/>
              </a:rPr>
              <a:t>the following changes to EBCS Request ANQP-element format (as shown in slide 5 of 11-21/599r1)? </a:t>
            </a:r>
            <a:endParaRPr lang="en-US" altLang="zh-CN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1" dirty="0"/>
              <a:t>Add the Enhanced Broadcast Services Request Control subfield and the Requested Time to Termination subfield into the Enhanced Broadcast Services Request Tuples field.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1" dirty="0"/>
              <a:t>Add the Requested Time to Termination Present subfield into the Enhanced Broadcast Services Request Control field.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1" dirty="0"/>
              <a:t>Additional discussion on security needed</a:t>
            </a:r>
          </a:p>
          <a:p>
            <a:endParaRPr lang="en-US" altLang="zh-CN" dirty="0"/>
          </a:p>
          <a:p>
            <a:r>
              <a:rPr lang="en-US" altLang="zh-CN" dirty="0"/>
              <a:t>Y/N/A: 6 – 1 - 4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BADED-59B5-3544-ACD7-8AC1001D04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DAAC9-0981-1E4A-995E-D0D545A2D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DBEAE0-0CFB-CA41-9DFE-E6828D4AC9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421120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EEC5-E2AE-514B-A1BB-9881F8966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9CE3E-8C32-D24E-B2BD-76F11A9E2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400" dirty="0"/>
              <a:t>Do you agree to make the following changes to </a:t>
            </a:r>
            <a:r>
              <a:rPr lang="en-US" altLang="zh-CN" sz="1400" dirty="0">
                <a:sym typeface="+mn-ea"/>
              </a:rPr>
              <a:t>the EBCS Request/Response element (as shown in slide 4 and 5 of 11-21/897r0) and Enhanced Broadcast Services Request/Response ANQP-element (as shown in slide 7 and 8 of 11-21/897r0)</a:t>
            </a:r>
            <a:r>
              <a:rPr lang="en-US" altLang="zh-CN" sz="1400" dirty="0"/>
              <a:t>?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200" b="1" dirty="0"/>
              <a:t>For EBCS Request element: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dirty="0"/>
              <a:t>Add Request Authentication Info subfield into the EBCS Request Info Control subfield.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200" b="1" dirty="0"/>
              <a:t>For EBCS Response element: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dirty="0"/>
              <a:t>Add Authentication Info Present subfield into the EBCS Response Info Control subfield.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dirty="0"/>
              <a:t>Add Authentication Info subfield into the EBCS Response Information Set field if Authentication Info Present subfield equals to 1. </a:t>
            </a:r>
          </a:p>
          <a:p>
            <a:pPr lvl="1"/>
            <a:r>
              <a:rPr lang="en-US" altLang="zh-CN" sz="1200" dirty="0"/>
              <a:t>Note: Enhanced Broadcast Services Request Control subfield is added into the Enhanced Broadcast Services Request Tuples field as per Straw Poll #30 (doc:11-21-0599/r1).</a:t>
            </a:r>
          </a:p>
          <a:p>
            <a:endParaRPr lang="en-US" altLang="zh-CN" sz="1400" dirty="0"/>
          </a:p>
          <a:p>
            <a:r>
              <a:rPr lang="en-US" altLang="zh-CN" sz="2000" dirty="0"/>
              <a:t>Y/N/</a:t>
            </a:r>
            <a:r>
              <a:rPr lang="en-US" altLang="zh-CN" sz="2000"/>
              <a:t>A: 1-3-5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BADED-59B5-3544-ACD7-8AC1001D04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DAAC9-0981-1E4A-995E-D0D545A2D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DBEAE0-0CFB-CA41-9DFE-E6828D4AC9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639829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#105 -- #112</a:t>
            </a:r>
          </a:p>
          <a:p>
            <a:r>
              <a:rPr lang="en-US" strike="sngStrike" dirty="0"/>
              <a:t>Straw Polls  -- #xx -- #xx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61231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11/21-0608r2.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646771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11-21/0404r0 (March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11-21/0513r0 (Mar 23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11-21/0561r0 (Mar 30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11-21/0603r0 (Apr 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11-21/0657r1 (Apr 13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11-21/0693r0 (Apr 20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11-21/0710r0 (Apr 27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11-21/0742r0 (May 4 telco)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956082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“2021-05-11 – ready for motion” tab of 11-20/1985r30.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Stephen McCann / Carol Ansley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016961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828699"/>
            <a:ext cx="7770813" cy="1065213"/>
          </a:xfrm>
        </p:spPr>
        <p:txBody>
          <a:bodyPr/>
          <a:lstStyle/>
          <a:p>
            <a:r>
              <a:rPr lang="en-US" dirty="0"/>
              <a:t>Motion #108</a:t>
            </a:r>
            <a:br>
              <a:rPr lang="en-US" dirty="0"/>
            </a:br>
            <a:r>
              <a:rPr lang="en-US" dirty="0"/>
              <a:t>Approval of Comment Resolution</a:t>
            </a:r>
            <a:br>
              <a:rPr lang="en-US" dirty="0"/>
            </a:br>
            <a:r>
              <a:rPr lang="en-US" dirty="0"/>
              <a:t>(Change Resolution for CID 1091)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347763"/>
            <a:ext cx="7770813" cy="3889549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to CHANGE the comment resolution for CID 1091 to:</a:t>
            </a:r>
            <a:br>
              <a:rPr lang="en-GB" sz="1600" dirty="0"/>
            </a:br>
            <a:br>
              <a:rPr lang="en-GB" sz="1600" dirty="0"/>
            </a:br>
            <a:r>
              <a:rPr lang="en-GB" sz="1600" dirty="0"/>
              <a:t>Revised: Change Negotiation Method to a bitmask that can accommodate multiple choices, as shown in document URL https://</a:t>
            </a:r>
            <a:r>
              <a:rPr lang="en-GB" sz="1600" dirty="0" err="1"/>
              <a:t>mentor.ieee.org</a:t>
            </a:r>
            <a:r>
              <a:rPr lang="en-GB" sz="1600" dirty="0"/>
              <a:t>/802.11/</a:t>
            </a:r>
            <a:r>
              <a:rPr lang="en-GB" sz="1600" dirty="0" err="1"/>
              <a:t>dcn</a:t>
            </a:r>
            <a:r>
              <a:rPr lang="en-GB" sz="1600" dirty="0"/>
              <a:t>/21/11-21-0581-06-00bc-conflict-1091-1451.docx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119520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#109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“2021-05-14a – ready for motion” tab of 11-20/1985r32.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Abhi</a:t>
            </a:r>
            <a:r>
              <a:rPr lang="en-GB" sz="1600" dirty="0"/>
              <a:t> Patil 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81723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#110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“2021-05-14 – editor - ready for motion” tab of 11-20/1985r32.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Antonio de la Oliva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9425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#140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sz="1600" dirty="0"/>
              <a:t>Move to</a:t>
            </a:r>
          </a:p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“2021-11-23 - ready for motion” tab of 11-21/1758r5.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	</a:t>
            </a:r>
            <a:r>
              <a:rPr lang="en-GB" sz="1600" dirty="0" err="1"/>
              <a:t>Xiaofei</a:t>
            </a:r>
            <a:r>
              <a:rPr lang="en-GB" sz="1600" dirty="0"/>
              <a:t> Wang/ Abhishek Patil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403544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#111</a:t>
            </a:r>
            <a:br>
              <a:rPr lang="en-US" dirty="0"/>
            </a:br>
            <a:r>
              <a:rPr lang="en-US" dirty="0"/>
              <a:t>Approval of </a:t>
            </a:r>
            <a:r>
              <a:rPr lang="en-US" dirty="0" err="1"/>
              <a:t>TGbc</a:t>
            </a:r>
            <a:r>
              <a:rPr lang="en-US" dirty="0"/>
              <a:t> Time Line (Changes)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</a:t>
            </a:r>
            <a:r>
              <a:rPr lang="en-GB" sz="1600" dirty="0" err="1"/>
              <a:t>TGbc</a:t>
            </a:r>
            <a:r>
              <a:rPr lang="en-GB" sz="1600" dirty="0"/>
              <a:t> Time Line as shown on slide 31 of 11-21/0606r1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Hitoshi Morioka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3091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“2021-05-14b – ready for motion” tab of 11-20/1985r33.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Hitoshi Morioka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011877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2021 – May 20021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#103 -- #104</a:t>
            </a:r>
          </a:p>
          <a:p>
            <a:r>
              <a:rPr lang="en-US" strike="sngStrike" dirty="0"/>
              <a:t>Straw Polls  -- #xx -- #xx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45309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#103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“2021-04-13” tab of 11-20/01985r26.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Hiroshi Mano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292495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#104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“2021-05-04 - ready for motion” tab of 11-20/01985r29.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Stephen McCann,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Motion announced to WG Reflector on April 20,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984579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#94 -- #102</a:t>
            </a:r>
          </a:p>
          <a:p>
            <a:r>
              <a:rPr lang="en-US" dirty="0"/>
              <a:t>Straw Polls  -- #29 -- #29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70283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11/21-0198r1.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757203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#95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11-21/0037r2 (January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11-21/0127r0 (Jan 19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11-21/0150r0 (Jan 26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11-21/0187r1 (Feb 2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11-21/0231r0 (Feb 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11-21/0249r0 (Feb 16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11-21/0315r0 (Feb 23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11-21/0356r0 (Mar 2 telco)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47931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#96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for CID 1237 as contained in 11-21/0238r03.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Hitoshi Morioka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18459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200" dirty="0"/>
              <a:t>approve the comment resolution for CIDs 1011, 1012, 1046, 1047, 1069, 1215, 1451, 1452, 1453, 1456, 1494, 1495, 1512, 1513, 1531, 1532, 1562 and 1602 as presented in document https://</a:t>
            </a:r>
            <a:r>
              <a:rPr lang="en-GB" sz="1200" dirty="0" err="1"/>
              <a:t>mentor.ieee.org</a:t>
            </a:r>
            <a:r>
              <a:rPr lang="en-GB" sz="1200" dirty="0"/>
              <a:t>/802.11/</a:t>
            </a:r>
            <a:r>
              <a:rPr lang="en-GB" sz="1200" dirty="0" err="1"/>
              <a:t>dcn</a:t>
            </a:r>
            <a:r>
              <a:rPr lang="en-GB" sz="1200" dirty="0"/>
              <a:t>/21/11-21-0176-04-00bc-excel-with-resolution-assigned-to-antonio.xlsx.</a:t>
            </a:r>
            <a:endParaRPr lang="en-GB" sz="1600" dirty="0"/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Antonio de la Oliva / Stephen McCann</a:t>
            </a:r>
          </a:p>
          <a:p>
            <a:r>
              <a:rPr lang="en-GB" sz="1600" dirty="0"/>
              <a:t>Y/N/A: 8/5/17  -- motion fails (pending validation of yes and no votes)</a:t>
            </a:r>
          </a:p>
          <a:p>
            <a:endParaRPr lang="en-GB" sz="1600" dirty="0"/>
          </a:p>
          <a:p>
            <a:r>
              <a:rPr lang="en-GB" sz="1600" dirty="0"/>
              <a:t>Note – outcome after audit:</a:t>
            </a:r>
          </a:p>
          <a:p>
            <a:r>
              <a:rPr lang="en-GB" sz="1600" dirty="0"/>
              <a:t>	Yes: 7</a:t>
            </a:r>
          </a:p>
          <a:p>
            <a:r>
              <a:rPr lang="en-GB" sz="1600" dirty="0"/>
              <a:t>	No: 5</a:t>
            </a:r>
          </a:p>
          <a:p>
            <a:r>
              <a:rPr lang="en-GB" sz="1600" dirty="0"/>
              <a:t>One Yes voter could not be validated as a voting member.</a:t>
            </a:r>
          </a:p>
          <a:p>
            <a:r>
              <a:rPr lang="en-GB" sz="1600" dirty="0"/>
              <a:t>Outcome of motion unchanged – motion fails.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6313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#135 -- #139</a:t>
            </a:r>
          </a:p>
          <a:p>
            <a:r>
              <a:rPr lang="en-US" dirty="0"/>
              <a:t>Straw Polls  -- #34 -- #34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72266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#97a</a:t>
            </a:r>
            <a:br>
              <a:rPr lang="en-US" dirty="0"/>
            </a:br>
            <a:r>
              <a:rPr lang="en-US" dirty="0"/>
              <a:t>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200" dirty="0"/>
              <a:t>approve the comment resolution for CIDs 1011, 1012, 1046, 1047, 1069, 1215, 1451, 1452, 1453, 1456, 1494, 1495, 1512, 1513, 1531, 1532, 1562 and 1602 as presented in document https://</a:t>
            </a:r>
            <a:r>
              <a:rPr lang="en-GB" sz="1200" dirty="0" err="1"/>
              <a:t>mentor.ieee.org</a:t>
            </a:r>
            <a:r>
              <a:rPr lang="en-GB" sz="1200" dirty="0"/>
              <a:t>/802.11/</a:t>
            </a:r>
            <a:r>
              <a:rPr lang="en-GB" sz="1200" dirty="0" err="1"/>
              <a:t>dcn</a:t>
            </a:r>
            <a:r>
              <a:rPr lang="en-GB" sz="1200" dirty="0"/>
              <a:t>/21/11-21-0176-04-00bc-excel-with-resolution-assigned-to-antonio.xlsx; and</a:t>
            </a:r>
            <a:endParaRPr lang="en-GB" sz="1600" dirty="0"/>
          </a:p>
          <a:p>
            <a:pPr lvl="1">
              <a:buFont typeface="Times New Roman" pitchFamily="16" charset="0"/>
              <a:buChar char="•"/>
            </a:pPr>
            <a:r>
              <a:rPr lang="en-GB" sz="1200" strike="sngStrike" dirty="0"/>
              <a:t>approve the changes to the </a:t>
            </a:r>
            <a:r>
              <a:rPr lang="en-GB" sz="1200" strike="sngStrike" dirty="0" err="1"/>
              <a:t>TGbc</a:t>
            </a:r>
            <a:r>
              <a:rPr lang="en-GB" sz="1200" strike="sngStrike" dirty="0"/>
              <a:t> draft as shown in https://</a:t>
            </a:r>
            <a:r>
              <a:rPr lang="en-GB" sz="1200" strike="sngStrike" dirty="0" err="1"/>
              <a:t>mentor.ieee.org</a:t>
            </a:r>
            <a:r>
              <a:rPr lang="en-GB" sz="1200" strike="sngStrike" dirty="0"/>
              <a:t>/802.11/</a:t>
            </a:r>
            <a:r>
              <a:rPr lang="en-GB" sz="1200" strike="sngStrike" dirty="0" err="1"/>
              <a:t>dcn</a:t>
            </a:r>
            <a:r>
              <a:rPr lang="en-GB" sz="1200" strike="sngStrike" dirty="0"/>
              <a:t>/21/11-21-0314-02-00bc-discussion-on-9-4-5-100.docx and https://</a:t>
            </a:r>
            <a:r>
              <a:rPr lang="en-GB" sz="1200" strike="sngStrike" dirty="0" err="1"/>
              <a:t>mentor.ieee.org</a:t>
            </a:r>
            <a:r>
              <a:rPr lang="en-GB" sz="1200" strike="sngStrike" dirty="0"/>
              <a:t>/802.11/</a:t>
            </a:r>
            <a:r>
              <a:rPr lang="en-GB" sz="1200" strike="sngStrike" dirty="0" err="1"/>
              <a:t>dcn</a:t>
            </a:r>
            <a:r>
              <a:rPr lang="en-GB" sz="1200" strike="sngStrike" dirty="0"/>
              <a:t>/21/11-21-0341-01-00bc_suppoting_document_CID1011-1012-1046-1047-1069.docx;  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Mark Rison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33793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E239F-5927-194F-83FF-E5CB76067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#98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8FA7F-9671-2F48-B041-E2D53FC90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11-21/0176r7.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Mover / Second: Antonio de la Oliva / Stephen McCann</a:t>
            </a:r>
          </a:p>
          <a:p>
            <a:pPr marL="0" indent="0"/>
            <a:r>
              <a:rPr lang="en-US" dirty="0"/>
              <a:t>Y/N/A: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67316F-C51D-6D47-9D85-E2516CEE09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D4E16-16E7-6E40-BE17-573B8C7C5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75DF1E-9BCD-A447-9849-25374CE777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197144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975F2-3EF8-3649-84C6-F1AF8AD5B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#99</a:t>
            </a:r>
            <a:br>
              <a:rPr lang="en-US" dirty="0"/>
            </a:br>
            <a:r>
              <a:rPr lang="en-US" dirty="0"/>
              <a:t>Approval of changes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00EEC-4749-634C-A6E8-DBC6D0BD1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changes to the </a:t>
            </a:r>
            <a:r>
              <a:rPr lang="en-US" dirty="0" err="1"/>
              <a:t>TGbc</a:t>
            </a:r>
            <a:r>
              <a:rPr lang="en-US" dirty="0"/>
              <a:t> Draft as shown in 11-21/0314r5;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implement the changes.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Mover / Second: Antonio de la Oliva / Hitoshi Morioka</a:t>
            </a:r>
          </a:p>
          <a:p>
            <a:pPr marL="0" indent="0"/>
            <a:r>
              <a:rPr lang="en-US" dirty="0"/>
              <a:t>Y/N/A: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445FBC-B6A3-3A44-9887-EA52A8647D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46DFA-CEF1-CD4F-8F26-9E348A8FEA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E0A087-ADA1-0947-B80C-D573BB7E62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170402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EEC5-E2AE-514B-A1BB-9881F8966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9CE3E-8C32-D24E-B2BD-76F11A9E2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introduce a NDP feedback-based acknowledgment mechanism for GCR transmission in 11bc as described in 11-21/0362r1.</a:t>
            </a:r>
          </a:p>
          <a:p>
            <a:endParaRPr lang="en-US" altLang="zh-CN" dirty="0"/>
          </a:p>
          <a:p>
            <a:r>
              <a:rPr lang="en-US" altLang="zh-CN" dirty="0"/>
              <a:t>Note: this NDP feedback-based acknowledgment mechanism is optional.</a:t>
            </a:r>
          </a:p>
          <a:p>
            <a:endParaRPr lang="en-US" altLang="zh-CN" dirty="0"/>
          </a:p>
          <a:p>
            <a:r>
              <a:rPr lang="en-US" altLang="zh-CN" dirty="0"/>
              <a:t>Y/N/A:  29 / 21 / 4.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BADED-59B5-3544-ACD7-8AC1001D04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DAAC9-0981-1E4A-995E-D0D545A2D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DBEAE0-0CFB-CA41-9DFE-E6828D4AC9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845572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#100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“2021-03-11” tab and the “2021-03-12” tab of 11-21/0033r02.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Hitoshi Morioka / 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endParaRPr lang="en-US" dirty="0"/>
          </a:p>
          <a:p>
            <a:pPr marL="0" indent="0"/>
            <a:r>
              <a:rPr lang="en-US" dirty="0"/>
              <a:t>Y / N / 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23542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#101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“not discussed” tab of 11-21/0033r02, with the exception of the following CID(s): 1106.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Hitoshi Morioka / Stephen McCann</a:t>
            </a:r>
          </a:p>
          <a:p>
            <a:pPr marL="0" indent="0"/>
            <a:r>
              <a:rPr lang="en-US" dirty="0"/>
              <a:t>Y / N / A: 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565264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of 11-21/0085r07, with the exception of the following CID(s): 1014 and 1015.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Stephen McCann / Hitoshi Morioka</a:t>
            </a:r>
          </a:p>
          <a:p>
            <a:pPr marL="0" indent="0"/>
            <a:r>
              <a:rPr lang="en-US" dirty="0"/>
              <a:t>Y / N / A: 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414174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– March 20021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#89 -- #92</a:t>
            </a:r>
          </a:p>
          <a:p>
            <a:r>
              <a:rPr lang="en-US" dirty="0"/>
              <a:t>Straw Polls  -- #28 -- #28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60436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#89</a:t>
            </a:r>
            <a:br>
              <a:rPr lang="en-US" dirty="0"/>
            </a:br>
            <a:r>
              <a:rPr lang="en-US" dirty="0"/>
              <a:t>Discard of erroneous comment resolution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discard the resolution of CID 1273 (i.e. set the resolution and resolution status to “empty”)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The agreed resolution for CID 1237 was imported under CID 1273 and subsequently approved. This needs to be reverted.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617789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#90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“2021-01-26 – ready for motion” as contained in 11-20/1985r14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strike="sngStrike" dirty="0"/>
              <a:t>Approved by unanimous consent</a:t>
            </a:r>
          </a:p>
          <a:p>
            <a:endParaRPr lang="en-US" strike="sngStrike" dirty="0"/>
          </a:p>
          <a:p>
            <a:r>
              <a:rPr lang="en-US" sz="2000" dirty="0"/>
              <a:t>Note – The agreed resolution for CID 1237 was erroneously imported under CID 1273 and subsequently approved. This motion approves the resolution for CID 1237 which was marked as ready-for-motion.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EF3D48-8B8F-0A4D-9C04-D11AA1F37437}"/>
              </a:ext>
            </a:extLst>
          </p:cNvPr>
          <p:cNvSpPr txBox="1"/>
          <p:nvPr/>
        </p:nvSpPr>
        <p:spPr>
          <a:xfrm rot="1786930">
            <a:off x="6311098" y="3679890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Motion tabled</a:t>
            </a:r>
          </a:p>
          <a:p>
            <a:r>
              <a:rPr lang="en-US" dirty="0">
                <a:solidFill>
                  <a:srgbClr val="0070C0"/>
                </a:solidFill>
              </a:rPr>
              <a:t>Per subsidiary motion 90a</a:t>
            </a:r>
          </a:p>
        </p:txBody>
      </p:sp>
    </p:spTree>
    <p:extLst>
      <p:ext uri="{BB962C8B-B14F-4D97-AF65-F5344CB8AC3E}">
        <p14:creationId xmlns:p14="http://schemas.microsoft.com/office/powerpoint/2010/main" val="201100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11/21-1654r2.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571953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F62E7-6AF6-2646-A8F3-C640561E1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#90a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CE354-D863-E748-B8C7-9445ED174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table the motion #90</a:t>
            </a:r>
          </a:p>
          <a:p>
            <a:endParaRPr lang="en-US" dirty="0"/>
          </a:p>
          <a:p>
            <a:r>
              <a:rPr lang="en-US" dirty="0"/>
              <a:t>Moved: Hitoshi Morioka</a:t>
            </a:r>
          </a:p>
          <a:p>
            <a:endParaRPr lang="en-US" dirty="0"/>
          </a:p>
          <a:p>
            <a:r>
              <a:rPr lang="en-US" dirty="0"/>
              <a:t>No objections, motion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275DA0-C46D-FD48-BC7F-E4590FAAF8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8D001-97BD-D44C-806E-20D85A6174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584F0C-5BB9-B846-B321-8FC6814147E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12794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#91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“2021-01-27 – ready for motion” as contained in 11-20/1985r14.</a:t>
            </a:r>
          </a:p>
          <a:p>
            <a:endParaRPr lang="en-US" dirty="0"/>
          </a:p>
          <a:p>
            <a:r>
              <a:rPr lang="en-US" dirty="0"/>
              <a:t>Mover:	Carol Ansley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Resolutions for editorial comments (as previously discussed and marked as ready-for-motion).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873031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“2021-02-02 – ready for motion” as contained in 11-20/1985r15.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2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967370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#93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“2021-02-09 – ready for motion” as contained in 11-20/1985r17.</a:t>
            </a:r>
          </a:p>
          <a:p>
            <a:endParaRPr lang="en-US" dirty="0"/>
          </a:p>
          <a:p>
            <a:r>
              <a:rPr lang="en-US" dirty="0"/>
              <a:t>Mover:	Abhishek Patil</a:t>
            </a:r>
          </a:p>
          <a:p>
            <a:r>
              <a:rPr lang="en-US" dirty="0"/>
              <a:t>Second:	</a:t>
            </a:r>
            <a:r>
              <a:rPr lang="en-US"/>
              <a:t>Stephen McCann</a:t>
            </a:r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9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60688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168E3-4175-0244-B301-9253EF73C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99649-D997-A84F-AA6A-38D91B38A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introduce a NDP feedback based acknowledgment mechanism for multicast transmission in 11bc (as discussed in 11-20/1976r3)</a:t>
            </a:r>
          </a:p>
          <a:p>
            <a:endParaRPr lang="en-US" altLang="zh-CN" dirty="0"/>
          </a:p>
          <a:p>
            <a:r>
              <a:rPr lang="en-US" altLang="zh-CN" dirty="0"/>
              <a:t>Y/N/A: 4 – 6 - 5</a:t>
            </a:r>
          </a:p>
          <a:p>
            <a:endParaRPr lang="en-US" altLang="zh-CN" dirty="0"/>
          </a:p>
          <a:p>
            <a:r>
              <a:rPr lang="en-US" altLang="zh-CN" dirty="0"/>
              <a:t>Note: 11-20/1976 was discussed in the telco on 2021-01-26.</a:t>
            </a:r>
          </a:p>
          <a:p>
            <a:pPr marL="0" indent="0">
              <a:buNone/>
            </a:pPr>
            <a:endParaRPr lang="en-US" altLang="zh-CN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F04E5-7011-3C42-AC96-FB71AA8503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7941C-DAB8-A04C-8857-8C1A108FBD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622783-288C-AA41-9786-6E3F1EC864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22285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#85 -- #88</a:t>
            </a:r>
          </a:p>
          <a:p>
            <a:r>
              <a:rPr lang="en-US" dirty="0"/>
              <a:t>Straw Polls  -- #27 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04483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11/20-1916r3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268532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11-20/1930r0 (November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11-20/1972r0 (Nov 17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/>
              <a:t>11-21/0009r1 </a:t>
            </a:r>
            <a:r>
              <a:rPr lang="en-GB" sz="1400" dirty="0"/>
              <a:t>(Jan 5 telco),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86700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“2021-01-05 – rdy4motion” tab of 11-20/1985r5.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</a:t>
            </a:r>
            <a:r>
              <a:rPr lang="en-US"/>
              <a:t>A: 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37460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A2B52-93C1-D144-B879-ACFF77D1F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6D7C7-6FC4-9C4D-A7C4-5064B1FDE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adding the proposed text on slide 10-13 of 11-20/1976r2  to 802.11bc Draft?</a:t>
            </a:r>
          </a:p>
          <a:p>
            <a:endParaRPr lang="en-US" dirty="0"/>
          </a:p>
          <a:p>
            <a:r>
              <a:rPr lang="en-US" dirty="0"/>
              <a:t>Y - 4</a:t>
            </a:r>
          </a:p>
          <a:p>
            <a:r>
              <a:rPr lang="en-US" dirty="0"/>
              <a:t>N - 0</a:t>
            </a:r>
          </a:p>
          <a:p>
            <a:r>
              <a:rPr lang="en-US" dirty="0"/>
              <a:t>Need more time to decide. - 8</a:t>
            </a:r>
          </a:p>
          <a:p>
            <a:r>
              <a:rPr lang="en-US" dirty="0"/>
              <a:t>A – 0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879F71-1F01-454F-837A-C146C38BF2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856FB-BD1A-E74F-90FA-0E85838C94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DC2AB3-26D2-3C41-B0DD-FCA81383E59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358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11-21/1357r0 (Sep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11-21/1462r0 (Sep 07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11-21/1589r0 (Sep 28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11-21/1743r0 (Nov 08 telco)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125197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#88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“2021-01-12 – ready for motion” and “2021-01-13 – ready for motion” tabs of 11-20/1985r9.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 Approved by unanimous consent (one voting </a:t>
            </a:r>
            <a:r>
              <a:rPr lang="en-US"/>
              <a:t>member abstaining).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080371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#78 </a:t>
            </a:r>
            <a:r>
              <a:rPr lang="en-US"/>
              <a:t>-- #84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795629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11/20-1625r1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040132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#79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11-20/1460r0 (September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11-20/1549r0 (Sep 29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11-20/1575r0 (Oct 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11-20/1675r0 (Oct 20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11-20/1714r1 (Oct 27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10990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#80</a:t>
            </a:r>
            <a:br>
              <a:rPr lang="en-US" dirty="0"/>
            </a:br>
            <a:r>
              <a:rPr lang="en-US" dirty="0"/>
              <a:t>Approval of agreed changed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11-20/1513r</a:t>
            </a:r>
            <a:r>
              <a:rPr lang="en-US" sz="1400" dirty="0">
                <a:solidFill>
                  <a:schemeClr val="tx1"/>
                </a:solidFill>
              </a:rPr>
              <a:t>2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11-20/1613r1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11-20/1525r1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support for approval indicated by straw polls during telco. --&gt; Put on consent agenda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699212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#81</a:t>
            </a:r>
            <a:br>
              <a:rPr lang="en-US" dirty="0"/>
            </a:br>
            <a:r>
              <a:rPr lang="en-US" dirty="0"/>
              <a:t>Approval of changes to the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11-20/1524r1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11-20/1593r5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11-20/1671r1 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</a:t>
            </a:r>
            <a:r>
              <a:rPr lang="en-GB" sz="1600" dirty="0" err="1"/>
              <a:t>Xiaofei</a:t>
            </a:r>
            <a:r>
              <a:rPr lang="en-GB" sz="1600" dirty="0"/>
              <a:t> Wang / Abhishek Patil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additional submission, agreed to during telco on Oct 27.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783332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#82</a:t>
            </a:r>
            <a:br>
              <a:rPr lang="en-US" dirty="0"/>
            </a:br>
            <a:r>
              <a:rPr lang="en-US" dirty="0"/>
              <a:t>Changes to draft per Tuesday, Nov 2, 9:00h slot 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11-20/1609</a:t>
            </a:r>
            <a:r>
              <a:rPr lang="en-GB" sz="1400" dirty="0">
                <a:solidFill>
                  <a:schemeClr val="tx1"/>
                </a:solidFill>
              </a:rPr>
              <a:t>r1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Modification of </a:t>
            </a:r>
            <a:r>
              <a:rPr lang="en-GB" sz="1400" dirty="0" err="1"/>
              <a:t>eBCS</a:t>
            </a:r>
            <a:r>
              <a:rPr lang="en-GB" sz="1400" dirty="0"/>
              <a:t> Info frame</a:t>
            </a:r>
            <a:r>
              <a:rPr lang="en-GB" sz="1400" dirty="0">
                <a:latin typeface="Arial" panose="020B0604020202020204" pitchFamily="34" charset="0"/>
              </a:rPr>
              <a:t> (H. Morioka)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11-20/1769r</a:t>
            </a:r>
            <a:r>
              <a:rPr lang="en-GB" sz="1400" dirty="0">
                <a:solidFill>
                  <a:schemeClr val="tx1"/>
                </a:solidFill>
              </a:rPr>
              <a:t>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Revision of Enhanced Broadcast Request/Response ANQP-element</a:t>
            </a:r>
            <a:r>
              <a:rPr lang="en-GB" sz="1400" dirty="0">
                <a:latin typeface="Arial" panose="020B0604020202020204" pitchFamily="34" charset="0"/>
              </a:rPr>
              <a:t> (A. de la Oliva)</a:t>
            </a:r>
            <a:endParaRPr lang="en-GB" sz="1400" dirty="0">
              <a:solidFill>
                <a:schemeClr val="tx1"/>
              </a:solidFill>
            </a:endParaRP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Hitoshi Morioka / Antonio de la Oliva</a:t>
            </a:r>
          </a:p>
          <a:p>
            <a:r>
              <a:rPr lang="en-GB" sz="1600" dirty="0"/>
              <a:t>Approved by unanimous consent </a:t>
            </a:r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557210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#83</a:t>
            </a:r>
            <a:br>
              <a:rPr lang="en-US" dirty="0"/>
            </a:br>
            <a:r>
              <a:rPr lang="en-US" dirty="0"/>
              <a:t>Approval of MIB and PICS 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11-20/1694r</a:t>
            </a:r>
            <a:r>
              <a:rPr lang="en-GB" sz="1400" dirty="0">
                <a:solidFill>
                  <a:srgbClr val="FF0000"/>
                </a:solidFill>
              </a:rPr>
              <a:t>4</a:t>
            </a:r>
            <a:r>
              <a:rPr lang="en-GB" sz="1400" dirty="0"/>
              <a:t> (MIB)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11-20/1695r</a:t>
            </a:r>
            <a:r>
              <a:rPr lang="en-GB" sz="1400" dirty="0">
                <a:solidFill>
                  <a:srgbClr val="FF0000"/>
                </a:solidFill>
              </a:rPr>
              <a:t>3</a:t>
            </a:r>
            <a:r>
              <a:rPr lang="en-GB" sz="1400" dirty="0">
                <a:solidFill>
                  <a:schemeClr val="tx1"/>
                </a:solidFill>
              </a:rPr>
              <a:t> (PICS)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endParaRPr lang="en-GB" sz="1600" strike="sngStrike" dirty="0"/>
          </a:p>
          <a:p>
            <a:r>
              <a:rPr lang="en-GB" sz="1600" dirty="0"/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00907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E6F49-5E12-F346-867A-2BAE30927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#84</a:t>
            </a:r>
            <a:br>
              <a:rPr lang="en-US" dirty="0"/>
            </a:br>
            <a:r>
              <a:rPr lang="en-US" dirty="0"/>
              <a:t>Create </a:t>
            </a:r>
            <a:r>
              <a:rPr lang="en-US" dirty="0" err="1"/>
              <a:t>TGbc</a:t>
            </a:r>
            <a:r>
              <a:rPr lang="en-US" dirty="0"/>
              <a:t> D1.0 and Approve WG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31C-ED97-144E-A612-10C923EFB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Move to: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Instruct the </a:t>
            </a:r>
            <a:r>
              <a:rPr lang="en-US" sz="1800" dirty="0" err="1"/>
              <a:t>TGbc</a:t>
            </a:r>
            <a:r>
              <a:rPr lang="en-US" sz="1800" dirty="0"/>
              <a:t> editor to prepare IEEE P802.11bc D1.0 by incorporating P802.11bc D0.3 and all accepted changes per motions contained in 11-18/2123r21,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and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Approve a 30-day Working Group Technical Letter Ballot asking the question “Should P802.11bc D1.0 be forwarded to SA Ballot?”</a:t>
            </a:r>
          </a:p>
          <a:p>
            <a:pPr marL="0" lvl="0" indent="0"/>
            <a:endParaRPr lang="en-US" dirty="0"/>
          </a:p>
          <a:p>
            <a:pPr marL="0" lvl="0" indent="0"/>
            <a:r>
              <a:rPr lang="en-US" dirty="0"/>
              <a:t>Moved / Second: Stephen McCann / Abhishek Patil</a:t>
            </a:r>
          </a:p>
          <a:p>
            <a:pPr marL="0" lvl="0" indent="0"/>
            <a:r>
              <a:rPr lang="en-US" dirty="0"/>
              <a:t>Approved by unanimous consent (62 people on the call, 36 Voting members present)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FD5D99-0A98-ED4D-92A1-4187DF31D1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BDFDA-CDA0-8841-ABCE-640770791B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F0109B-86D4-CD4B-9AC0-947591CCD5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1235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Modified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11/20-1625r2</a:t>
            </a:r>
          </a:p>
          <a:p>
            <a:endParaRPr lang="en-US" dirty="0"/>
          </a:p>
          <a:p>
            <a:r>
              <a:rPr lang="en-US" dirty="0"/>
              <a:t>Mover:	Hitoshi Morioka / Abhishek Patil</a:t>
            </a:r>
          </a:p>
          <a:p>
            <a:r>
              <a:rPr lang="en-US" dirty="0"/>
              <a:t>Second:	</a:t>
            </a:r>
          </a:p>
          <a:p>
            <a:endParaRPr lang="en-US" dirty="0"/>
          </a:p>
          <a:p>
            <a:r>
              <a:rPr lang="en-US" strike="sngStrike" dirty="0"/>
              <a:t>Approved by unanimous consent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499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“2021-11-11 - ready for motion” tab of 11-21/1758r4.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	Hitoshi Morioka / Abhishek Patil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4048989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A0ED2-D84E-894C-94DE-5399D577D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Reaffirmation of </a:t>
            </a:r>
            <a:r>
              <a:rPr lang="en-US" dirty="0" err="1"/>
              <a:t>TGbc</a:t>
            </a:r>
            <a:r>
              <a:rPr lang="en-US" dirty="0"/>
              <a:t>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FAAA8-2461-7844-9A88-25A79BA6B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reaffirm the </a:t>
            </a:r>
            <a:r>
              <a:rPr lang="en-US" dirty="0" err="1"/>
              <a:t>TGbc</a:t>
            </a:r>
            <a:r>
              <a:rPr lang="en-US" dirty="0"/>
              <a:t> CSD as contained in </a:t>
            </a:r>
            <a:r>
              <a:rPr lang="en-US" dirty="0">
                <a:hlinkClick r:id="rId2"/>
              </a:rPr>
              <a:t>https://mentor.ieee.org/802-ec/dcn/18/ec-18-0250-00-ACSD-p802-11bc.pdf</a:t>
            </a:r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r>
              <a:rPr lang="en-US" dirty="0"/>
              <a:t>Second:	Stephen McCann</a:t>
            </a:r>
          </a:p>
          <a:p>
            <a:pPr marL="0" indent="0"/>
            <a:r>
              <a:rPr lang="en-US" dirty="0"/>
              <a:t>Approved by unanimous consent (20 participants in the call; 15 voting members)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787B17-3DA4-6648-8A77-8017D5FBEE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69B08-16D8-7841-BE86-AC3760D9F1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826C89-24C2-7D4E-87DB-02FA6121D9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3351758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dirty="0"/>
              <a:t>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n/a</a:t>
            </a:r>
          </a:p>
          <a:p>
            <a:r>
              <a:rPr lang="en-US" dirty="0"/>
              <a:t>Straw Polls  #23 -- #26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46056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subsequent call.</a:t>
            </a:r>
          </a:p>
          <a:p>
            <a:pPr marL="0" indent="0"/>
            <a:r>
              <a:rPr lang="en-US" sz="1600" dirty="0"/>
              <a:t>Note: this straw poll makes the former straw poll #23 obsolete.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766316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11-20/1613r1 (D0.2 Editorial Comments , Hitoshi Morioka (SRC Software)).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85996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	11-20/1525r1 (MLME For </a:t>
            </a:r>
            <a:r>
              <a:rPr lang="en-US" dirty="0" err="1"/>
              <a:t>eBCS</a:t>
            </a:r>
            <a:r>
              <a:rPr lang="en-US" dirty="0"/>
              <a:t> Termination Notice; 	</a:t>
            </a:r>
            <a:r>
              <a:rPr lang="en-US" dirty="0" err="1"/>
              <a:t>Xiaofei</a:t>
            </a:r>
            <a:r>
              <a:rPr lang="en-US" dirty="0"/>
              <a:t> Wang (</a:t>
            </a:r>
            <a:r>
              <a:rPr lang="en-US" dirty="0" err="1"/>
              <a:t>InterDigital</a:t>
            </a:r>
            <a:r>
              <a:rPr lang="en-US" dirty="0"/>
              <a:t>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663095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11-20/1513r1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093ADF-B91C-C342-BF00-0DBFD5936D41}"/>
              </a:ext>
            </a:extLst>
          </p:cNvPr>
          <p:cNvSpPr txBox="1"/>
          <p:nvPr/>
        </p:nvSpPr>
        <p:spPr>
          <a:xfrm rot="19118429">
            <a:off x="6017475" y="1335513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Obsolete </a:t>
            </a:r>
            <a:r>
              <a:rPr lang="de-DE" dirty="0" err="1">
                <a:solidFill>
                  <a:srgbClr val="FF0000"/>
                </a:solidFill>
              </a:rPr>
              <a:t>by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straw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poll</a:t>
            </a:r>
            <a:r>
              <a:rPr lang="de-DE" dirty="0">
                <a:solidFill>
                  <a:srgbClr val="FF0000"/>
                </a:solidFill>
              </a:rPr>
              <a:t> #26</a:t>
            </a:r>
          </a:p>
        </p:txBody>
      </p:sp>
    </p:spTree>
    <p:extLst>
      <p:ext uri="{BB962C8B-B14F-4D97-AF65-F5344CB8AC3E}">
        <p14:creationId xmlns:p14="http://schemas.microsoft.com/office/powerpoint/2010/main" val="2641255281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#69 </a:t>
            </a:r>
            <a:r>
              <a:rPr lang="en-US"/>
              <a:t>-- #77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763194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11/20-1361r2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224104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#70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11-20/1083r0 (July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11-20/1201r0 (Aug 4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11-20/1207r0 (Aug 11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11-20/1244r1 (Aug 18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11-20/1306r2 (Aug 25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11-20/1382r0 (Sep 1 telco), and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11-20/1426r0 (Sep 8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0104786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#71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”2020-08-25 ready for motion” and “2020-09-01 ready for motion” tabs of 11-20/1173r7.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43867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25155</TotalTime>
  <Words>13101</Words>
  <Application>Microsoft Macintosh PowerPoint</Application>
  <PresentationFormat>On-screen Show (4:3)</PresentationFormat>
  <Paragraphs>2287</Paragraphs>
  <Slides>222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222</vt:i4>
      </vt:variant>
    </vt:vector>
  </HeadingPairs>
  <TitlesOfParts>
    <vt:vector size="227" baseType="lpstr">
      <vt:lpstr>Arial</vt:lpstr>
      <vt:lpstr>Times New Roman</vt:lpstr>
      <vt:lpstr>Wingdings</vt:lpstr>
      <vt:lpstr>802-11-BCS-Chair-Slides-Template</vt:lpstr>
      <vt:lpstr>Document</vt:lpstr>
      <vt:lpstr>Motion Booklet for IEEE 802.11 TGbc</vt:lpstr>
      <vt:lpstr>Abstract</vt:lpstr>
      <vt:lpstr>July 2021 – September 2021 Telcos – Motions &amp; Straw Polls</vt:lpstr>
      <vt:lpstr>November ‘21–  January ‘22 Motions &amp; Straw Polls</vt:lpstr>
      <vt:lpstr>Motion #140 Approval of Comment Resolution</vt:lpstr>
      <vt:lpstr>November 2021 Motions &amp; Straw Polls</vt:lpstr>
      <vt:lpstr>Motion #135 Approve Agenda</vt:lpstr>
      <vt:lpstr>Motion #136 Approval of Minutes</vt:lpstr>
      <vt:lpstr>Motion #137 Approval of Comment Resolution</vt:lpstr>
      <vt:lpstr>Motion #138 Approval of Comment Resolution</vt:lpstr>
      <vt:lpstr>Straw Poll #34</vt:lpstr>
      <vt:lpstr>Motion #139</vt:lpstr>
      <vt:lpstr>September 2021 Motions &amp; Straw Polls</vt:lpstr>
      <vt:lpstr>Motion #128 Approve Agenda</vt:lpstr>
      <vt:lpstr>Motion #129 Approval of Minutes</vt:lpstr>
      <vt:lpstr>Motion #130 Approval of Comment Resolution</vt:lpstr>
      <vt:lpstr>Straw Poll #33</vt:lpstr>
      <vt:lpstr>Motion #131 Approval of Comment Resolution</vt:lpstr>
      <vt:lpstr>Motion #132 Reconsider comment resolutions</vt:lpstr>
      <vt:lpstr>Motion #133 Changes to the TGbc Draft (changes not related to a particular CID)</vt:lpstr>
      <vt:lpstr>Motion #134 Recirculation of TGbc D2.0</vt:lpstr>
      <vt:lpstr>July 2021 – September 2021 Telcos – Motions &amp; Straw Polls</vt:lpstr>
      <vt:lpstr>Motion #126 Approval of Comment Resolution</vt:lpstr>
      <vt:lpstr>Motion #127 Approval of Comment Resolution</vt:lpstr>
      <vt:lpstr>July 2021 Motions &amp; Straw Polls</vt:lpstr>
      <vt:lpstr>Motion #113 Approve Agenda</vt:lpstr>
      <vt:lpstr>Motion #114 Approval of Minutes</vt:lpstr>
      <vt:lpstr>Motion #115 Approval of Comment Resolution</vt:lpstr>
      <vt:lpstr>Motion #116 Approve Agenda</vt:lpstr>
      <vt:lpstr>Motion #117 Approval of Comment Resolution (Editorials)</vt:lpstr>
      <vt:lpstr>Motion #118 Approval changes to the TGbc draft</vt:lpstr>
      <vt:lpstr>Straw Poll #32</vt:lpstr>
      <vt:lpstr>Motion #119 Approve Agenda</vt:lpstr>
      <vt:lpstr>Motion #120 Approve Agenda</vt:lpstr>
      <vt:lpstr>Motion #121 Approval of Comment Resolution(s)</vt:lpstr>
      <vt:lpstr>Motion #122 Approval of comment resolution(s)</vt:lpstr>
      <vt:lpstr>Motion #123 Approval of comment resolution(s)</vt:lpstr>
      <vt:lpstr>Motion #124 Approval of timeline </vt:lpstr>
      <vt:lpstr>Motion #125 Approval of Minutes</vt:lpstr>
      <vt:lpstr>May 2021 – July 2021 – Motions &amp; Straw Polls</vt:lpstr>
      <vt:lpstr>Straw Poll #30</vt:lpstr>
      <vt:lpstr>Straw Poll #31</vt:lpstr>
      <vt:lpstr>May 2021 Motions &amp; Straw Polls</vt:lpstr>
      <vt:lpstr>Motion #105 Approve Agenda</vt:lpstr>
      <vt:lpstr>Motion #106 Approval of Minutes</vt:lpstr>
      <vt:lpstr>Motion #107 Approval of Comment Resolution</vt:lpstr>
      <vt:lpstr>Motion #108 Approval of Comment Resolution (Change Resolution for CID 1091)</vt:lpstr>
      <vt:lpstr>Motion #109 Approval of Comment Resolutions</vt:lpstr>
      <vt:lpstr>Motion #110 Approval of Comment Resolution</vt:lpstr>
      <vt:lpstr>Motion #111 Approval of TGbc Time Line (Changes)</vt:lpstr>
      <vt:lpstr>Motion #112 Approval of Comment Resolutions</vt:lpstr>
      <vt:lpstr>March 2021 – May 20021 – Motions &amp; Straw Polls</vt:lpstr>
      <vt:lpstr>Motion #103 Approval of Comment Resolution</vt:lpstr>
      <vt:lpstr>Motion #104 Approval of Comment Resolution</vt:lpstr>
      <vt:lpstr>March 2021 Motions &amp; Straw Polls</vt:lpstr>
      <vt:lpstr>Motion #94 Approve Agenda</vt:lpstr>
      <vt:lpstr>Motion #95 Approval of Minutes</vt:lpstr>
      <vt:lpstr>Motion #96 Approval of Comment Resolution</vt:lpstr>
      <vt:lpstr>Motion #97 Approval of Comment Resolution</vt:lpstr>
      <vt:lpstr>Motion #97a Motion to amend</vt:lpstr>
      <vt:lpstr>Motion #98 Approval of Comment Resolution</vt:lpstr>
      <vt:lpstr>Motion #99 Approval of changes to the TGbc Draft</vt:lpstr>
      <vt:lpstr>Straw Poll #29</vt:lpstr>
      <vt:lpstr>Motion #100 Approval of comment resolutions</vt:lpstr>
      <vt:lpstr>Motion #101 Approval of comment resolutions</vt:lpstr>
      <vt:lpstr>Motion #102 Approval of comment resolutions</vt:lpstr>
      <vt:lpstr>January 2021 – March 20021 – Motions &amp; Straw Polls</vt:lpstr>
      <vt:lpstr>Motion #89 Discard of erroneous comment resolution</vt:lpstr>
      <vt:lpstr>Motion #90 Approval of comment resolutions</vt:lpstr>
      <vt:lpstr>Motion #90a</vt:lpstr>
      <vt:lpstr>Motion #91 Approval of comment resolutions</vt:lpstr>
      <vt:lpstr>Motion #92 Approval of comment resolutions</vt:lpstr>
      <vt:lpstr>Motion #93 Approval of comment resolutions</vt:lpstr>
      <vt:lpstr>Straw Poll #28</vt:lpstr>
      <vt:lpstr>January 2021 Motions &amp; Straw Polls</vt:lpstr>
      <vt:lpstr>Motion #85 Approve Agenda</vt:lpstr>
      <vt:lpstr>Motion #86 Approval of Minutes</vt:lpstr>
      <vt:lpstr>Motion #87 Approval of comment resolution</vt:lpstr>
      <vt:lpstr>Straw Poll #27</vt:lpstr>
      <vt:lpstr>Motion #88 Approval of comment resolution</vt:lpstr>
      <vt:lpstr>November 2020 Motions &amp; Straw Polls</vt:lpstr>
      <vt:lpstr>Motion #78 Approve Agenda</vt:lpstr>
      <vt:lpstr>Motion #79 Approval of Minutes</vt:lpstr>
      <vt:lpstr>Motion #80 Approval of agreed changed to the TGbc Draft</vt:lpstr>
      <vt:lpstr>Motion #81 Approval of changes to the Draft</vt:lpstr>
      <vt:lpstr>Motion #82 Changes to draft per Tuesday, Nov 2, 9:00h slot discussions</vt:lpstr>
      <vt:lpstr>Motion #83 Approval of MIB and PICS Section</vt:lpstr>
      <vt:lpstr>Motion #84 Create TGbc D1.0 and Approve WG Letter Ballot</vt:lpstr>
      <vt:lpstr>Motion #85 Approve Modified Agenda</vt:lpstr>
      <vt:lpstr>Motion #86 Reaffirmation of TGbc CSD</vt:lpstr>
      <vt:lpstr>Telcos between July and September 2020: Motions &amp; Straw Polls</vt:lpstr>
      <vt:lpstr>Straw Poll #26</vt:lpstr>
      <vt:lpstr>Straw Poll #25</vt:lpstr>
      <vt:lpstr>Straw Poll #24</vt:lpstr>
      <vt:lpstr>Straw Poll #23</vt:lpstr>
      <vt:lpstr>September 2020 Motions &amp; Straw Polls</vt:lpstr>
      <vt:lpstr>Motion #69 Approve Agenda</vt:lpstr>
      <vt:lpstr>Motion #70 Approval of Minutes</vt:lpstr>
      <vt:lpstr>Motion #71 Approval of CRs agreed to in telcos</vt:lpstr>
      <vt:lpstr>Motion #72 Approval of CRs agreed to in telcos</vt:lpstr>
      <vt:lpstr>Motion #73 Approval of CRs agreed on 9/14 2020</vt:lpstr>
      <vt:lpstr>Motion #74 TGbc Vice Chair Election</vt:lpstr>
      <vt:lpstr>Motion #75 TGbc Secretary Confirmation</vt:lpstr>
      <vt:lpstr>Motion #76 Approval of CRs agreed on 9/15</vt:lpstr>
      <vt:lpstr>Motion #77 Approval of CRs agreed on 9/17</vt:lpstr>
      <vt:lpstr>Telcos between July and September 2020: Motions &amp; Straw Polls</vt:lpstr>
      <vt:lpstr>Straw Poll #22</vt:lpstr>
      <vt:lpstr>Straw Poll #21</vt:lpstr>
      <vt:lpstr>July 2020 Motions &amp; Straw Polls</vt:lpstr>
      <vt:lpstr>Motion #65 Approve Agenda</vt:lpstr>
      <vt:lpstr>Motion #66 Approval of Minutes</vt:lpstr>
      <vt:lpstr>Motion #67 Approval of speculative edits of the SFD &amp; Creation of D0.1 &amp; 10-day Comment Collection</vt:lpstr>
      <vt:lpstr>Motion #68 Approval of Timeline</vt:lpstr>
      <vt:lpstr>Telcos between March and July 2020: Motions &amp; Straw Polls</vt:lpstr>
      <vt:lpstr>Straw Poll #20</vt:lpstr>
      <vt:lpstr>Straw Poll #19</vt:lpstr>
      <vt:lpstr>Straw Poll #18</vt:lpstr>
      <vt:lpstr>Straw Poll #17</vt:lpstr>
      <vt:lpstr>Straw Poll #16</vt:lpstr>
      <vt:lpstr>Straw Poll #15</vt:lpstr>
      <vt:lpstr>Straw Poll #14</vt:lpstr>
      <vt:lpstr>Straw Poll #13</vt:lpstr>
      <vt:lpstr>Straw Poll #12</vt:lpstr>
      <vt:lpstr>Straw Poll #11</vt:lpstr>
      <vt:lpstr>Straw Poll #10</vt:lpstr>
      <vt:lpstr>January 2020 Motions &amp; Straw Polls</vt:lpstr>
      <vt:lpstr>Motion #56 Approve Agenda</vt:lpstr>
      <vt:lpstr>Motion #57  Approve meeting minutes</vt:lpstr>
      <vt:lpstr>Motion #58  Approve telephone conference minutes</vt:lpstr>
      <vt:lpstr>Motion #59 Approve Agenda</vt:lpstr>
      <vt:lpstr>Motion #60 Approve Agenda</vt:lpstr>
      <vt:lpstr>Motion #61</vt:lpstr>
      <vt:lpstr>Motion #62</vt:lpstr>
      <vt:lpstr>Motion #63 Approve Agenda</vt:lpstr>
      <vt:lpstr>Motion #64 Authorize Telcons</vt:lpstr>
      <vt:lpstr>November 2019 Motions &amp; Straw Polls</vt:lpstr>
      <vt:lpstr>Motion #44 Approve Agenda</vt:lpstr>
      <vt:lpstr>Motion #45  Approve meeting minutes</vt:lpstr>
      <vt:lpstr>Motion #46  Approve telephone conference minutes</vt:lpstr>
      <vt:lpstr>Motion #47 Modify Agenda</vt:lpstr>
      <vt:lpstr>Motion #48</vt:lpstr>
      <vt:lpstr>Straw Poll #4</vt:lpstr>
      <vt:lpstr>Straw Poll #5</vt:lpstr>
      <vt:lpstr>Motion #49</vt:lpstr>
      <vt:lpstr>Motion #50 Modify Agenda</vt:lpstr>
      <vt:lpstr>Straw Poll #6</vt:lpstr>
      <vt:lpstr>Straw Poll #7</vt:lpstr>
      <vt:lpstr>Straw Poll #8</vt:lpstr>
      <vt:lpstr>Straw Poll #9</vt:lpstr>
      <vt:lpstr>Motion #51</vt:lpstr>
      <vt:lpstr>Motion #52</vt:lpstr>
      <vt:lpstr>Motion #53</vt:lpstr>
      <vt:lpstr>Motion #54  Authorize Telcons</vt:lpstr>
      <vt:lpstr>Motion #55 TGbc Timeline</vt:lpstr>
      <vt:lpstr>September 2019 Motions &amp; Straw Polls</vt:lpstr>
      <vt:lpstr>Motion #33 Approve Agenda</vt:lpstr>
      <vt:lpstr>Motion #34  Approve meeting minutes</vt:lpstr>
      <vt:lpstr>Motion #35  Approve telephone conference minutes</vt:lpstr>
      <vt:lpstr>Motion #36</vt:lpstr>
      <vt:lpstr>Motion #37</vt:lpstr>
      <vt:lpstr>Motion #38</vt:lpstr>
      <vt:lpstr>Straw Poll #2</vt:lpstr>
      <vt:lpstr>Motion #39</vt:lpstr>
      <vt:lpstr>Motion #40 Approve Agenda</vt:lpstr>
      <vt:lpstr>Straw Poll #3</vt:lpstr>
      <vt:lpstr>Motion #41  Authorize Telcons</vt:lpstr>
      <vt:lpstr>Motion #42 Approve Agenda</vt:lpstr>
      <vt:lpstr>Motion #43</vt:lpstr>
      <vt:lpstr>July 2019 Motions &amp; Straw Polls</vt:lpstr>
      <vt:lpstr>Motion #26 Approve Agenda</vt:lpstr>
      <vt:lpstr>Motion #27  Approve meeting minutes</vt:lpstr>
      <vt:lpstr>Motion #28  Approve telephone conference minutes</vt:lpstr>
      <vt:lpstr>Motion #29</vt:lpstr>
      <vt:lpstr>Motion #30</vt:lpstr>
      <vt:lpstr>Motion #31</vt:lpstr>
      <vt:lpstr>Motion #32  Authorize Telcons</vt:lpstr>
      <vt:lpstr>May 2019 Motions &amp; Straw Polls</vt:lpstr>
      <vt:lpstr>Motion #16 Approve Agenda</vt:lpstr>
      <vt:lpstr>Motion #17 Approve meeting minutes</vt:lpstr>
      <vt:lpstr>Motion #18 Approve Agenda</vt:lpstr>
      <vt:lpstr>Motion #19</vt:lpstr>
      <vt:lpstr>Motion #20</vt:lpstr>
      <vt:lpstr>Motion #21</vt:lpstr>
      <vt:lpstr>Motion #22</vt:lpstr>
      <vt:lpstr>Motion #23</vt:lpstr>
      <vt:lpstr>Motion #24 Confirmation of Technical Editor</vt:lpstr>
      <vt:lpstr>Motion #25  Authorize Telcons</vt:lpstr>
      <vt:lpstr>March 2019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#20  Authorize Telcons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Emmelmann, Marc</cp:lastModifiedBy>
  <cp:revision>492</cp:revision>
  <cp:lastPrinted>1601-01-01T00:00:00Z</cp:lastPrinted>
  <dcterms:created xsi:type="dcterms:W3CDTF">2019-01-14T15:07:49Z</dcterms:created>
  <dcterms:modified xsi:type="dcterms:W3CDTF">2021-11-23T15:09:05Z</dcterms:modified>
  <cp:category/>
</cp:coreProperties>
</file>