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5"/>
  </p:notesMasterIdLst>
  <p:handoutMasterIdLst>
    <p:handoutMasterId r:id="rId206"/>
  </p:handoutMasterIdLst>
  <p:sldIdLst>
    <p:sldId id="256" r:id="rId2"/>
    <p:sldId id="257" r:id="rId3"/>
    <p:sldId id="506" r:id="rId4"/>
    <p:sldId id="507" r:id="rId5"/>
    <p:sldId id="508" r:id="rId6"/>
    <p:sldId id="491" r:id="rId7"/>
    <p:sldId id="492" r:id="rId8"/>
    <p:sldId id="493" r:id="rId9"/>
    <p:sldId id="496" r:id="rId10"/>
    <p:sldId id="498" r:id="rId11"/>
    <p:sldId id="495" r:id="rId12"/>
    <p:sldId id="497" r:id="rId13"/>
    <p:sldId id="499" r:id="rId14"/>
    <p:sldId id="500" r:id="rId15"/>
    <p:sldId id="501" r:id="rId16"/>
    <p:sldId id="503" r:id="rId17"/>
    <p:sldId id="502" r:id="rId18"/>
    <p:sldId id="505" r:id="rId19"/>
    <p:sldId id="504" r:id="rId20"/>
    <p:sldId id="494" r:id="rId21"/>
    <p:sldId id="488" r:id="rId22"/>
    <p:sldId id="489" r:id="rId23"/>
    <p:sldId id="490" r:id="rId24"/>
    <p:sldId id="479" r:id="rId25"/>
    <p:sldId id="480" r:id="rId26"/>
    <p:sldId id="481" r:id="rId27"/>
    <p:sldId id="482" r:id="rId28"/>
    <p:sldId id="483" r:id="rId29"/>
    <p:sldId id="484" r:id="rId30"/>
    <p:sldId id="486" r:id="rId31"/>
    <p:sldId id="485" r:id="rId32"/>
    <p:sldId id="487" r:id="rId33"/>
    <p:sldId id="476" r:id="rId34"/>
    <p:sldId id="477" r:id="rId35"/>
    <p:sldId id="478" r:id="rId36"/>
    <p:sldId id="463" r:id="rId37"/>
    <p:sldId id="464" r:id="rId38"/>
    <p:sldId id="465" r:id="rId39"/>
    <p:sldId id="466" r:id="rId40"/>
    <p:sldId id="467" r:id="rId41"/>
    <p:sldId id="468" r:id="rId42"/>
    <p:sldId id="470" r:id="rId43"/>
    <p:sldId id="471" r:id="rId44"/>
    <p:sldId id="472" r:id="rId45"/>
    <p:sldId id="473" r:id="rId46"/>
    <p:sldId id="474" r:id="rId47"/>
    <p:sldId id="475" r:id="rId48"/>
    <p:sldId id="447" r:id="rId49"/>
    <p:sldId id="454" r:id="rId50"/>
    <p:sldId id="455" r:id="rId51"/>
    <p:sldId id="458" r:id="rId52"/>
    <p:sldId id="456" r:id="rId53"/>
    <p:sldId id="457" r:id="rId54"/>
    <p:sldId id="459" r:id="rId55"/>
    <p:sldId id="462" r:id="rId56"/>
    <p:sldId id="453" r:id="rId57"/>
    <p:sldId id="448" r:id="rId58"/>
    <p:sldId id="449" r:id="rId59"/>
    <p:sldId id="450" r:id="rId60"/>
    <p:sldId id="452" r:id="rId61"/>
    <p:sldId id="451" r:id="rId62"/>
    <p:sldId id="437" r:id="rId63"/>
    <p:sldId id="438" r:id="rId64"/>
    <p:sldId id="439" r:id="rId65"/>
    <p:sldId id="440" r:id="rId66"/>
    <p:sldId id="441" r:id="rId67"/>
    <p:sldId id="442" r:id="rId68"/>
    <p:sldId id="443" r:id="rId69"/>
    <p:sldId id="444" r:id="rId70"/>
    <p:sldId id="446" r:id="rId71"/>
    <p:sldId id="445" r:id="rId72"/>
    <p:sldId id="432" r:id="rId73"/>
    <p:sldId id="436" r:id="rId74"/>
    <p:sldId id="433" r:id="rId75"/>
    <p:sldId id="435" r:id="rId76"/>
    <p:sldId id="434" r:id="rId77"/>
    <p:sldId id="421" r:id="rId78"/>
    <p:sldId id="422" r:id="rId79"/>
    <p:sldId id="423" r:id="rId80"/>
    <p:sldId id="427" r:id="rId81"/>
    <p:sldId id="428" r:id="rId82"/>
    <p:sldId id="429" r:id="rId83"/>
    <p:sldId id="425" r:id="rId84"/>
    <p:sldId id="426" r:id="rId85"/>
    <p:sldId id="430" r:id="rId86"/>
    <p:sldId id="431" r:id="rId87"/>
    <p:sldId id="418" r:id="rId88"/>
    <p:sldId id="420" r:id="rId89"/>
    <p:sldId id="419" r:id="rId90"/>
    <p:sldId id="413" r:id="rId91"/>
    <p:sldId id="414" r:id="rId92"/>
    <p:sldId id="415" r:id="rId93"/>
    <p:sldId id="416" r:id="rId94"/>
    <p:sldId id="417" r:id="rId95"/>
    <p:sldId id="399" r:id="rId96"/>
    <p:sldId id="410" r:id="rId97"/>
    <p:sldId id="412" r:id="rId98"/>
    <p:sldId id="411" r:id="rId99"/>
    <p:sldId id="409" r:id="rId100"/>
    <p:sldId id="408" r:id="rId101"/>
    <p:sldId id="407" r:id="rId102"/>
    <p:sldId id="406" r:id="rId103"/>
    <p:sldId id="405" r:id="rId104"/>
    <p:sldId id="404" r:id="rId105"/>
    <p:sldId id="403" r:id="rId106"/>
    <p:sldId id="401" r:id="rId107"/>
    <p:sldId id="389" r:id="rId108"/>
    <p:sldId id="390" r:id="rId109"/>
    <p:sldId id="391" r:id="rId110"/>
    <p:sldId id="392" r:id="rId111"/>
    <p:sldId id="393" r:id="rId112"/>
    <p:sldId id="394" r:id="rId113"/>
    <p:sldId id="395" r:id="rId114"/>
    <p:sldId id="396" r:id="rId115"/>
    <p:sldId id="398" r:id="rId116"/>
    <p:sldId id="397" r:id="rId117"/>
    <p:sldId id="370" r:id="rId118"/>
    <p:sldId id="371" r:id="rId119"/>
    <p:sldId id="372" r:id="rId120"/>
    <p:sldId id="373" r:id="rId121"/>
    <p:sldId id="377" r:id="rId122"/>
    <p:sldId id="376" r:id="rId123"/>
    <p:sldId id="378" r:id="rId124"/>
    <p:sldId id="379" r:id="rId125"/>
    <p:sldId id="380" r:id="rId126"/>
    <p:sldId id="381" r:id="rId127"/>
    <p:sldId id="383" r:id="rId128"/>
    <p:sldId id="385" r:id="rId129"/>
    <p:sldId id="386" r:id="rId130"/>
    <p:sldId id="384" r:id="rId131"/>
    <p:sldId id="382" r:id="rId132"/>
    <p:sldId id="387" r:id="rId133"/>
    <p:sldId id="388" r:id="rId134"/>
    <p:sldId id="374" r:id="rId135"/>
    <p:sldId id="375" r:id="rId136"/>
    <p:sldId id="355" r:id="rId137"/>
    <p:sldId id="356" r:id="rId138"/>
    <p:sldId id="357" r:id="rId139"/>
    <p:sldId id="358" r:id="rId140"/>
    <p:sldId id="360" r:id="rId141"/>
    <p:sldId id="361" r:id="rId142"/>
    <p:sldId id="362" r:id="rId143"/>
    <p:sldId id="363" r:id="rId144"/>
    <p:sldId id="364" r:id="rId145"/>
    <p:sldId id="365" r:id="rId146"/>
    <p:sldId id="366" r:id="rId147"/>
    <p:sldId id="359" r:id="rId148"/>
    <p:sldId id="369" r:id="rId149"/>
    <p:sldId id="367" r:id="rId150"/>
    <p:sldId id="345" r:id="rId151"/>
    <p:sldId id="346" r:id="rId152"/>
    <p:sldId id="347" r:id="rId153"/>
    <p:sldId id="348" r:id="rId154"/>
    <p:sldId id="352" r:id="rId155"/>
    <p:sldId id="353" r:id="rId156"/>
    <p:sldId id="354" r:id="rId157"/>
    <p:sldId id="350" r:id="rId158"/>
    <p:sldId id="331" r:id="rId159"/>
    <p:sldId id="332" r:id="rId160"/>
    <p:sldId id="333" r:id="rId161"/>
    <p:sldId id="341" r:id="rId162"/>
    <p:sldId id="338" r:id="rId163"/>
    <p:sldId id="339" r:id="rId164"/>
    <p:sldId id="342" r:id="rId165"/>
    <p:sldId id="343" r:id="rId166"/>
    <p:sldId id="344" r:id="rId167"/>
    <p:sldId id="340" r:id="rId168"/>
    <p:sldId id="336" r:id="rId169"/>
    <p:sldId id="322" r:id="rId170"/>
    <p:sldId id="323" r:id="rId171"/>
    <p:sldId id="324" r:id="rId172"/>
    <p:sldId id="325" r:id="rId173"/>
    <p:sldId id="329" r:id="rId174"/>
    <p:sldId id="330" r:id="rId175"/>
    <p:sldId id="327" r:id="rId176"/>
    <p:sldId id="303" r:id="rId177"/>
    <p:sldId id="305" r:id="rId178"/>
    <p:sldId id="306" r:id="rId179"/>
    <p:sldId id="307" r:id="rId180"/>
    <p:sldId id="311" r:id="rId181"/>
    <p:sldId id="308" r:id="rId182"/>
    <p:sldId id="309" r:id="rId183"/>
    <p:sldId id="310" r:id="rId184"/>
    <p:sldId id="312" r:id="rId185"/>
    <p:sldId id="314" r:id="rId186"/>
    <p:sldId id="317" r:id="rId187"/>
    <p:sldId id="318" r:id="rId188"/>
    <p:sldId id="320" r:id="rId189"/>
    <p:sldId id="319" r:id="rId190"/>
    <p:sldId id="315" r:id="rId191"/>
    <p:sldId id="316" r:id="rId192"/>
    <p:sldId id="321" r:id="rId193"/>
    <p:sldId id="271" r:id="rId194"/>
    <p:sldId id="272" r:id="rId195"/>
    <p:sldId id="274" r:id="rId196"/>
    <p:sldId id="298" r:id="rId197"/>
    <p:sldId id="299" r:id="rId198"/>
    <p:sldId id="293" r:id="rId199"/>
    <p:sldId id="297" r:id="rId200"/>
    <p:sldId id="300" r:id="rId201"/>
    <p:sldId id="301" r:id="rId202"/>
    <p:sldId id="302" r:id="rId203"/>
    <p:sldId id="264" r:id="rId20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21-07 - 2021-09 telcos" id="{1FCA7030-1B52-1D4E-A7E8-B1C2930F17DB}">
          <p14:sldIdLst>
            <p14:sldId id="506"/>
            <p14:sldId id="507"/>
            <p14:sldId id="508"/>
          </p14:sldIdLst>
        </p14:section>
        <p14:section name="2021-07-July-Plenary" id="{E7DBAB78-C178-624B-BCCE-A801A90766F8}">
          <p14:sldIdLst>
            <p14:sldId id="491"/>
            <p14:sldId id="492"/>
            <p14:sldId id="493"/>
            <p14:sldId id="496"/>
            <p14:sldId id="498"/>
            <p14:sldId id="495"/>
            <p14:sldId id="497"/>
            <p14:sldId id="499"/>
            <p14:sldId id="500"/>
            <p14:sldId id="501"/>
            <p14:sldId id="503"/>
            <p14:sldId id="502"/>
            <p14:sldId id="505"/>
            <p14:sldId id="504"/>
            <p14:sldId id="494"/>
          </p14:sldIdLst>
        </p14:section>
        <p14:section name="2021-05 - 2021-07 - Telcos" id="{E69BD0AE-FD9F-F043-9722-81F67A2BB04D}">
          <p14:sldIdLst>
            <p14:sldId id="488"/>
            <p14:sldId id="489"/>
            <p14:sldId id="490"/>
          </p14:sldIdLst>
        </p14:section>
        <p14:section name="2021-05-May-Interim" id="{91415454-F831-D842-A9D1-2AFEF8468111}">
          <p14:sldIdLst>
            <p14:sldId id="479"/>
            <p14:sldId id="480"/>
            <p14:sldId id="481"/>
            <p14:sldId id="482"/>
            <p14:sldId id="483"/>
            <p14:sldId id="484"/>
            <p14:sldId id="486"/>
            <p14:sldId id="485"/>
            <p14:sldId id="487"/>
          </p14:sldIdLst>
        </p14:section>
        <p14:section name="2021-03 - 2021-05 telcos" id="{882A2489-C910-D743-8D07-0B0405EE8327}">
          <p14:sldIdLst>
            <p14:sldId id="476"/>
            <p14:sldId id="477"/>
            <p14:sldId id="478"/>
          </p14:sldIdLst>
        </p14:section>
        <p14:section name="2021-03 -- March Plenary" id="{52C4EF50-7D1C-7D4E-BB9C-765415153508}">
          <p14:sldIdLst>
            <p14:sldId id="463"/>
            <p14:sldId id="464"/>
            <p14:sldId id="465"/>
            <p14:sldId id="466"/>
            <p14:sldId id="467"/>
            <p14:sldId id="468"/>
            <p14:sldId id="470"/>
            <p14:sldId id="471"/>
            <p14:sldId id="472"/>
            <p14:sldId id="473"/>
            <p14:sldId id="474"/>
            <p14:sldId id="475"/>
          </p14:sldIdLst>
        </p14:section>
        <p14:section name="2021-01 -- 2021-03 telcos" id="{F0FCDCFF-F220-2249-B39F-F13D6991C317}">
          <p14:sldIdLst>
            <p14:sldId id="447"/>
            <p14:sldId id="454"/>
            <p14:sldId id="455"/>
            <p14:sldId id="458"/>
            <p14:sldId id="456"/>
            <p14:sldId id="457"/>
            <p14:sldId id="459"/>
            <p14:sldId id="462"/>
          </p14:sldIdLst>
        </p14:section>
        <p14:section name="2021-01-10 January online interim" id="{D6E71218-6AED-564D-9ECE-F91584FBAA4E}">
          <p14:sldIdLst>
            <p14:sldId id="453"/>
            <p14:sldId id="448"/>
            <p14:sldId id="449"/>
            <p14:sldId id="450"/>
            <p14:sldId id="452"/>
            <p14:sldId id="451"/>
          </p14:sldIdLst>
        </p14:section>
        <p14:section name="2020-11-02 November online Plenary" id="{2BF4399D-BF6C-DF47-B1D6-7A80E809B984}">
          <p14:sldIdLst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6"/>
            <p14:sldId id="445"/>
          </p14:sldIdLst>
        </p14:section>
        <p14:section name="2020-10 to 2020-11 telcos" id="{D0861387-3E91-9140-BFF9-B31BF5C96559}">
          <p14:sldIdLst>
            <p14:sldId id="432"/>
            <p14:sldId id="436"/>
            <p14:sldId id="433"/>
            <p14:sldId id="435"/>
            <p14:sldId id="434"/>
          </p14:sldIdLst>
        </p14:section>
        <p14:section name="2020-09-14 September online interim" id="{9EAD561E-D9B0-4E41-8C1B-3451A9A00133}">
          <p14:sldIdLst>
            <p14:sldId id="421"/>
            <p14:sldId id="422"/>
            <p14:sldId id="423"/>
            <p14:sldId id="427"/>
            <p14:sldId id="428"/>
            <p14:sldId id="429"/>
            <p14:sldId id="425"/>
            <p14:sldId id="426"/>
            <p14:sldId id="430"/>
            <p14:sldId id="431"/>
          </p14:sldIdLst>
        </p14:section>
        <p14:section name="2020-07 to 2020-09 Telcos" id="{4DECCCC3-C7E3-6F47-972F-06064F01004B}">
          <p14:sldIdLst>
            <p14:sldId id="418"/>
            <p14:sldId id="420"/>
            <p14:sldId id="419"/>
          </p14:sldIdLst>
        </p14:section>
        <p14:section name="2020-07-13 July Online Plenary" id="{03C396E9-98E6-6544-AED2-A981A01AB5DE}">
          <p14:sldIdLst>
            <p14:sldId id="413"/>
            <p14:sldId id="414"/>
            <p14:sldId id="415"/>
            <p14:sldId id="416"/>
            <p14:sldId id="417"/>
          </p14:sldIdLst>
        </p14:section>
        <p14:section name="2020-03 to 2020-07 Telcos" id="{2E48E407-5365-6F40-96CC-8CE045B5DC5D}">
          <p14:sldIdLst>
            <p14:sldId id="399"/>
            <p14:sldId id="410"/>
            <p14:sldId id="412"/>
            <p14:sldId id="411"/>
            <p14:sldId id="409"/>
            <p14:sldId id="408"/>
            <p14:sldId id="407"/>
            <p14:sldId id="406"/>
            <p14:sldId id="405"/>
            <p14:sldId id="404"/>
            <p14:sldId id="403"/>
            <p14:sldId id="401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28" autoAdjust="0"/>
    <p:restoredTop sz="86385"/>
  </p:normalViewPr>
  <p:slideViewPr>
    <p:cSldViewPr>
      <p:cViewPr varScale="1">
        <p:scale>
          <a:sx n="128" d="100"/>
          <a:sy n="128" d="100"/>
        </p:scale>
        <p:origin x="175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notesMaster" Target="notesMasters/notesMaster1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handoutMaster" Target="handoutMasters/handoutMaster1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7" Type="http://schemas.openxmlformats.org/officeDocument/2006/relationships/presProps" Target="presProps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141" Type="http://schemas.openxmlformats.org/officeDocument/2006/relationships/slide" Target="slides/slide140.xml"/><Relationship Id="rId7" Type="http://schemas.openxmlformats.org/officeDocument/2006/relationships/slide" Target="slides/slide6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4" Type="http://schemas.openxmlformats.org/officeDocument/2006/relationships/slide" Target="slides/slide23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31" Type="http://schemas.openxmlformats.org/officeDocument/2006/relationships/slide" Target="slides/slide130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208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theme" Target="theme/theme1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tableStyles" Target="tableStyles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slide" Target="slides/slide200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202" Type="http://schemas.openxmlformats.org/officeDocument/2006/relationships/slide" Target="slides/slide201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115" Type="http://schemas.openxmlformats.org/officeDocument/2006/relationships/slide" Target="slides/slide114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September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203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802.11-18/2123r40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2021-09-07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663471"/>
              </p:ext>
            </p:extLst>
          </p:nvPr>
        </p:nvGraphicFramePr>
        <p:xfrm>
          <a:off x="508000" y="2286000"/>
          <a:ext cx="8032750" cy="244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4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032750" cy="244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11/21-0958r3.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371533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11-20/0039r1: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HLSA,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1.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certifiicate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included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(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3.	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Info. Higher </a:t>
            </a:r>
            <a:r>
              <a:rPr lang="de-DE" dirty="0" err="1"/>
              <a:t>layer</a:t>
            </a:r>
            <a:r>
              <a:rPr lang="de-DE" dirty="0"/>
              <a:t> </a:t>
            </a:r>
            <a:r>
              <a:rPr lang="de-DE" dirty="0" err="1"/>
              <a:t>advertises</a:t>
            </a:r>
            <a:r>
              <a:rPr lang="de-DE" dirty="0"/>
              <a:t> in </a:t>
            </a:r>
            <a:r>
              <a:rPr lang="de-DE" dirty="0" err="1"/>
              <a:t>eBCS</a:t>
            </a:r>
            <a:r>
              <a:rPr lang="de-DE" dirty="0"/>
              <a:t>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4		Need </a:t>
            </a:r>
            <a:r>
              <a:rPr lang="de-DE" dirty="0" err="1"/>
              <a:t>more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consider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1 – 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2 –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3 –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4 -- 3</a:t>
            </a:r>
            <a:br>
              <a:rPr lang="de-DE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1977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9.6.33 (</a:t>
            </a:r>
            <a:r>
              <a:rPr lang="en-GB" dirty="0" err="1"/>
              <a:t>eBCS</a:t>
            </a:r>
            <a:r>
              <a:rPr lang="en-GB" dirty="0"/>
              <a:t> Service Advertisement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can advertise a schedule (periodicity and duration) of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/>
              <a:t>Yes: 6</a:t>
            </a:r>
            <a:r>
              <a:rPr lang="en-US" dirty="0"/>
              <a:t>	</a:t>
            </a:r>
            <a:r>
              <a:rPr lang="en-US"/>
              <a:t>No: 0</a:t>
            </a:r>
            <a:r>
              <a:rPr lang="en-US" dirty="0"/>
              <a:t>	</a:t>
            </a:r>
            <a:r>
              <a:rPr lang="en-US"/>
              <a:t>Abstain: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85895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9.6.34 </a:t>
            </a:r>
            <a:r>
              <a:rPr lang="en-US" sz="1800" b="1" dirty="0" err="1"/>
              <a:t>eBCS</a:t>
            </a:r>
            <a:r>
              <a:rPr lang="en-US" sz="1800" b="1" dirty="0"/>
              <a:t> Termination Notice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This frame is transmitted by 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to announce the termination the </a:t>
            </a:r>
            <a:r>
              <a:rPr lang="en-US" sz="1800" b="1" dirty="0" err="1"/>
              <a:t>eBCS</a:t>
            </a:r>
            <a:r>
              <a:rPr lang="en-US" sz="1800" b="1" dirty="0"/>
              <a:t> service.</a:t>
            </a:r>
          </a:p>
          <a:p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05884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9.6.31 (</a:t>
            </a:r>
            <a:r>
              <a:rPr lang="en-GB" dirty="0" err="1"/>
              <a:t>eBCS</a:t>
            </a:r>
            <a:r>
              <a:rPr lang="en-GB" dirty="0"/>
              <a:t> Service Request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Note: the transmitter of a e-BCS service is expected to have authority on the duration of the </a:t>
            </a:r>
            <a:r>
              <a:rPr lang="en-US" sz="1800" b="1" dirty="0" err="1"/>
              <a:t>eBCS</a:t>
            </a:r>
            <a:r>
              <a:rPr lang="en-US" sz="1800" b="1" dirty="0"/>
              <a:t> service and can respond with an </a:t>
            </a:r>
            <a:r>
              <a:rPr lang="en-US" sz="1800" b="1" dirty="0" err="1"/>
              <a:t>eBCS</a:t>
            </a:r>
            <a:r>
              <a:rPr lang="en-US" sz="1800" b="1" dirty="0"/>
              <a:t> Response frame (9.6.32).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471027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#117</a:t>
            </a:r>
            <a:br>
              <a:rPr lang="en-US" dirty="0"/>
            </a:br>
            <a:r>
              <a:rPr lang="en-US" dirty="0"/>
              <a:t>Approval of Comment Resolution (Editorials)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“20210713editorialreadyformotion” tab of 11-20/01985r37.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	Abhishek Patil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1585962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117DA-271F-C44F-BD21-42191C093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#118</a:t>
            </a:r>
            <a:br>
              <a:rPr lang="en-US" dirty="0"/>
            </a:br>
            <a:r>
              <a:rPr lang="en-US" dirty="0"/>
              <a:t>Approval changes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78881-55AE-2E4A-998C-7B6C31202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changes to the </a:t>
            </a:r>
            <a:r>
              <a:rPr lang="en-US" dirty="0" err="1"/>
              <a:t>TGbc</a:t>
            </a:r>
            <a:r>
              <a:rPr lang="en-US" dirty="0"/>
              <a:t> draft as shown in 11-21/0600r6</a:t>
            </a:r>
          </a:p>
          <a:p>
            <a:endParaRPr lang="en-US" dirty="0"/>
          </a:p>
          <a:p>
            <a:r>
              <a:rPr lang="en-US" dirty="0"/>
              <a:t>Moved / Second:  Stephen McCann /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r>
              <a:rPr lang="en-GB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7C02F-8B2D-8A46-8252-C954DB0469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D6005-6E10-B941-9968-5E7E6717B7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0881B1-4BD4-3248-8E70-BD57C707F6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432852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DB70F-B356-0249-ABC0-E04D6CE50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F1FA9-5A90-344D-BCBD-1B45BC68F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US" altLang="zh-CN" sz="1800" dirty="0"/>
              <a:t>Do you agree to make the following changes to </a:t>
            </a:r>
            <a:r>
              <a:rPr lang="en-US" altLang="zh-CN" sz="1800" dirty="0">
                <a:sym typeface="+mn-ea"/>
              </a:rPr>
              <a:t>the EBCS Request/Response field (as shown in slide 4 and 5 of 11-21/897r1)</a:t>
            </a:r>
            <a:r>
              <a:rPr lang="en-US" altLang="zh-CN" sz="1800" dirty="0"/>
              <a:t>?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en-US" altLang="zh-CN" sz="1600" b="1" dirty="0"/>
              <a:t>For EBCS Request field: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Add Request Authentication Info subfield into the EBCS Request Info Control subfield.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en-US" altLang="zh-CN" sz="1600" b="1" dirty="0"/>
              <a:t>For EBCS Response field: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Present subfield into the EBCS Response Info Control subfield. 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subfield into the EBCS Response Info subfield if Authentication Info Present subfield equals to 1. </a:t>
            </a:r>
            <a:endParaRPr lang="en-US" altLang="zh-CN" sz="1800" dirty="0"/>
          </a:p>
          <a:p>
            <a:pPr>
              <a:lnSpc>
                <a:spcPct val="130000"/>
              </a:lnSpc>
            </a:pPr>
            <a:r>
              <a:rPr lang="en-US" altLang="zh-CN" sz="1800" dirty="0"/>
              <a:t>Y/N</a:t>
            </a:r>
            <a:r>
              <a:rPr lang="en-US" altLang="zh-CN" sz="1800"/>
              <a:t>/A – 5 / 7 / 14</a:t>
            </a:r>
            <a:endParaRPr lang="zh-CN" alt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733227-4CB8-1746-83E9-40735B012A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F529F-7B92-AE43-A56C-69674B68A15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DF77CB-3BB6-3A43-AB44-DE5C7B05BB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0570302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11/21-0958r4.</a:t>
            </a:r>
          </a:p>
          <a:p>
            <a:endParaRPr lang="en-US" dirty="0"/>
          </a:p>
          <a:p>
            <a:r>
              <a:rPr lang="en-US" dirty="0"/>
              <a:t>Mover:	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</a:t>
            </a:r>
            <a:r>
              <a:rPr lang="en-US"/>
              <a:t>	 Stephen McCann</a:t>
            </a:r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64492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11/21-0958r5.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2550337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#121</a:t>
            </a:r>
            <a:br>
              <a:rPr lang="en-US" dirty="0"/>
            </a:br>
            <a:r>
              <a:rPr lang="en-US" dirty="0"/>
              <a:t>Approval of Comment Resolution(s)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“2021-07-16 - ready for motion” tab of 11-20/01985r39.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058960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169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87D70-96EC-0741-A22A-F60E6E9EA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#122</a:t>
            </a:r>
            <a:br>
              <a:rPr lang="en-US" dirty="0"/>
            </a:br>
            <a:r>
              <a:rPr lang="en-US" dirty="0"/>
              <a:t>Approval of comment resolution(s)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5B00C-3B50-FA4C-9099-E28B6A0AC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following comment resolution for CID 1096:</a:t>
            </a:r>
          </a:p>
          <a:p>
            <a:endParaRPr lang="en-US" dirty="0"/>
          </a:p>
          <a:p>
            <a:r>
              <a:rPr lang="en-US" dirty="0"/>
              <a:t>	</a:t>
            </a:r>
            <a:r>
              <a:rPr lang="en-GB" b="0" dirty="0"/>
              <a:t>"Rejected: The TG discussed a technical proposal to resolve this comment and decided that this comment is not within the scope of </a:t>
            </a:r>
            <a:r>
              <a:rPr lang="en-GB" b="0" dirty="0" err="1"/>
              <a:t>TGbc</a:t>
            </a:r>
            <a:r>
              <a:rPr lang="en-GB" b="0" dirty="0"/>
              <a:t> as it addresses PHY issues.”</a:t>
            </a:r>
          </a:p>
          <a:p>
            <a:endParaRPr lang="en-GB" b="0" dirty="0"/>
          </a:p>
          <a:p>
            <a:r>
              <a:rPr lang="en-US" dirty="0"/>
              <a:t>Mover / Second:		Stephen McCann /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FE162A-778E-BA4B-8688-2D46AD8817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9D6ED-3103-2248-B911-5A61D338E7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F058BBB-AD63-2642-9B2A-ED03A9569A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2121151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AF1BD-0DC5-C843-96FC-4C2E54AC7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#123</a:t>
            </a:r>
            <a:br>
              <a:rPr lang="en-US" dirty="0"/>
            </a:br>
            <a:r>
              <a:rPr lang="en-US" dirty="0"/>
              <a:t>Approval of comment resolution(s)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09AE0-82C6-F045-ABF4-3BE3C0D8F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for CIDs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1365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1368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1369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1547</a:t>
            </a:r>
          </a:p>
          <a:p>
            <a:r>
              <a:rPr lang="en-US" dirty="0"/>
              <a:t>As contained in DCN 11-21/1177r01</a:t>
            </a:r>
          </a:p>
          <a:p>
            <a:endParaRPr lang="en-US" dirty="0"/>
          </a:p>
          <a:p>
            <a:r>
              <a:rPr lang="en-US" dirty="0"/>
              <a:t>Mover / Second: </a:t>
            </a:r>
            <a:r>
              <a:rPr lang="en-US" dirty="0" err="1"/>
              <a:t>Xiaofei</a:t>
            </a:r>
            <a:r>
              <a:rPr lang="en-US" dirty="0"/>
              <a:t> Wang / Stephen McCann</a:t>
            </a:r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F17BFF-9034-FF42-B24D-8085595FD0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5124CC-7775-3B45-A5BA-0DBA0C289F9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67D09B-A37A-7149-BF2E-7FECD6B707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2835658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79B53-08CA-D54C-9754-73811539C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#124</a:t>
            </a:r>
            <a:br>
              <a:rPr lang="en-US" dirty="0"/>
            </a:br>
            <a:r>
              <a:rPr lang="en-US" dirty="0"/>
              <a:t>Approval of timeline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41662-33CF-1B4E-A448-187386B8F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</a:t>
            </a:r>
            <a:r>
              <a:rPr lang="en-US" dirty="0" err="1"/>
              <a:t>TGbc</a:t>
            </a:r>
            <a:r>
              <a:rPr lang="en-US" dirty="0"/>
              <a:t> timeline as contained in 11-21/956r0</a:t>
            </a:r>
          </a:p>
          <a:p>
            <a:endParaRPr lang="en-US" dirty="0"/>
          </a:p>
          <a:p>
            <a:r>
              <a:rPr lang="en-US" dirty="0"/>
              <a:t>Mover / Second:	Stephen McCann / Hitoshi Morioka</a:t>
            </a:r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8AC8A4-03CB-A540-9C08-17AB3F93EE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A558E-926D-3847-9056-DCF8B9337DD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F3E027-184B-F944-9CB4-491322A737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0130777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192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199</a:t>
            </a:fld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#125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11-21/1058r0 (Jul 09 telco),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	</a:t>
            </a:r>
            <a:r>
              <a:rPr lang="en-GB" sz="1600" dirty="0" err="1"/>
              <a:t>Xiaofei</a:t>
            </a:r>
            <a:r>
              <a:rPr lang="en-GB" sz="1600" dirty="0"/>
              <a:t> Wang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7063136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203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2021 – July 2021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#113 -- #xxx</a:t>
            </a:r>
          </a:p>
          <a:p>
            <a:r>
              <a:rPr lang="en-US" dirty="0"/>
              <a:t>Straw Polls  -- #30 -- #31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4208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/>
              <a:t>Do you agree to make </a:t>
            </a:r>
            <a:r>
              <a:rPr lang="en-US" altLang="zh-CN" sz="1800" dirty="0">
                <a:sym typeface="+mn-ea"/>
              </a:rPr>
              <a:t>the following changes to EBCS Request ANQP-element format (as shown in slide 5 of 11-21/599r1)? </a:t>
            </a:r>
            <a:endParaRPr lang="en-US" altLang="zh-CN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dirty="0"/>
              <a:t>Add the Enhanced Broadcast Services Request Control subfield and the Requested Time to Termination subfield into the Enhanced Broadcast Services Request Tuples field.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dirty="0"/>
              <a:t>Add the Requested Time to Termination Present subfield into the Enhanced Broadcast Services Request Control field.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dirty="0"/>
              <a:t>Additional discussion on security needed</a:t>
            </a:r>
          </a:p>
          <a:p>
            <a:endParaRPr lang="en-US" altLang="zh-CN" dirty="0"/>
          </a:p>
          <a:p>
            <a:r>
              <a:rPr lang="en-US" altLang="zh-CN" dirty="0"/>
              <a:t>Y/N/A: 6 – 1 - 4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42112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400" dirty="0"/>
              <a:t>Do you agree to make the following changes to </a:t>
            </a:r>
            <a:r>
              <a:rPr lang="en-US" altLang="zh-CN" sz="1400" dirty="0">
                <a:sym typeface="+mn-ea"/>
              </a:rPr>
              <a:t>the EBCS Request/Response element (as shown in slide 4 and 5 of 11-21/897r0) and Enhanced Broadcast Services Request/Response ANQP-element (as shown in slide 7 and 8 of 11-21/897r0)</a:t>
            </a:r>
            <a:r>
              <a:rPr lang="en-US" altLang="zh-CN" sz="1400" dirty="0"/>
              <a:t>?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200" b="1" dirty="0"/>
              <a:t>For EBCS Request element: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Add Request Authentication Info subfield into the EBCS Request Info Control subfield.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200" b="1" dirty="0"/>
              <a:t>For EBCS Response element: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Present subfield into the EBCS Response Info Control subfield.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subfield into the EBCS Response Information Set field if Authentication Info Present subfield equals to 1. </a:t>
            </a:r>
          </a:p>
          <a:p>
            <a:pPr lvl="1"/>
            <a:r>
              <a:rPr lang="en-US" altLang="zh-CN" sz="1200" dirty="0"/>
              <a:t>Note: Enhanced Broadcast Services Request Control subfield is added into the Enhanced Broadcast Services Request Tuples field as per Straw Poll #30 (doc:11-21-0599/r1).</a:t>
            </a:r>
          </a:p>
          <a:p>
            <a:endParaRPr lang="en-US" altLang="zh-CN" sz="1400" dirty="0"/>
          </a:p>
          <a:p>
            <a:r>
              <a:rPr lang="en-US" altLang="zh-CN" sz="2000" dirty="0"/>
              <a:t>Y/N/</a:t>
            </a:r>
            <a:r>
              <a:rPr lang="en-US" altLang="zh-CN" sz="2000"/>
              <a:t>A: 1-3-5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63982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#105 -- #112</a:t>
            </a:r>
          </a:p>
          <a:p>
            <a:r>
              <a:rPr lang="en-US" strike="sngStrike" dirty="0"/>
              <a:t>Straw Polls  -- #xx -- #xx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6123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11/21-0608r2.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64677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11-21/0404r0 (March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11-21/0513r0 (Mar 23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11-21/0561r0 (Mar 30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11-21/0603r0 (Apr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11-21/0657r1 (Apr 13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11-21/0693r0 (Apr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11-21/0710r0 (Apr 27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11-21/0742r0 (May 4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5608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“2021-05-11 – ready for motion” tab of 11-20/1985r30.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Stephen McCann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1696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28699"/>
            <a:ext cx="7770813" cy="1065213"/>
          </a:xfrm>
        </p:spPr>
        <p:txBody>
          <a:bodyPr/>
          <a:lstStyle/>
          <a:p>
            <a:r>
              <a:rPr lang="en-US" dirty="0"/>
              <a:t>Motion #108</a:t>
            </a:r>
            <a:br>
              <a:rPr lang="en-US" dirty="0"/>
            </a:br>
            <a:r>
              <a:rPr lang="en-US" dirty="0"/>
              <a:t>Approval of Comment Resolution</a:t>
            </a:r>
            <a:br>
              <a:rPr lang="en-US" dirty="0"/>
            </a:br>
            <a:r>
              <a:rPr lang="en-US" dirty="0"/>
              <a:t>(Change Resolution for CID 1091)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47763"/>
            <a:ext cx="7770813" cy="3889549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to CHANGE the comment resolution for CID 1091 to:</a:t>
            </a:r>
            <a:br>
              <a:rPr lang="en-GB" sz="1600" dirty="0"/>
            </a:br>
            <a:br>
              <a:rPr lang="en-GB" sz="1600" dirty="0"/>
            </a:br>
            <a:r>
              <a:rPr lang="en-GB" sz="1600" dirty="0"/>
              <a:t>Revised: Change Negotiation Method to a bitmask that can accommodate multiple choices, as shown in document URL https://</a:t>
            </a:r>
            <a:r>
              <a:rPr lang="en-GB" sz="1600" dirty="0" err="1"/>
              <a:t>mentor.ieee.org</a:t>
            </a:r>
            <a:r>
              <a:rPr lang="en-GB" sz="1600" dirty="0"/>
              <a:t>/802.11/</a:t>
            </a:r>
            <a:r>
              <a:rPr lang="en-GB" sz="1600" dirty="0" err="1"/>
              <a:t>dcn</a:t>
            </a:r>
            <a:r>
              <a:rPr lang="en-GB" sz="1600" dirty="0"/>
              <a:t>/21/11-21-0581-06-00bc-conflict-1091-1451.docx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11952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#109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“2021-05-14a – ready for motion” tab of 11-20/1985r32.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Abhi</a:t>
            </a:r>
            <a:r>
              <a:rPr lang="en-GB" sz="1600" dirty="0"/>
              <a:t> Patil 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817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2021 – September 2021 </a:t>
            </a:r>
            <a:r>
              <a:rPr lang="en-US" dirty="0" err="1"/>
              <a:t>Telcos</a:t>
            </a:r>
            <a:r>
              <a:rPr lang="en-US" dirty="0"/>
              <a:t>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#126 -- #xxx</a:t>
            </a:r>
          </a:p>
          <a:p>
            <a:r>
              <a:rPr lang="en-US" dirty="0"/>
              <a:t>Straw Polls  -- #33-- #xxx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3310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#110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 – editor - ready for motion” tab of 11-20/1985r32.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Antonio de la Oliva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94255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#111</a:t>
            </a:r>
            <a:br>
              <a:rPr lang="en-US" dirty="0"/>
            </a:br>
            <a:r>
              <a:rPr lang="en-US" dirty="0"/>
              <a:t>Approval of </a:t>
            </a:r>
            <a:r>
              <a:rPr lang="en-US" dirty="0" err="1"/>
              <a:t>TGbc</a:t>
            </a:r>
            <a:r>
              <a:rPr lang="en-US" dirty="0"/>
              <a:t> Time Line (Changes)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 Line as shown on slide 31 of 11-21/0606r1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Hitoshi Morioka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309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“2021-05-14b – ready for motion” tab of 11-20/1985r33.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Hitoshi Morioka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01187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2021 – May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#103 -- #104</a:t>
            </a:r>
          </a:p>
          <a:p>
            <a:r>
              <a:rPr lang="en-US" strike="sngStrike" dirty="0"/>
              <a:t>Straw Polls  -- #xx -- #xx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4530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#103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“2021-04-13” tab of 11-20/01985r26.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Hiroshi Mano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29249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#104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“2021-05-04 - ready for motion” tab of 11-20/01985r29.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Stephen McCann,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Motion announced to WG Reflector on April 20,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98457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#94 -- #102</a:t>
            </a:r>
          </a:p>
          <a:p>
            <a:r>
              <a:rPr lang="en-US" dirty="0"/>
              <a:t>Straw Polls  -- #29 -- #29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7028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11/21-0198r1.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75720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#95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11-21/0037r2 (January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11-21/0127r0 (Jan 19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11-21/0150r0 (Jan 26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11-21/0187r1 (Feb 2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11-21/0231r0 (Feb 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11-21/0249r0 (Feb 16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11-21/0315r0 (Feb 23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11-21/0356r0 (Mar 2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4793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#96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for CID 1237 as contained in 11-21/0238r03.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Hitoshi Morioka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1845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#126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“2021-08-24 - ready for motion” tab of 11-20/01985r42.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Stephen McCann / Hitoshi Morioka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81194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approve the comment resolution for CIDs 1011, 1012, 1046, 1047, 1069, 1215, 1451, 1452, 1453, 1456, 1494, 1495, 1512, 1513, 1531, 1532, 1562 and 1602 as presented in document https://</a:t>
            </a:r>
            <a:r>
              <a:rPr lang="en-GB" sz="1200" dirty="0" err="1"/>
              <a:t>mentor.ieee.org</a:t>
            </a:r>
            <a:r>
              <a:rPr lang="en-GB" sz="1200" dirty="0"/>
              <a:t>/802.11/</a:t>
            </a:r>
            <a:r>
              <a:rPr lang="en-GB" sz="1200" dirty="0" err="1"/>
              <a:t>dcn</a:t>
            </a:r>
            <a:r>
              <a:rPr lang="en-GB" sz="1200" dirty="0"/>
              <a:t>/21/11-21-0176-04-00bc-excel-with-resolution-assigned-to-antonio.xlsx.</a:t>
            </a:r>
            <a:endParaRPr lang="en-GB" sz="1600" dirty="0"/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Antonio de la Oliva / Stephen McCann</a:t>
            </a:r>
          </a:p>
          <a:p>
            <a:r>
              <a:rPr lang="en-GB" sz="1600" dirty="0"/>
              <a:t>Y/N/A: 8/5/17  -- motion fails (pending validation of yes and no votes)</a:t>
            </a:r>
          </a:p>
          <a:p>
            <a:endParaRPr lang="en-GB" sz="1600" dirty="0"/>
          </a:p>
          <a:p>
            <a:r>
              <a:rPr lang="en-GB" sz="1600" dirty="0"/>
              <a:t>Note – outcome after audit:</a:t>
            </a:r>
          </a:p>
          <a:p>
            <a:r>
              <a:rPr lang="en-GB" sz="1600" dirty="0"/>
              <a:t>	Yes: 7</a:t>
            </a:r>
          </a:p>
          <a:p>
            <a:r>
              <a:rPr lang="en-GB" sz="1600" dirty="0"/>
              <a:t>	No: 5</a:t>
            </a:r>
          </a:p>
          <a:p>
            <a:r>
              <a:rPr lang="en-GB" sz="1600" dirty="0"/>
              <a:t>One Yes voter could not be validated as a voting member.</a:t>
            </a:r>
          </a:p>
          <a:p>
            <a:r>
              <a:rPr lang="en-GB" sz="1600" dirty="0"/>
              <a:t>Outcome of motion unchanged – motion fails.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63136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#97a</a:t>
            </a:r>
            <a:br>
              <a:rPr lang="en-US" dirty="0"/>
            </a:br>
            <a:r>
              <a:rPr lang="en-US" dirty="0"/>
              <a:t>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approve the comment resolution for CIDs 1011, 1012, 1046, 1047, 1069, 1215, 1451, 1452, 1453, 1456, 1494, 1495, 1512, 1513, 1531, 1532, 1562 and 1602 as presented in document https://</a:t>
            </a:r>
            <a:r>
              <a:rPr lang="en-GB" sz="1200" dirty="0" err="1"/>
              <a:t>mentor.ieee.org</a:t>
            </a:r>
            <a:r>
              <a:rPr lang="en-GB" sz="1200" dirty="0"/>
              <a:t>/802.11/</a:t>
            </a:r>
            <a:r>
              <a:rPr lang="en-GB" sz="1200" dirty="0" err="1"/>
              <a:t>dcn</a:t>
            </a:r>
            <a:r>
              <a:rPr lang="en-GB" sz="1200" dirty="0"/>
              <a:t>/21/11-21-0176-04-00bc-excel-with-resolution-assigned-to-antonio.xlsx; and</a:t>
            </a:r>
            <a:endParaRPr lang="en-GB" sz="1600" dirty="0"/>
          </a:p>
          <a:p>
            <a:pPr lvl="1">
              <a:buFont typeface="Times New Roman" pitchFamily="16" charset="0"/>
              <a:buChar char="•"/>
            </a:pPr>
            <a:r>
              <a:rPr lang="en-GB" sz="1200" strike="sngStrike" dirty="0"/>
              <a:t>approve the changes to the </a:t>
            </a:r>
            <a:r>
              <a:rPr lang="en-GB" sz="1200" strike="sngStrike" dirty="0" err="1"/>
              <a:t>TGbc</a:t>
            </a:r>
            <a:r>
              <a:rPr lang="en-GB" sz="1200" strike="sngStrike" dirty="0"/>
              <a:t> draft as shown in https://</a:t>
            </a:r>
            <a:r>
              <a:rPr lang="en-GB" sz="1200" strike="sngStrike" dirty="0" err="1"/>
              <a:t>mentor.ieee.org</a:t>
            </a:r>
            <a:r>
              <a:rPr lang="en-GB" sz="1200" strike="sngStrike" dirty="0"/>
              <a:t>/802.11/</a:t>
            </a:r>
            <a:r>
              <a:rPr lang="en-GB" sz="1200" strike="sngStrike" dirty="0" err="1"/>
              <a:t>dcn</a:t>
            </a:r>
            <a:r>
              <a:rPr lang="en-GB" sz="1200" strike="sngStrike" dirty="0"/>
              <a:t>/21/11-21-0314-02-00bc-discussion-on-9-4-5-100.docx and https://</a:t>
            </a:r>
            <a:r>
              <a:rPr lang="en-GB" sz="1200" strike="sngStrike" dirty="0" err="1"/>
              <a:t>mentor.ieee.org</a:t>
            </a:r>
            <a:r>
              <a:rPr lang="en-GB" sz="1200" strike="sngStrike" dirty="0"/>
              <a:t>/802.11/</a:t>
            </a:r>
            <a:r>
              <a:rPr lang="en-GB" sz="1200" strike="sngStrike" dirty="0" err="1"/>
              <a:t>dcn</a:t>
            </a:r>
            <a:r>
              <a:rPr lang="en-GB" sz="1200" strike="sngStrike" dirty="0"/>
              <a:t>/21/11-21-0341-01-00bc_suppoting_document_CID1011-1012-1046-1047-1069.docx; 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Mark Rison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3379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E239F-5927-194F-83FF-E5CB76067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8FA7F-9671-2F48-B041-E2D53FC90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11-21/0176r7.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Mover / Second: Antonio de la Oliva / Stephen McCann</a:t>
            </a:r>
          </a:p>
          <a:p>
            <a:pPr marL="0" indent="0"/>
            <a:r>
              <a:rPr lang="en-US" dirty="0"/>
              <a:t>Y/N/A: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67316F-C51D-6D47-9D85-E2516CEE09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D4E16-16E7-6E40-BE17-573B8C7C5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75DF1E-9BCD-A447-9849-25374CE777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19714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975F2-3EF8-3649-84C6-F1AF8AD5B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#99</a:t>
            </a:r>
            <a:br>
              <a:rPr lang="en-US" dirty="0"/>
            </a:br>
            <a:r>
              <a:rPr lang="en-US" dirty="0"/>
              <a:t>Approval of changes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00EEC-4749-634C-A6E8-DBC6D0BD1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changes to the </a:t>
            </a:r>
            <a:r>
              <a:rPr lang="en-US" dirty="0" err="1"/>
              <a:t>TGbc</a:t>
            </a:r>
            <a:r>
              <a:rPr lang="en-US" dirty="0"/>
              <a:t> Draft as shown in 11-21/0314r5;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implement the changes.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Mover / Second: Antonio de la Oliva / Hitoshi Morioka</a:t>
            </a:r>
          </a:p>
          <a:p>
            <a:pPr marL="0" indent="0"/>
            <a:r>
              <a:rPr lang="en-US" dirty="0"/>
              <a:t>Y/N/A: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45FBC-B6A3-3A44-9887-EA52A8647D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46DFA-CEF1-CD4F-8F26-9E348A8FEA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E0A087-ADA1-0947-B80C-D573BB7E62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7040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introduce a NDP feedback-based acknowledgment mechanism for GCR transmission in 11bc as described in 11-21/0362r1.</a:t>
            </a:r>
          </a:p>
          <a:p>
            <a:endParaRPr lang="en-US" altLang="zh-CN" dirty="0"/>
          </a:p>
          <a:p>
            <a:r>
              <a:rPr lang="en-US" altLang="zh-CN" dirty="0"/>
              <a:t>Note: this NDP feedback-based acknowledgment mechanism is optional.</a:t>
            </a:r>
          </a:p>
          <a:p>
            <a:endParaRPr lang="en-US" altLang="zh-CN" dirty="0"/>
          </a:p>
          <a:p>
            <a:r>
              <a:rPr lang="en-US" altLang="zh-CN" dirty="0"/>
              <a:t>Y/N/A:  29 / 21 / 4.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845572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“2021-03-11” tab and the “2021-03-12” tab of 11-21/0033r02.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Hitoshi Morioka /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endParaRPr lang="en-US" dirty="0"/>
          </a:p>
          <a:p>
            <a:pPr marL="0" indent="0"/>
            <a:r>
              <a:rPr lang="en-US" dirty="0"/>
              <a:t>Y / N / 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23542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“not discussed” tab of 11-21/0033r02, with the exception of the following CID(s): 1106.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Hitoshi Morioka / Stephen McCann</a:t>
            </a:r>
          </a:p>
          <a:p>
            <a:pPr marL="0" indent="0"/>
            <a:r>
              <a:rPr lang="en-US" dirty="0"/>
              <a:t>Y / N / A: 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565264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of 11-21/0085r07, with the exception of the following CID(s): 1014 and 1015.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Stephen McCann / Hitoshi Morioka</a:t>
            </a:r>
          </a:p>
          <a:p>
            <a:pPr marL="0" indent="0"/>
            <a:r>
              <a:rPr lang="en-US" dirty="0"/>
              <a:t>Y / N / A: 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414174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– March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#89 -- #92</a:t>
            </a:r>
          </a:p>
          <a:p>
            <a:r>
              <a:rPr lang="en-US" dirty="0"/>
              <a:t>Straw Polls  -- #28 -- #28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0436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#89</a:t>
            </a:r>
            <a:br>
              <a:rPr lang="en-US" dirty="0"/>
            </a:br>
            <a:r>
              <a:rPr lang="en-US" dirty="0"/>
              <a:t>Discard of erroneous comment resolution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discard the resolution of CID 1273 (i.e. set the resolution and resolution status to “empty”)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The agreed resolution for CID 1237 was imported under CID 1273 and subsequently approved. This needs to be reverted.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177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“2021-09-07 - ready for motion” tab of 11-20/01985r44.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</a:t>
            </a:r>
            <a:r>
              <a:rPr lang="en-GB" sz="1600"/>
              <a:t>Hitoshi Morioka</a:t>
            </a:r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305981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“2021-01-26 – ready for motion” as contained in 11-20/1985r14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sz="2000" dirty="0"/>
              <a:t>Note – The agreed resolution for CID 1237 was erroneously imported under CID 1273 and subsequently approved. This motion approves the resolution for CID 1237 which was marked as ready-for-motion.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EF3D48-8B8F-0A4D-9C04-D11AA1F37437}"/>
              </a:ext>
            </a:extLst>
          </p:cNvPr>
          <p:cNvSpPr txBox="1"/>
          <p:nvPr/>
        </p:nvSpPr>
        <p:spPr>
          <a:xfrm rot="1786930">
            <a:off x="6311098" y="3679890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Motion tabled</a:t>
            </a:r>
          </a:p>
          <a:p>
            <a:r>
              <a:rPr lang="en-US" dirty="0">
                <a:solidFill>
                  <a:srgbClr val="0070C0"/>
                </a:solidFill>
              </a:rPr>
              <a:t>Per subsidiary motion 90a</a:t>
            </a:r>
          </a:p>
        </p:txBody>
      </p:sp>
    </p:spTree>
    <p:extLst>
      <p:ext uri="{BB962C8B-B14F-4D97-AF65-F5344CB8AC3E}">
        <p14:creationId xmlns:p14="http://schemas.microsoft.com/office/powerpoint/2010/main" val="20110063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F62E7-6AF6-2646-A8F3-C640561E1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CE354-D863-E748-B8C7-9445ED174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table the motion #90</a:t>
            </a:r>
          </a:p>
          <a:p>
            <a:endParaRPr lang="en-US" dirty="0"/>
          </a:p>
          <a:p>
            <a:r>
              <a:rPr lang="en-US" dirty="0"/>
              <a:t>Moved: Hitoshi Morioka</a:t>
            </a:r>
          </a:p>
          <a:p>
            <a:endParaRPr lang="en-US" dirty="0"/>
          </a:p>
          <a:p>
            <a:r>
              <a:rPr lang="en-US" dirty="0"/>
              <a:t>No objections, motion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275DA0-C46D-FD48-BC7F-E4590FAAF8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8D001-97BD-D44C-806E-20D85A6174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584F0C-5BB9-B846-B321-8FC6814147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12794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“2021-01-27 – ready for motion” as contained in 11-20/1985r14.</a:t>
            </a:r>
          </a:p>
          <a:p>
            <a:endParaRPr lang="en-US" dirty="0"/>
          </a:p>
          <a:p>
            <a:r>
              <a:rPr lang="en-US" dirty="0"/>
              <a:t>Mover:	Carol Ansley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Resolutions for editorial comments (as previously discussed and marked as ready-for-motion).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873031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“2021-02-02 – ready for motion” as contained in 11-20/1985r15.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2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67370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#93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“2021-02-09 – ready for motion” as contained in 11-20/1985r17.</a:t>
            </a:r>
          </a:p>
          <a:p>
            <a:endParaRPr lang="en-US" dirty="0"/>
          </a:p>
          <a:p>
            <a:r>
              <a:rPr lang="en-US" dirty="0"/>
              <a:t>Mover:	Abhishek Patil</a:t>
            </a:r>
          </a:p>
          <a:p>
            <a:r>
              <a:rPr lang="en-US" dirty="0"/>
              <a:t>Second:	</a:t>
            </a:r>
            <a:r>
              <a:rPr lang="en-US"/>
              <a:t>Stephen McCann</a:t>
            </a:r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9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60688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168E3-4175-0244-B301-9253EF73C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99649-D997-A84F-AA6A-38D91B38A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introduce a NDP feedback based acknowledgment mechanism for multicast transmission in 11bc (as discussed in 11-20/1976r3)</a:t>
            </a:r>
          </a:p>
          <a:p>
            <a:endParaRPr lang="en-US" altLang="zh-CN" dirty="0"/>
          </a:p>
          <a:p>
            <a:r>
              <a:rPr lang="en-US" altLang="zh-CN" dirty="0"/>
              <a:t>Y/N/A: 4 – 6 - 5</a:t>
            </a:r>
          </a:p>
          <a:p>
            <a:endParaRPr lang="en-US" altLang="zh-CN" dirty="0"/>
          </a:p>
          <a:p>
            <a:r>
              <a:rPr lang="en-US" altLang="zh-CN" dirty="0"/>
              <a:t>Note: 11-20/1976 was discussed in the telco on 2021-01-26.</a:t>
            </a:r>
          </a:p>
          <a:p>
            <a:pPr marL="0" indent="0">
              <a:buNone/>
            </a:pPr>
            <a:endParaRPr lang="en-US" altLang="zh-CN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F04E5-7011-3C42-AC96-FB71AA8503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7941C-DAB8-A04C-8857-8C1A108FBD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622783-288C-AA41-9786-6E3F1EC864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22285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#85 -- #88</a:t>
            </a:r>
          </a:p>
          <a:p>
            <a:r>
              <a:rPr lang="en-US" dirty="0"/>
              <a:t>Straw Polls  -- #27 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04483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11/20-1916r3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68532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11-20/1930r0 (November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11-20/1972r0 (Nov 17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/>
              <a:t>11-21/0009r1 </a:t>
            </a:r>
            <a:r>
              <a:rPr lang="en-GB" sz="1400" dirty="0"/>
              <a:t>(Jan 5 telco),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86700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“2021-01-05 – rdy4motion” tab of 11-20/1985r5.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</a:t>
            </a:r>
            <a:r>
              <a:rPr lang="en-US"/>
              <a:t>A: 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374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#113 -- #125</a:t>
            </a:r>
          </a:p>
          <a:p>
            <a:r>
              <a:rPr lang="en-US" dirty="0"/>
              <a:t>Straw Polls  -- #32 -- #32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87649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A2B52-93C1-D144-B879-ACFF77D1F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6D7C7-6FC4-9C4D-A7C4-5064B1FDE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adding the proposed text on slide 10-13 of 11-20/1976r2  to 802.11bc Draft?</a:t>
            </a:r>
          </a:p>
          <a:p>
            <a:endParaRPr lang="en-US" dirty="0"/>
          </a:p>
          <a:p>
            <a:r>
              <a:rPr lang="en-US" dirty="0"/>
              <a:t>Y - 4</a:t>
            </a:r>
          </a:p>
          <a:p>
            <a:r>
              <a:rPr lang="en-US" dirty="0"/>
              <a:t>N - 0</a:t>
            </a:r>
          </a:p>
          <a:p>
            <a:r>
              <a:rPr lang="en-US" dirty="0"/>
              <a:t>Need more time to decide. - 8</a:t>
            </a:r>
          </a:p>
          <a:p>
            <a:r>
              <a:rPr lang="en-US" dirty="0"/>
              <a:t>A – 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79F71-1F01-454F-837A-C146C38BF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856FB-BD1A-E74F-90FA-0E85838C94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DC2AB3-26D2-3C41-B0DD-FCA81383E5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35802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“2021-01-12 – ready for motion” and “2021-01-13 – ready for motion” tabs of 11-20/1985r9.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 Approved by unanimous consent (one voting </a:t>
            </a:r>
            <a:r>
              <a:rPr lang="en-US"/>
              <a:t>member abstaining).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80371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#78 </a:t>
            </a:r>
            <a:r>
              <a:rPr lang="en-US"/>
              <a:t>-- #84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79562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11/20-1625r1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40132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#79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11-20/1460r0 (September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11-20/1549r0 (Sep 29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11-20/1575r0 (Oct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11-20/1675r0 (Oct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11-20/1714r1 (Oct 27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10990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#80</a:t>
            </a:r>
            <a:br>
              <a:rPr lang="en-US" dirty="0"/>
            </a:br>
            <a:r>
              <a:rPr lang="en-US" dirty="0"/>
              <a:t>Approval of agreed changed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11-20/1513r</a:t>
            </a:r>
            <a:r>
              <a:rPr lang="en-US" sz="1400" dirty="0">
                <a:solidFill>
                  <a:schemeClr val="tx1"/>
                </a:solidFill>
              </a:rPr>
              <a:t>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11-20/1613r1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11-20/1525r1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support for approval indicated by straw polls during telco. --&gt; Put on consent agenda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99212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#81</a:t>
            </a:r>
            <a:br>
              <a:rPr lang="en-US" dirty="0"/>
            </a:br>
            <a:r>
              <a:rPr lang="en-US" dirty="0"/>
              <a:t>Approval of changes to the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11-20/1524r1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11-20/1593r5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11-20/1671r1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additional submission, agreed to during telco on Oct 27.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83332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#82</a:t>
            </a:r>
            <a:br>
              <a:rPr lang="en-US" dirty="0"/>
            </a:br>
            <a:r>
              <a:rPr lang="en-US" dirty="0"/>
              <a:t>Changes to draft per Tuesday, Nov 2, 9:00h slot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11-20/1609</a:t>
            </a:r>
            <a:r>
              <a:rPr lang="en-GB" sz="1400" dirty="0">
                <a:solidFill>
                  <a:schemeClr val="tx1"/>
                </a:solidFill>
              </a:rPr>
              <a:t>r1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Modification of </a:t>
            </a:r>
            <a:r>
              <a:rPr lang="en-GB" sz="1400" dirty="0" err="1"/>
              <a:t>eBCS</a:t>
            </a:r>
            <a:r>
              <a:rPr lang="en-GB" sz="1400" dirty="0"/>
              <a:t> Info frame</a:t>
            </a:r>
            <a:r>
              <a:rPr lang="en-GB" sz="1400" dirty="0">
                <a:latin typeface="Arial" panose="020B0604020202020204" pitchFamily="34" charset="0"/>
              </a:rPr>
              <a:t> (H. Morioka)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11-20/1769r</a:t>
            </a:r>
            <a:r>
              <a:rPr lang="en-GB" sz="1400" dirty="0">
                <a:solidFill>
                  <a:schemeClr val="tx1"/>
                </a:solidFill>
              </a:rPr>
              <a:t>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Revision of Enhanced Broadcast Request/Response ANQP-element</a:t>
            </a:r>
            <a:r>
              <a:rPr lang="en-GB" sz="1400" dirty="0">
                <a:latin typeface="Arial" panose="020B0604020202020204" pitchFamily="34" charset="0"/>
              </a:rPr>
              <a:t> (A. de la Oliva)</a:t>
            </a:r>
            <a:endParaRPr lang="en-GB" sz="1400" dirty="0">
              <a:solidFill>
                <a:schemeClr val="tx1"/>
              </a:solidFill>
            </a:endParaRP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Hitoshi Morioka / Antonio de la Oliva</a:t>
            </a:r>
          </a:p>
          <a:p>
            <a:r>
              <a:rPr lang="en-GB" sz="1600" dirty="0"/>
              <a:t>Approved by unanimous consent </a:t>
            </a:r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57210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#83</a:t>
            </a:r>
            <a:br>
              <a:rPr lang="en-US" dirty="0"/>
            </a:br>
            <a:r>
              <a:rPr lang="en-US" dirty="0"/>
              <a:t>Approval of MIB and PICS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11-20/1694r</a:t>
            </a:r>
            <a:r>
              <a:rPr lang="en-GB" sz="1400" dirty="0">
                <a:solidFill>
                  <a:srgbClr val="FF0000"/>
                </a:solidFill>
              </a:rPr>
              <a:t>4</a:t>
            </a:r>
            <a:r>
              <a:rPr lang="en-GB" sz="1400" dirty="0"/>
              <a:t> (MIB)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11-20/1695r</a:t>
            </a:r>
            <a:r>
              <a:rPr lang="en-GB" sz="1400" dirty="0">
                <a:solidFill>
                  <a:srgbClr val="FF0000"/>
                </a:solidFill>
              </a:rPr>
              <a:t>3</a:t>
            </a:r>
            <a:r>
              <a:rPr lang="en-GB" sz="1400" dirty="0">
                <a:solidFill>
                  <a:schemeClr val="tx1"/>
                </a:solidFill>
              </a:rPr>
              <a:t> (PICS)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endParaRPr lang="en-GB" sz="1600" strike="sngStrike" dirty="0"/>
          </a:p>
          <a:p>
            <a:r>
              <a:rPr lang="en-GB" sz="1600" dirty="0"/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00907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E6F49-5E12-F346-867A-2BAE30927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#84</a:t>
            </a:r>
            <a:br>
              <a:rPr lang="en-US" dirty="0"/>
            </a:br>
            <a:r>
              <a:rPr lang="en-US" dirty="0"/>
              <a:t>Create </a:t>
            </a:r>
            <a:r>
              <a:rPr lang="en-US" dirty="0" err="1"/>
              <a:t>TGbc</a:t>
            </a:r>
            <a:r>
              <a:rPr lang="en-US" dirty="0"/>
              <a:t> D1.0 and Approve WG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31C-ED97-144E-A612-10C923EFB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Move to: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Instruct the </a:t>
            </a:r>
            <a:r>
              <a:rPr lang="en-US" sz="1800" dirty="0" err="1"/>
              <a:t>TGbc</a:t>
            </a:r>
            <a:r>
              <a:rPr lang="en-US" sz="1800" dirty="0"/>
              <a:t> editor to prepare IEEE P802.11bc D1.0 by incorporating P802.11bc D0.3 and all accepted changes per motions contained in 11-18/2123r21,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and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Approve a 30-day Working Group Technical Letter Ballot asking the question “Should P802.11bc D1.0 be forwarded to SA Ballot?”</a:t>
            </a:r>
          </a:p>
          <a:p>
            <a:pPr marL="0" lvl="0" indent="0"/>
            <a:endParaRPr lang="en-US" dirty="0"/>
          </a:p>
          <a:p>
            <a:pPr marL="0" lvl="0" indent="0"/>
            <a:r>
              <a:rPr lang="en-US" dirty="0"/>
              <a:t>Moved / Second: Stephen McCann / Abhishek Patil</a:t>
            </a:r>
          </a:p>
          <a:p>
            <a:pPr marL="0" lvl="0" indent="0"/>
            <a:r>
              <a:rPr lang="en-US" dirty="0"/>
              <a:t>Approved by unanimous consent (62 people on the call, 36 Voting members present)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D5D99-0A98-ED4D-92A1-4187DF31D1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BDFDA-CDA0-8841-ABCE-640770791B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F0109B-86D4-CD4B-9AC0-947591CCD5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123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11/21-0958r2.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315950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Modified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11/20-1625r2</a:t>
            </a:r>
          </a:p>
          <a:p>
            <a:endParaRPr lang="en-US" dirty="0"/>
          </a:p>
          <a:p>
            <a:r>
              <a:rPr lang="en-US" dirty="0"/>
              <a:t>Mover:	Hitoshi Morioka / Abhishek Patil</a:t>
            </a:r>
          </a:p>
          <a:p>
            <a:r>
              <a:rPr lang="en-US" dirty="0"/>
              <a:t>Second:	</a:t>
            </a:r>
          </a:p>
          <a:p>
            <a:endParaRPr lang="en-US" dirty="0"/>
          </a:p>
          <a:p>
            <a:r>
              <a:rPr lang="en-US" strike="sngStrike" dirty="0"/>
              <a:t>Approved by unanimous consent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49987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A0ED2-D84E-894C-94DE-5399D577D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Reaffirmation of </a:t>
            </a:r>
            <a:r>
              <a:rPr lang="en-US" dirty="0" err="1"/>
              <a:t>TGbc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FAAA8-2461-7844-9A88-25A79BA6B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reaffirm the </a:t>
            </a:r>
            <a:r>
              <a:rPr lang="en-US" dirty="0" err="1"/>
              <a:t>TGbc</a:t>
            </a:r>
            <a:r>
              <a:rPr lang="en-US" dirty="0"/>
              <a:t> CSD as contained in </a:t>
            </a:r>
            <a:r>
              <a:rPr lang="en-US" dirty="0">
                <a:hlinkClick r:id="rId2"/>
              </a:rPr>
              <a:t>https://mentor.ieee.org/802-ec/dcn/18/ec-18-0250-00-ACSD-p802-11bc.pdf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r>
              <a:rPr lang="en-US" dirty="0"/>
              <a:t>Second:	Stephen McCann</a:t>
            </a:r>
          </a:p>
          <a:p>
            <a:pPr marL="0" indent="0"/>
            <a:r>
              <a:rPr lang="en-US" dirty="0"/>
              <a:t>Approved by unanimous consent (20 participants in the call; 15 voting members)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87B17-3DA4-6648-8A77-8017D5FBEE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69B08-16D8-7841-BE86-AC3760D9F1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826C89-24C2-7D4E-87DB-02FA6121D9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35175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dirty="0"/>
              <a:t>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n/a</a:t>
            </a:r>
          </a:p>
          <a:p>
            <a:r>
              <a:rPr lang="en-US" dirty="0"/>
              <a:t>Straw Polls  #23 -- #26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46056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subsequent call.</a:t>
            </a:r>
          </a:p>
          <a:p>
            <a:pPr marL="0" indent="0"/>
            <a:r>
              <a:rPr lang="en-US" sz="1600" dirty="0"/>
              <a:t>Note: this straw poll makes the former straw poll #23 obsolete.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6631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11-20/1613r1 (D0.2 Editorial Comments , Hitoshi Morioka (SRC Software)).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8599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	11-20/1525r1 (MLME For </a:t>
            </a:r>
            <a:r>
              <a:rPr lang="en-US" dirty="0" err="1"/>
              <a:t>eBCS</a:t>
            </a:r>
            <a:r>
              <a:rPr lang="en-US" dirty="0"/>
              <a:t> Termination Notice; 	</a:t>
            </a:r>
            <a:r>
              <a:rPr lang="en-US" dirty="0" err="1"/>
              <a:t>Xiaofei</a:t>
            </a:r>
            <a:r>
              <a:rPr lang="en-US" dirty="0"/>
              <a:t> Wang (</a:t>
            </a:r>
            <a:r>
              <a:rPr lang="en-US" dirty="0" err="1"/>
              <a:t>InterDigital</a:t>
            </a:r>
            <a:r>
              <a:rPr lang="en-US" dirty="0"/>
              <a:t>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66309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11-20/1513r1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093ADF-B91C-C342-BF00-0DBFD5936D41}"/>
              </a:ext>
            </a:extLst>
          </p:cNvPr>
          <p:cNvSpPr txBox="1"/>
          <p:nvPr/>
        </p:nvSpPr>
        <p:spPr>
          <a:xfrm rot="19118429">
            <a:off x="6017475" y="1335513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Obsolete </a:t>
            </a:r>
            <a:r>
              <a:rPr lang="de-DE" dirty="0" err="1">
                <a:solidFill>
                  <a:srgbClr val="FF0000"/>
                </a:solidFill>
              </a:rPr>
              <a:t>by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straw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poll</a:t>
            </a:r>
            <a:r>
              <a:rPr lang="de-DE" dirty="0">
                <a:solidFill>
                  <a:srgbClr val="FF0000"/>
                </a:solidFill>
              </a:rPr>
              <a:t> #26</a:t>
            </a:r>
          </a:p>
        </p:txBody>
      </p:sp>
    </p:spTree>
    <p:extLst>
      <p:ext uri="{BB962C8B-B14F-4D97-AF65-F5344CB8AC3E}">
        <p14:creationId xmlns:p14="http://schemas.microsoft.com/office/powerpoint/2010/main" val="264125528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#69 </a:t>
            </a:r>
            <a:r>
              <a:rPr lang="en-US"/>
              <a:t>-- #77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76319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11/20-1361r2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22410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#70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11-20/1083r0 (July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11-20/1201r0 (Aug 4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11-20/1207r0 (Aug 11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11-20/1244r1 (Aug 18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11-20/1306r2 (Aug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11-20/1382r0 (Sep 1 telco), and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11-20/1426r0 (Sep 8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104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#114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11-21/0773r0 (May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11-21/0849r0 (May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11-21/0896r0 (Jun 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11-21/0961r0 (Jun 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11-21/0972r0 (Jun 15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11-21/1005r0 (Jun 22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11-21/1010r0 (Jul 06 telco),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b="0" dirty="0"/>
              <a:t>Note: Minutes of July 9</a:t>
            </a:r>
            <a:r>
              <a:rPr lang="en-GB" sz="1600" b="0" baseline="30000" dirty="0"/>
              <a:t>th</a:t>
            </a:r>
            <a:r>
              <a:rPr lang="en-GB" sz="1600" b="0" dirty="0"/>
              <a:t> telco will be uploaded on Wednesday EOB and asked for approval on Friday.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680422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#71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”2020-08-25 ready for motion” and “2020-09-01 ready for motion” tabs of 11-20/1173r7.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43867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#72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20200914Moriokareadyformotion” tab of 11-20/1173r8.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Hitoshi Morioka/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28995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#73</a:t>
            </a:r>
            <a:br>
              <a:rPr lang="en-US" dirty="0"/>
            </a:br>
            <a:r>
              <a:rPr lang="en-US" dirty="0"/>
              <a:t>Approval of CRs agreed on 9/14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“2020-09-14b - ready for motion” tab of 11-20/1173r9.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92695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Approve</a:t>
            </a:r>
          </a:p>
          <a:p>
            <a:r>
              <a:rPr lang="en-US" sz="1600" b="0" dirty="0"/>
              <a:t>			Hitoshi Morioka (SRC Software) and</a:t>
            </a:r>
          </a:p>
          <a:p>
            <a:r>
              <a:rPr lang="en-US" sz="1600" b="0" dirty="0"/>
              <a:t>			Stephen McCann (SELF)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Vice Chairs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 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Second:	Antonio</a:t>
            </a:r>
          </a:p>
          <a:p>
            <a:r>
              <a:rPr lang="en-GB" sz="1600" dirty="0"/>
              <a:t>Approved by unanimous consent – There were 18 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91406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Confirm</a:t>
            </a:r>
          </a:p>
          <a:p>
            <a:r>
              <a:rPr lang="en-US" sz="1600" b="0" dirty="0"/>
              <a:t>			</a:t>
            </a:r>
            <a:r>
              <a:rPr lang="en-US" sz="1600" b="0" dirty="0" err="1"/>
              <a:t>Xiaofei</a:t>
            </a:r>
            <a:r>
              <a:rPr lang="en-US" sz="1600" b="0" dirty="0"/>
              <a:t> Wang (Interdigital)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Secretary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Stephen</a:t>
            </a:r>
          </a:p>
          <a:p>
            <a:r>
              <a:rPr lang="en-GB" sz="1600" dirty="0"/>
              <a:t>Second:	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Approved by unanimous consent -- There </a:t>
            </a:r>
            <a:r>
              <a:rPr lang="en-GB" sz="1600"/>
              <a:t>were 17 </a:t>
            </a:r>
            <a:r>
              <a:rPr lang="en-GB" sz="1600" dirty="0"/>
              <a:t>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75680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#76</a:t>
            </a:r>
            <a:br>
              <a:rPr lang="en-US" dirty="0"/>
            </a:br>
            <a:r>
              <a:rPr lang="en-US" dirty="0"/>
              <a:t>Approval of CRs agreed on 9/15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“2020-09-15 - ready for motion” tab of 11-20/1173r10.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/ Stephen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56482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#77</a:t>
            </a:r>
            <a:br>
              <a:rPr lang="en-US" dirty="0"/>
            </a:br>
            <a:r>
              <a:rPr lang="en-US" dirty="0"/>
              <a:t>Approval of CRs agreed on 9/17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“2020-09-17 - ready for motion” tab of 11-20/1173r11.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Stephen / </a:t>
            </a:r>
            <a:r>
              <a:rPr lang="en-GB" sz="1600" dirty="0" err="1"/>
              <a:t>Xiaofei</a:t>
            </a:r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04279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#21 -- #22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09596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“2020-09-01 – </a:t>
            </a:r>
            <a:r>
              <a:rPr lang="en-US" dirty="0" err="1"/>
              <a:t>Abhi</a:t>
            </a:r>
            <a:r>
              <a:rPr lang="en-US" dirty="0"/>
              <a:t> Straw Poll” tab of 11-20/1173r7?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82241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“2020-08-25 – </a:t>
            </a:r>
            <a:r>
              <a:rPr lang="en-US" dirty="0" err="1"/>
              <a:t>Abhi</a:t>
            </a:r>
            <a:r>
              <a:rPr lang="en-US" dirty="0"/>
              <a:t> Straw Poll” tab of 11-20/1173r5?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 (with </a:t>
            </a:r>
            <a:r>
              <a:rPr lang="en-US"/>
              <a:t>one abstain).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543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#115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“2021-07-12 - ready for motion” tab of 11-20/01985r37.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489281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#65 -- #68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62325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11/20-0999r1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308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11-19/2114r0 (Irvine Face-to-face meeting)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11-20/0229r0 (Feb 11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11-20/0230r0 (Feb 25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11-20/0231r0 (Mar 10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11-20/0232r0 (Mar 17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11-20/0437r1 (Mar 31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11-20/0438r0 (Apr 28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11-20/0754r0 (May 12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11-20/0785r0 (May 19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11-20/0850r0 (Jun 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11-20/0880r1 (Jun 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11-20/0945r1 (Jun 23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11-20/1023r0 (Jul 8 telco)</a:t>
            </a:r>
          </a:p>
          <a:p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066555" y="2636912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</p:txBody>
      </p:sp>
    </p:spTree>
    <p:extLst>
      <p:ext uri="{BB962C8B-B14F-4D97-AF65-F5344CB8AC3E}">
        <p14:creationId xmlns:p14="http://schemas.microsoft.com/office/powerpoint/2010/main" val="271668006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Motion #67</a:t>
            </a:r>
            <a:br>
              <a:rPr lang="en-US" sz="2800" dirty="0"/>
            </a:br>
            <a:r>
              <a:rPr lang="en-US" sz="2800" dirty="0"/>
              <a:t>Approval of speculative edits of the SFD &amp; Creation of D0.1 &amp; 10-day Comment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Approve the speculative edits of the SFD as contained in 11-20/0677r</a:t>
            </a:r>
            <a:r>
              <a:rPr lang="en-US" sz="1600" dirty="0">
                <a:solidFill>
                  <a:schemeClr val="accent6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update the (approved)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11-19/1429r3 accordingly and create a new revision R4,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Close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11-19/1429r4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convert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into a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Draft D0.1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Authorize a 10-day ”Comment Collection” on D0.1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Yes / No / Abstain: Approved by unanimous consent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327723" y="4800474"/>
            <a:ext cx="2785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  <a:p>
            <a:r>
              <a:rPr lang="en-US" sz="1800" dirty="0">
                <a:solidFill>
                  <a:schemeClr val="accent6"/>
                </a:solidFill>
              </a:rPr>
              <a:t>Addition in BLUE</a:t>
            </a:r>
          </a:p>
        </p:txBody>
      </p:sp>
    </p:spTree>
    <p:extLst>
      <p:ext uri="{BB962C8B-B14F-4D97-AF65-F5344CB8AC3E}">
        <p14:creationId xmlns:p14="http://schemas.microsoft.com/office/powerpoint/2010/main" val="72841527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#68</a:t>
            </a:r>
            <a:br>
              <a:rPr lang="en-US" dirty="0"/>
            </a:br>
            <a:r>
              <a:rPr lang="en-US" dirty="0"/>
              <a:t>Approval of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Timeline as contained in 11-2</a:t>
            </a:r>
            <a:r>
              <a:rPr lang="en-GB" sz="1600" dirty="0">
                <a:solidFill>
                  <a:schemeClr val="tx1"/>
                </a:solidFill>
              </a:rPr>
              <a:t>0/1000r0</a:t>
            </a:r>
            <a:r>
              <a:rPr lang="en-GB" sz="1600" dirty="0"/>
              <a:t> slide 31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Wang/ Stephen McCann</a:t>
            </a:r>
          </a:p>
          <a:p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131642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July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#10 -- #20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: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1: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2: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3: </a:t>
            </a:r>
            <a:r>
              <a:rPr lang="de-DE" dirty="0" err="1"/>
              <a:t>abstain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Results</a:t>
            </a:r>
            <a:r>
              <a:rPr lang="de-DE" dirty="0"/>
              <a:t>: Option 1/Option 2/</a:t>
            </a:r>
            <a:r>
              <a:rPr lang="de-DE"/>
              <a:t>Option 3: 2/4/2</a:t>
            </a:r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0977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11-19/2159r4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1951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11-20/886r3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452085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11-20/0039r2 </a:t>
            </a:r>
            <a:r>
              <a:rPr lang="de-DE" dirty="0" err="1"/>
              <a:t>and</a:t>
            </a:r>
            <a:r>
              <a:rPr lang="de-DE" dirty="0"/>
              <a:t> 11-20/932r1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6375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16309</TotalTime>
  <Words>12047</Words>
  <Application>Microsoft Macintosh PowerPoint</Application>
  <PresentationFormat>On-screen Show (4:3)</PresentationFormat>
  <Paragraphs>2096</Paragraphs>
  <Slides>203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203</vt:i4>
      </vt:variant>
    </vt:vector>
  </HeadingPairs>
  <TitlesOfParts>
    <vt:vector size="208" baseType="lpstr">
      <vt:lpstr>Arial</vt:lpstr>
      <vt:lpstr>Times New Roman</vt:lpstr>
      <vt:lpstr>Wingdings</vt:lpstr>
      <vt:lpstr>802-11-BCS-Chair-Slides-Template</vt:lpstr>
      <vt:lpstr>Document</vt:lpstr>
      <vt:lpstr>Motion Booklet for IEEE 802.11 TGbc</vt:lpstr>
      <vt:lpstr>Abstract</vt:lpstr>
      <vt:lpstr>July 2021 – September 2021 Telcos – Motions &amp; Straw Polls</vt:lpstr>
      <vt:lpstr>Motion #126 Approval of Comment Resolution</vt:lpstr>
      <vt:lpstr>Motion #127 Approval of Comment Resolution</vt:lpstr>
      <vt:lpstr>July 2021 Motions &amp; Straw Polls</vt:lpstr>
      <vt:lpstr>Motion #113 Approve Agenda</vt:lpstr>
      <vt:lpstr>Motion #114 Approval of Minutes</vt:lpstr>
      <vt:lpstr>Motion #115 Approval of Comment Resolution</vt:lpstr>
      <vt:lpstr>Motion #116 Approve Agenda</vt:lpstr>
      <vt:lpstr>Motion #117 Approval of Comment Resolution (Editorials)</vt:lpstr>
      <vt:lpstr>Motion #118 Approval changes to the TGbc draft</vt:lpstr>
      <vt:lpstr>Straw Poll #32</vt:lpstr>
      <vt:lpstr>Motion #119 Approve Agenda</vt:lpstr>
      <vt:lpstr>Motion #120 Approve Agenda</vt:lpstr>
      <vt:lpstr>Motion #121 Approval of Comment Resolution(s)</vt:lpstr>
      <vt:lpstr>Motion #122 Approval of comment resolution(s)</vt:lpstr>
      <vt:lpstr>Motion #123 Approval of comment resolution(s)</vt:lpstr>
      <vt:lpstr>Motion #124 Approval of timeline </vt:lpstr>
      <vt:lpstr>Motion #125 Approval of Minutes</vt:lpstr>
      <vt:lpstr>May 2021 – July 2021 – Motions &amp; Straw Polls</vt:lpstr>
      <vt:lpstr>Straw Poll #30</vt:lpstr>
      <vt:lpstr>Straw Poll #31</vt:lpstr>
      <vt:lpstr>May 2021 Motions &amp; Straw Polls</vt:lpstr>
      <vt:lpstr>Motion #105 Approve Agenda</vt:lpstr>
      <vt:lpstr>Motion #106 Approval of Minutes</vt:lpstr>
      <vt:lpstr>Motion #107 Approval of Comment Resolution</vt:lpstr>
      <vt:lpstr>Motion #108 Approval of Comment Resolution (Change Resolution for CID 1091)</vt:lpstr>
      <vt:lpstr>Motion #109 Approval of Comment Resolutions</vt:lpstr>
      <vt:lpstr>Motion #110 Approval of Comment Resolution</vt:lpstr>
      <vt:lpstr>Motion #111 Approval of TGbc Time Line (Changes)</vt:lpstr>
      <vt:lpstr>Motion #112 Approval of Comment Resolutions</vt:lpstr>
      <vt:lpstr>March 2021 – May 20021 – Motions &amp; Straw Polls</vt:lpstr>
      <vt:lpstr>Motion #103 Approval of Comment Resolution</vt:lpstr>
      <vt:lpstr>Motion #104 Approval of Comment Resolution</vt:lpstr>
      <vt:lpstr>March 2021 Motions &amp; Straw Polls</vt:lpstr>
      <vt:lpstr>Motion #94 Approve Agenda</vt:lpstr>
      <vt:lpstr>Motion #95 Approval of Minutes</vt:lpstr>
      <vt:lpstr>Motion #96 Approval of Comment Resolution</vt:lpstr>
      <vt:lpstr>Motion #97 Approval of Comment Resolution</vt:lpstr>
      <vt:lpstr>Motion #97a Motion to amend</vt:lpstr>
      <vt:lpstr>Motion #98 Approval of Comment Resolution</vt:lpstr>
      <vt:lpstr>Motion #99 Approval of changes to the TGbc Draft</vt:lpstr>
      <vt:lpstr>Straw Poll #29</vt:lpstr>
      <vt:lpstr>Motion #100 Approval of comment resolutions</vt:lpstr>
      <vt:lpstr>Motion #101 Approval of comment resolutions</vt:lpstr>
      <vt:lpstr>Motion #102 Approval of comment resolutions</vt:lpstr>
      <vt:lpstr>January 2021 – March 20021 – Motions &amp; Straw Polls</vt:lpstr>
      <vt:lpstr>Motion #89 Discard of erroneous comment resolution</vt:lpstr>
      <vt:lpstr>Motion #90 Approval of comment resolutions</vt:lpstr>
      <vt:lpstr>Motion #90a</vt:lpstr>
      <vt:lpstr>Motion #91 Approval of comment resolutions</vt:lpstr>
      <vt:lpstr>Motion #92 Approval of comment resolutions</vt:lpstr>
      <vt:lpstr>Motion #93 Approval of comment resolutions</vt:lpstr>
      <vt:lpstr>Straw Poll #28</vt:lpstr>
      <vt:lpstr>January 2021 Motions &amp; Straw Polls</vt:lpstr>
      <vt:lpstr>Motion #85 Approve Agenda</vt:lpstr>
      <vt:lpstr>Motion #86 Approval of Minutes</vt:lpstr>
      <vt:lpstr>Motion #87 Approval of comment resolution</vt:lpstr>
      <vt:lpstr>Straw Poll #27</vt:lpstr>
      <vt:lpstr>Motion #88 Approval of comment resolution</vt:lpstr>
      <vt:lpstr>November 2020 Motions &amp; Straw Polls</vt:lpstr>
      <vt:lpstr>Motion #78 Approve Agenda</vt:lpstr>
      <vt:lpstr>Motion #79 Approval of Minutes</vt:lpstr>
      <vt:lpstr>Motion #80 Approval of agreed changed to the TGbc Draft</vt:lpstr>
      <vt:lpstr>Motion #81 Approval of changes to the Draft</vt:lpstr>
      <vt:lpstr>Motion #82 Changes to draft per Tuesday, Nov 2, 9:00h slot discussions</vt:lpstr>
      <vt:lpstr>Motion #83 Approval of MIB and PICS Section</vt:lpstr>
      <vt:lpstr>Motion #84 Create TGbc D1.0 and Approve WG Letter Ballot</vt:lpstr>
      <vt:lpstr>Motion #85 Approve Modified Agenda</vt:lpstr>
      <vt:lpstr>Motion #86 Reaffirmation of TGbc CSD</vt:lpstr>
      <vt:lpstr>Telcos between July and September 2020: Motions &amp; Straw Polls</vt:lpstr>
      <vt:lpstr>Straw Poll #26</vt:lpstr>
      <vt:lpstr>Straw Poll #25</vt:lpstr>
      <vt:lpstr>Straw Poll #24</vt:lpstr>
      <vt:lpstr>Straw Poll #23</vt:lpstr>
      <vt:lpstr>September 2020 Motions &amp; Straw Polls</vt:lpstr>
      <vt:lpstr>Motion #69 Approve Agenda</vt:lpstr>
      <vt:lpstr>Motion #70 Approval of Minutes</vt:lpstr>
      <vt:lpstr>Motion #71 Approval of CRs agreed to in telcos</vt:lpstr>
      <vt:lpstr>Motion #72 Approval of CRs agreed to in telcos</vt:lpstr>
      <vt:lpstr>Motion #73 Approval of CRs agreed on 9/14 2020</vt:lpstr>
      <vt:lpstr>Motion #74 TGbc Vice Chair Election</vt:lpstr>
      <vt:lpstr>Motion #75 TGbc Secretary Confirmation</vt:lpstr>
      <vt:lpstr>Motion #76 Approval of CRs agreed on 9/15</vt:lpstr>
      <vt:lpstr>Motion #77 Approval of CRs agreed on 9/17</vt:lpstr>
      <vt:lpstr>Telcos between July and September 2020: Motions &amp; Straw Polls</vt:lpstr>
      <vt:lpstr>Straw Poll #22</vt:lpstr>
      <vt:lpstr>Straw Poll #21</vt:lpstr>
      <vt:lpstr>July 2020 Motions &amp; Straw Polls</vt:lpstr>
      <vt:lpstr>Motion #65 Approve Agenda</vt:lpstr>
      <vt:lpstr>Motion #66 Approval of Minutes</vt:lpstr>
      <vt:lpstr>Motion #67 Approval of speculative edits of the SFD &amp; Creation of D0.1 &amp; 10-day Comment Collection</vt:lpstr>
      <vt:lpstr>Motion #68 Approval of Timeline</vt:lpstr>
      <vt:lpstr>Telcos between March and July 2020: Motions &amp; Straw Polls</vt:lpstr>
      <vt:lpstr>Straw Poll #20</vt:lpstr>
      <vt:lpstr>Straw Poll #19</vt:lpstr>
      <vt:lpstr>Straw Poll #18</vt:lpstr>
      <vt:lpstr>Straw Poll #17</vt:lpstr>
      <vt:lpstr>Straw Poll #16</vt:lpstr>
      <vt:lpstr>Straw Poll #15</vt:lpstr>
      <vt:lpstr>Straw Poll #14</vt:lpstr>
      <vt:lpstr>Straw Poll #13</vt:lpstr>
      <vt:lpstr>Straw Poll #12</vt:lpstr>
      <vt:lpstr>Straw Poll #11</vt:lpstr>
      <vt:lpstr>Straw Poll #10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440</cp:revision>
  <cp:lastPrinted>1601-01-01T00:00:00Z</cp:lastPrinted>
  <dcterms:created xsi:type="dcterms:W3CDTF">2019-01-14T15:07:49Z</dcterms:created>
  <dcterms:modified xsi:type="dcterms:W3CDTF">2021-09-07T13:43:35Z</dcterms:modified>
  <cp:category/>
</cp:coreProperties>
</file>