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2"/>
  </p:notesMasterIdLst>
  <p:handoutMasterIdLst>
    <p:handoutMasterId r:id="rId163"/>
  </p:handoutMasterIdLst>
  <p:sldIdLst>
    <p:sldId id="256" r:id="rId2"/>
    <p:sldId id="257" r:id="rId3"/>
    <p:sldId id="447" r:id="rId4"/>
    <p:sldId id="454" r:id="rId5"/>
    <p:sldId id="455" r:id="rId6"/>
    <p:sldId id="458" r:id="rId7"/>
    <p:sldId id="456" r:id="rId8"/>
    <p:sldId id="457" r:id="rId9"/>
    <p:sldId id="459" r:id="rId10"/>
    <p:sldId id="462" r:id="rId11"/>
    <p:sldId id="460" r:id="rId12"/>
    <p:sldId id="461" r:id="rId13"/>
    <p:sldId id="453" r:id="rId14"/>
    <p:sldId id="448" r:id="rId15"/>
    <p:sldId id="449" r:id="rId16"/>
    <p:sldId id="450" r:id="rId17"/>
    <p:sldId id="452" r:id="rId18"/>
    <p:sldId id="451" r:id="rId19"/>
    <p:sldId id="437" r:id="rId20"/>
    <p:sldId id="438" r:id="rId21"/>
    <p:sldId id="439" r:id="rId22"/>
    <p:sldId id="440" r:id="rId23"/>
    <p:sldId id="441" r:id="rId24"/>
    <p:sldId id="442" r:id="rId25"/>
    <p:sldId id="443" r:id="rId26"/>
    <p:sldId id="444" r:id="rId27"/>
    <p:sldId id="446" r:id="rId28"/>
    <p:sldId id="445" r:id="rId29"/>
    <p:sldId id="432" r:id="rId30"/>
    <p:sldId id="436" r:id="rId31"/>
    <p:sldId id="433" r:id="rId32"/>
    <p:sldId id="435" r:id="rId33"/>
    <p:sldId id="434" r:id="rId34"/>
    <p:sldId id="421" r:id="rId35"/>
    <p:sldId id="422" r:id="rId36"/>
    <p:sldId id="423" r:id="rId37"/>
    <p:sldId id="427" r:id="rId38"/>
    <p:sldId id="428" r:id="rId39"/>
    <p:sldId id="429" r:id="rId40"/>
    <p:sldId id="425" r:id="rId41"/>
    <p:sldId id="426" r:id="rId42"/>
    <p:sldId id="430" r:id="rId43"/>
    <p:sldId id="431" r:id="rId44"/>
    <p:sldId id="418" r:id="rId45"/>
    <p:sldId id="420" r:id="rId46"/>
    <p:sldId id="419" r:id="rId47"/>
    <p:sldId id="413" r:id="rId48"/>
    <p:sldId id="414" r:id="rId49"/>
    <p:sldId id="415" r:id="rId50"/>
    <p:sldId id="416" r:id="rId51"/>
    <p:sldId id="417" r:id="rId52"/>
    <p:sldId id="399" r:id="rId53"/>
    <p:sldId id="410" r:id="rId54"/>
    <p:sldId id="412" r:id="rId55"/>
    <p:sldId id="411" r:id="rId56"/>
    <p:sldId id="409" r:id="rId57"/>
    <p:sldId id="408" r:id="rId58"/>
    <p:sldId id="407" r:id="rId59"/>
    <p:sldId id="406" r:id="rId60"/>
    <p:sldId id="405" r:id="rId61"/>
    <p:sldId id="404" r:id="rId62"/>
    <p:sldId id="403" r:id="rId63"/>
    <p:sldId id="401" r:id="rId64"/>
    <p:sldId id="389" r:id="rId65"/>
    <p:sldId id="390" r:id="rId66"/>
    <p:sldId id="391" r:id="rId67"/>
    <p:sldId id="392" r:id="rId68"/>
    <p:sldId id="393" r:id="rId69"/>
    <p:sldId id="394" r:id="rId70"/>
    <p:sldId id="395" r:id="rId71"/>
    <p:sldId id="396" r:id="rId72"/>
    <p:sldId id="398" r:id="rId73"/>
    <p:sldId id="397" r:id="rId74"/>
    <p:sldId id="370" r:id="rId75"/>
    <p:sldId id="371" r:id="rId76"/>
    <p:sldId id="372" r:id="rId77"/>
    <p:sldId id="373" r:id="rId78"/>
    <p:sldId id="377" r:id="rId79"/>
    <p:sldId id="376" r:id="rId80"/>
    <p:sldId id="378" r:id="rId81"/>
    <p:sldId id="379" r:id="rId82"/>
    <p:sldId id="380" r:id="rId83"/>
    <p:sldId id="381" r:id="rId84"/>
    <p:sldId id="383" r:id="rId85"/>
    <p:sldId id="385" r:id="rId86"/>
    <p:sldId id="386" r:id="rId87"/>
    <p:sldId id="384" r:id="rId88"/>
    <p:sldId id="382" r:id="rId89"/>
    <p:sldId id="387" r:id="rId90"/>
    <p:sldId id="388" r:id="rId91"/>
    <p:sldId id="374" r:id="rId92"/>
    <p:sldId id="375" r:id="rId93"/>
    <p:sldId id="355" r:id="rId94"/>
    <p:sldId id="356" r:id="rId95"/>
    <p:sldId id="357" r:id="rId96"/>
    <p:sldId id="358" r:id="rId97"/>
    <p:sldId id="360" r:id="rId98"/>
    <p:sldId id="361" r:id="rId99"/>
    <p:sldId id="362" r:id="rId100"/>
    <p:sldId id="363" r:id="rId101"/>
    <p:sldId id="364" r:id="rId102"/>
    <p:sldId id="365" r:id="rId103"/>
    <p:sldId id="366" r:id="rId104"/>
    <p:sldId id="359" r:id="rId105"/>
    <p:sldId id="369" r:id="rId106"/>
    <p:sldId id="367" r:id="rId107"/>
    <p:sldId id="345" r:id="rId108"/>
    <p:sldId id="346" r:id="rId109"/>
    <p:sldId id="347" r:id="rId110"/>
    <p:sldId id="348" r:id="rId111"/>
    <p:sldId id="352" r:id="rId112"/>
    <p:sldId id="353" r:id="rId113"/>
    <p:sldId id="354" r:id="rId114"/>
    <p:sldId id="350" r:id="rId115"/>
    <p:sldId id="331" r:id="rId116"/>
    <p:sldId id="332" r:id="rId117"/>
    <p:sldId id="333" r:id="rId118"/>
    <p:sldId id="341" r:id="rId119"/>
    <p:sldId id="338" r:id="rId120"/>
    <p:sldId id="339" r:id="rId121"/>
    <p:sldId id="342" r:id="rId122"/>
    <p:sldId id="343" r:id="rId123"/>
    <p:sldId id="344" r:id="rId124"/>
    <p:sldId id="340" r:id="rId125"/>
    <p:sldId id="336" r:id="rId126"/>
    <p:sldId id="322" r:id="rId127"/>
    <p:sldId id="323" r:id="rId128"/>
    <p:sldId id="324" r:id="rId129"/>
    <p:sldId id="325" r:id="rId130"/>
    <p:sldId id="329" r:id="rId131"/>
    <p:sldId id="330" r:id="rId132"/>
    <p:sldId id="327" r:id="rId133"/>
    <p:sldId id="303" r:id="rId134"/>
    <p:sldId id="305" r:id="rId135"/>
    <p:sldId id="306" r:id="rId136"/>
    <p:sldId id="307" r:id="rId137"/>
    <p:sldId id="311" r:id="rId138"/>
    <p:sldId id="308" r:id="rId139"/>
    <p:sldId id="309" r:id="rId140"/>
    <p:sldId id="310" r:id="rId141"/>
    <p:sldId id="312" r:id="rId142"/>
    <p:sldId id="314" r:id="rId143"/>
    <p:sldId id="317" r:id="rId144"/>
    <p:sldId id="318" r:id="rId145"/>
    <p:sldId id="320" r:id="rId146"/>
    <p:sldId id="319" r:id="rId147"/>
    <p:sldId id="315" r:id="rId148"/>
    <p:sldId id="316" r:id="rId149"/>
    <p:sldId id="321" r:id="rId150"/>
    <p:sldId id="271" r:id="rId151"/>
    <p:sldId id="272" r:id="rId152"/>
    <p:sldId id="274" r:id="rId153"/>
    <p:sldId id="298" r:id="rId154"/>
    <p:sldId id="299" r:id="rId155"/>
    <p:sldId id="293" r:id="rId156"/>
    <p:sldId id="297" r:id="rId157"/>
    <p:sldId id="300" r:id="rId158"/>
    <p:sldId id="301" r:id="rId159"/>
    <p:sldId id="302" r:id="rId160"/>
    <p:sldId id="264" r:id="rId16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1-01 -- 2021-03 telcos" id="{F0FCDCFF-F220-2249-B39F-F13D6991C317}">
          <p14:sldIdLst>
            <p14:sldId id="447"/>
            <p14:sldId id="454"/>
            <p14:sldId id="455"/>
            <p14:sldId id="458"/>
            <p14:sldId id="456"/>
            <p14:sldId id="457"/>
            <p14:sldId id="459"/>
            <p14:sldId id="462"/>
            <p14:sldId id="460"/>
            <p14:sldId id="461"/>
          </p14:sldIdLst>
        </p14:section>
        <p14:section name="2021-01-10 January online interim" id="{D6E71218-6AED-564D-9ECE-F91584FBAA4E}">
          <p14:sldIdLst>
            <p14:sldId id="453"/>
            <p14:sldId id="448"/>
            <p14:sldId id="449"/>
            <p14:sldId id="450"/>
            <p14:sldId id="452"/>
            <p14:sldId id="451"/>
          </p14:sldIdLst>
        </p14:section>
        <p14:section name="2020-11-02 November online Plenary" id="{2BF4399D-BF6C-DF47-B1D6-7A80E809B984}">
          <p14:sldIdLst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6"/>
            <p14:sldId id="445"/>
          </p14:sldIdLst>
        </p14:section>
        <p14:section name="2020-10 to 2020-11 telcos" id="{D0861387-3E91-9140-BFF9-B31BF5C96559}">
          <p14:sldIdLst>
            <p14:sldId id="432"/>
            <p14:sldId id="436"/>
            <p14:sldId id="433"/>
            <p14:sldId id="435"/>
            <p14:sldId id="434"/>
          </p14:sldIdLst>
        </p14:section>
        <p14:section name="2020-09-14 September online interim" id="{9EAD561E-D9B0-4E41-8C1B-3451A9A00133}">
          <p14:sldIdLst>
            <p14:sldId id="421"/>
            <p14:sldId id="422"/>
            <p14:sldId id="423"/>
            <p14:sldId id="427"/>
            <p14:sldId id="428"/>
            <p14:sldId id="429"/>
            <p14:sldId id="425"/>
            <p14:sldId id="426"/>
            <p14:sldId id="430"/>
            <p14:sldId id="431"/>
          </p14:sldIdLst>
        </p14:section>
        <p14:section name="2020-07 to 2020-09 Telcos" id="{4DECCCC3-C7E3-6F47-972F-06064F01004B}">
          <p14:sldIdLst>
            <p14:sldId id="418"/>
            <p14:sldId id="420"/>
            <p14:sldId id="419"/>
          </p14:sldIdLst>
        </p14:section>
        <p14:section name="2020-07-13 July Online Plenary" id="{03C396E9-98E6-6544-AED2-A981A01AB5DE}">
          <p14:sldIdLst>
            <p14:sldId id="413"/>
            <p14:sldId id="414"/>
            <p14:sldId id="415"/>
            <p14:sldId id="416"/>
            <p14:sldId id="417"/>
          </p14:sldIdLst>
        </p14:section>
        <p14:section name="2020-03 to 2020-07 Telcos" id="{2E48E407-5365-6F40-96CC-8CE045B5DC5D}">
          <p14:sldIdLst>
            <p14:sldId id="399"/>
            <p14:sldId id="410"/>
            <p14:sldId id="412"/>
            <p14:sldId id="411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28" autoAdjust="0"/>
    <p:restoredTop sz="86385"/>
  </p:normalViewPr>
  <p:slideViewPr>
    <p:cSldViewPr>
      <p:cViewPr varScale="1">
        <p:scale>
          <a:sx n="128" d="100"/>
          <a:sy n="128" d="100"/>
        </p:scale>
        <p:origin x="175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viewProps" Target="viewProps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January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February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802.11-18/2123r30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2021-02-23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663471"/>
              </p:ext>
            </p:extLst>
          </p:nvPr>
        </p:nvGraphicFramePr>
        <p:xfrm>
          <a:off x="508000" y="2286000"/>
          <a:ext cx="8032750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7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32750" cy="244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168E3-4175-0244-B301-9253EF73C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99649-D997-A84F-AA6A-38D91B38A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 based acknowledgment mechanism for multicast transmission in 11bc (as discussed in 11-20/1976r3)</a:t>
            </a:r>
          </a:p>
          <a:p>
            <a:endParaRPr lang="en-US" altLang="zh-CN" dirty="0"/>
          </a:p>
          <a:p>
            <a:r>
              <a:rPr lang="en-US" altLang="zh-CN" dirty="0"/>
              <a:t>Y/N/A: 4 – 6 - 5</a:t>
            </a:r>
          </a:p>
          <a:p>
            <a:endParaRPr lang="en-US" altLang="zh-CN" dirty="0"/>
          </a:p>
          <a:p>
            <a:r>
              <a:rPr lang="en-US" altLang="zh-CN" dirty="0"/>
              <a:t>Note: 11-20/1976 was discussed in the telco on 2021-01-26.</a:t>
            </a:r>
          </a:p>
          <a:p>
            <a:pPr marL="0" indent="0">
              <a:buNone/>
            </a:pPr>
            <a:endParaRPr lang="en-US" altLang="zh-CN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F04E5-7011-3C42-AC96-FB71AA8503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7941C-DAB8-A04C-8857-8C1A108FBD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622783-288C-AA41-9786-6E3F1EC864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222857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#xx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“2021-02-16 – ready for motion” as contained in 11-20/1985rXXX.</a:t>
            </a:r>
          </a:p>
          <a:p>
            <a:endParaRPr lang="en-US" dirty="0"/>
          </a:p>
          <a:p>
            <a:r>
              <a:rPr lang="en-US" dirty="0"/>
              <a:t>Mover:	</a:t>
            </a:r>
          </a:p>
          <a:p>
            <a:r>
              <a:rPr lang="en-US" dirty="0"/>
              <a:t>Second:	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16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BC2068-62EB-D644-97D1-C8CF125D3957}"/>
              </a:ext>
            </a:extLst>
          </p:cNvPr>
          <p:cNvSpPr txBox="1"/>
          <p:nvPr/>
        </p:nvSpPr>
        <p:spPr>
          <a:xfrm rot="1786930">
            <a:off x="4525293" y="3361040"/>
            <a:ext cx="45279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2021-03-02</a:t>
            </a:r>
          </a:p>
          <a:p>
            <a:r>
              <a:rPr lang="en-US" dirty="0">
                <a:solidFill>
                  <a:srgbClr val="FF0000"/>
                </a:solidFill>
              </a:rPr>
              <a:t>Slide to be deleted in next rev of this document. No motionable actions from telco on Feb 16.</a:t>
            </a:r>
          </a:p>
        </p:txBody>
      </p:sp>
    </p:spTree>
    <p:extLst>
      <p:ext uri="{BB962C8B-B14F-4D97-AF65-F5344CB8AC3E}">
        <p14:creationId xmlns:p14="http://schemas.microsoft.com/office/powerpoint/2010/main" val="2265558026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#xx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“2021-02-23 – ready for motion” as contained in 11-20/1985rXXX.</a:t>
            </a:r>
          </a:p>
          <a:p>
            <a:endParaRPr lang="en-US" dirty="0"/>
          </a:p>
          <a:p>
            <a:r>
              <a:rPr lang="en-US" dirty="0"/>
              <a:t>Mover:	</a:t>
            </a:r>
          </a:p>
          <a:p>
            <a:r>
              <a:rPr lang="en-US" dirty="0"/>
              <a:t>Second:	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23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BC2068-62EB-D644-97D1-C8CF125D3957}"/>
              </a:ext>
            </a:extLst>
          </p:cNvPr>
          <p:cNvSpPr txBox="1"/>
          <p:nvPr/>
        </p:nvSpPr>
        <p:spPr>
          <a:xfrm rot="1786930">
            <a:off x="6311098" y="3538730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2021-03-02</a:t>
            </a:r>
          </a:p>
        </p:txBody>
      </p:sp>
    </p:spTree>
    <p:extLst>
      <p:ext uri="{BB962C8B-B14F-4D97-AF65-F5344CB8AC3E}">
        <p14:creationId xmlns:p14="http://schemas.microsoft.com/office/powerpoint/2010/main" val="409325011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#85 -- #88</a:t>
            </a:r>
          </a:p>
          <a:p>
            <a:r>
              <a:rPr lang="en-US" dirty="0"/>
              <a:t>Straw Polls  -- #27 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44836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11/20-1916r3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685323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11-20/1930r0 (November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11-20/1972r0 (Nov 17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/>
              <a:t>11-21/0009r1 </a:t>
            </a:r>
            <a:r>
              <a:rPr lang="en-GB" sz="1400" dirty="0"/>
              <a:t>(Jan 5 telco),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867005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“2021-01-05 – rdy4motion” tab of 11-20/1985r5.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</a:t>
            </a:r>
            <a:r>
              <a:rPr lang="en-US"/>
              <a:t>A: 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374608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A2B52-93C1-D144-B879-ACFF77D1F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6D7C7-6FC4-9C4D-A7C4-5064B1FDE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adding the proposed text on slide 10-13 of 11-20/1976r2  to 802.11bc Draft?</a:t>
            </a:r>
          </a:p>
          <a:p>
            <a:endParaRPr lang="en-US" dirty="0"/>
          </a:p>
          <a:p>
            <a:r>
              <a:rPr lang="en-US" dirty="0"/>
              <a:t>Y - 4</a:t>
            </a:r>
          </a:p>
          <a:p>
            <a:r>
              <a:rPr lang="en-US" dirty="0"/>
              <a:t>N - 0</a:t>
            </a:r>
          </a:p>
          <a:p>
            <a:r>
              <a:rPr lang="en-US" dirty="0"/>
              <a:t>Need more time to decide. - 8</a:t>
            </a:r>
          </a:p>
          <a:p>
            <a:r>
              <a:rPr lang="en-US" dirty="0"/>
              <a:t>A – 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79F71-1F01-454F-837A-C146C38BF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856FB-BD1A-E74F-90FA-0E85838C94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DC2AB3-26D2-3C41-B0DD-FCA81383E5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3580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“2021-01-12 – ready for motion” and “2021-01-13 – ready for motion” tabs of 11-20/1985r9.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 Approved by unanimous consent (one voting </a:t>
            </a:r>
            <a:r>
              <a:rPr lang="en-US"/>
              <a:t>member abstaining).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8037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#78 </a:t>
            </a:r>
            <a:r>
              <a:rPr lang="en-US"/>
              <a:t>-- #84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795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11/20-1625r1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4013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#79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11-20/1460r0 (September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11-20/1549r0 (Sep 29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11-20/1575r0 (Oct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11-20/1675r0 (Oct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11-20/1714r1 (Oct 27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1099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#80</a:t>
            </a:r>
            <a:br>
              <a:rPr lang="en-US" dirty="0"/>
            </a:br>
            <a:r>
              <a:rPr lang="en-US" dirty="0"/>
              <a:t>Approval of agreed changed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11-20/1513r</a:t>
            </a:r>
            <a:r>
              <a:rPr lang="en-US" sz="1400" dirty="0">
                <a:solidFill>
                  <a:schemeClr val="tx1"/>
                </a:solidFill>
              </a:rPr>
              <a:t>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11-20/1613r1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11-20/1525r1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support for approval indicated by straw polls during telco. --&gt; Put on consent agenda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9921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#81</a:t>
            </a:r>
            <a:br>
              <a:rPr lang="en-US" dirty="0"/>
            </a:br>
            <a:r>
              <a:rPr lang="en-US" dirty="0"/>
              <a:t>Approval of changes to the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11-20/1524r1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11-20/1593r5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11-20/1671r1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additional submission, agreed to during telco on Oct 27.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8333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#82</a:t>
            </a:r>
            <a:br>
              <a:rPr lang="en-US" dirty="0"/>
            </a:br>
            <a:r>
              <a:rPr lang="en-US" dirty="0"/>
              <a:t>Changes to draft per Tuesday, Nov 2, 9:00h slot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11-20/1609</a:t>
            </a:r>
            <a:r>
              <a:rPr lang="en-GB" sz="1400" dirty="0">
                <a:solidFill>
                  <a:schemeClr val="tx1"/>
                </a:solidFill>
              </a:rPr>
              <a:t>r1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Modification of </a:t>
            </a:r>
            <a:r>
              <a:rPr lang="en-GB" sz="1400" dirty="0" err="1"/>
              <a:t>eBCS</a:t>
            </a:r>
            <a:r>
              <a:rPr lang="en-GB" sz="1400" dirty="0"/>
              <a:t> Info frame</a:t>
            </a:r>
            <a:r>
              <a:rPr lang="en-GB" sz="1400" dirty="0">
                <a:latin typeface="Arial" panose="020B0604020202020204" pitchFamily="34" charset="0"/>
              </a:rPr>
              <a:t> (H. Morioka)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11-20/1769r</a:t>
            </a:r>
            <a:r>
              <a:rPr lang="en-GB" sz="1400" dirty="0">
                <a:solidFill>
                  <a:schemeClr val="tx1"/>
                </a:solidFill>
              </a:rPr>
              <a:t>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Revision of Enhanced Broadcast Request/Response ANQP-element</a:t>
            </a:r>
            <a:r>
              <a:rPr lang="en-GB" sz="1400" dirty="0">
                <a:latin typeface="Arial" panose="020B0604020202020204" pitchFamily="34" charset="0"/>
              </a:rPr>
              <a:t> (A. de la Oliva)</a:t>
            </a:r>
            <a:endParaRPr lang="en-GB" sz="1400" dirty="0">
              <a:solidFill>
                <a:schemeClr val="tx1"/>
              </a:solidFill>
            </a:endParaRP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Hitoshi Morioka / Antonio de la Oliva</a:t>
            </a:r>
          </a:p>
          <a:p>
            <a:r>
              <a:rPr lang="en-GB" sz="1600" dirty="0"/>
              <a:t>Approved by unanimous consent </a:t>
            </a:r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5721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#83</a:t>
            </a:r>
            <a:br>
              <a:rPr lang="en-US" dirty="0"/>
            </a:br>
            <a:r>
              <a:rPr lang="en-US" dirty="0"/>
              <a:t>Approval of MIB and PICS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11-20/1694r</a:t>
            </a:r>
            <a:r>
              <a:rPr lang="en-GB" sz="1400" dirty="0">
                <a:solidFill>
                  <a:srgbClr val="FF0000"/>
                </a:solidFill>
              </a:rPr>
              <a:t>4</a:t>
            </a:r>
            <a:r>
              <a:rPr lang="en-GB" sz="1400" dirty="0"/>
              <a:t> (MIB)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11-20/1695r</a:t>
            </a:r>
            <a:r>
              <a:rPr lang="en-GB" sz="1400" dirty="0">
                <a:solidFill>
                  <a:srgbClr val="FF0000"/>
                </a:solidFill>
              </a:rPr>
              <a:t>3</a:t>
            </a:r>
            <a:r>
              <a:rPr lang="en-GB" sz="1400" dirty="0">
                <a:solidFill>
                  <a:schemeClr val="tx1"/>
                </a:solidFill>
              </a:rPr>
              <a:t> (PICS)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endParaRPr lang="en-GB" sz="1600" strike="sngStrike" dirty="0"/>
          </a:p>
          <a:p>
            <a:r>
              <a:rPr lang="en-GB" sz="1600" dirty="0"/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00907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E6F49-5E12-F346-867A-2BAE3092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#84</a:t>
            </a:r>
            <a:br>
              <a:rPr lang="en-US" dirty="0"/>
            </a:br>
            <a:r>
              <a:rPr lang="en-US" dirty="0"/>
              <a:t>Create </a:t>
            </a:r>
            <a:r>
              <a:rPr lang="en-US" dirty="0" err="1"/>
              <a:t>TGbc</a:t>
            </a:r>
            <a:r>
              <a:rPr lang="en-US" dirty="0"/>
              <a:t> D1.0 and Approve WG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31C-ED97-144E-A612-10C923EFB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Instruct the </a:t>
            </a:r>
            <a:r>
              <a:rPr lang="en-US" sz="1800" dirty="0" err="1"/>
              <a:t>TGbc</a:t>
            </a:r>
            <a:r>
              <a:rPr lang="en-US" sz="1800" dirty="0"/>
              <a:t> editor to prepare IEEE P802.11bc D1.0 by incorporating P802.11bc D0.3 and all accepted changes per motions contained in 11-18/2123r21,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and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Approve a 30-day Working Group Technical Letter Ballot asking the question “Should P802.11bc D1.0 be forwarded to SA Ballot?”</a:t>
            </a:r>
          </a:p>
          <a:p>
            <a:pPr marL="0" lvl="0" indent="0"/>
            <a:endParaRPr lang="en-US" dirty="0"/>
          </a:p>
          <a:p>
            <a:pPr marL="0" lvl="0" indent="0"/>
            <a:r>
              <a:rPr lang="en-US" dirty="0"/>
              <a:t>Moved / Second: Stephen McCann / Abhishek Patil</a:t>
            </a:r>
          </a:p>
          <a:p>
            <a:pPr marL="0" lvl="0" indent="0"/>
            <a:r>
              <a:rPr lang="en-US" dirty="0"/>
              <a:t>Approved by unanimous consent (62 people on the call, 36 Voting members present)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D5D99-0A98-ED4D-92A1-4187DF31D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BDFDA-CDA0-8841-ABCE-640770791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F0109B-86D4-CD4B-9AC0-947591CCD5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1235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Modified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11/20-1625r2</a:t>
            </a:r>
          </a:p>
          <a:p>
            <a:endParaRPr lang="en-US" dirty="0"/>
          </a:p>
          <a:p>
            <a:r>
              <a:rPr lang="en-US" dirty="0"/>
              <a:t>Mover:	Hitoshi Morioka / Abhishek Patil</a:t>
            </a:r>
          </a:p>
          <a:p>
            <a:r>
              <a:rPr lang="en-US" dirty="0"/>
              <a:t>Second:	</a:t>
            </a:r>
          </a:p>
          <a:p>
            <a:endParaRPr lang="en-US" dirty="0"/>
          </a:p>
          <a:p>
            <a:r>
              <a:rPr lang="en-US" strike="sngStrike" dirty="0"/>
              <a:t>Approved by unanimous consent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4998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A0ED2-D84E-894C-94DE-5399D577D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Reaffirmation of </a:t>
            </a:r>
            <a:r>
              <a:rPr lang="en-US" dirty="0" err="1"/>
              <a:t>TGbc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AAA8-2461-7844-9A88-25A79BA6B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reaffirm the </a:t>
            </a:r>
            <a:r>
              <a:rPr lang="en-US" dirty="0" err="1"/>
              <a:t>TGbc</a:t>
            </a:r>
            <a:r>
              <a:rPr lang="en-US" dirty="0"/>
              <a:t> CSD as contained in </a:t>
            </a:r>
            <a:r>
              <a:rPr lang="en-US" dirty="0">
                <a:hlinkClick r:id="rId2"/>
              </a:rPr>
              <a:t>https://mentor.ieee.org/802-ec/dcn/18/ec-18-0250-00-ACSD-p802-11bc.pdf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r>
              <a:rPr lang="en-US" dirty="0"/>
              <a:t>Second:	Stephen McCann</a:t>
            </a:r>
          </a:p>
          <a:p>
            <a:pPr marL="0" indent="0"/>
            <a:r>
              <a:rPr lang="en-US" dirty="0"/>
              <a:t>Approved by unanimous consent (20 participants in the call; 15 voting members)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87B17-3DA4-6648-8A77-8017D5FBEE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69B08-16D8-7841-BE86-AC3760D9F1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826C89-24C2-7D4E-87DB-02FA6121D9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3517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dirty="0"/>
              <a:t>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n/a</a:t>
            </a:r>
          </a:p>
          <a:p>
            <a:r>
              <a:rPr lang="en-US" dirty="0"/>
              <a:t>Straw Polls  #23 -- #26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460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– March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#89 -- #xx</a:t>
            </a:r>
          </a:p>
          <a:p>
            <a:r>
              <a:rPr lang="en-US" dirty="0"/>
              <a:t>Straw Polls  -- #28 --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043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subsequent call.</a:t>
            </a:r>
          </a:p>
          <a:p>
            <a:pPr marL="0" indent="0"/>
            <a:r>
              <a:rPr lang="en-US" sz="1600" dirty="0"/>
              <a:t>Note: this straw poll makes the former straw poll #23 obsolete.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663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11-20/1613r1 (D0.2 Editorial Comments , Hitoshi Morioka (SRC Software)).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859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	11-20/1525r1 (MLME For </a:t>
            </a:r>
            <a:r>
              <a:rPr lang="en-US" dirty="0" err="1"/>
              <a:t>eBCS</a:t>
            </a:r>
            <a:r>
              <a:rPr lang="en-US" dirty="0"/>
              <a:t> Termination Notice; 	</a:t>
            </a:r>
            <a:r>
              <a:rPr lang="en-US" dirty="0" err="1"/>
              <a:t>Xiaofei</a:t>
            </a:r>
            <a:r>
              <a:rPr lang="en-US" dirty="0"/>
              <a:t> Wang (</a:t>
            </a:r>
            <a:r>
              <a:rPr lang="en-US" dirty="0" err="1"/>
              <a:t>InterDigital</a:t>
            </a:r>
            <a:r>
              <a:rPr lang="en-US" dirty="0"/>
              <a:t>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66309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11-20/1513r1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93ADF-B91C-C342-BF00-0DBFD5936D41}"/>
              </a:ext>
            </a:extLst>
          </p:cNvPr>
          <p:cNvSpPr txBox="1"/>
          <p:nvPr/>
        </p:nvSpPr>
        <p:spPr>
          <a:xfrm rot="19118429">
            <a:off x="6017475" y="1335513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Obsolete </a:t>
            </a:r>
            <a:r>
              <a:rPr lang="de-DE" dirty="0" err="1">
                <a:solidFill>
                  <a:srgbClr val="FF0000"/>
                </a:solidFill>
              </a:rPr>
              <a:t>by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straw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poll</a:t>
            </a:r>
            <a:r>
              <a:rPr lang="de-DE" dirty="0">
                <a:solidFill>
                  <a:srgbClr val="FF0000"/>
                </a:solidFill>
              </a:rPr>
              <a:t> #26</a:t>
            </a:r>
          </a:p>
        </p:txBody>
      </p:sp>
    </p:spTree>
    <p:extLst>
      <p:ext uri="{BB962C8B-B14F-4D97-AF65-F5344CB8AC3E}">
        <p14:creationId xmlns:p14="http://schemas.microsoft.com/office/powerpoint/2010/main" val="26412552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#69 </a:t>
            </a:r>
            <a:r>
              <a:rPr lang="en-US"/>
              <a:t>-- #77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76319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11/20-1361r2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2241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#70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11-20/1083r0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11-20/1201r0 (Aug 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11-20/1207r0 (Aug 11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11-20/1244r1 (Aug 18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11-20/1306r2 (Aug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11-20/1382r0 (Sep 1 telco), 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11-20/1426r0 (Sep 8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10478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#71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”2020-08-25 ready for motion” and “2020-09-01 ready for motion” tabs of 11-20/1173r7.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4386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#72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20200914Moriokareadyformotion” tab of 11-20/1173r8.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Hitoshi Morioka/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28995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#73</a:t>
            </a:r>
            <a:br>
              <a:rPr lang="en-US" dirty="0"/>
            </a:br>
            <a:r>
              <a:rPr lang="en-US" dirty="0"/>
              <a:t>Approval of CRs agreed on 9/14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“2020-09-14b - ready for motion” tab of 11-20/1173r9.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26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#89</a:t>
            </a:r>
            <a:br>
              <a:rPr lang="en-US" dirty="0"/>
            </a:br>
            <a:r>
              <a:rPr lang="en-US" dirty="0"/>
              <a:t>Discard of erroneous comment resolution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discard the resolution of CID 1273 (i.e. set the resolution and resolution status to “empty”)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The agreed resolution for CID 1237 was imported under CID 1273 and subsequently approved. This needs to be reverted.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1778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Approve</a:t>
            </a:r>
          </a:p>
          <a:p>
            <a:r>
              <a:rPr lang="en-US" sz="1600" b="0" dirty="0"/>
              <a:t>			Hitoshi Morioka (SRC Software) and</a:t>
            </a:r>
          </a:p>
          <a:p>
            <a:r>
              <a:rPr lang="en-US" sz="1600" b="0" dirty="0"/>
              <a:t>			Stephen McCann (SELF)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Vice Chairs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 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Second:	Antonio</a:t>
            </a:r>
          </a:p>
          <a:p>
            <a:r>
              <a:rPr lang="en-GB" sz="1600" dirty="0"/>
              <a:t>Approved by unanimous consent – There were 18 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91406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Confirm</a:t>
            </a:r>
          </a:p>
          <a:p>
            <a:r>
              <a:rPr lang="en-US" sz="1600" b="0" dirty="0"/>
              <a:t>			</a:t>
            </a:r>
            <a:r>
              <a:rPr lang="en-US" sz="1600" b="0" dirty="0" err="1"/>
              <a:t>Xiaofei</a:t>
            </a:r>
            <a:r>
              <a:rPr lang="en-US" sz="1600" b="0" dirty="0"/>
              <a:t> Wang (Interdigital)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Secretary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Stephen</a:t>
            </a:r>
          </a:p>
          <a:p>
            <a:r>
              <a:rPr lang="en-GB" sz="1600" dirty="0"/>
              <a:t>Second:	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Approved by unanimous consent -- There </a:t>
            </a:r>
            <a:r>
              <a:rPr lang="en-GB" sz="1600"/>
              <a:t>were 17 </a:t>
            </a:r>
            <a:r>
              <a:rPr lang="en-GB" sz="1600" dirty="0"/>
              <a:t>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75680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#76</a:t>
            </a:r>
            <a:br>
              <a:rPr lang="en-US" dirty="0"/>
            </a:br>
            <a:r>
              <a:rPr lang="en-US" dirty="0"/>
              <a:t>Approval of CRs agreed on 9/15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“2020-09-15 - ready for motion” tab of 11-20/1173r10.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/ Stephen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5648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#77</a:t>
            </a:r>
            <a:br>
              <a:rPr lang="en-US" dirty="0"/>
            </a:br>
            <a:r>
              <a:rPr lang="en-US" dirty="0"/>
              <a:t>Approval of CRs agreed on 9/17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“2020-09-17 - ready for motion” tab of 11-20/1173r11.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Stephen / </a:t>
            </a:r>
            <a:r>
              <a:rPr lang="en-GB" sz="1600" dirty="0" err="1"/>
              <a:t>Xiaofei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04279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#21 -- #22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9596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“2020-09-01 – </a:t>
            </a:r>
            <a:r>
              <a:rPr lang="en-US" dirty="0" err="1"/>
              <a:t>Abhi</a:t>
            </a:r>
            <a:r>
              <a:rPr lang="en-US" dirty="0"/>
              <a:t> Straw Poll” tab of 11-20/1173r7?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2241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“2020-08-25 – </a:t>
            </a:r>
            <a:r>
              <a:rPr lang="en-US" dirty="0" err="1"/>
              <a:t>Abhi</a:t>
            </a:r>
            <a:r>
              <a:rPr lang="en-US" dirty="0"/>
              <a:t> Straw Poll” tab of 11-20/1173r5?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 (with </a:t>
            </a:r>
            <a:r>
              <a:rPr lang="en-US"/>
              <a:t>one abstain).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4317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#65 -- #68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6232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11/20-0999r1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08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066555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</p:txBody>
      </p:sp>
    </p:spTree>
    <p:extLst>
      <p:ext uri="{BB962C8B-B14F-4D97-AF65-F5344CB8AC3E}">
        <p14:creationId xmlns:p14="http://schemas.microsoft.com/office/powerpoint/2010/main" val="2716680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“2021-01-26 – ready for motion” as contained in 11-20/1985r14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sz="2000" dirty="0"/>
              <a:t>Note – The agreed resolution for CID 1237 was erroneously imported under CID 1273 and subsequently approved. This motion approves the resolution for CID 1237 which was marked as ready-for-motion.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EF3D48-8B8F-0A4D-9C04-D11AA1F37437}"/>
              </a:ext>
            </a:extLst>
          </p:cNvPr>
          <p:cNvSpPr txBox="1"/>
          <p:nvPr/>
        </p:nvSpPr>
        <p:spPr>
          <a:xfrm rot="1786930">
            <a:off x="6311098" y="3679890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Motion tabled</a:t>
            </a:r>
          </a:p>
          <a:p>
            <a:r>
              <a:rPr lang="en-US" dirty="0">
                <a:solidFill>
                  <a:srgbClr val="0070C0"/>
                </a:solidFill>
              </a:rPr>
              <a:t>Per subsidiary motion 90a</a:t>
            </a:r>
          </a:p>
        </p:txBody>
      </p:sp>
    </p:spTree>
    <p:extLst>
      <p:ext uri="{BB962C8B-B14F-4D97-AF65-F5344CB8AC3E}">
        <p14:creationId xmlns:p14="http://schemas.microsoft.com/office/powerpoint/2010/main" val="20110063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 #67</a:t>
            </a:r>
            <a:br>
              <a:rPr lang="en-US" sz="2800" dirty="0"/>
            </a:br>
            <a:r>
              <a:rPr lang="en-US" sz="2800" dirty="0"/>
              <a:t>Approval of speculative edits of the SFD &amp; Creation of D0.1 &amp; 10-day Comment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Approve the speculative edits of the SFD as contained in 11-20/0677r</a:t>
            </a:r>
            <a:r>
              <a:rPr lang="en-US" sz="1600" dirty="0">
                <a:solidFill>
                  <a:schemeClr val="accent6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Close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convert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D0.1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Authorize a 10-day ”Comment Collection” on D0.1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Yes / No / Abstain: Approved by unanimous consent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327723" y="4800474"/>
            <a:ext cx="278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  <a:p>
            <a:r>
              <a:rPr lang="en-US" sz="1800" dirty="0">
                <a:solidFill>
                  <a:schemeClr val="accent6"/>
                </a:solidFill>
              </a:rPr>
              <a:t>Addition in BLUE</a:t>
            </a:r>
          </a:p>
        </p:txBody>
      </p:sp>
    </p:spTree>
    <p:extLst>
      <p:ext uri="{BB962C8B-B14F-4D97-AF65-F5344CB8AC3E}">
        <p14:creationId xmlns:p14="http://schemas.microsoft.com/office/powerpoint/2010/main" val="72841527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#68</a:t>
            </a:r>
            <a:br>
              <a:rPr lang="en-US" dirty="0"/>
            </a:br>
            <a:r>
              <a:rPr lang="en-US" dirty="0"/>
              <a:t>Approval of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Timeline as contained in 11-2</a:t>
            </a:r>
            <a:r>
              <a:rPr lang="en-GB" sz="1600" dirty="0">
                <a:solidFill>
                  <a:schemeClr val="tx1"/>
                </a:solidFill>
              </a:rPr>
              <a:t>0/1000r0</a:t>
            </a:r>
            <a:r>
              <a:rPr lang="en-GB" sz="1600" dirty="0"/>
              <a:t> slide 31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Wang/ Stephen McCann</a:t>
            </a:r>
          </a:p>
          <a:p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6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July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#10 -- #20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: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1: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2: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3: </a:t>
            </a:r>
            <a:r>
              <a:rPr lang="de-DE" dirty="0" err="1"/>
              <a:t>abstain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Results</a:t>
            </a:r>
            <a:r>
              <a:rPr lang="de-DE" dirty="0"/>
              <a:t>: Option 1/Option 2/</a:t>
            </a:r>
            <a:r>
              <a:rPr lang="de-DE"/>
              <a:t>Option 3: 2/4/2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977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11-19/2159r4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95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11-20/886r3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45208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F62E7-6AF6-2646-A8F3-C640561E1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CE354-D863-E748-B8C7-9445ED174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table the motion #90</a:t>
            </a:r>
          </a:p>
          <a:p>
            <a:endParaRPr lang="en-US" dirty="0"/>
          </a:p>
          <a:p>
            <a:r>
              <a:rPr lang="en-US" dirty="0"/>
              <a:t>Moved: Hitoshi Morioka</a:t>
            </a:r>
          </a:p>
          <a:p>
            <a:endParaRPr lang="en-US" dirty="0"/>
          </a:p>
          <a:p>
            <a:r>
              <a:rPr lang="en-US" dirty="0"/>
              <a:t>No objections, motion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275DA0-C46D-FD48-BC7F-E4590FAAF8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8D001-97BD-D44C-806E-20D85A6174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584F0C-5BB9-B846-B321-8FC6814147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12794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“2021-01-27 – ready for motion” as contained in 11-20/1985r14.</a:t>
            </a:r>
          </a:p>
          <a:p>
            <a:endParaRPr lang="en-US" dirty="0"/>
          </a:p>
          <a:p>
            <a:r>
              <a:rPr lang="en-US" dirty="0"/>
              <a:t>Mover:	Carol Ansley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Resolutions for editorial comments (as previously discussed and marked as ready-for-motion).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73031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“2021-02-02 – ready for motion” as contained in 11-20/1985r15.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2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67370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#93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“2021-02-09 – ready for motion” as contained in 11-20/1985r17.</a:t>
            </a:r>
          </a:p>
          <a:p>
            <a:endParaRPr lang="en-US" dirty="0"/>
          </a:p>
          <a:p>
            <a:r>
              <a:rPr lang="en-US" dirty="0"/>
              <a:t>Mover:	Abhishek Patil</a:t>
            </a:r>
          </a:p>
          <a:p>
            <a:r>
              <a:rPr lang="en-US" dirty="0"/>
              <a:t>Second:	</a:t>
            </a:r>
            <a:r>
              <a:rPr lang="en-US"/>
              <a:t>Stephen McCann</a:t>
            </a:r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9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606883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February 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February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15262</TotalTime>
  <Words>9450</Words>
  <Application>Microsoft Macintosh PowerPoint</Application>
  <PresentationFormat>On-screen Show (4:3)</PresentationFormat>
  <Paragraphs>1692</Paragraphs>
  <Slides>160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160</vt:i4>
      </vt:variant>
    </vt:vector>
  </HeadingPairs>
  <TitlesOfParts>
    <vt:vector size="164" baseType="lpstr">
      <vt:lpstr>Arial</vt:lpstr>
      <vt:lpstr>Times New Roman</vt:lpstr>
      <vt:lpstr>802-11-BCS-Chair-Slides-Template</vt:lpstr>
      <vt:lpstr>Document</vt:lpstr>
      <vt:lpstr>Motion Booklet for IEEE 802.11 TGbc</vt:lpstr>
      <vt:lpstr>Abstract</vt:lpstr>
      <vt:lpstr>January 2021 – March 20021 – Motions &amp; Straw Polls</vt:lpstr>
      <vt:lpstr>Motion #89 Discard of erroneous comment resolution</vt:lpstr>
      <vt:lpstr>Motion #90 Approval of comment resolutions</vt:lpstr>
      <vt:lpstr>Motion #90a</vt:lpstr>
      <vt:lpstr>Motion #91 Approval of comment resolutions</vt:lpstr>
      <vt:lpstr>Motion #92 Approval of comment resolutions</vt:lpstr>
      <vt:lpstr>Motion #93 Approval of comment resolutions</vt:lpstr>
      <vt:lpstr>Straw Poll #28</vt:lpstr>
      <vt:lpstr>Motion #xx Approval of comment resolutions</vt:lpstr>
      <vt:lpstr>Motion #xx Approval of comment resolutions</vt:lpstr>
      <vt:lpstr>January 2021 Motions &amp; Straw Polls</vt:lpstr>
      <vt:lpstr>Motion #85 Approve Agenda</vt:lpstr>
      <vt:lpstr>Motion #86 Approval of Minutes</vt:lpstr>
      <vt:lpstr>Motion #87 Approval of comment resolution</vt:lpstr>
      <vt:lpstr>Straw Poll #27</vt:lpstr>
      <vt:lpstr>Motion #88 Approval of comment resolution</vt:lpstr>
      <vt:lpstr>November 2020 Motions &amp; Straw Polls</vt:lpstr>
      <vt:lpstr>Motion #78 Approve Agenda</vt:lpstr>
      <vt:lpstr>Motion #79 Approval of Minutes</vt:lpstr>
      <vt:lpstr>Motion #80 Approval of agreed changed to the TGbc Draft</vt:lpstr>
      <vt:lpstr>Motion #81 Approval of changes to the Draft</vt:lpstr>
      <vt:lpstr>Motion #82 Changes to draft per Tuesday, Nov 2, 9:00h slot discussions</vt:lpstr>
      <vt:lpstr>Motion #83 Approval of MIB and PICS Section</vt:lpstr>
      <vt:lpstr>Motion #84 Create TGbc D1.0 and Approve WG Letter Ballot</vt:lpstr>
      <vt:lpstr>Motion #85 Approve Modified Agenda</vt:lpstr>
      <vt:lpstr>Motion #86 Reaffirmation of TGbc CSD</vt:lpstr>
      <vt:lpstr>Telcos between July and September 2020: Motions &amp; Straw Polls</vt:lpstr>
      <vt:lpstr>Straw Poll #26</vt:lpstr>
      <vt:lpstr>Straw Poll #25</vt:lpstr>
      <vt:lpstr>Straw Poll #24</vt:lpstr>
      <vt:lpstr>Straw Poll #23</vt:lpstr>
      <vt:lpstr>September 2020 Motions &amp; Straw Polls</vt:lpstr>
      <vt:lpstr>Motion #69 Approve Agenda</vt:lpstr>
      <vt:lpstr>Motion #70 Approval of Minutes</vt:lpstr>
      <vt:lpstr>Motion #71 Approval of CRs agreed to in telcos</vt:lpstr>
      <vt:lpstr>Motion #72 Approval of CRs agreed to in telcos</vt:lpstr>
      <vt:lpstr>Motion #73 Approval of CRs agreed on 9/14 2020</vt:lpstr>
      <vt:lpstr>Motion #74 TGbc Vice Chair Election</vt:lpstr>
      <vt:lpstr>Motion #75 TGbc Secretary Confirmation</vt:lpstr>
      <vt:lpstr>Motion #76 Approval of CRs agreed on 9/15</vt:lpstr>
      <vt:lpstr>Motion #77 Approval of CRs agreed on 9/17</vt:lpstr>
      <vt:lpstr>Telcos between July and September 2020: Motions &amp; Straw Polls</vt:lpstr>
      <vt:lpstr>Straw Poll #22</vt:lpstr>
      <vt:lpstr>Straw Poll #21</vt:lpstr>
      <vt:lpstr>July 2020 Motions &amp; Straw Polls</vt:lpstr>
      <vt:lpstr>Motion #65 Approve Agenda</vt:lpstr>
      <vt:lpstr>Motion #66 Approval of Minutes</vt:lpstr>
      <vt:lpstr>Motion #67 Approval of speculative edits of the SFD &amp; Creation of D0.1 &amp; 10-day Comment Collection</vt:lpstr>
      <vt:lpstr>Motion #68 Approval of Timeline</vt:lpstr>
      <vt:lpstr>Telcos between March and July 2020: Motions &amp; Straw Polls</vt:lpstr>
      <vt:lpstr>Straw Poll #20</vt:lpstr>
      <vt:lpstr>Straw Poll #19</vt:lpstr>
      <vt:lpstr>Straw Poll #18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330</cp:revision>
  <cp:lastPrinted>1601-01-01T00:00:00Z</cp:lastPrinted>
  <dcterms:created xsi:type="dcterms:W3CDTF">2019-01-14T15:07:49Z</dcterms:created>
  <dcterms:modified xsi:type="dcterms:W3CDTF">2021-02-23T15:27:06Z</dcterms:modified>
  <cp:category/>
</cp:coreProperties>
</file>