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7"/>
  </p:notesMasterIdLst>
  <p:handoutMasterIdLst>
    <p:handoutMasterId r:id="rId158"/>
  </p:handoutMasterIdLst>
  <p:sldIdLst>
    <p:sldId id="256" r:id="rId2"/>
    <p:sldId id="257" r:id="rId3"/>
    <p:sldId id="447" r:id="rId4"/>
    <p:sldId id="454" r:id="rId5"/>
    <p:sldId id="455" r:id="rId6"/>
    <p:sldId id="456" r:id="rId7"/>
    <p:sldId id="457" r:id="rId8"/>
    <p:sldId id="453" r:id="rId9"/>
    <p:sldId id="448" r:id="rId10"/>
    <p:sldId id="449" r:id="rId11"/>
    <p:sldId id="450" r:id="rId12"/>
    <p:sldId id="452" r:id="rId13"/>
    <p:sldId id="451" r:id="rId14"/>
    <p:sldId id="437" r:id="rId15"/>
    <p:sldId id="438" r:id="rId16"/>
    <p:sldId id="439" r:id="rId17"/>
    <p:sldId id="440" r:id="rId18"/>
    <p:sldId id="441" r:id="rId19"/>
    <p:sldId id="442" r:id="rId20"/>
    <p:sldId id="443" r:id="rId21"/>
    <p:sldId id="444" r:id="rId22"/>
    <p:sldId id="446" r:id="rId23"/>
    <p:sldId id="445" r:id="rId24"/>
    <p:sldId id="432" r:id="rId25"/>
    <p:sldId id="436" r:id="rId26"/>
    <p:sldId id="433" r:id="rId27"/>
    <p:sldId id="435" r:id="rId28"/>
    <p:sldId id="434" r:id="rId29"/>
    <p:sldId id="421" r:id="rId30"/>
    <p:sldId id="422" r:id="rId31"/>
    <p:sldId id="423" r:id="rId32"/>
    <p:sldId id="427" r:id="rId33"/>
    <p:sldId id="428" r:id="rId34"/>
    <p:sldId id="429" r:id="rId35"/>
    <p:sldId id="425" r:id="rId36"/>
    <p:sldId id="426" r:id="rId37"/>
    <p:sldId id="430" r:id="rId38"/>
    <p:sldId id="431" r:id="rId39"/>
    <p:sldId id="418" r:id="rId40"/>
    <p:sldId id="420" r:id="rId41"/>
    <p:sldId id="419" r:id="rId42"/>
    <p:sldId id="413" r:id="rId43"/>
    <p:sldId id="414" r:id="rId44"/>
    <p:sldId id="415" r:id="rId45"/>
    <p:sldId id="416" r:id="rId46"/>
    <p:sldId id="417" r:id="rId47"/>
    <p:sldId id="399" r:id="rId48"/>
    <p:sldId id="410" r:id="rId49"/>
    <p:sldId id="412" r:id="rId50"/>
    <p:sldId id="411" r:id="rId51"/>
    <p:sldId id="409" r:id="rId52"/>
    <p:sldId id="408" r:id="rId53"/>
    <p:sldId id="407" r:id="rId54"/>
    <p:sldId id="406" r:id="rId55"/>
    <p:sldId id="405" r:id="rId56"/>
    <p:sldId id="404" r:id="rId57"/>
    <p:sldId id="403" r:id="rId58"/>
    <p:sldId id="401" r:id="rId59"/>
    <p:sldId id="389" r:id="rId60"/>
    <p:sldId id="390" r:id="rId61"/>
    <p:sldId id="391" r:id="rId62"/>
    <p:sldId id="392" r:id="rId63"/>
    <p:sldId id="393" r:id="rId64"/>
    <p:sldId id="394" r:id="rId65"/>
    <p:sldId id="395" r:id="rId66"/>
    <p:sldId id="396" r:id="rId67"/>
    <p:sldId id="398" r:id="rId68"/>
    <p:sldId id="397" r:id="rId69"/>
    <p:sldId id="370" r:id="rId70"/>
    <p:sldId id="371" r:id="rId71"/>
    <p:sldId id="372" r:id="rId72"/>
    <p:sldId id="373" r:id="rId73"/>
    <p:sldId id="377" r:id="rId74"/>
    <p:sldId id="376" r:id="rId75"/>
    <p:sldId id="378" r:id="rId76"/>
    <p:sldId id="379" r:id="rId77"/>
    <p:sldId id="380" r:id="rId78"/>
    <p:sldId id="381" r:id="rId79"/>
    <p:sldId id="383" r:id="rId80"/>
    <p:sldId id="385" r:id="rId81"/>
    <p:sldId id="386" r:id="rId82"/>
    <p:sldId id="384" r:id="rId83"/>
    <p:sldId id="382" r:id="rId84"/>
    <p:sldId id="387" r:id="rId85"/>
    <p:sldId id="388" r:id="rId86"/>
    <p:sldId id="374" r:id="rId87"/>
    <p:sldId id="375" r:id="rId88"/>
    <p:sldId id="355" r:id="rId89"/>
    <p:sldId id="356" r:id="rId90"/>
    <p:sldId id="357" r:id="rId91"/>
    <p:sldId id="358" r:id="rId92"/>
    <p:sldId id="360" r:id="rId93"/>
    <p:sldId id="361" r:id="rId94"/>
    <p:sldId id="362" r:id="rId95"/>
    <p:sldId id="363" r:id="rId96"/>
    <p:sldId id="364" r:id="rId97"/>
    <p:sldId id="365" r:id="rId98"/>
    <p:sldId id="366" r:id="rId99"/>
    <p:sldId id="359" r:id="rId100"/>
    <p:sldId id="369" r:id="rId101"/>
    <p:sldId id="367" r:id="rId102"/>
    <p:sldId id="345" r:id="rId103"/>
    <p:sldId id="346" r:id="rId104"/>
    <p:sldId id="347" r:id="rId105"/>
    <p:sldId id="348" r:id="rId106"/>
    <p:sldId id="352" r:id="rId107"/>
    <p:sldId id="353" r:id="rId108"/>
    <p:sldId id="354" r:id="rId109"/>
    <p:sldId id="350" r:id="rId110"/>
    <p:sldId id="331" r:id="rId111"/>
    <p:sldId id="332" r:id="rId112"/>
    <p:sldId id="333" r:id="rId113"/>
    <p:sldId id="341" r:id="rId114"/>
    <p:sldId id="338" r:id="rId115"/>
    <p:sldId id="339" r:id="rId116"/>
    <p:sldId id="342" r:id="rId117"/>
    <p:sldId id="343" r:id="rId118"/>
    <p:sldId id="344" r:id="rId119"/>
    <p:sldId id="340" r:id="rId120"/>
    <p:sldId id="336" r:id="rId121"/>
    <p:sldId id="322" r:id="rId122"/>
    <p:sldId id="323" r:id="rId123"/>
    <p:sldId id="324" r:id="rId124"/>
    <p:sldId id="325" r:id="rId125"/>
    <p:sldId id="329" r:id="rId126"/>
    <p:sldId id="330" r:id="rId127"/>
    <p:sldId id="327" r:id="rId128"/>
    <p:sldId id="303" r:id="rId129"/>
    <p:sldId id="305" r:id="rId130"/>
    <p:sldId id="306" r:id="rId131"/>
    <p:sldId id="307" r:id="rId132"/>
    <p:sldId id="311" r:id="rId133"/>
    <p:sldId id="308" r:id="rId134"/>
    <p:sldId id="309" r:id="rId135"/>
    <p:sldId id="310" r:id="rId136"/>
    <p:sldId id="312" r:id="rId137"/>
    <p:sldId id="314" r:id="rId138"/>
    <p:sldId id="317" r:id="rId139"/>
    <p:sldId id="318" r:id="rId140"/>
    <p:sldId id="320" r:id="rId141"/>
    <p:sldId id="319" r:id="rId142"/>
    <p:sldId id="315" r:id="rId143"/>
    <p:sldId id="316" r:id="rId144"/>
    <p:sldId id="321" r:id="rId145"/>
    <p:sldId id="271" r:id="rId146"/>
    <p:sldId id="272" r:id="rId147"/>
    <p:sldId id="274" r:id="rId148"/>
    <p:sldId id="298" r:id="rId149"/>
    <p:sldId id="299" r:id="rId150"/>
    <p:sldId id="293" r:id="rId151"/>
    <p:sldId id="297" r:id="rId152"/>
    <p:sldId id="300" r:id="rId153"/>
    <p:sldId id="301" r:id="rId154"/>
    <p:sldId id="302" r:id="rId155"/>
    <p:sldId id="264" r:id="rId15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575E81-37DA-674D-AA2F-7BEE58498C02}">
          <p14:sldIdLst>
            <p14:sldId id="256"/>
            <p14:sldId id="257"/>
          </p14:sldIdLst>
        </p14:section>
        <p14:section name="2021-01 -- 2021-03 telcos" id="{F0FCDCFF-F220-2249-B39F-F13D6991C317}">
          <p14:sldIdLst>
            <p14:sldId id="447"/>
            <p14:sldId id="454"/>
            <p14:sldId id="455"/>
            <p14:sldId id="456"/>
            <p14:sldId id="457"/>
          </p14:sldIdLst>
        </p14:section>
        <p14:section name="2021-01-10 January online interim" id="{D6E71218-6AED-564D-9ECE-F91584FBAA4E}">
          <p14:sldIdLst>
            <p14:sldId id="453"/>
            <p14:sldId id="448"/>
            <p14:sldId id="449"/>
            <p14:sldId id="450"/>
            <p14:sldId id="452"/>
            <p14:sldId id="451"/>
          </p14:sldIdLst>
        </p14:section>
        <p14:section name="2020-11-02 November online Plenary" id="{2BF4399D-BF6C-DF47-B1D6-7A80E809B984}">
          <p14:sldIdLst>
            <p14:sldId id="437"/>
            <p14:sldId id="438"/>
            <p14:sldId id="439"/>
            <p14:sldId id="440"/>
            <p14:sldId id="441"/>
            <p14:sldId id="442"/>
            <p14:sldId id="443"/>
            <p14:sldId id="444"/>
            <p14:sldId id="446"/>
            <p14:sldId id="445"/>
          </p14:sldIdLst>
        </p14:section>
        <p14:section name="2020-10 to 2020-11 telcos" id="{D0861387-3E91-9140-BFF9-B31BF5C96559}">
          <p14:sldIdLst>
            <p14:sldId id="432"/>
            <p14:sldId id="436"/>
            <p14:sldId id="433"/>
            <p14:sldId id="435"/>
            <p14:sldId id="434"/>
          </p14:sldIdLst>
        </p14:section>
        <p14:section name="2020-09-14 September online interim" id="{9EAD561E-D9B0-4E41-8C1B-3451A9A00133}">
          <p14:sldIdLst>
            <p14:sldId id="421"/>
            <p14:sldId id="422"/>
            <p14:sldId id="423"/>
            <p14:sldId id="427"/>
            <p14:sldId id="428"/>
            <p14:sldId id="429"/>
            <p14:sldId id="425"/>
            <p14:sldId id="426"/>
            <p14:sldId id="430"/>
            <p14:sldId id="431"/>
          </p14:sldIdLst>
        </p14:section>
        <p14:section name="2020-07 to 2020-09 Telcos" id="{4DECCCC3-C7E3-6F47-972F-06064F01004B}">
          <p14:sldIdLst>
            <p14:sldId id="418"/>
            <p14:sldId id="420"/>
            <p14:sldId id="419"/>
          </p14:sldIdLst>
        </p14:section>
        <p14:section name="2020-07-13 July Online Plenary" id="{03C396E9-98E6-6544-AED2-A981A01AB5DE}">
          <p14:sldIdLst>
            <p14:sldId id="413"/>
            <p14:sldId id="414"/>
            <p14:sldId id="415"/>
            <p14:sldId id="416"/>
            <p14:sldId id="417"/>
          </p14:sldIdLst>
        </p14:section>
        <p14:section name="2020-03 to 2020-07 Telcos" id="{2E48E407-5365-6F40-96CC-8CE045B5DC5D}">
          <p14:sldIdLst>
            <p14:sldId id="399"/>
            <p14:sldId id="410"/>
            <p14:sldId id="412"/>
            <p14:sldId id="411"/>
            <p14:sldId id="409"/>
            <p14:sldId id="408"/>
            <p14:sldId id="407"/>
            <p14:sldId id="406"/>
            <p14:sldId id="405"/>
            <p14:sldId id="404"/>
            <p14:sldId id="403"/>
            <p14:sldId id="401"/>
          </p14:sldIdLst>
        </p14:section>
        <p14:section name="2020-01-13 Irvina, CA, USA" id="{640652FB-F0E8-F648-A4B7-6075F473DE37}">
          <p14:sldIdLst>
            <p14:sldId id="389"/>
            <p14:sldId id="390"/>
            <p14:sldId id="391"/>
            <p14:sldId id="392"/>
            <p14:sldId id="393"/>
            <p14:sldId id="394"/>
            <p14:sldId id="395"/>
            <p14:sldId id="396"/>
            <p14:sldId id="398"/>
            <p14:sldId id="397"/>
          </p14:sldIdLst>
        </p14:section>
        <p14:section name="2019-11-11 Waikoloa, HI, USA" id="{45759C9E-248C-6148-966D-6B3FF375F094}">
          <p14:sldIdLst>
            <p14:sldId id="370"/>
            <p14:sldId id="371"/>
            <p14:sldId id="372"/>
            <p14:sldId id="373"/>
            <p14:sldId id="377"/>
            <p14:sldId id="376"/>
            <p14:sldId id="378"/>
            <p14:sldId id="379"/>
            <p14:sldId id="380"/>
            <p14:sldId id="381"/>
            <p14:sldId id="383"/>
            <p14:sldId id="385"/>
            <p14:sldId id="386"/>
            <p14:sldId id="384"/>
            <p14:sldId id="382"/>
            <p14:sldId id="387"/>
            <p14:sldId id="388"/>
            <p14:sldId id="374"/>
            <p14:sldId id="375"/>
          </p14:sldIdLst>
        </p14:section>
        <p14:section name="2019-09-15 Hanoi, Vietnam" id="{E39C1014-80DD-D24E-81BF-AF0B13C8DA5D}">
          <p14:sldIdLst>
            <p14:sldId id="355"/>
            <p14:sldId id="356"/>
            <p14:sldId id="357"/>
            <p14:sldId id="358"/>
            <p14:sldId id="360"/>
            <p14:sldId id="361"/>
            <p14:sldId id="362"/>
            <p14:sldId id="363"/>
            <p14:sldId id="364"/>
            <p14:sldId id="365"/>
            <p14:sldId id="366"/>
            <p14:sldId id="359"/>
            <p14:sldId id="369"/>
            <p14:sldId id="367"/>
          </p14:sldIdLst>
        </p14:section>
        <p14:section name="2019-07-14 Vienna, AT" id="{7F46FC5A-E04F-E74E-B8D6-5188AAEAD9E5}">
          <p14:sldIdLst>
            <p14:sldId id="345"/>
            <p14:sldId id="346"/>
            <p14:sldId id="347"/>
            <p14:sldId id="348"/>
            <p14:sldId id="352"/>
            <p14:sldId id="353"/>
            <p14:sldId id="354"/>
            <p14:sldId id="350"/>
          </p14:sldIdLst>
        </p14:section>
        <p14:section name="2019-05-13 Atlanta, GA, USA" id="{13BB22C2-EA21-EB41-89F6-E3D762743B86}">
          <p14:sldIdLst>
            <p14:sldId id="331"/>
            <p14:sldId id="332"/>
            <p14:sldId id="333"/>
            <p14:sldId id="341"/>
            <p14:sldId id="338"/>
            <p14:sldId id="339"/>
            <p14:sldId id="342"/>
            <p14:sldId id="343"/>
            <p14:sldId id="344"/>
            <p14:sldId id="340"/>
            <p14:sldId id="336"/>
          </p14:sldIdLst>
        </p14:section>
        <p14:section name="2019-03-10 Vancouver, CND" id="{B7CC20C1-E53E-104C-8211-A334DC38B488}">
          <p14:sldIdLst>
            <p14:sldId id="322"/>
            <p14:sldId id="323"/>
            <p14:sldId id="324"/>
            <p14:sldId id="325"/>
            <p14:sldId id="329"/>
            <p14:sldId id="330"/>
            <p14:sldId id="327"/>
          </p14:sldIdLst>
        </p14:section>
        <p14:section name="2019-01 St. Louis, Missouri, USA" id="{A571B865-5D7B-4041-980E-8AE3B82F79D3}">
          <p14:sldIdLst>
            <p14:sldId id="303"/>
            <p14:sldId id="305"/>
            <p14:sldId id="306"/>
            <p14:sldId id="307"/>
            <p14:sldId id="311"/>
            <p14:sldId id="308"/>
            <p14:sldId id="309"/>
            <p14:sldId id="310"/>
            <p14:sldId id="312"/>
            <p14:sldId id="314"/>
            <p14:sldId id="317"/>
            <p14:sldId id="318"/>
            <p14:sldId id="320"/>
            <p14:sldId id="319"/>
            <p14:sldId id="315"/>
            <p14:sldId id="316"/>
          </p14:sldIdLst>
        </p14:section>
        <p14:section name="20xx-yy Motions Template" id="{C8004D1A-F92A-D14B-BC6F-03E6AA5A2C45}">
          <p14:sldIdLst>
            <p14:sldId id="321"/>
            <p14:sldId id="271"/>
            <p14:sldId id="272"/>
            <p14:sldId id="274"/>
            <p14:sldId id="298"/>
            <p14:sldId id="299"/>
            <p14:sldId id="293"/>
          </p14:sldIdLst>
        </p14:section>
        <p14:section name="Motion Templates" id="{769A356C-B36D-B44B-A133-E8CDD1B8C7D7}">
          <p14:sldIdLst>
            <p14:sldId id="297"/>
            <p14:sldId id="300"/>
            <p14:sldId id="301"/>
            <p14:sldId id="30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28" autoAdjust="0"/>
    <p:restoredTop sz="86385"/>
  </p:normalViewPr>
  <p:slideViewPr>
    <p:cSldViewPr>
      <p:cViewPr varScale="1">
        <p:scale>
          <a:sx n="128" d="100"/>
          <a:sy n="128" d="100"/>
        </p:scale>
        <p:origin x="1752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42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presProps" Target="presProps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viewProps" Target="viewProps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tableStyles" Target="tableStyle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notesMaster" Target="notesMasters/notes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January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February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February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February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February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February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February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February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February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802.11-18/2123r26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62&amp;is_year=200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0-00-ACSD-p802-11bc.pdf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Booklet for IEEE 802.11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2021-02-08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663471"/>
              </p:ext>
            </p:extLst>
          </p:nvPr>
        </p:nvGraphicFramePr>
        <p:xfrm>
          <a:off x="508000" y="2286000"/>
          <a:ext cx="8032750" cy="244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032750" cy="2446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11-20/1930r0 (November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11-20/1972r0 (Nov 17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/>
              <a:t>11-21/0009r1 </a:t>
            </a:r>
            <a:r>
              <a:rPr lang="en-GB" sz="1400" dirty="0"/>
              <a:t>(Jan 5 telco),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867005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#42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11/19-1426r5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719486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2D94F-6A86-8B4A-B176-EA766C933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8BEA2-C0B0-194E-B382-37AA1A0FB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Removal of duplicate Functional Requirement</a:t>
            </a:r>
          </a:p>
          <a:p>
            <a:endParaRPr lang="en-US" dirty="0"/>
          </a:p>
          <a:p>
            <a:r>
              <a:rPr lang="en-US" dirty="0"/>
              <a:t>Move to remove functional requirement R3.4.3 from the FR Document (11-19/0151r4).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 / 0 / 0 – </a:t>
            </a:r>
            <a:r>
              <a:rPr lang="en-US"/>
              <a:t>motion passes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DCF42-9E24-1A48-AD25-A651E323F6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9A356-9D19-1A47-9AE2-3E512B008C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A5282A-1619-0F46-B0ED-B03741D915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619102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#26 -- #32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Vienna, 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760312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11/19-0943r1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979455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11-19/0819r0.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130681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11-19/1004r0.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220060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F0261-D25D-3D46-BE96-9D768ACB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B636F-81B8-AB47-9263-7E4BED3C6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changes to the </a:t>
            </a:r>
            <a:r>
              <a:rPr lang="en-US" dirty="0" err="1"/>
              <a:t>TGbc</a:t>
            </a:r>
            <a:r>
              <a:rPr lang="en-US" dirty="0"/>
              <a:t> Functional Requirements as contained in 11-19/1001r2</a:t>
            </a:r>
          </a:p>
          <a:p>
            <a:r>
              <a:rPr lang="en-US" dirty="0"/>
              <a:t>And instruct the Editor to incorporate those changes in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(11-19/0151)</a:t>
            </a:r>
          </a:p>
          <a:p>
            <a:endParaRPr lang="en-US" dirty="0"/>
          </a:p>
          <a:p>
            <a:r>
              <a:rPr lang="en-US" dirty="0"/>
              <a:t>Moved: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Y/N/A:	13 – 0 – 0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B32A5-B92B-0442-B9D0-F2174772F2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DDB4C-B902-524E-9E4E-12F156421E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35411E-FF40-9F40-92CD-495CE57410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660896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8AAEE-B411-3849-BD24-C8F45F54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D76C1-3F50-E245-BCED-95A9CD1F7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functional requirement as contained on slide 7 of 11-19/1240r1 to the </a:t>
            </a:r>
            <a:r>
              <a:rPr lang="en-US" dirty="0" err="1"/>
              <a:t>TGbc</a:t>
            </a:r>
            <a:r>
              <a:rPr lang="en-US" dirty="0"/>
              <a:t> Functional Requirements document.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	10 – 0 - 0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10F04-BBBA-9240-A695-1B9D8C371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2A548-B12B-1840-907B-B301D20372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062BF6-2665-8849-A4AB-7153CDC342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30785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9F0F9-73BD-284C-8C32-69749D7A1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25CAE-BBD7-A74A-BA75-BC8F5695A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420631-C14B-0C41-B217-8E3B739107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EB4D4-42DB-2749-ACA8-B8DF018718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0B5B77-271A-464D-9207-930CAD62EF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1926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#32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/>
              <a:t>Move to approve the following schedule of teleconferences</a:t>
            </a:r>
          </a:p>
          <a:p>
            <a:endParaRPr lang="en-US"/>
          </a:p>
          <a:p>
            <a:r>
              <a:rPr lang="en-US"/>
              <a:t>Moved: Hitoshi Morioka, Second: Xiaofei Wang</a:t>
            </a:r>
          </a:p>
          <a:p>
            <a:r>
              <a:rPr lang="en-US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083709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August 13th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565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EEE5-0F20-354F-95A2-737DA69F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4A9B-20AB-4C43-BC2B-04B7EFB4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as contained in the “2021-01-05 – rdy4motion” tab of 11-20/1985r5.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</a:t>
            </a:r>
            <a:r>
              <a:rPr lang="en-US"/>
              <a:t>A: 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2E33-C73B-704C-BDB3-22D9CC8EB6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E010D-37BD-3B4F-90E5-788365EE1B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26F3F7-0FFE-A84C-B426-23E2E952D8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0374608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#16 -- #25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Grand Hyatt Atlanta Buckhead, Atlanta, GA,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77640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11/19-0812r2</a:t>
            </a:r>
          </a:p>
          <a:p>
            <a:endParaRPr lang="en-US" dirty="0"/>
          </a:p>
          <a:p>
            <a:r>
              <a:rPr lang="en-US" dirty="0"/>
              <a:t>Mover:  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111203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&lt;11-19/0465r0&gt;.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#16)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816840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11/19-0812r3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539201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7988B-4B61-BD4B-B519-9FDDCB53F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10199-AABF-8240-A18A-569EE4137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2000" dirty="0"/>
              <a:t>3.x Relation </a:t>
            </a:r>
            <a:r>
              <a:rPr lang="de-DE" sz="2000" dirty="0" err="1"/>
              <a:t>between</a:t>
            </a:r>
            <a:r>
              <a:rPr lang="de-DE" sz="2000" dirty="0"/>
              <a:t> AP </a:t>
            </a:r>
            <a:r>
              <a:rPr lang="de-DE" sz="2000" dirty="0" err="1"/>
              <a:t>and</a:t>
            </a:r>
            <a:r>
              <a:rPr lang="de-DE" sz="2000" dirty="0"/>
              <a:t> 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At the AP, there shall be a mapping of the received frame from the DS in deciding whether or not to use </a:t>
            </a:r>
            <a:r>
              <a:rPr kumimoji="1" lang="en-US" altLang="ja-JP" sz="2000" dirty="0" err="1"/>
              <a:t>eBCS</a:t>
            </a:r>
            <a:r>
              <a:rPr kumimoji="1" lang="en-US" altLang="ja-JP" sz="2000" dirty="0"/>
              <a:t> for forwarding the frame towards the STA.</a:t>
            </a:r>
            <a:endParaRPr lang="en-GB" sz="2000" dirty="0"/>
          </a:p>
          <a:p>
            <a:pPr marL="800100" lvl="2" indent="0"/>
            <a:r>
              <a:rPr lang="en-GB" sz="2000" dirty="0"/>
              <a:t>3.6 Simultaneous broadcast service </a:t>
            </a:r>
            <a:endParaRPr lang="en-US" altLang="ja-JP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</a:t>
            </a:r>
            <a:r>
              <a:rPr lang="en-US" altLang="ja-JP" sz="2000" dirty="0"/>
              <a:t>All </a:t>
            </a:r>
            <a:r>
              <a:rPr lang="en-US" altLang="ja-JP" sz="2000" dirty="0" err="1"/>
              <a:t>eBCS</a:t>
            </a:r>
            <a:r>
              <a:rPr lang="en-US" altLang="ja-JP" sz="2000" dirty="0"/>
              <a:t> streams shall be treated equally.</a:t>
            </a:r>
            <a:endParaRPr kumimoji="1" lang="en-US" altLang="ja-JP" sz="3200" dirty="0"/>
          </a:p>
          <a:p>
            <a:pPr marL="0" indent="0"/>
            <a:r>
              <a:rPr kumimoji="1" lang="en-US" altLang="ja-JP" dirty="0"/>
              <a:t>Mover:	Hitoshi Morioka</a:t>
            </a:r>
          </a:p>
          <a:p>
            <a:pPr marL="0" indent="0"/>
            <a:r>
              <a:rPr kumimoji="1" lang="en-US" altLang="ja-JP" dirty="0"/>
              <a:t>Second:	Hiroshi Mano</a:t>
            </a:r>
          </a:p>
          <a:p>
            <a:pPr marL="0" indent="0"/>
            <a:r>
              <a:rPr kumimoji="1" lang="en-US" altLang="ja-JP" dirty="0"/>
              <a:t>Y/N/A:	14 / 0 / 0</a:t>
            </a:r>
          </a:p>
          <a:p>
            <a:pPr marL="0" indent="0"/>
            <a:r>
              <a:rPr kumimoji="1" lang="en-US" altLang="ja-JP" sz="1600" dirty="0"/>
              <a:t>Note: The Editor will assign corresponding Clause and Requirement numbers.</a:t>
            </a:r>
            <a:endParaRPr kumimoji="1" lang="en-US" altLang="ja-JP" dirty="0"/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F9517-49E2-3B4C-8258-8328FA0835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7C097-38D4-5D41-ADA8-939FD73B9F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ACC0CB-E320-5D42-AEBD-180D991038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230228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5E04C-3E7A-894C-82B7-20CA0549E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15424-558F-A546-8819-C660721BA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Motion to approve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use case scenario described in 11-19/0472r2.</a:t>
            </a:r>
          </a:p>
          <a:p>
            <a:r>
              <a:rPr kumimoji="1" lang="en-US" altLang="ja-JP" dirty="0"/>
              <a:t>And to incorporates slide#3 to #6 of 11-19/0472r2 to the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11-19/0268 use-case-document.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Mover: Hiroshi Mano</a:t>
            </a:r>
          </a:p>
          <a:p>
            <a:r>
              <a:rPr kumimoji="1" lang="en-US" altLang="ja-JP" dirty="0"/>
              <a:t>Second: </a:t>
            </a:r>
            <a:r>
              <a:rPr kumimoji="1" lang="en-US" altLang="ja-JP" dirty="0" err="1"/>
              <a:t>Xiaofei</a:t>
            </a:r>
            <a:r>
              <a:rPr kumimoji="1" lang="en-US" altLang="ja-JP" dirty="0"/>
              <a:t> Wang</a:t>
            </a:r>
          </a:p>
          <a:p>
            <a:r>
              <a:rPr kumimoji="1" lang="en-US" altLang="ja-JP" dirty="0"/>
              <a:t>Y/N/A:	10 / 0 /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22EFB-91BC-5745-AA40-DC54BDB3BA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8C8D3-BE8D-AA45-9244-26B649E81F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DA69C8-F407-4247-BC6F-9B71DD45B4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281577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0FCE8-AF54-1443-A27B-D1A55A2F1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B8F2C-FEF7-454B-B41F-1317489B4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use case as contained in 11-19/894r1 and include the use case shown on slide 3 of 11-19/894r1 into the </a:t>
            </a:r>
            <a:r>
              <a:rPr lang="en-US" dirty="0" err="1"/>
              <a:t>TGbc</a:t>
            </a:r>
            <a:r>
              <a:rPr lang="en-US" dirty="0"/>
              <a:t> Use Case document </a:t>
            </a:r>
            <a:r>
              <a:rPr kumimoji="1" lang="en-US" altLang="ja-JP" dirty="0"/>
              <a:t>11-19/0268 allowing for editorial changes.</a:t>
            </a:r>
          </a:p>
          <a:p>
            <a:endParaRPr kumimoji="1" lang="en-US" dirty="0"/>
          </a:p>
          <a:p>
            <a:r>
              <a:rPr kumimoji="1" lang="en-US" dirty="0"/>
              <a:t>Mover:	Abhishek </a:t>
            </a:r>
            <a:r>
              <a:rPr kumimoji="1" lang="en-US" dirty="0" err="1"/>
              <a:t>Patil</a:t>
            </a:r>
            <a:endParaRPr kumimoji="1" lang="en-US" dirty="0"/>
          </a:p>
          <a:p>
            <a:r>
              <a:rPr kumimoji="1" lang="en-US" dirty="0"/>
              <a:t>Second:	</a:t>
            </a:r>
            <a:r>
              <a:rPr kumimoji="1" lang="en-US" dirty="0" err="1"/>
              <a:t>Bahar</a:t>
            </a:r>
            <a:r>
              <a:rPr kumimoji="1" lang="en-US" dirty="0"/>
              <a:t> Sadeghi</a:t>
            </a:r>
          </a:p>
          <a:p>
            <a:r>
              <a:rPr kumimoji="1" lang="en-US" dirty="0"/>
              <a:t>Y/N/A:	11 / 0 /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C4D788-DB07-1647-ABF9-D6DEB9ECC5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C5159-717F-5746-A7A3-6E8CD8A0B4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2491A0-91C2-4647-9F5D-CB65D91A88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900378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274D7-5709-A04C-B79E-D5E75521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E7D35-26B3-3546-B3E2-FA7D87BAE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1600" dirty="0"/>
              <a:t>3.6 </a:t>
            </a:r>
            <a:r>
              <a:rPr lang="de-DE" sz="1600" dirty="0" err="1"/>
              <a:t>Simultaneous</a:t>
            </a:r>
            <a:r>
              <a:rPr lang="de-DE" sz="1600" dirty="0"/>
              <a:t> Broadcast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 STA to signal to the AP to provide additional service information (e.g. date, time, location, RSSI) when delivering the SDU via the MAC SAP.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an AP to provide additional service information locally available (e.g. date, time, location, RSSI) when delivering the SDU via the MAC SAP.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And remove the word “Simultaneous” from the title 3.6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Mover:	</a:t>
            </a:r>
            <a:r>
              <a:rPr kumimoji="1" lang="en-US" dirty="0"/>
              <a:t> Abhishek </a:t>
            </a:r>
            <a:r>
              <a:rPr kumimoji="1" lang="en-US" dirty="0" err="1"/>
              <a:t>Patil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Second:	George Cherian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Y/N/</a:t>
            </a:r>
            <a:r>
              <a:rPr kumimoji="1" lang="en-US"/>
              <a:t>A:		12 / 0 / 9</a:t>
            </a:r>
            <a:endParaRPr kumimoji="1" lang="en-US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Note: The Editor will assign corresponding Clause and Requirement numbers.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6DDCF-72EE-9744-A179-B83EDE39DA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32C43-C3B2-8A4C-A32F-3FFB287460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27716B-12EA-514E-A88B-E3479BD2F9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526805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8C398-49FE-4D46-BC6F-815A44E43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061A-3477-2F4D-86F4-4F067F5FC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</a:t>
            </a:r>
            <a:r>
              <a:rPr lang="en-US" dirty="0" err="1"/>
              <a:t>TGbc</a:t>
            </a:r>
            <a:r>
              <a:rPr lang="en-US" dirty="0"/>
              <a:t> agenda (11-19/812r3) to continue considering agenda items from the Thursday AM2 slot in the current (Wed AM1) slot.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0FC08-35E4-844D-9D07-78A2362637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4CF73-8A9F-4349-AD8A-05110C4A6B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8BE56E-71E8-9F4F-8E67-D372782E5A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093975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62DED-CD3A-5B46-8AEE-1439E717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#24</a:t>
            </a:r>
            <a:br>
              <a:rPr lang="de-DE" dirty="0"/>
            </a:br>
            <a:r>
              <a:rPr lang="de-DE" dirty="0" err="1"/>
              <a:t>Confirmation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888D8-8E13-2F4E-B874-6ABF2C7C0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endParaRPr lang="en-US" dirty="0"/>
          </a:p>
          <a:p>
            <a:r>
              <a:rPr lang="en-US" dirty="0"/>
              <a:t>		Carol Ansley (</a:t>
            </a:r>
            <a:r>
              <a:rPr lang="en-US" dirty="0" err="1"/>
              <a:t>Commscope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Technical Editor.</a:t>
            </a:r>
          </a:p>
          <a:p>
            <a:endParaRPr lang="en-US" dirty="0"/>
          </a:p>
          <a:p>
            <a:r>
              <a:rPr lang="en-US" dirty="0"/>
              <a:t>Mover:	Peter  Yee</a:t>
            </a:r>
          </a:p>
          <a:p>
            <a:r>
              <a:rPr lang="en-US" dirty="0"/>
              <a:t>Second:	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 by acclamation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820F0-2AC9-5144-98D6-42067E4C04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5B7E5-8AB4-1C49-A04C-66AE40C4CC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FDDB42-CE9A-6F49-AF93-5027EB35F6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413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A2B52-93C1-D144-B879-ACFF77D1F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6D7C7-6FC4-9C4D-A7C4-5064B1FDE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adding the proposed text on slide 10-13 of 11-20/1976r2  to 802.11bc Draft?</a:t>
            </a:r>
          </a:p>
          <a:p>
            <a:endParaRPr lang="en-US" dirty="0"/>
          </a:p>
          <a:p>
            <a:r>
              <a:rPr lang="en-US" dirty="0"/>
              <a:t>Y - 4</a:t>
            </a:r>
          </a:p>
          <a:p>
            <a:r>
              <a:rPr lang="en-US" dirty="0"/>
              <a:t>N - 0</a:t>
            </a:r>
          </a:p>
          <a:p>
            <a:r>
              <a:rPr lang="en-US" dirty="0"/>
              <a:t>Need more time to decide. - 8</a:t>
            </a:r>
          </a:p>
          <a:p>
            <a:r>
              <a:rPr lang="en-US" dirty="0"/>
              <a:t>A – 0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879F71-1F01-454F-837A-C146C38BF2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856FB-BD1A-E74F-90FA-0E85838C94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5DC2AB3-26D2-3C41-B0DD-FCA81383E59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7358024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#25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Peter </a:t>
            </a:r>
            <a:r>
              <a:rPr lang="de-DE" dirty="0" err="1"/>
              <a:t>Yee</a:t>
            </a:r>
            <a:endParaRPr lang="de-DE" dirty="0"/>
          </a:p>
          <a:p>
            <a:r>
              <a:rPr lang="de-DE" dirty="0"/>
              <a:t>Second: Stephen  McCann</a:t>
            </a:r>
          </a:p>
          <a:p>
            <a:r>
              <a:rPr lang="de-DE" dirty="0" err="1"/>
              <a:t>Result</a:t>
            </a:r>
            <a:r>
              <a:rPr lang="de-DE" dirty="0"/>
              <a:t>: </a:t>
            </a:r>
            <a:r>
              <a:rPr lang="de-DE" dirty="0" err="1"/>
              <a:t>unaniously</a:t>
            </a:r>
            <a:r>
              <a:rPr lang="de-DE" dirty="0"/>
              <a:t> </a:t>
            </a:r>
            <a:r>
              <a:rPr lang="de-DE" dirty="0" err="1"/>
              <a:t>approved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203718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</a:t>
                      </a:r>
                    </a:p>
                    <a:p>
                      <a:r>
                        <a:rPr lang="en-US" dirty="0"/>
                        <a:t>June 11,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7667859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#15 -- #20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Vancouver, BC, CND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28009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11/19-0219r0</a:t>
            </a:r>
          </a:p>
          <a:p>
            <a:endParaRPr lang="en-US" dirty="0"/>
          </a:p>
          <a:p>
            <a:r>
              <a:rPr lang="en-US" dirty="0"/>
              <a:t>Mover: 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 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519808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January 2019 face-to-face meeting as contained in document 11-19/0119r1.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565322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>
                <a:sym typeface="Wingdings" pitchFamily="2" charset="2"/>
              </a:rPr>
              <a:t>February 12</a:t>
            </a:r>
            <a:r>
              <a:rPr lang="en-US" baseline="30000" dirty="0">
                <a:sym typeface="Wingdings" pitchFamily="2" charset="2"/>
              </a:rPr>
              <a:t>th</a:t>
            </a:r>
            <a:r>
              <a:rPr lang="en-US" dirty="0">
                <a:sym typeface="Wingdings" pitchFamily="2" charset="2"/>
              </a:rPr>
              <a:t> 2019 teleconference minutes in document 11-19-0270r0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FB2F3A-A59F-4E9B-AC19-D22DA24DEA4E}"/>
              </a:ext>
            </a:extLst>
          </p:cNvPr>
          <p:cNvSpPr/>
          <p:nvPr/>
        </p:nvSpPr>
        <p:spPr>
          <a:xfrm>
            <a:off x="2450265" y="3198168"/>
            <a:ext cx="4243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Approved by unanimous consent</a:t>
            </a:r>
          </a:p>
        </p:txBody>
      </p:sp>
    </p:spTree>
    <p:extLst>
      <p:ext uri="{BB962C8B-B14F-4D97-AF65-F5344CB8AC3E}">
        <p14:creationId xmlns:p14="http://schemas.microsoft.com/office/powerpoint/2010/main" val="2599311754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additional functional requirements contained in 11-19/0446r3,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(11-19/0151r1).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Bahar</a:t>
            </a:r>
            <a:r>
              <a:rPr lang="en-US" dirty="0"/>
              <a:t> Sadeghi 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10/0/1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135263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use case document 11-19/0268r4.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	11/0/0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528102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#20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023863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/>
              <a:t>approve the following schedule of teleconferences and cancel the teleconference (already approved) for March 19th.</a:t>
            </a:r>
          </a:p>
          <a:p>
            <a:r>
              <a:rPr lang="de-DE" dirty="0"/>
              <a:t>Moved: Xiaofei Wang, Second: Peter Yee, Result unanimous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904292"/>
              </p:ext>
            </p:extLst>
          </p:nvPr>
        </p:nvGraphicFramePr>
        <p:xfrm>
          <a:off x="914400" y="4221088"/>
          <a:ext cx="7467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 April 9th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575720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#14</a:t>
            </a:r>
          </a:p>
          <a:p>
            <a:r>
              <a:rPr lang="en-US" dirty="0"/>
              <a:t>Straw Polls #1 </a:t>
            </a:r>
            <a:r>
              <a:rPr lang="en-US"/>
              <a:t>-- #1</a:t>
            </a:r>
            <a:endParaRPr lang="en-US" dirty="0"/>
          </a:p>
          <a:p>
            <a:endParaRPr lang="en-US" dirty="0"/>
          </a:p>
          <a:p>
            <a:r>
              <a:rPr lang="en-US" dirty="0"/>
              <a:t>St. Louis, Missouri,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96221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11/18-2124r2</a:t>
            </a:r>
          </a:p>
          <a:p>
            <a:endParaRPr lang="en-US" dirty="0"/>
          </a:p>
          <a:p>
            <a:r>
              <a:rPr lang="en-US" dirty="0"/>
              <a:t>Mover: Hiroshi Mano</a:t>
            </a:r>
          </a:p>
          <a:p>
            <a:r>
              <a:rPr lang="en-US" dirty="0"/>
              <a:t>Second: 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334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EEE5-0F20-354F-95A2-737DA69F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#88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4A9B-20AB-4C43-BC2B-04B7EFB4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as contained in the “2021-01-12 – ready for motion” and “2021-01-13 – ready for motion” tabs of 11-20/1985r9.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 Approved by unanimous consent (one voting </a:t>
            </a:r>
            <a:r>
              <a:rPr lang="en-US"/>
              <a:t>member abstaining).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2E33-C73B-704C-BDB3-22D9CC8EB6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E010D-37BD-3B4F-90E5-788365EE1B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26F3F7-0FFE-A84C-B426-23E2E952D8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0803719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11-18/1750r0.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662998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11-18/2103r0.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349864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309771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 </a:t>
            </a:r>
          </a:p>
          <a:p>
            <a:r>
              <a:rPr lang="en-US" dirty="0"/>
              <a:t>			Hitoshi MORIOKA, SRC Software</a:t>
            </a:r>
          </a:p>
          <a:p>
            <a:r>
              <a:rPr lang="en-US" dirty="0"/>
              <a:t>	and</a:t>
            </a:r>
          </a:p>
          <a:p>
            <a:r>
              <a:rPr lang="en-US" dirty="0"/>
              <a:t>			Stephen </a:t>
            </a:r>
            <a:r>
              <a:rPr lang="en-US" dirty="0" err="1"/>
              <a:t>McCANN</a:t>
            </a:r>
            <a:r>
              <a:rPr lang="en-US" dirty="0"/>
              <a:t>, Blackberry</a:t>
            </a:r>
          </a:p>
          <a:p>
            <a:r>
              <a:rPr lang="en-US" dirty="0"/>
              <a:t>as </a:t>
            </a:r>
            <a:r>
              <a:rPr lang="en-US" dirty="0" err="1"/>
              <a:t>TGbc</a:t>
            </a:r>
            <a:r>
              <a:rPr lang="en-US" dirty="0"/>
              <a:t> Vice Chairs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Seconded:		Hiroshi Mano</a:t>
            </a:r>
          </a:p>
          <a:p>
            <a:r>
              <a:rPr lang="en-US" dirty="0"/>
              <a:t>Y/N/A:		6/0/0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458897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</a:t>
            </a:r>
          </a:p>
          <a:p>
            <a:r>
              <a:rPr lang="en-US" dirty="0"/>
              <a:t>			</a:t>
            </a:r>
            <a:r>
              <a:rPr lang="en-US" dirty="0" err="1"/>
              <a:t>Xiaofei</a:t>
            </a:r>
            <a:r>
              <a:rPr lang="en-US" dirty="0"/>
              <a:t>, WANG, Interdigital</a:t>
            </a:r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Secretary.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Seconded:		Hitoshi Morioka</a:t>
            </a:r>
          </a:p>
          <a:p>
            <a:r>
              <a:rPr lang="en-US" dirty="0"/>
              <a:t>Y/N/A:		Motion approved by acclamation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75323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A514-A381-D440-B6E3-C5ADF795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802.11bc Selection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EF6D6-9F14-8B4E-A3F9-1F90E66E8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11-19/0135r0 as the IEEE 802.11 </a:t>
            </a:r>
            <a:r>
              <a:rPr lang="en-US" dirty="0" err="1"/>
              <a:t>TGbc</a:t>
            </a:r>
            <a:r>
              <a:rPr lang="en-US" dirty="0"/>
              <a:t> Selection Procedure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4/0/1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7F6A0-B357-3B45-AD1F-44C0864046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D854E-C92A-E54F-801F-9ABEFF5F9A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D967ED-30A6-D14D-9340-ACACA9166E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174645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document 11-19/0151r0 as the 802.11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081754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Motion#9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11-19/171r1,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</a:t>
            </a:r>
            <a:r>
              <a:rPr lang="en-US"/>
              <a:t>	6/0/1 </a:t>
            </a:r>
            <a:r>
              <a:rPr lang="en-US" dirty="0"/>
              <a:t>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568826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11/18-2124r4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11-19/0183r1,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313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#78 </a:t>
            </a:r>
            <a:r>
              <a:rPr lang="en-US"/>
              <a:t>-- #84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795629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346B-539E-564C-AA87-D3C37405F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0016B-3633-B14D-B9D8-D64DEFAA9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common template for </a:t>
            </a:r>
            <a:r>
              <a:rPr lang="en-US" dirty="0" err="1"/>
              <a:t>TGbc</a:t>
            </a:r>
            <a:r>
              <a:rPr lang="en-US" dirty="0"/>
              <a:t> use case scenario slides?</a:t>
            </a:r>
          </a:p>
          <a:p>
            <a:endParaRPr lang="en-US" dirty="0"/>
          </a:p>
          <a:p>
            <a:r>
              <a:rPr lang="en-US" dirty="0"/>
              <a:t>Yes		5</a:t>
            </a:r>
          </a:p>
          <a:p>
            <a:r>
              <a:rPr lang="en-US" dirty="0"/>
              <a:t>No			0</a:t>
            </a:r>
          </a:p>
          <a:p>
            <a:r>
              <a:rPr lang="en-US" dirty="0"/>
              <a:t>Abstain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8101F-EB8F-1A47-BEB5-221D53ECFE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95699-C115-DA46-8E71-A7F01BE1A7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2FBB78-F512-4944-B240-AB12AB7555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737911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template contained in slide 4 of document 11-19/0182r0 to be used for describing </a:t>
            </a:r>
            <a:r>
              <a:rPr lang="en-US" dirty="0" err="1"/>
              <a:t>TGbc</a:t>
            </a:r>
            <a:r>
              <a:rPr lang="en-US" dirty="0"/>
              <a:t> use cases that are to be considered for inclusion in the </a:t>
            </a:r>
            <a:r>
              <a:rPr lang="en-US" dirty="0" err="1"/>
              <a:t>TGbc</a:t>
            </a:r>
            <a:r>
              <a:rPr lang="en-US" dirty="0"/>
              <a:t> Use Case Document.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7/0/4 – motion passes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92616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r>
              <a:rPr lang="de-DE" dirty="0"/>
              <a:t>: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Hiroshi Mano</a:t>
            </a:r>
          </a:p>
          <a:p>
            <a:r>
              <a:rPr lang="de-DE" dirty="0"/>
              <a:t>Second: Hitoshi Morioka</a:t>
            </a:r>
          </a:p>
          <a:p>
            <a:r>
              <a:rPr lang="de-DE" dirty="0" err="1"/>
              <a:t>Result</a:t>
            </a:r>
            <a:r>
              <a:rPr lang="de-DE" dirty="0"/>
              <a:t>:	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90941"/>
              </p:ext>
            </p:extLst>
          </p:nvPr>
        </p:nvGraphicFramePr>
        <p:xfrm>
          <a:off x="1136848" y="291424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  <a:p>
                      <a:r>
                        <a:rPr lang="en-US" dirty="0"/>
                        <a:t>Feb 12, 2019</a:t>
                      </a:r>
                    </a:p>
                    <a:p>
                      <a:r>
                        <a:rPr lang="en-US" dirty="0"/>
                        <a:t>March 19,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00695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35 of document 11-18/2126r1.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>
              <a:buFont typeface="Arial"/>
              <a:buChar char="•"/>
            </a:pPr>
            <a:r>
              <a:rPr lang="en-US" dirty="0"/>
              <a:t>Y/N/A:		Approved by </a:t>
            </a:r>
            <a:r>
              <a:rPr lang="en-US"/>
              <a:t>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007628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YEAR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#??? -- #???</a:t>
            </a:r>
          </a:p>
          <a:p>
            <a:r>
              <a:rPr lang="en-US" dirty="0"/>
              <a:t>Straw Polls #??? -- #???</a:t>
            </a:r>
          </a:p>
          <a:p>
            <a:endParaRPr lang="en-US" dirty="0"/>
          </a:p>
          <a:p>
            <a:r>
              <a:rPr lang="en-US" dirty="0"/>
              <a:t>LOCATION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231661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11/YY-XXXXr0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63651" y="5386069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8" name="Textfeld 6">
            <a:extLst>
              <a:ext uri="{FF2B5EF4-FFF2-40B4-BE49-F238E27FC236}">
                <a16:creationId xmlns:a16="http://schemas.microsoft.com/office/drawing/2014/main" id="{734D495E-80AA-544D-BC37-7319EE9DC9B9}"/>
              </a:ext>
            </a:extLst>
          </p:cNvPr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/>
              <a:t>Authorize ad-hoc meetings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•	</a:t>
            </a:r>
            <a:r>
              <a:rPr lang="de-DE" dirty="0" err="1"/>
              <a:t>Authorize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hold an ad-hoc </a:t>
            </a:r>
            <a:r>
              <a:rPr lang="de-DE" dirty="0" err="1"/>
              <a:t>meeting</a:t>
            </a:r>
            <a:r>
              <a:rPr lang="de-DE" dirty="0"/>
              <a:t> on &lt;</a:t>
            </a:r>
            <a:r>
              <a:rPr lang="de-DE" dirty="0" err="1"/>
              <a:t>dates</a:t>
            </a:r>
            <a:r>
              <a:rPr lang="de-DE" dirty="0"/>
              <a:t>&gt; in &lt;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venue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&lt;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of &lt;</a:t>
            </a:r>
            <a:r>
              <a:rPr lang="de-DE" dirty="0" err="1"/>
              <a:t>purpose</a:t>
            </a:r>
            <a:r>
              <a:rPr lang="de-DE" dirty="0"/>
              <a:t>&gt;.</a:t>
            </a:r>
          </a:p>
          <a:p>
            <a:endParaRPr lang="de-DE" dirty="0"/>
          </a:p>
          <a:p>
            <a:r>
              <a:rPr lang="de-DE" dirty="0"/>
              <a:t>•	[</a:t>
            </a:r>
            <a:r>
              <a:rPr lang="de-DE" dirty="0" err="1"/>
              <a:t>Moved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&lt;</a:t>
            </a:r>
            <a:r>
              <a:rPr lang="de-DE" dirty="0" err="1"/>
              <a:t>name</a:t>
            </a:r>
            <a:r>
              <a:rPr lang="de-DE" dirty="0"/>
              <a:t>&gt; on behalf of &lt;</a:t>
            </a:r>
            <a:r>
              <a:rPr lang="de-DE" dirty="0" err="1"/>
              <a:t>group</a:t>
            </a:r>
            <a:r>
              <a:rPr lang="de-DE" dirty="0"/>
              <a:t>&gt;</a:t>
            </a:r>
          </a:p>
          <a:p>
            <a:r>
              <a:rPr lang="de-DE" dirty="0"/>
              <a:t>•	&lt;</a:t>
            </a:r>
            <a:r>
              <a:rPr lang="de-DE" dirty="0" err="1"/>
              <a:t>group</a:t>
            </a:r>
            <a:r>
              <a:rPr lang="de-DE" dirty="0"/>
              <a:t>&gt; </a:t>
            </a:r>
            <a:r>
              <a:rPr lang="de-DE" dirty="0" err="1"/>
              <a:t>vote</a:t>
            </a:r>
            <a:r>
              <a:rPr lang="de-DE" dirty="0"/>
              <a:t>: </a:t>
            </a:r>
          </a:p>
          <a:p>
            <a:r>
              <a:rPr lang="de-DE" dirty="0"/>
              <a:t>•	</a:t>
            </a:r>
            <a:r>
              <a:rPr lang="de-DE" dirty="0" err="1"/>
              <a:t>Moved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 </a:t>
            </a:r>
            <a:r>
              <a:rPr lang="de-DE" dirty="0" err="1"/>
              <a:t>Seconded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</a:t>
            </a:r>
            <a:r>
              <a:rPr lang="de-DE" dirty="0" err="1"/>
              <a:t>Result</a:t>
            </a:r>
            <a:r>
              <a:rPr lang="de-DE" dirty="0"/>
              <a:t>: y-n-a]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Authorize </a:t>
            </a:r>
            <a:r>
              <a:rPr lang="en-US" dirty="0" err="1"/>
              <a:t>Telcons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of </a:t>
            </a:r>
            <a:r>
              <a:rPr lang="de-DE" dirty="0" err="1"/>
              <a:t>teleconferences</a:t>
            </a:r>
            <a:r>
              <a:rPr lang="de-DE" dirty="0"/>
              <a:t> </a:t>
            </a:r>
            <a:r>
              <a:rPr lang="de-DE" dirty="0" err="1"/>
              <a:t>beginning</a:t>
            </a:r>
            <a:r>
              <a:rPr lang="de-DE" dirty="0"/>
              <a:t> no </a:t>
            </a:r>
            <a:r>
              <a:rPr lang="de-DE" dirty="0" err="1"/>
              <a:t>sooner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&lt;</a:t>
            </a:r>
            <a:r>
              <a:rPr lang="de-DE" dirty="0" err="1"/>
              <a:t>current</a:t>
            </a:r>
            <a:r>
              <a:rPr lang="de-DE" dirty="0"/>
              <a:t> date + 10 </a:t>
            </a:r>
            <a:r>
              <a:rPr lang="de-DE" dirty="0" err="1"/>
              <a:t>days</a:t>
            </a:r>
            <a:r>
              <a:rPr lang="de-DE" dirty="0"/>
              <a:t>&gt; [and </a:t>
            </a:r>
            <a:r>
              <a:rPr lang="de-DE" dirty="0" err="1"/>
              <a:t>ending</a:t>
            </a:r>
            <a:r>
              <a:rPr lang="de-DE" dirty="0"/>
              <a:t> 15 </a:t>
            </a:r>
            <a:r>
              <a:rPr lang="de-DE" dirty="0" err="1"/>
              <a:t>days</a:t>
            </a:r>
            <a:r>
              <a:rPr lang="de-DE" dirty="0"/>
              <a:t> </a:t>
            </a:r>
            <a:r>
              <a:rPr lang="de-DE" dirty="0" err="1"/>
              <a:t>past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end of </a:t>
            </a:r>
            <a:r>
              <a:rPr lang="de-DE" dirty="0" err="1"/>
              <a:t>the</a:t>
            </a:r>
            <a:r>
              <a:rPr lang="de-DE" dirty="0"/>
              <a:t> &lt;date&gt; </a:t>
            </a:r>
            <a:r>
              <a:rPr lang="de-DE" dirty="0" err="1"/>
              <a:t>Plenary</a:t>
            </a:r>
            <a:r>
              <a:rPr lang="de-DE" dirty="0"/>
              <a:t> Session].</a:t>
            </a:r>
          </a:p>
          <a:p>
            <a:r>
              <a:rPr lang="de-DE" dirty="0" err="1"/>
              <a:t>Moved</a:t>
            </a:r>
            <a:r>
              <a:rPr lang="de-DE" dirty="0"/>
              <a:t>: xxx, Second: xxx, </a:t>
            </a:r>
            <a:r>
              <a:rPr lang="de-DE" dirty="0" err="1"/>
              <a:t>Result</a:t>
            </a:r>
            <a:r>
              <a:rPr lang="de-DE" dirty="0"/>
              <a:t> </a:t>
            </a:r>
            <a:r>
              <a:rPr lang="de-DE" dirty="0" err="1"/>
              <a:t>y</a:t>
            </a:r>
            <a:r>
              <a:rPr lang="de-DE" dirty="0"/>
              <a:t>-</a:t>
            </a:r>
            <a:r>
              <a:rPr lang="de-DE" dirty="0" err="1"/>
              <a:t>n</a:t>
            </a:r>
            <a:r>
              <a:rPr lang="de-DE" dirty="0"/>
              <a:t>-a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95423"/>
              </p:ext>
            </p:extLst>
          </p:nvPr>
        </p:nvGraphicFramePr>
        <p:xfrm>
          <a:off x="914400" y="4221088"/>
          <a:ext cx="7467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Note: Telephone conferences on XXXX and XXX are already approved by the motion from the previous face-to-face meeting.</a:t>
            </a:r>
          </a:p>
        </p:txBody>
      </p:sp>
      <p:sp>
        <p:nvSpPr>
          <p:cNvPr id="9" name="Textfeld 6">
            <a:extLst>
              <a:ext uri="{FF2B5EF4-FFF2-40B4-BE49-F238E27FC236}">
                <a16:creationId xmlns:a16="http://schemas.microsoft.com/office/drawing/2014/main" id="{603CB107-B694-2544-818F-0E1F60581513}"/>
              </a:ext>
            </a:extLst>
          </p:cNvPr>
          <p:cNvSpPr txBox="1"/>
          <p:nvPr/>
        </p:nvSpPr>
        <p:spPr>
          <a:xfrm rot="20107319">
            <a:off x="126942" y="3655598"/>
            <a:ext cx="6452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Make sure they are the same as on the Chair Slides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11/20-1625r1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0401325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&lt;XXX&gt; of document 11-yy/xxxxr0.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</a:t>
            </a:r>
          </a:p>
          <a:p>
            <a:pPr>
              <a:buFont typeface="Arial"/>
              <a:buChar char="•"/>
            </a:pPr>
            <a:r>
              <a:rPr lang="en-US" dirty="0"/>
              <a:t>Second:</a:t>
            </a:r>
          </a:p>
          <a:p>
            <a:pPr>
              <a:buFont typeface="Arial"/>
              <a:buChar char="•"/>
            </a:pPr>
            <a:r>
              <a:rPr lang="en-US" dirty="0"/>
              <a:t>Y/N/A: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2611618" y="3297837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Templates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Selected motion templates per 11-08/762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151</a:t>
            </a:fld>
            <a:endParaRPr lang="en-GB" dirty="0"/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Modification of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agenda for the BCS TIG/SG as contained in document 11/YY-</a:t>
            </a:r>
            <a:r>
              <a:rPr lang="en-US" dirty="0" err="1"/>
              <a:t>XXXXrY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146404" y="2664046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  <p:extLst>
      <p:ext uri="{BB962C8B-B14F-4D97-AF65-F5344CB8AC3E}">
        <p14:creationId xmlns:p14="http://schemas.microsoft.com/office/powerpoint/2010/main" val="3917082133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49E6-C9F2-BA46-8D70-CC4C9E40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59A3B-175A-DA46-93D8-4AC6DADC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&lt;document-reference&gt;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2E56-36E1-2442-99B0-F46FBF8F4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1621C-11E0-4A4E-9A3C-F4A2040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4C7A1-A8D9-7F4E-B4F8-5987FE760C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859984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4822-9020-B046-A211-2B4B2F4F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219E-D46F-9041-99F9-92C5F6F5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&lt;document-reference&gt; be posted to the IEEE 802 Executive Committee (EC) agenda for WG 802 preview and EC approval.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4D3A4-E72A-124F-BFA5-2AF3658BE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519CD-FD65-8249-97C7-A9F0A2C89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D21873-4F59-D84C-9739-1E60AD6C75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23400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Motion Templates (</a:t>
            </a:r>
            <a:r>
              <a:rPr lang="en-US" dirty="0">
                <a:hlinkClick r:id="rId3"/>
              </a:rPr>
              <a:t>11-08/762</a:t>
            </a:r>
            <a:r>
              <a:rPr lang="en-US" dirty="0"/>
              <a:t>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#79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11-20/1460r0 (September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11-20/1549r0 (Sep 29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11-20/1575r0 (Oct 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11-20/1675r0 (Oct 20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11-20/1714r1 (Oct 27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1099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#80</a:t>
            </a:r>
            <a:br>
              <a:rPr lang="en-US" dirty="0"/>
            </a:br>
            <a:r>
              <a:rPr lang="en-US" dirty="0"/>
              <a:t>Approval of agreed changed to the </a:t>
            </a:r>
            <a:r>
              <a:rPr lang="en-US" dirty="0" err="1"/>
              <a:t>TGbc</a:t>
            </a:r>
            <a:r>
              <a:rPr lang="en-US" dirty="0"/>
              <a:t>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11-20/1513r</a:t>
            </a:r>
            <a:r>
              <a:rPr lang="en-US" sz="1400" dirty="0">
                <a:solidFill>
                  <a:schemeClr val="tx1"/>
                </a:solidFill>
              </a:rPr>
              <a:t>2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11-20/1613r1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11-20/1525r1</a:t>
            </a: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support for approval indicated by straw polls during telco. --&gt; Put on consent agenda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69921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#81</a:t>
            </a:r>
            <a:br>
              <a:rPr lang="en-US" dirty="0"/>
            </a:br>
            <a:r>
              <a:rPr lang="en-US" dirty="0"/>
              <a:t>Approval of changes to the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11-20/1524r1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11-20/1593r5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11-20/1671r1 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</a:t>
            </a:r>
            <a:r>
              <a:rPr lang="en-GB" sz="1600" dirty="0" err="1"/>
              <a:t>Xiaofei</a:t>
            </a:r>
            <a:r>
              <a:rPr lang="en-GB" sz="1600" dirty="0"/>
              <a:t> Wang / Abhishek Patil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additional submission, agreed to during telco on Oct 27.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78333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#82</a:t>
            </a:r>
            <a:br>
              <a:rPr lang="en-US" dirty="0"/>
            </a:br>
            <a:r>
              <a:rPr lang="en-US" dirty="0"/>
              <a:t>Changes to draft per Tuesday, Nov 2, 9:00h slot 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11-20/1609</a:t>
            </a:r>
            <a:r>
              <a:rPr lang="en-GB" sz="1400" dirty="0">
                <a:solidFill>
                  <a:schemeClr val="tx1"/>
                </a:solidFill>
              </a:rPr>
              <a:t>r1</a:t>
            </a:r>
            <a:r>
              <a:rPr lang="en-GB" sz="1400" dirty="0">
                <a:solidFill>
                  <a:srgbClr val="FF0000"/>
                </a:solidFill>
              </a:rPr>
              <a:t> -- </a:t>
            </a:r>
            <a:r>
              <a:rPr lang="en-GB" sz="1400" dirty="0"/>
              <a:t>Modification of </a:t>
            </a:r>
            <a:r>
              <a:rPr lang="en-GB" sz="1400" dirty="0" err="1"/>
              <a:t>eBCS</a:t>
            </a:r>
            <a:r>
              <a:rPr lang="en-GB" sz="1400" dirty="0"/>
              <a:t> Info frame</a:t>
            </a:r>
            <a:r>
              <a:rPr lang="en-GB" sz="1400" dirty="0">
                <a:latin typeface="Arial" panose="020B0604020202020204" pitchFamily="34" charset="0"/>
              </a:rPr>
              <a:t> (H. Morioka)</a:t>
            </a: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11-20/1769r</a:t>
            </a:r>
            <a:r>
              <a:rPr lang="en-GB" sz="1400" dirty="0">
                <a:solidFill>
                  <a:schemeClr val="tx1"/>
                </a:solidFill>
              </a:rPr>
              <a:t>1</a:t>
            </a:r>
            <a:r>
              <a:rPr lang="en-GB" sz="1400" dirty="0">
                <a:solidFill>
                  <a:srgbClr val="FF0000"/>
                </a:solidFill>
              </a:rPr>
              <a:t> -- </a:t>
            </a:r>
            <a:r>
              <a:rPr lang="en-GB" sz="1400" dirty="0"/>
              <a:t>Revision of Enhanced Broadcast Request/Response ANQP-element</a:t>
            </a:r>
            <a:r>
              <a:rPr lang="en-GB" sz="1400" dirty="0">
                <a:latin typeface="Arial" panose="020B0604020202020204" pitchFamily="34" charset="0"/>
              </a:rPr>
              <a:t> (A. de la Oliva)</a:t>
            </a:r>
            <a:endParaRPr lang="en-GB" sz="1400" dirty="0">
              <a:solidFill>
                <a:schemeClr val="tx1"/>
              </a:solidFill>
            </a:endParaRP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 Hitoshi Morioka / Antonio de la Oliva</a:t>
            </a:r>
          </a:p>
          <a:p>
            <a:r>
              <a:rPr lang="en-GB" sz="1600" dirty="0"/>
              <a:t>Approved by unanimous consent </a:t>
            </a:r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5572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 Booklet for the Enhanced Broadcast Services (BCS) Task Group (</a:t>
            </a:r>
            <a:r>
              <a:rPr lang="en-GB" dirty="0" err="1"/>
              <a:t>TGbc</a:t>
            </a:r>
            <a:r>
              <a:rPr lang="en-GB" dirty="0"/>
              <a:t>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Motions are consecutively numbered since the formation of the task group.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#83</a:t>
            </a:r>
            <a:br>
              <a:rPr lang="en-US" dirty="0"/>
            </a:br>
            <a:r>
              <a:rPr lang="en-US" dirty="0"/>
              <a:t>Approval of MIB and PICS Section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11-20/1694r</a:t>
            </a:r>
            <a:r>
              <a:rPr lang="en-GB" sz="1400" dirty="0">
                <a:solidFill>
                  <a:srgbClr val="FF0000"/>
                </a:solidFill>
              </a:rPr>
              <a:t>4</a:t>
            </a:r>
            <a:r>
              <a:rPr lang="en-GB" sz="1400" dirty="0"/>
              <a:t> (MIB)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11-20/1695r</a:t>
            </a:r>
            <a:r>
              <a:rPr lang="en-GB" sz="1400" dirty="0">
                <a:solidFill>
                  <a:srgbClr val="FF0000"/>
                </a:solidFill>
              </a:rPr>
              <a:t>3</a:t>
            </a:r>
            <a:r>
              <a:rPr lang="en-GB" sz="1400" dirty="0">
                <a:solidFill>
                  <a:schemeClr val="tx1"/>
                </a:solidFill>
              </a:rPr>
              <a:t> (PICS)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 Stephen McCann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endParaRPr lang="en-GB" sz="1600" strike="sngStrike" dirty="0"/>
          </a:p>
          <a:p>
            <a:r>
              <a:rPr lang="en-GB" sz="1600" dirty="0"/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0090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E6F49-5E12-F346-867A-2BAE30927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#84</a:t>
            </a:r>
            <a:br>
              <a:rPr lang="en-US" dirty="0"/>
            </a:br>
            <a:r>
              <a:rPr lang="en-US" dirty="0"/>
              <a:t>Create </a:t>
            </a:r>
            <a:r>
              <a:rPr lang="en-US" dirty="0" err="1"/>
              <a:t>TGbc</a:t>
            </a:r>
            <a:r>
              <a:rPr lang="en-US" dirty="0"/>
              <a:t> D1.0 and Approve WG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A331C-ED97-144E-A612-10C923EFB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Move to: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Instruct the </a:t>
            </a:r>
            <a:r>
              <a:rPr lang="en-US" sz="1800" dirty="0" err="1"/>
              <a:t>TGbc</a:t>
            </a:r>
            <a:r>
              <a:rPr lang="en-US" sz="1800" dirty="0"/>
              <a:t> editor to prepare IEEE P802.11bc D1.0 by incorporating P802.11bc D0.3 and all accepted changes per motions contained in 11-18/2123r21,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and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Approve a 30-day Working Group Technical Letter Ballot asking the question “Should P802.11bc D1.0 be forwarded to SA Ballot?”</a:t>
            </a:r>
          </a:p>
          <a:p>
            <a:pPr marL="0" lvl="0" indent="0"/>
            <a:endParaRPr lang="en-US" dirty="0"/>
          </a:p>
          <a:p>
            <a:pPr marL="0" lvl="0" indent="0"/>
            <a:r>
              <a:rPr lang="en-US" dirty="0"/>
              <a:t>Moved / Second: Stephen McCann / Abhishek Patil</a:t>
            </a:r>
          </a:p>
          <a:p>
            <a:pPr marL="0" lvl="0" indent="0"/>
            <a:r>
              <a:rPr lang="en-US" dirty="0"/>
              <a:t>Approved by unanimous consent (62 people on the call, 36 Voting members present)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FD5D99-0A98-ED4D-92A1-4187DF31D1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BDFDA-CDA0-8841-ABCE-640770791B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6F0109B-86D4-CD4B-9AC0-947591CCD5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11235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#85</a:t>
            </a:r>
            <a:br>
              <a:rPr lang="en-US" dirty="0"/>
            </a:br>
            <a:r>
              <a:rPr lang="en-US" dirty="0"/>
              <a:t>Approve Modified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11/20-1625r2</a:t>
            </a:r>
          </a:p>
          <a:p>
            <a:endParaRPr lang="en-US" dirty="0"/>
          </a:p>
          <a:p>
            <a:r>
              <a:rPr lang="en-US" dirty="0"/>
              <a:t>Mover:	Hitoshi Morioka / Abhishek Patil</a:t>
            </a:r>
          </a:p>
          <a:p>
            <a:r>
              <a:rPr lang="en-US" dirty="0"/>
              <a:t>Second:	</a:t>
            </a:r>
          </a:p>
          <a:p>
            <a:endParaRPr lang="en-US" dirty="0"/>
          </a:p>
          <a:p>
            <a:r>
              <a:rPr lang="en-US" strike="sngStrike" dirty="0"/>
              <a:t>Approved by unanimous consent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54998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A0ED2-D84E-894C-94DE-5399D577D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#86</a:t>
            </a:r>
            <a:br>
              <a:rPr lang="en-US" dirty="0"/>
            </a:br>
            <a:r>
              <a:rPr lang="en-US" dirty="0"/>
              <a:t>Reaffirmation of </a:t>
            </a:r>
            <a:r>
              <a:rPr lang="en-US" dirty="0" err="1"/>
              <a:t>TGbc</a:t>
            </a:r>
            <a:r>
              <a:rPr lang="en-US" dirty="0"/>
              <a:t>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FAAA8-2461-7844-9A88-25A79BA6B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reaffirm the </a:t>
            </a:r>
            <a:r>
              <a:rPr lang="en-US" dirty="0" err="1"/>
              <a:t>TGbc</a:t>
            </a:r>
            <a:r>
              <a:rPr lang="en-US" dirty="0"/>
              <a:t> CSD as contained in </a:t>
            </a:r>
            <a:r>
              <a:rPr lang="en-US" dirty="0">
                <a:hlinkClick r:id="rId2"/>
              </a:rPr>
              <a:t>https://mentor.ieee.org/802-ec/dcn/18/ec-18-0250-00-ACSD-p802-11bc.pdf</a:t>
            </a:r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r>
              <a:rPr lang="en-US" dirty="0"/>
              <a:t>Second:	Stephen McCann</a:t>
            </a:r>
          </a:p>
          <a:p>
            <a:pPr marL="0" indent="0"/>
            <a:r>
              <a:rPr lang="en-US" dirty="0"/>
              <a:t>Approved by unanimous consent (20 participants in the call; 15 voting members)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787B17-3DA4-6648-8A77-8017D5FBEE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69B08-16D8-7841-BE86-AC3760D9F1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826C89-24C2-7D4E-87DB-02FA6121D9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33517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dirty="0"/>
              <a:t>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n/a</a:t>
            </a:r>
          </a:p>
          <a:p>
            <a:r>
              <a:rPr lang="en-US" dirty="0"/>
              <a:t>Straw Polls  #23 -- #26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4605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/>
              <a:t>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subsequent call.</a:t>
            </a:r>
          </a:p>
          <a:p>
            <a:pPr marL="0" indent="0"/>
            <a:r>
              <a:rPr lang="en-US" sz="1600" dirty="0"/>
              <a:t>Note: this straw poll makes the former straw poll #23 obsolete.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7663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11-20/1613r1 (D0.2 Editorial Comments , Hitoshi Morioka (SRC Software)).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6859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	11-20/1525r1 (MLME For </a:t>
            </a:r>
            <a:r>
              <a:rPr lang="en-US" dirty="0" err="1"/>
              <a:t>eBCS</a:t>
            </a:r>
            <a:r>
              <a:rPr lang="en-US" dirty="0"/>
              <a:t> Termination Notice; 	</a:t>
            </a:r>
            <a:r>
              <a:rPr lang="en-US" dirty="0" err="1"/>
              <a:t>Xiaofei</a:t>
            </a:r>
            <a:r>
              <a:rPr lang="en-US" dirty="0"/>
              <a:t> Wang (</a:t>
            </a:r>
            <a:r>
              <a:rPr lang="en-US" dirty="0" err="1"/>
              <a:t>InterDigital</a:t>
            </a:r>
            <a:r>
              <a:rPr lang="en-US" dirty="0"/>
              <a:t>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6630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11-20/1513r1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093ADF-B91C-C342-BF00-0DBFD5936D41}"/>
              </a:ext>
            </a:extLst>
          </p:cNvPr>
          <p:cNvSpPr txBox="1"/>
          <p:nvPr/>
        </p:nvSpPr>
        <p:spPr>
          <a:xfrm rot="19118429">
            <a:off x="6017475" y="1335513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Obsolete </a:t>
            </a:r>
            <a:r>
              <a:rPr lang="de-DE" dirty="0" err="1">
                <a:solidFill>
                  <a:srgbClr val="FF0000"/>
                </a:solidFill>
              </a:rPr>
              <a:t>by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straw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poll</a:t>
            </a:r>
            <a:r>
              <a:rPr lang="de-DE" dirty="0">
                <a:solidFill>
                  <a:srgbClr val="FF0000"/>
                </a:solidFill>
              </a:rPr>
              <a:t> #26</a:t>
            </a:r>
          </a:p>
        </p:txBody>
      </p:sp>
    </p:spTree>
    <p:extLst>
      <p:ext uri="{BB962C8B-B14F-4D97-AF65-F5344CB8AC3E}">
        <p14:creationId xmlns:p14="http://schemas.microsoft.com/office/powerpoint/2010/main" val="26412552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#69 </a:t>
            </a:r>
            <a:r>
              <a:rPr lang="en-US"/>
              <a:t>-- #77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763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2021 – March 20021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#89 -- #xx</a:t>
            </a:r>
          </a:p>
          <a:p>
            <a:r>
              <a:rPr lang="en-US" dirty="0"/>
              <a:t>Straw Polls  -- #28 --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6043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11/20-1361r2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2241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#70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11-20/1083r0 (July online plenary),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11-20/1201r0 (Aug 4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11-20/1207r0 (Aug 11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11-20/1244r1 (Aug 18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11-20/1306r2 (Aug 25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11-20/1382r0 (Sep 1 telco), and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11-20/1426r0 (Sep 8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01047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#71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”2020-08-25 ready for motion” and “2020-09-01 ready for motion” tabs of 11-20/1173r7.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64386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#72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20200914Moriokareadyformotion” tab of 11-20/1173r8.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Hitoshi Morioka/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62899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#73</a:t>
            </a:r>
            <a:br>
              <a:rPr lang="en-US" dirty="0"/>
            </a:br>
            <a:r>
              <a:rPr lang="en-US" dirty="0"/>
              <a:t>Approval of CRs agreed on 9/14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“2020-09-14b - ready for motion” tab of 11-20/1173r9.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 / Carol Ansley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89269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Approve</a:t>
            </a:r>
          </a:p>
          <a:p>
            <a:r>
              <a:rPr lang="en-US" sz="1600" b="0" dirty="0"/>
              <a:t>			Hitoshi Morioka (SRC Software) and</a:t>
            </a:r>
          </a:p>
          <a:p>
            <a:r>
              <a:rPr lang="en-US" sz="1600" b="0" dirty="0"/>
              <a:t>			Stephen McCann (SELF)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Vice Chairs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 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Second:	Antonio</a:t>
            </a:r>
          </a:p>
          <a:p>
            <a:r>
              <a:rPr lang="en-GB" sz="1600" dirty="0"/>
              <a:t>Approved by unanimous consent – There were 18 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9140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Confirm</a:t>
            </a:r>
          </a:p>
          <a:p>
            <a:r>
              <a:rPr lang="en-US" sz="1600" b="0" dirty="0"/>
              <a:t>			</a:t>
            </a:r>
            <a:r>
              <a:rPr lang="en-US" sz="1600" b="0" dirty="0" err="1"/>
              <a:t>Xiaofei</a:t>
            </a:r>
            <a:r>
              <a:rPr lang="en-US" sz="1600" b="0" dirty="0"/>
              <a:t> Wang (Interdigital)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Secretary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Stephen</a:t>
            </a:r>
          </a:p>
          <a:p>
            <a:r>
              <a:rPr lang="en-GB" sz="1600" dirty="0"/>
              <a:t>Second:	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Approved by unanimous consent -- There </a:t>
            </a:r>
            <a:r>
              <a:rPr lang="en-GB" sz="1600"/>
              <a:t>were 17 </a:t>
            </a:r>
            <a:r>
              <a:rPr lang="en-GB" sz="1600" dirty="0"/>
              <a:t>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375680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#76</a:t>
            </a:r>
            <a:br>
              <a:rPr lang="en-US" dirty="0"/>
            </a:br>
            <a:r>
              <a:rPr lang="en-US" dirty="0"/>
              <a:t>Approval of CRs agreed on 9/15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“2020-09-15 - ready for motion” tab of 11-20/1173r10.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/ Stephen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65648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#77</a:t>
            </a:r>
            <a:br>
              <a:rPr lang="en-US" dirty="0"/>
            </a:br>
            <a:r>
              <a:rPr lang="en-US" dirty="0"/>
              <a:t>Approval of CRs agreed on 9/17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“2020-09-17 - ready for motion” tab of 11-20/1173r11.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Stephen / </a:t>
            </a:r>
            <a:r>
              <a:rPr lang="en-GB" sz="1600" dirty="0" err="1"/>
              <a:t>Xiaofei</a:t>
            </a:r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904279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#21 -- #22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095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#89</a:t>
            </a:r>
            <a:br>
              <a:rPr lang="en-US" dirty="0"/>
            </a:br>
            <a:r>
              <a:rPr lang="en-US" dirty="0"/>
              <a:t>Discard of erroneous comment resolution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discard the resolution of CID 1273 (i.e. set the resolution and resolution status to “empty”)</a:t>
            </a:r>
          </a:p>
          <a:p>
            <a:endParaRPr lang="en-US" dirty="0"/>
          </a:p>
          <a:p>
            <a:r>
              <a:rPr lang="en-US" dirty="0"/>
              <a:t>Mover:	</a:t>
            </a:r>
          </a:p>
          <a:p>
            <a:r>
              <a:rPr lang="en-US" dirty="0"/>
              <a:t>Second:	</a:t>
            </a:r>
          </a:p>
          <a:p>
            <a:r>
              <a:rPr lang="en-US" strike="sngStrike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The agreed resolution for CID 1237 was imported under CID 1273 and subsequently approved. This needs to be reverted.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A625E45-4550-1B40-9FD4-4DE7E30845B3}"/>
              </a:ext>
            </a:extLst>
          </p:cNvPr>
          <p:cNvSpPr txBox="1"/>
          <p:nvPr/>
        </p:nvSpPr>
        <p:spPr>
          <a:xfrm rot="1786930">
            <a:off x="6311098" y="3538730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2021-02-08</a:t>
            </a:r>
          </a:p>
        </p:txBody>
      </p:sp>
    </p:spTree>
    <p:extLst>
      <p:ext uri="{BB962C8B-B14F-4D97-AF65-F5344CB8AC3E}">
        <p14:creationId xmlns:p14="http://schemas.microsoft.com/office/powerpoint/2010/main" val="316617789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“2020-09-01 – </a:t>
            </a:r>
            <a:r>
              <a:rPr lang="en-US" dirty="0" err="1"/>
              <a:t>Abhi</a:t>
            </a:r>
            <a:r>
              <a:rPr lang="en-US" dirty="0"/>
              <a:t> Straw Poll” tab of 11-20/1173r7?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182241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“2020-08-25 – </a:t>
            </a:r>
            <a:r>
              <a:rPr lang="en-US" dirty="0" err="1"/>
              <a:t>Abhi</a:t>
            </a:r>
            <a:r>
              <a:rPr lang="en-US" dirty="0"/>
              <a:t> Straw Poll” tab of 11-20/1173r5?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 (with </a:t>
            </a:r>
            <a:r>
              <a:rPr lang="en-US"/>
              <a:t>one abstain).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54317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#65 -- #68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26232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11/20-0999r1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4308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11-19/2114r0 (Irvine Face-to-face meeting)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11-20/0229r0 (Feb 11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11-20/0230r0 (Feb 25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11-20/0231r0 (Mar 10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11-20/0232r0 (Mar 17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11-20/0437r1 (Mar 31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11-20/0438r0 (Apr 28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11-20/0754r0 (May 12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11-20/0785r0 (May 19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11-20/0850r0 (Jun 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11-20/0880r1 (Jun 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11-20/0945r1 (Jun 23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accent6"/>
                </a:solidFill>
              </a:rPr>
              <a:t>11-20/1023r0 (Jul 8 telco)</a:t>
            </a:r>
          </a:p>
          <a:p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066555" y="2636912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</p:txBody>
      </p:sp>
    </p:spTree>
    <p:extLst>
      <p:ext uri="{BB962C8B-B14F-4D97-AF65-F5344CB8AC3E}">
        <p14:creationId xmlns:p14="http://schemas.microsoft.com/office/powerpoint/2010/main" val="271668006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Motion #67</a:t>
            </a:r>
            <a:br>
              <a:rPr lang="en-US" sz="2800" dirty="0"/>
            </a:br>
            <a:r>
              <a:rPr lang="en-US" sz="2800" dirty="0"/>
              <a:t>Approval of speculative edits of the SFD &amp; Creation of D0.1 &amp; 10-day Comment Collection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Approve the speculative edits of the SFD as contained in 11-20/0677r</a:t>
            </a:r>
            <a:r>
              <a:rPr lang="en-US" sz="1600" dirty="0">
                <a:solidFill>
                  <a:schemeClr val="accent6"/>
                </a:solidFill>
              </a:rPr>
              <a:t>2</a:t>
            </a:r>
            <a:r>
              <a:rPr lang="en-US" sz="1600" dirty="0">
                <a:solidFill>
                  <a:schemeClr val="tx1"/>
                </a:solidFill>
              </a:rPr>
              <a:t>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update the (approved)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11-19/1429r3 accordingly and create a new revision R4,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Close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11-19/1429r4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convert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into a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Draft D0.1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Authorize a 10-day ”Comment Collection” on D0.1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Yes / No / Abstain: Approved by unanimous consent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327723" y="4800474"/>
            <a:ext cx="2785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  <a:p>
            <a:r>
              <a:rPr lang="en-US" sz="1800" dirty="0">
                <a:solidFill>
                  <a:schemeClr val="accent6"/>
                </a:solidFill>
              </a:rPr>
              <a:t>Addition in BLUE</a:t>
            </a:r>
          </a:p>
        </p:txBody>
      </p:sp>
    </p:spTree>
    <p:extLst>
      <p:ext uri="{BB962C8B-B14F-4D97-AF65-F5344CB8AC3E}">
        <p14:creationId xmlns:p14="http://schemas.microsoft.com/office/powerpoint/2010/main" val="72841527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#68</a:t>
            </a:r>
            <a:br>
              <a:rPr lang="en-US" dirty="0"/>
            </a:br>
            <a:r>
              <a:rPr lang="en-US" dirty="0"/>
              <a:t>Approval of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</a:t>
            </a:r>
            <a:r>
              <a:rPr lang="en-GB" sz="1600" dirty="0" err="1"/>
              <a:t>TGbc</a:t>
            </a:r>
            <a:r>
              <a:rPr lang="en-GB" sz="1600" dirty="0"/>
              <a:t> Timeline as contained in 11-2</a:t>
            </a:r>
            <a:r>
              <a:rPr lang="en-GB" sz="1600" dirty="0">
                <a:solidFill>
                  <a:schemeClr val="tx1"/>
                </a:solidFill>
              </a:rPr>
              <a:t>0/1000r0</a:t>
            </a:r>
            <a:r>
              <a:rPr lang="en-GB" sz="1600" dirty="0"/>
              <a:t> slide 31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Wang/ Stephen McCann</a:t>
            </a:r>
          </a:p>
          <a:p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113164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March and July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#10 -- #20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67927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option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:</a:t>
            </a:r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1: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both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service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2: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3: </a:t>
            </a:r>
            <a:r>
              <a:rPr lang="de-DE" dirty="0" err="1"/>
              <a:t>abstain</a:t>
            </a:r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 err="1"/>
              <a:t>Results</a:t>
            </a:r>
            <a:r>
              <a:rPr lang="de-DE" dirty="0"/>
              <a:t>: Option 1/Option 2/</a:t>
            </a:r>
            <a:r>
              <a:rPr lang="de-DE"/>
              <a:t>Option 3: 2/4/2</a:t>
            </a:r>
            <a:endParaRPr lang="de-DE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60977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11-19/2159r4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11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#90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the comment resolution in the tab “2021-01-26 – ready for motion” as contained in 11-20/1985r14</a:t>
            </a:r>
          </a:p>
          <a:p>
            <a:endParaRPr lang="en-US" dirty="0"/>
          </a:p>
          <a:p>
            <a:r>
              <a:rPr lang="en-US" dirty="0"/>
              <a:t>Mover:	</a:t>
            </a:r>
          </a:p>
          <a:p>
            <a:r>
              <a:rPr lang="en-US" dirty="0"/>
              <a:t>Second:	</a:t>
            </a:r>
          </a:p>
          <a:p>
            <a:r>
              <a:rPr lang="en-US" strike="sngStrike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The agreed resolution for CID 1237 was erroneously imported under CID 1273 and subsequently approved. This motion approves the agreed resolution for CID 1237.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EF3D48-8B8F-0A4D-9C04-D11AA1F37437}"/>
              </a:ext>
            </a:extLst>
          </p:cNvPr>
          <p:cNvSpPr txBox="1"/>
          <p:nvPr/>
        </p:nvSpPr>
        <p:spPr>
          <a:xfrm rot="1786930">
            <a:off x="6311098" y="3538730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2021-02-08</a:t>
            </a:r>
          </a:p>
        </p:txBody>
      </p:sp>
    </p:spTree>
    <p:extLst>
      <p:ext uri="{BB962C8B-B14F-4D97-AF65-F5344CB8AC3E}">
        <p14:creationId xmlns:p14="http://schemas.microsoft.com/office/powerpoint/2010/main" val="20110063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11-20/886r3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445208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11-20/0039r2 </a:t>
            </a:r>
            <a:r>
              <a:rPr lang="de-DE" dirty="0" err="1"/>
              <a:t>and</a:t>
            </a:r>
            <a:r>
              <a:rPr lang="de-DE" dirty="0"/>
              <a:t> 11-20/932r1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016375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Referring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11-20/0039r1: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For</a:t>
            </a:r>
            <a:r>
              <a:rPr lang="de-DE" dirty="0"/>
              <a:t> HLSA, </a:t>
            </a:r>
            <a:r>
              <a:rPr lang="de-DE" dirty="0" err="1"/>
              <a:t>which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1.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certifiicate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included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2.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(</a:t>
            </a:r>
            <a:r>
              <a:rPr lang="de-DE" dirty="0" err="1"/>
              <a:t>never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3.	Not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Info. Higher </a:t>
            </a:r>
            <a:r>
              <a:rPr lang="de-DE" dirty="0" err="1"/>
              <a:t>layer</a:t>
            </a:r>
            <a:r>
              <a:rPr lang="de-DE" dirty="0"/>
              <a:t> </a:t>
            </a:r>
            <a:r>
              <a:rPr lang="de-DE" dirty="0" err="1"/>
              <a:t>advertises</a:t>
            </a:r>
            <a:r>
              <a:rPr lang="de-DE" dirty="0"/>
              <a:t> in </a:t>
            </a:r>
            <a:r>
              <a:rPr lang="de-DE" dirty="0" err="1"/>
              <a:t>eBCS</a:t>
            </a:r>
            <a:r>
              <a:rPr lang="de-DE" dirty="0"/>
              <a:t> Data.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4		Need </a:t>
            </a:r>
            <a:r>
              <a:rPr lang="de-DE" dirty="0" err="1"/>
              <a:t>more</a:t>
            </a:r>
            <a:r>
              <a:rPr lang="de-DE" dirty="0"/>
              <a:t> time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consider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1 –  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2 –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3 – 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4 -- 3</a:t>
            </a:r>
            <a:br>
              <a:rPr lang="de-DE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451977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9.6.33 (</a:t>
            </a:r>
            <a:r>
              <a:rPr lang="en-GB" dirty="0" err="1"/>
              <a:t>eBCS</a:t>
            </a:r>
            <a:r>
              <a:rPr lang="en-GB" dirty="0"/>
              <a:t> Service Advertisement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can advertise a schedule (periodicity and duration) of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/>
              <a:t>Yes: 6</a:t>
            </a:r>
            <a:r>
              <a:rPr lang="en-US" dirty="0"/>
              <a:t>	</a:t>
            </a:r>
            <a:r>
              <a:rPr lang="en-US"/>
              <a:t>No: 0</a:t>
            </a:r>
            <a:r>
              <a:rPr lang="en-US" dirty="0"/>
              <a:t>	</a:t>
            </a:r>
            <a:r>
              <a:rPr lang="en-US"/>
              <a:t>Abstain: 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958589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9.6.34 </a:t>
            </a:r>
            <a:r>
              <a:rPr lang="en-US" sz="1800" b="1" dirty="0" err="1"/>
              <a:t>eBCS</a:t>
            </a:r>
            <a:r>
              <a:rPr lang="en-US" sz="1800" b="1" dirty="0"/>
              <a:t> Termination Notice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This frame is transmitted by 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to announce the termination the </a:t>
            </a:r>
            <a:r>
              <a:rPr lang="en-US" sz="1800" b="1" dirty="0" err="1"/>
              <a:t>eBCS</a:t>
            </a:r>
            <a:r>
              <a:rPr lang="en-US" sz="1800" b="1" dirty="0"/>
              <a:t> service.</a:t>
            </a:r>
          </a:p>
          <a:p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70588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9.6.31 (</a:t>
            </a:r>
            <a:r>
              <a:rPr lang="en-GB" dirty="0" err="1"/>
              <a:t>eBCS</a:t>
            </a:r>
            <a:r>
              <a:rPr lang="en-GB" dirty="0"/>
              <a:t> Service Request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err="1"/>
              <a:t>TGbc</a:t>
            </a:r>
            <a:r>
              <a:rPr lang="en-US" sz="1800" b="1" dirty="0"/>
              <a:t> shall define a mechanism for STAs to negotiate durations of services when negotiating for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Note: the transmitter of a e-BCS service is expected to have authority on the duration of the </a:t>
            </a:r>
            <a:r>
              <a:rPr lang="en-US" sz="1800" b="1" dirty="0" err="1"/>
              <a:t>eBCS</a:t>
            </a:r>
            <a:r>
              <a:rPr lang="en-US" sz="1800" b="1" dirty="0"/>
              <a:t> service and can respond with an </a:t>
            </a:r>
            <a:r>
              <a:rPr lang="en-US" sz="1800" b="1" dirty="0" err="1"/>
              <a:t>eBCS</a:t>
            </a:r>
            <a:r>
              <a:rPr lang="en-US" sz="1800" b="1" dirty="0"/>
              <a:t> Response frame (9.6.32).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547102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11-20/0092r3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5 -- no: 0  --  abstain: 4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961329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11-20/0040r7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6 -- no: 0  --  abstain: 2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53185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11-20/0025r4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(taking 11-19/1429r3 as a baseline).</a:t>
            </a:r>
          </a:p>
          <a:p>
            <a:endParaRPr lang="en-US" sz="2000" dirty="0"/>
          </a:p>
          <a:p>
            <a:r>
              <a:rPr lang="en-US" sz="2000" dirty="0"/>
              <a:t>Result:  yes</a:t>
            </a:r>
            <a:r>
              <a:rPr lang="en-US" sz="2000"/>
              <a:t>:  4 -- no: 0  </a:t>
            </a:r>
            <a:r>
              <a:rPr lang="en-US" sz="2000" dirty="0"/>
              <a:t>--  </a:t>
            </a:r>
            <a:r>
              <a:rPr lang="en-US" sz="2000"/>
              <a:t>abstain: 4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90987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#56 -- #64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Irvine, CA,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025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#91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the comment resolution in the tab “2021-01-27 – ready for motion” as contained </a:t>
            </a:r>
            <a:r>
              <a:rPr lang="en-US"/>
              <a:t>in 11-20/1985r14.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</a:p>
          <a:p>
            <a:r>
              <a:rPr lang="en-US" dirty="0"/>
              <a:t>Second:	</a:t>
            </a:r>
          </a:p>
          <a:p>
            <a:r>
              <a:rPr lang="en-US" strike="sngStrike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Agreed resolutions for editorial comments.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BC2068-62EB-D644-97D1-C8CF125D3957}"/>
              </a:ext>
            </a:extLst>
          </p:cNvPr>
          <p:cNvSpPr txBox="1"/>
          <p:nvPr/>
        </p:nvSpPr>
        <p:spPr>
          <a:xfrm rot="1786930">
            <a:off x="6311098" y="3538730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2021-02-08</a:t>
            </a:r>
          </a:p>
        </p:txBody>
      </p:sp>
    </p:spTree>
    <p:extLst>
      <p:ext uri="{BB962C8B-B14F-4D97-AF65-F5344CB8AC3E}">
        <p14:creationId xmlns:p14="http://schemas.microsoft.com/office/powerpoint/2010/main" val="373873031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11/19-2138r2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87706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11-19/1689r0.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40712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</a:t>
            </a:r>
            <a:r>
              <a:rPr lang="en-US"/>
              <a:t>document 11-19/2108r0 and 11-19/2111r0.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61790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</a:t>
            </a:r>
            <a:r>
              <a:rPr lang="en-US"/>
              <a:t>document 11/19-2138r3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02826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11/19-2138r4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99409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11-20/38r1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Hitoshi Morioka</a:t>
            </a:r>
          </a:p>
          <a:p>
            <a:pPr marL="0" indent="0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10 – 0 -2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926008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11-20/149r0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pPr marL="0" indent="0"/>
            <a:r>
              <a:rPr lang="en-US" dirty="0"/>
              <a:t>Second: Carol Ansley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11 – 0 – 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09264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11/19-2138r5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44307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#64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r>
              <a:rPr lang="en-US" dirty="0"/>
              <a:t> 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366326"/>
              </p:ext>
            </p:extLst>
          </p:nvPr>
        </p:nvGraphicFramePr>
        <p:xfrm>
          <a:off x="914400" y="422108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Feb 11, 25, 2020</a:t>
                      </a:r>
                    </a:p>
                    <a:p>
                      <a:r>
                        <a:rPr lang="en-US" dirty="0"/>
                        <a:t>Mar 10,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10:00AM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174654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#44 -- #55</a:t>
            </a:r>
          </a:p>
          <a:p>
            <a:r>
              <a:rPr lang="en-US" dirty="0"/>
              <a:t>Straw Polls #4 </a:t>
            </a:r>
            <a:r>
              <a:rPr lang="en-US"/>
              <a:t>-- #9</a:t>
            </a:r>
            <a:endParaRPr lang="en-US" dirty="0"/>
          </a:p>
          <a:p>
            <a:endParaRPr lang="en-US" dirty="0"/>
          </a:p>
          <a:p>
            <a:r>
              <a:rPr lang="en-US" dirty="0"/>
              <a:t>Waikoloa, HI,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142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#92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the comment resolution in the tab “2021-02-02 – ready for motion” as contained in 11-20/1985r15.</a:t>
            </a:r>
          </a:p>
          <a:p>
            <a:endParaRPr lang="en-US" dirty="0"/>
          </a:p>
          <a:p>
            <a:r>
              <a:rPr lang="en-US" dirty="0"/>
              <a:t>Mover:	</a:t>
            </a:r>
          </a:p>
          <a:p>
            <a:r>
              <a:rPr lang="en-US" dirty="0"/>
              <a:t>Second:	</a:t>
            </a:r>
          </a:p>
          <a:p>
            <a:r>
              <a:rPr lang="en-US" strike="sngStrike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CIDs marked as ready for motion during Feb 2 telco.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BC2068-62EB-D644-97D1-C8CF125D3957}"/>
              </a:ext>
            </a:extLst>
          </p:cNvPr>
          <p:cNvSpPr txBox="1"/>
          <p:nvPr/>
        </p:nvSpPr>
        <p:spPr>
          <a:xfrm rot="1786930">
            <a:off x="6311098" y="3538730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2021-02-23</a:t>
            </a:r>
          </a:p>
        </p:txBody>
      </p:sp>
    </p:spTree>
    <p:extLst>
      <p:ext uri="{BB962C8B-B14F-4D97-AF65-F5344CB8AC3E}">
        <p14:creationId xmlns:p14="http://schemas.microsoft.com/office/powerpoint/2010/main" val="156967370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11/19-1747r1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00839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#45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11-19/1370r0.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45739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#46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11-19/1687r0.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887278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#47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57001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11-19/1976r2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Antonio de la Oliva</a:t>
            </a:r>
          </a:p>
          <a:p>
            <a:r>
              <a:rPr lang="en-US" dirty="0"/>
              <a:t>Y/N/A:	9-0-3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056549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13C6D-FFAE-AB45-AB17-571F6D57B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F2A62-9021-D740-AEF8-FE9AE224B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802.11bc amendment enable a mechanism to provide service information through periodic frame transmission?</a:t>
            </a:r>
          </a:p>
          <a:p>
            <a:endParaRPr lang="en-US" dirty="0"/>
          </a:p>
          <a:p>
            <a:r>
              <a:rPr lang="en-US" dirty="0"/>
              <a:t>Yes		-- 6</a:t>
            </a:r>
          </a:p>
          <a:p>
            <a:r>
              <a:rPr lang="en-US" dirty="0"/>
              <a:t>No			-- 1</a:t>
            </a:r>
          </a:p>
          <a:p>
            <a:r>
              <a:rPr lang="en-US" dirty="0"/>
              <a:t>Abstain	-- 7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 – refers to 11-19/2017r0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9BB50-AFB5-2549-957F-F726DAA982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D2880-D853-104E-BC0D-749B0126AB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C2030F-3E7B-0344-BD24-64A100A07A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988979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IEEE 802.11bc amendment provide mechanisms to have different origin authentication keys per service?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Yes		--	8</a:t>
            </a:r>
          </a:p>
          <a:p>
            <a:pPr marL="457200" indent="-457200">
              <a:buAutoNum type="arabicPeriod"/>
            </a:pPr>
            <a:r>
              <a:rPr lang="en-US" dirty="0"/>
              <a:t>No			--	0</a:t>
            </a:r>
          </a:p>
          <a:p>
            <a:pPr marL="457200" indent="-457200">
              <a:buAutoNum type="arabicPeriod"/>
            </a:pPr>
            <a:r>
              <a:rPr lang="en-US" dirty="0"/>
              <a:t>Abstain	--	3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11-19/1978r0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13536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11-19/1801r6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Abhishek </a:t>
            </a:r>
            <a:r>
              <a:rPr lang="en-US" dirty="0" err="1"/>
              <a:t>Patil</a:t>
            </a:r>
            <a:endParaRPr lang="en-US" dirty="0"/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8-0-0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93006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#50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11-19/1747r3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33176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uplink use case?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-- 4</a:t>
            </a:r>
          </a:p>
          <a:p>
            <a:pPr marL="0" indent="0"/>
            <a:r>
              <a:rPr lang="en-US" dirty="0"/>
              <a:t>No		-- 1</a:t>
            </a:r>
          </a:p>
          <a:p>
            <a:pPr marL="0" indent="0"/>
            <a:r>
              <a:rPr lang="en-US" dirty="0"/>
              <a:t>Abstain -- 0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041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#85 -- #88</a:t>
            </a:r>
          </a:p>
          <a:p>
            <a:r>
              <a:rPr lang="en-US" dirty="0"/>
              <a:t>Straw Polls  -- #27 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044836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downlink use case?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1</a:t>
            </a:r>
          </a:p>
          <a:p>
            <a:pPr marL="0" indent="0"/>
            <a:r>
              <a:rPr lang="en-US" dirty="0"/>
              <a:t>No			--	2</a:t>
            </a:r>
          </a:p>
          <a:p>
            <a:pPr marL="0" indent="0"/>
            <a:r>
              <a:rPr lang="en-US" dirty="0"/>
              <a:t>Abstain	--	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05762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we define an </a:t>
            </a:r>
            <a:r>
              <a:rPr lang="en-US" dirty="0" err="1"/>
              <a:t>eBCS</a:t>
            </a:r>
            <a:r>
              <a:rPr lang="en-US" dirty="0"/>
              <a:t> frame, which only carries data (plus signature)?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4</a:t>
            </a:r>
          </a:p>
          <a:p>
            <a:pPr marL="0" indent="0"/>
            <a:r>
              <a:rPr lang="en-US" dirty="0"/>
              <a:t>No			--	0</a:t>
            </a:r>
          </a:p>
          <a:p>
            <a:pPr marL="0" indent="0"/>
            <a:r>
              <a:rPr lang="en-US" dirty="0"/>
              <a:t>Abstain	--	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35828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for the uplink case, data always be piggy-backed?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r>
              <a:rPr lang="en-US" dirty="0"/>
              <a:t>Clarification: for cases in which public key </a:t>
            </a:r>
            <a:r>
              <a:rPr lang="en-US" dirty="0" err="1"/>
              <a:t>auth</a:t>
            </a:r>
            <a:r>
              <a:rPr lang="en-US" dirty="0"/>
              <a:t> is not applied, this question does not apply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	1</a:t>
            </a:r>
          </a:p>
          <a:p>
            <a:pPr marL="0" indent="0"/>
            <a:r>
              <a:rPr lang="en-US" dirty="0"/>
              <a:t>No			--		0</a:t>
            </a:r>
          </a:p>
          <a:p>
            <a:pPr marL="0" indent="0"/>
            <a:r>
              <a:rPr lang="en-US" dirty="0"/>
              <a:t>Abstain	--	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71007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11-19/2037r2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6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1846293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11-19/2036r4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4 – 0 – 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647492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changes to the SFD (track changes in doc) as contained in 11-19/2069r1</a:t>
            </a:r>
          </a:p>
          <a:p>
            <a:r>
              <a:rPr lang="en-US" dirty="0"/>
              <a:t>And instruct the Editor to apply them to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4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55711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#54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Stephen McCann</a:t>
            </a:r>
          </a:p>
          <a:p>
            <a:r>
              <a:rPr lang="en-US" dirty="0"/>
              <a:t>Second: Antonio de la Oliva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305598"/>
              </p:ext>
            </p:extLst>
          </p:nvPr>
        </p:nvGraphicFramePr>
        <p:xfrm>
          <a:off x="914400" y="4221088"/>
          <a:ext cx="7467600" cy="23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Nov 26th</a:t>
                      </a:r>
                    </a:p>
                    <a:p>
                      <a:r>
                        <a:rPr lang="en-US" dirty="0"/>
                        <a:t>Dec 10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Jan 7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387406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updates as shown on slide 31 of document 11-19/1748r1.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Hitoshi Morioka</a:t>
            </a:r>
          </a:p>
          <a:p>
            <a:pPr>
              <a:buFont typeface="Arial"/>
              <a:buChar char="•"/>
            </a:pPr>
            <a:r>
              <a:rPr lang="en-US" dirty="0"/>
              <a:t>Y/N/A:		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775105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#33 -- #43</a:t>
            </a:r>
          </a:p>
          <a:p>
            <a:r>
              <a:rPr lang="en-US" dirty="0"/>
              <a:t>Straw Polls #2 -- #3</a:t>
            </a:r>
          </a:p>
          <a:p>
            <a:endParaRPr lang="en-US" dirty="0"/>
          </a:p>
          <a:p>
            <a:r>
              <a:rPr lang="en-US" dirty="0"/>
              <a:t>Hanoi, Vietnam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611390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11/19-1426r2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484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11/20-1916r3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2685323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#34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11-19/1005r0.</a:t>
            </a:r>
          </a:p>
          <a:p>
            <a:endParaRPr lang="en-US" dirty="0"/>
          </a:p>
          <a:p>
            <a:r>
              <a:rPr lang="en-US" dirty="0"/>
              <a:t>Note: 		Motion is on consent agenda (see Motion #33)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534288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#35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11-19/1369r0.</a:t>
            </a:r>
          </a:p>
          <a:p>
            <a:endParaRPr lang="en-US" dirty="0"/>
          </a:p>
          <a:p>
            <a:r>
              <a:rPr lang="en-US" dirty="0"/>
              <a:t>Note: 		Motion is on consent agenda (see </a:t>
            </a:r>
            <a:r>
              <a:rPr lang="en-US"/>
              <a:t>Motion #33)</a:t>
            </a:r>
            <a:endParaRPr lang="en-US" dirty="0"/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921888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slide 6 of 11-19/1506r1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6 / 0 / 4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66997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page 2 of 11-19/1311r1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3 / 0 / 8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043217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11-19/1643r0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7 / 0 / 3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175986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B33AF-BCF1-D648-B2F7-A050CE1B7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C8315-68F1-C74A-A2DE-D0DCA3932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Should 802.11bc amendment enable at least one of A-MSDU or A-MPDU operation to work for broadcast frames?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Yes -- 6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No -- 0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Abstain -- 5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40347E-76FF-9E46-A19E-0B4D022C7F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F48CE-FD4D-424A-BA32-F0F2704E60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673649-8B24-2D44-9EDA-9954B77402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037453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DB994-C20B-294D-8AA4-FBF3A424B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72A63-4922-4E47-A295-264809696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accept the following functional requirement </a:t>
            </a:r>
            <a:br>
              <a:rPr lang="en-US" dirty="0"/>
            </a:br>
            <a:r>
              <a:rPr lang="en-US" dirty="0"/>
              <a:t>and to instruct the editor to add it to the  </a:t>
            </a:r>
            <a:r>
              <a:rPr lang="en-US" dirty="0" err="1"/>
              <a:t>TGbc</a:t>
            </a:r>
            <a:r>
              <a:rPr lang="en-US" dirty="0"/>
              <a:t> Functional Requirement Document:</a:t>
            </a:r>
          </a:p>
          <a:p>
            <a:pPr lvl="1"/>
            <a:r>
              <a:rPr lang="en-US" sz="1800" dirty="0" err="1"/>
              <a:t>TGbc</a:t>
            </a:r>
            <a:r>
              <a:rPr lang="en-US" sz="1800" dirty="0"/>
              <a:t> R3.6.xx: The 802.11bc amendment shall provide a mechanism for aggregating frames for broadcasting.</a:t>
            </a:r>
          </a:p>
          <a:p>
            <a:r>
              <a:rPr lang="en-US" sz="2000" dirty="0"/>
              <a:t>Mover:		Stephen McCann</a:t>
            </a:r>
          </a:p>
          <a:p>
            <a:r>
              <a:rPr lang="en-US" sz="2000" dirty="0"/>
              <a:t>Second:		Antonio de la Oliva</a:t>
            </a:r>
          </a:p>
          <a:p>
            <a:r>
              <a:rPr lang="en-US" sz="2000" dirty="0"/>
              <a:t>Y/N/A:		5 / 0 / 4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92BFB-C396-534D-807E-CD15038042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3E4DD-225B-7443-8C86-D9970B7F25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23322A-330A-A048-8F3D-8DAD4D5D1E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336739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062632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3050D-DA00-7946-9BD9-84700F09F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79248-85BF-9F44-AD57-79204F086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Which frame type do you prefer to use for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Data frame? [refers to 11-19/1506r2]</a:t>
            </a:r>
          </a:p>
          <a:p>
            <a:endParaRPr lang="en-US" altLang="ja-JP" dirty="0"/>
          </a:p>
          <a:p>
            <a:pPr marL="457200" indent="-457200">
              <a:buAutoNum type="arabicParenR"/>
            </a:pPr>
            <a:r>
              <a:rPr kumimoji="1" lang="en-US" altLang="ja-JP" dirty="0"/>
              <a:t>Data frame  -- 8</a:t>
            </a:r>
          </a:p>
          <a:p>
            <a:pPr marL="457200" indent="-457200">
              <a:buAutoNum type="arabicParenR"/>
            </a:pPr>
            <a:r>
              <a:rPr lang="en-US" altLang="ja-JP" dirty="0"/>
              <a:t>Public Action frame -- 0</a:t>
            </a:r>
          </a:p>
          <a:p>
            <a:pPr marL="457200" indent="-457200">
              <a:buAutoNum type="arabicParenR"/>
            </a:pPr>
            <a:r>
              <a:rPr lang="en-US" altLang="ja-JP" dirty="0"/>
              <a:t>Mixture of Public Action frames and Data frames -- 8</a:t>
            </a:r>
          </a:p>
          <a:p>
            <a:pPr marL="457200" indent="-457200">
              <a:buAutoNum type="arabicParenR"/>
            </a:pPr>
            <a:r>
              <a:rPr kumimoji="1" lang="en-US" altLang="ja-JP" dirty="0"/>
              <a:t>Other frame type -- 1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AC8862-BF90-7F4C-B97D-DCDDE982D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704-BE6D-EA4A-B613-FF5E1B358E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37167F-F7AC-A44D-846D-37CD0060B4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49036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#41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Xiaofei</a:t>
            </a:r>
            <a:r>
              <a:rPr lang="en-US" dirty="0"/>
              <a:t> Wang, Second: Stephen McCann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044047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</a:t>
                      </a:r>
                      <a:r>
                        <a:rPr lang="en-US"/>
                        <a:t>October 29th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3283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Motion-Deck-Template" id="{ECB33585-1DA0-DB4C-90FD-69A13A3A7B22}" vid="{F4C3F58A-6086-1749-AE1C-61531CD19C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14984</TotalTime>
  <Words>9120</Words>
  <Application>Microsoft Macintosh PowerPoint</Application>
  <PresentationFormat>On-screen Show (4:3)</PresentationFormat>
  <Paragraphs>1640</Paragraphs>
  <Slides>155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155</vt:i4>
      </vt:variant>
    </vt:vector>
  </HeadingPairs>
  <TitlesOfParts>
    <vt:vector size="159" baseType="lpstr">
      <vt:lpstr>Arial</vt:lpstr>
      <vt:lpstr>Times New Roman</vt:lpstr>
      <vt:lpstr>802-11-BCS-Chair-Slides-Template</vt:lpstr>
      <vt:lpstr>Document</vt:lpstr>
      <vt:lpstr>Motion Booklet for IEEE 802.11 TGbc</vt:lpstr>
      <vt:lpstr>Abstract</vt:lpstr>
      <vt:lpstr>January 2021 – March 20021 – Motions &amp; Straw Polls</vt:lpstr>
      <vt:lpstr>Motion #89 Discard of erroneous comment resolution</vt:lpstr>
      <vt:lpstr>Motion #90 Approval of comment resolutions</vt:lpstr>
      <vt:lpstr>Motion #91 Approval of comment resolutions</vt:lpstr>
      <vt:lpstr>Motion #92 Approval of comment resolutions</vt:lpstr>
      <vt:lpstr>January 2021 Motions &amp; Straw Polls</vt:lpstr>
      <vt:lpstr>Motion #85 Approve Agenda</vt:lpstr>
      <vt:lpstr>Motion #86 Approval of Minutes</vt:lpstr>
      <vt:lpstr>Motion #87 Approval of comment resolution</vt:lpstr>
      <vt:lpstr>Straw Poll #27</vt:lpstr>
      <vt:lpstr>Motion #88 Approval of comment resolution</vt:lpstr>
      <vt:lpstr>November 2020 Motions &amp; Straw Polls</vt:lpstr>
      <vt:lpstr>Motion #78 Approve Agenda</vt:lpstr>
      <vt:lpstr>Motion #79 Approval of Minutes</vt:lpstr>
      <vt:lpstr>Motion #80 Approval of agreed changed to the TGbc Draft</vt:lpstr>
      <vt:lpstr>Motion #81 Approval of changes to the Draft</vt:lpstr>
      <vt:lpstr>Motion #82 Changes to draft per Tuesday, Nov 2, 9:00h slot discussions</vt:lpstr>
      <vt:lpstr>Motion #83 Approval of MIB and PICS Section</vt:lpstr>
      <vt:lpstr>Motion #84 Create TGbc D1.0 and Approve WG Letter Ballot</vt:lpstr>
      <vt:lpstr>Motion #85 Approve Modified Agenda</vt:lpstr>
      <vt:lpstr>Motion #86 Reaffirmation of TGbc CSD</vt:lpstr>
      <vt:lpstr>Telcos between July and September 2020: Motions &amp; Straw Polls</vt:lpstr>
      <vt:lpstr>Straw Poll #26</vt:lpstr>
      <vt:lpstr>Straw Poll #25</vt:lpstr>
      <vt:lpstr>Straw Poll #24</vt:lpstr>
      <vt:lpstr>Straw Poll #23</vt:lpstr>
      <vt:lpstr>September 2020 Motions &amp; Straw Polls</vt:lpstr>
      <vt:lpstr>Motion #69 Approve Agenda</vt:lpstr>
      <vt:lpstr>Motion #70 Approval of Minutes</vt:lpstr>
      <vt:lpstr>Motion #71 Approval of CRs agreed to in telcos</vt:lpstr>
      <vt:lpstr>Motion #72 Approval of CRs agreed to in telcos</vt:lpstr>
      <vt:lpstr>Motion #73 Approval of CRs agreed on 9/14 2020</vt:lpstr>
      <vt:lpstr>Motion #74 TGbc Vice Chair Election</vt:lpstr>
      <vt:lpstr>Motion #75 TGbc Secretary Confirmation</vt:lpstr>
      <vt:lpstr>Motion #76 Approval of CRs agreed on 9/15</vt:lpstr>
      <vt:lpstr>Motion #77 Approval of CRs agreed on 9/17</vt:lpstr>
      <vt:lpstr>Telcos between July and September 2020: Motions &amp; Straw Polls</vt:lpstr>
      <vt:lpstr>Straw Poll #22</vt:lpstr>
      <vt:lpstr>Straw Poll #21</vt:lpstr>
      <vt:lpstr>July 2020 Motions &amp; Straw Polls</vt:lpstr>
      <vt:lpstr>Motion #65 Approve Agenda</vt:lpstr>
      <vt:lpstr>Motion #66 Approval of Minutes</vt:lpstr>
      <vt:lpstr>Motion #67 Approval of speculative edits of the SFD &amp; Creation of D0.1 &amp; 10-day Comment Collection</vt:lpstr>
      <vt:lpstr>Motion #68 Approval of Timeline</vt:lpstr>
      <vt:lpstr>Telcos between March and July 2020: Motions &amp; Straw Polls</vt:lpstr>
      <vt:lpstr>Straw Poll #20</vt:lpstr>
      <vt:lpstr>Straw Poll #19</vt:lpstr>
      <vt:lpstr>Straw Poll #18</vt:lpstr>
      <vt:lpstr>Straw Poll #17</vt:lpstr>
      <vt:lpstr>Straw Poll #16</vt:lpstr>
      <vt:lpstr>Straw Poll #15</vt:lpstr>
      <vt:lpstr>Straw Poll #14</vt:lpstr>
      <vt:lpstr>Straw Poll #13</vt:lpstr>
      <vt:lpstr>Straw Poll #12</vt:lpstr>
      <vt:lpstr>Straw Poll #11</vt:lpstr>
      <vt:lpstr>Straw Poll #10</vt:lpstr>
      <vt:lpstr>January 2020 Motions &amp; Straw Polls</vt:lpstr>
      <vt:lpstr>Motion #56 Approve Agenda</vt:lpstr>
      <vt:lpstr>Motion #57  Approve meeting minutes</vt:lpstr>
      <vt:lpstr>Motion #58  Approve telephone conference minutes</vt:lpstr>
      <vt:lpstr>Motion #59 Approve Agenda</vt:lpstr>
      <vt:lpstr>Motion #60 Approve Agenda</vt:lpstr>
      <vt:lpstr>Motion #61</vt:lpstr>
      <vt:lpstr>Motion #62</vt:lpstr>
      <vt:lpstr>Motion #63 Approve Agenda</vt:lpstr>
      <vt:lpstr>Motion #64 Authorize Telcons</vt:lpstr>
      <vt:lpstr>November 2019 Motions &amp; Straw Polls</vt:lpstr>
      <vt:lpstr>Motion #44 Approve Agenda</vt:lpstr>
      <vt:lpstr>Motion #45  Approve meeting minutes</vt:lpstr>
      <vt:lpstr>Motion #46  Approve telephone conference minutes</vt:lpstr>
      <vt:lpstr>Motion #47 Modify Agenda</vt:lpstr>
      <vt:lpstr>Motion #48</vt:lpstr>
      <vt:lpstr>Straw Poll #4</vt:lpstr>
      <vt:lpstr>Straw Poll #5</vt:lpstr>
      <vt:lpstr>Motion #49</vt:lpstr>
      <vt:lpstr>Motion #50 Modify Agenda</vt:lpstr>
      <vt:lpstr>Straw Poll #6</vt:lpstr>
      <vt:lpstr>Straw Poll #7</vt:lpstr>
      <vt:lpstr>Straw Poll #8</vt:lpstr>
      <vt:lpstr>Straw Poll #9</vt:lpstr>
      <vt:lpstr>Motion #51</vt:lpstr>
      <vt:lpstr>Motion #52</vt:lpstr>
      <vt:lpstr>Motion #53</vt:lpstr>
      <vt:lpstr>Motion #54  Authorize Telcons</vt:lpstr>
      <vt:lpstr>Motion #55 TGbc Timeline</vt:lpstr>
      <vt:lpstr>September 2019 Motions &amp; Straw Polls</vt:lpstr>
      <vt:lpstr>Motion #33 Approve Agenda</vt:lpstr>
      <vt:lpstr>Motion #34  Approve meeting minutes</vt:lpstr>
      <vt:lpstr>Motion #35  Approve telephone conference minutes</vt:lpstr>
      <vt:lpstr>Motion #36</vt:lpstr>
      <vt:lpstr>Motion #37</vt:lpstr>
      <vt:lpstr>Motion #38</vt:lpstr>
      <vt:lpstr>Straw Poll #2</vt:lpstr>
      <vt:lpstr>Motion #39</vt:lpstr>
      <vt:lpstr>Motion #40 Approve Agenda</vt:lpstr>
      <vt:lpstr>Straw Poll #3</vt:lpstr>
      <vt:lpstr>Motion #41  Authorize Telcons</vt:lpstr>
      <vt:lpstr>Motion #42 Approve Agenda</vt:lpstr>
      <vt:lpstr>Motion #43</vt:lpstr>
      <vt:lpstr>July 2019 Motions &amp; Straw Polls</vt:lpstr>
      <vt:lpstr>Motion #26 Approve Agenda</vt:lpstr>
      <vt:lpstr>Motion #27  Approve meeting minutes</vt:lpstr>
      <vt:lpstr>Motion #28  Approve telephone conference minutes</vt:lpstr>
      <vt:lpstr>Motion #29</vt:lpstr>
      <vt:lpstr>Motion #30</vt:lpstr>
      <vt:lpstr>Motion #31</vt:lpstr>
      <vt:lpstr>Motion #32  Authorize Telcons</vt:lpstr>
      <vt:lpstr>May 2019 Motions &amp; Straw Polls</vt:lpstr>
      <vt:lpstr>Motion #16 Approve Agenda</vt:lpstr>
      <vt:lpstr>Motion #17 Approve meeting minutes</vt:lpstr>
      <vt:lpstr>Motion #18 Approve Agenda</vt:lpstr>
      <vt:lpstr>Motion #19</vt:lpstr>
      <vt:lpstr>Motion #20</vt:lpstr>
      <vt:lpstr>Motion #21</vt:lpstr>
      <vt:lpstr>Motion #22</vt:lpstr>
      <vt:lpstr>Motion #23</vt:lpstr>
      <vt:lpstr>Motion #24 Confirmation of Technical Editor</vt:lpstr>
      <vt:lpstr>Motion #25  Authorize Telcons</vt:lpstr>
      <vt:lpstr>March 2019 Motions &amp; Straw Polls</vt:lpstr>
      <vt:lpstr>Motion #15 Approve Agenda</vt:lpstr>
      <vt:lpstr>Motion #16 Approve meeting minutes</vt:lpstr>
      <vt:lpstr>Motion #17 Approve telephone conference minutes</vt:lpstr>
      <vt:lpstr>Motion #18 Adoption of Functional Requirement</vt:lpstr>
      <vt:lpstr>Motion #19 TGbc Use Case Document</vt:lpstr>
      <vt:lpstr>Motion #20  Authorize Telcons</vt:lpstr>
      <vt:lpstr>January 2019 Motions &amp; Straw Polls</vt:lpstr>
      <vt:lpstr>Motion #1 Approve Agenda</vt:lpstr>
      <vt:lpstr>Motion #2 Approve meeting minutes</vt:lpstr>
      <vt:lpstr>Motion #3 Approve telephone conference minutes</vt:lpstr>
      <vt:lpstr>Motion #4 Approve Agenda</vt:lpstr>
      <vt:lpstr>Motion #5 TGbc Vice Chair Election</vt:lpstr>
      <vt:lpstr>Motion #6 TGbc Secretary Confirmation</vt:lpstr>
      <vt:lpstr>Motion #7 802.11bc Selection Procedure</vt:lpstr>
      <vt:lpstr>Motion#8</vt:lpstr>
      <vt:lpstr>Motion#9 Adoption of Functional Requirement</vt:lpstr>
      <vt:lpstr>Motion #10 Approve Agenda</vt:lpstr>
      <vt:lpstr>Motion #11 Adoption of Functional Requirement</vt:lpstr>
      <vt:lpstr>Straw poll #1</vt:lpstr>
      <vt:lpstr>Motion #12 TGbc Use Case Document Template</vt:lpstr>
      <vt:lpstr>Motion #13 Authorize Telcons</vt:lpstr>
      <vt:lpstr>Motion #14 TGbc Timeline</vt:lpstr>
      <vt:lpstr>Month YEAR Motions &amp; Straw Polls</vt:lpstr>
      <vt:lpstr>Motion #&lt;yymm&gt;/01 Approve Agenda</vt:lpstr>
      <vt:lpstr>Motion #&lt;yymm&gt;/02  Approve meeting minutes</vt:lpstr>
      <vt:lpstr>Motion #&lt;yymm&gt;/02  Approve telephone conference minutes</vt:lpstr>
      <vt:lpstr>Motion #&lt;yymm&gt;/nn Authorize ad-hoc meetings</vt:lpstr>
      <vt:lpstr>Motion #&lt;yymm&gt;/nn  Authorize Telcons</vt:lpstr>
      <vt:lpstr>Motion #&lt;yymm&gt;/nn TGbc Timeline</vt:lpstr>
      <vt:lpstr>Motion Templates</vt:lpstr>
      <vt:lpstr>Motion #&lt;yymm&gt;/&lt;nn&gt; Approve Modification of Agenda</vt:lpstr>
      <vt:lpstr>Motion #&lt;yymm&gt;/&lt;nn&gt; Approve BCS PAR</vt:lpstr>
      <vt:lpstr>Motion #&lt;yymm&gt;/&lt;nn&gt; Approve BCS CSD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Booklet for IEEE 802.11 TGbc</dc:title>
  <dc:subject/>
  <dc:creator>Marc Emmelmann</dc:creator>
  <cp:keywords/>
  <dc:description/>
  <cp:lastModifiedBy>Emmelmann, Marc</cp:lastModifiedBy>
  <cp:revision>305</cp:revision>
  <cp:lastPrinted>1601-01-01T00:00:00Z</cp:lastPrinted>
  <dcterms:created xsi:type="dcterms:W3CDTF">2019-01-14T15:07:49Z</dcterms:created>
  <dcterms:modified xsi:type="dcterms:W3CDTF">2021-02-08T16:19:25Z</dcterms:modified>
  <cp:category/>
</cp:coreProperties>
</file>