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vml" ContentType="application/vnd.openxmlformats-officedocument.vmlDrawing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slides/slide40.xml" ContentType="application/vnd.openxmlformats-officedocument.presentationml.slide+xml"/>
  <Override PartName="/ppt/slides/slide41.xml" ContentType="application/vnd.openxmlformats-officedocument.presentationml.slide+xml"/>
  <Override PartName="/ppt/slides/slide42.xml" ContentType="application/vnd.openxmlformats-officedocument.presentationml.slide+xml"/>
  <Override PartName="/ppt/slides/slide43.xml" ContentType="application/vnd.openxmlformats-officedocument.presentationml.slide+xml"/>
  <Override PartName="/ppt/slides/slide44.xml" ContentType="application/vnd.openxmlformats-officedocument.presentationml.slide+xml"/>
  <Override PartName="/ppt/slides/slide45.xml" ContentType="application/vnd.openxmlformats-officedocument.presentationml.slide+xml"/>
  <Override PartName="/ppt/slides/slide46.xml" ContentType="application/vnd.openxmlformats-officedocument.presentationml.slide+xml"/>
  <Override PartName="/ppt/slides/slide47.xml" ContentType="application/vnd.openxmlformats-officedocument.presentationml.slide+xml"/>
  <Override PartName="/ppt/slides/slide48.xml" ContentType="application/vnd.openxmlformats-officedocument.presentationml.slide+xml"/>
  <Override PartName="/ppt/slides/slide49.xml" ContentType="application/vnd.openxmlformats-officedocument.presentationml.slide+xml"/>
  <Override PartName="/ppt/slides/slide50.xml" ContentType="application/vnd.openxmlformats-officedocument.presentationml.slide+xml"/>
  <Override PartName="/ppt/slides/slide51.xml" ContentType="application/vnd.openxmlformats-officedocument.presentationml.slide+xml"/>
  <Override PartName="/ppt/slides/slide52.xml" ContentType="application/vnd.openxmlformats-officedocument.presentationml.slide+xml"/>
  <Override PartName="/ppt/slides/slide53.xml" ContentType="application/vnd.openxmlformats-officedocument.presentationml.slide+xml"/>
  <Override PartName="/ppt/slides/slide54.xml" ContentType="application/vnd.openxmlformats-officedocument.presentationml.slide+xml"/>
  <Override PartName="/ppt/slides/slide55.xml" ContentType="application/vnd.openxmlformats-officedocument.presentationml.slide+xml"/>
  <Override PartName="/ppt/slides/slide56.xml" ContentType="application/vnd.openxmlformats-officedocument.presentationml.slide+xml"/>
  <Override PartName="/ppt/slides/slide57.xml" ContentType="application/vnd.openxmlformats-officedocument.presentationml.slide+xml"/>
  <Override PartName="/ppt/slides/slide58.xml" ContentType="application/vnd.openxmlformats-officedocument.presentationml.slide+xml"/>
  <Override PartName="/ppt/slides/slide59.xml" ContentType="application/vnd.openxmlformats-officedocument.presentationml.slide+xml"/>
  <Override PartName="/ppt/slides/slide60.xml" ContentType="application/vnd.openxmlformats-officedocument.presentationml.slide+xml"/>
  <Override PartName="/ppt/slides/slide61.xml" ContentType="application/vnd.openxmlformats-officedocument.presentationml.slide+xml"/>
  <Override PartName="/ppt/slides/slide62.xml" ContentType="application/vnd.openxmlformats-officedocument.presentationml.slide+xml"/>
  <Override PartName="/ppt/slides/slide63.xml" ContentType="application/vnd.openxmlformats-officedocument.presentationml.slide+xml"/>
  <Override PartName="/ppt/slides/slide64.xml" ContentType="application/vnd.openxmlformats-officedocument.presentationml.slide+xml"/>
  <Override PartName="/ppt/slides/slide65.xml" ContentType="application/vnd.openxmlformats-officedocument.presentationml.slide+xml"/>
  <Override PartName="/ppt/slides/slide66.xml" ContentType="application/vnd.openxmlformats-officedocument.presentationml.slide+xml"/>
  <Override PartName="/ppt/slides/slide67.xml" ContentType="application/vnd.openxmlformats-officedocument.presentationml.slide+xml"/>
  <Override PartName="/ppt/slides/slide68.xml" ContentType="application/vnd.openxmlformats-officedocument.presentationml.slide+xml"/>
  <Override PartName="/ppt/slides/slide69.xml" ContentType="application/vnd.openxmlformats-officedocument.presentationml.slide+xml"/>
  <Override PartName="/ppt/slides/slide70.xml" ContentType="application/vnd.openxmlformats-officedocument.presentationml.slide+xml"/>
  <Override PartName="/ppt/slides/slide71.xml" ContentType="application/vnd.openxmlformats-officedocument.presentationml.slide+xml"/>
  <Override PartName="/ppt/slides/slide72.xml" ContentType="application/vnd.openxmlformats-officedocument.presentationml.slide+xml"/>
  <Override PartName="/ppt/slides/slide73.xml" ContentType="application/vnd.openxmlformats-officedocument.presentationml.slide+xml"/>
  <Override PartName="/ppt/slides/slide74.xml" ContentType="application/vnd.openxmlformats-officedocument.presentationml.slide+xml"/>
  <Override PartName="/ppt/slides/slide75.xml" ContentType="application/vnd.openxmlformats-officedocument.presentationml.slide+xml"/>
  <Override PartName="/ppt/slides/slide76.xml" ContentType="application/vnd.openxmlformats-officedocument.presentationml.slide+xml"/>
  <Override PartName="/ppt/slides/slide77.xml" ContentType="application/vnd.openxmlformats-officedocument.presentationml.slide+xml"/>
  <Override PartName="/ppt/slides/slide78.xml" ContentType="application/vnd.openxmlformats-officedocument.presentationml.slide+xml"/>
  <Override PartName="/ppt/slides/slide79.xml" ContentType="application/vnd.openxmlformats-officedocument.presentationml.slide+xml"/>
  <Override PartName="/ppt/slides/slide80.xml" ContentType="application/vnd.openxmlformats-officedocument.presentationml.slide+xml"/>
  <Override PartName="/ppt/slides/slide81.xml" ContentType="application/vnd.openxmlformats-officedocument.presentationml.slide+xml"/>
  <Override PartName="/ppt/slides/slide82.xml" ContentType="application/vnd.openxmlformats-officedocument.presentationml.slide+xml"/>
  <Override PartName="/ppt/slides/slide83.xml" ContentType="application/vnd.openxmlformats-officedocument.presentationml.slide+xml"/>
  <Override PartName="/ppt/slides/slide84.xml" ContentType="application/vnd.openxmlformats-officedocument.presentationml.slide+xml"/>
  <Override PartName="/ppt/slides/slide85.xml" ContentType="application/vnd.openxmlformats-officedocument.presentationml.slide+xml"/>
  <Override PartName="/ppt/slides/slide86.xml" ContentType="application/vnd.openxmlformats-officedocument.presentationml.slide+xml"/>
  <Override PartName="/ppt/slides/slide87.xml" ContentType="application/vnd.openxmlformats-officedocument.presentationml.slide+xml"/>
  <Override PartName="/ppt/slides/slide88.xml" ContentType="application/vnd.openxmlformats-officedocument.presentationml.slide+xml"/>
  <Override PartName="/ppt/slides/slide89.xml" ContentType="application/vnd.openxmlformats-officedocument.presentationml.slide+xml"/>
  <Override PartName="/ppt/slides/slide90.xml" ContentType="application/vnd.openxmlformats-officedocument.presentationml.slide+xml"/>
  <Override PartName="/ppt/slides/slide91.xml" ContentType="application/vnd.openxmlformats-officedocument.presentationml.slide+xml"/>
  <Override PartName="/ppt/slides/slide92.xml" ContentType="application/vnd.openxmlformats-officedocument.presentationml.slide+xml"/>
  <Override PartName="/ppt/slides/slide93.xml" ContentType="application/vnd.openxmlformats-officedocument.presentationml.slide+xml"/>
  <Override PartName="/ppt/slides/slide94.xml" ContentType="application/vnd.openxmlformats-officedocument.presentationml.slide+xml"/>
  <Override PartName="/ppt/slides/slide95.xml" ContentType="application/vnd.openxmlformats-officedocument.presentationml.slide+xml"/>
  <Override PartName="/ppt/slides/slide96.xml" ContentType="application/vnd.openxmlformats-officedocument.presentationml.slide+xml"/>
  <Override PartName="/ppt/slides/slide97.xml" ContentType="application/vnd.openxmlformats-officedocument.presentationml.slide+xml"/>
  <Override PartName="/ppt/slides/slide98.xml" ContentType="application/vnd.openxmlformats-officedocument.presentationml.slide+xml"/>
  <Override PartName="/ppt/slides/slide99.xml" ContentType="application/vnd.openxmlformats-officedocument.presentationml.slide+xml"/>
  <Override PartName="/ppt/slides/slide100.xml" ContentType="application/vnd.openxmlformats-officedocument.presentationml.slide+xml"/>
  <Override PartName="/ppt/slides/slide101.xml" ContentType="application/vnd.openxmlformats-officedocument.presentationml.slide+xml"/>
  <Override PartName="/ppt/slides/slide102.xml" ContentType="application/vnd.openxmlformats-officedocument.presentationml.slide+xml"/>
  <Override PartName="/ppt/slides/slide103.xml" ContentType="application/vnd.openxmlformats-officedocument.presentationml.slide+xml"/>
  <Override PartName="/ppt/slides/slide104.xml" ContentType="application/vnd.openxmlformats-officedocument.presentationml.slide+xml"/>
  <Override PartName="/ppt/slides/slide105.xml" ContentType="application/vnd.openxmlformats-officedocument.presentationml.slide+xml"/>
  <Override PartName="/ppt/slides/slide106.xml" ContentType="application/vnd.openxmlformats-officedocument.presentationml.slide+xml"/>
  <Override PartName="/ppt/slides/slide107.xml" ContentType="application/vnd.openxmlformats-officedocument.presentationml.slide+xml"/>
  <Override PartName="/ppt/slides/slide108.xml" ContentType="application/vnd.openxmlformats-officedocument.presentationml.slide+xml"/>
  <Override PartName="/ppt/slides/slide109.xml" ContentType="application/vnd.openxmlformats-officedocument.presentationml.slide+xml"/>
  <Override PartName="/ppt/slides/slide110.xml" ContentType="application/vnd.openxmlformats-officedocument.presentationml.slide+xml"/>
  <Override PartName="/ppt/slides/slide111.xml" ContentType="application/vnd.openxmlformats-officedocument.presentationml.slide+xml"/>
  <Override PartName="/ppt/slides/slide112.xml" ContentType="application/vnd.openxmlformats-officedocument.presentationml.slide+xml"/>
  <Override PartName="/ppt/slides/slide113.xml" ContentType="application/vnd.openxmlformats-officedocument.presentationml.slide+xml"/>
  <Override PartName="/ppt/slides/slide114.xml" ContentType="application/vnd.openxmlformats-officedocument.presentationml.slide+xml"/>
  <Override PartName="/ppt/slides/slide115.xml" ContentType="application/vnd.openxmlformats-officedocument.presentationml.slide+xml"/>
  <Override PartName="/ppt/slides/slide116.xml" ContentType="application/vnd.openxmlformats-officedocument.presentationml.slide+xml"/>
  <Override PartName="/ppt/slides/slide117.xml" ContentType="application/vnd.openxmlformats-officedocument.presentationml.slide+xml"/>
  <Override PartName="/ppt/slides/slide118.xml" ContentType="application/vnd.openxmlformats-officedocument.presentationml.slide+xml"/>
  <Override PartName="/ppt/slides/slide119.xml" ContentType="application/vnd.openxmlformats-officedocument.presentationml.slide+xml"/>
  <Override PartName="/ppt/slides/slide120.xml" ContentType="application/vnd.openxmlformats-officedocument.presentationml.slide+xml"/>
  <Override PartName="/ppt/slides/slide121.xml" ContentType="application/vnd.openxmlformats-officedocument.presentationml.slide+xml"/>
  <Override PartName="/ppt/slides/slide122.xml" ContentType="application/vnd.openxmlformats-officedocument.presentationml.slide+xml"/>
  <Override PartName="/ppt/slides/slide123.xml" ContentType="application/vnd.openxmlformats-officedocument.presentationml.slide+xml"/>
  <Override PartName="/ppt/slides/slide124.xml" ContentType="application/vnd.openxmlformats-officedocument.presentationml.slide+xml"/>
  <Override PartName="/ppt/slides/slide125.xml" ContentType="application/vnd.openxmlformats-officedocument.presentationml.slide+xml"/>
  <Override PartName="/ppt/slides/slide126.xml" ContentType="application/vnd.openxmlformats-officedocument.presentationml.slide+xml"/>
  <Override PartName="/ppt/slides/slide127.xml" ContentType="application/vnd.openxmlformats-officedocument.presentationml.slide+xml"/>
  <Override PartName="/ppt/slides/slide128.xml" ContentType="application/vnd.openxmlformats-officedocument.presentationml.slide+xml"/>
  <Override PartName="/ppt/slides/slide129.xml" ContentType="application/vnd.openxmlformats-officedocument.presentationml.slide+xml"/>
  <Override PartName="/ppt/slides/slide130.xml" ContentType="application/vnd.openxmlformats-officedocument.presentationml.slide+xml"/>
  <Override PartName="/ppt/slides/slide131.xml" ContentType="application/vnd.openxmlformats-officedocument.presentationml.slide+xml"/>
  <Override PartName="/ppt/slides/slide132.xml" ContentType="application/vnd.openxmlformats-officedocument.presentationml.slide+xml"/>
  <Override PartName="/ppt/slides/slide133.xml" ContentType="application/vnd.openxmlformats-officedocument.presentationml.slide+xml"/>
  <Override PartName="/ppt/slides/slide134.xml" ContentType="application/vnd.openxmlformats-officedocument.presentationml.slide+xml"/>
  <Override PartName="/ppt/slides/slide135.xml" ContentType="application/vnd.openxmlformats-officedocument.presentationml.slide+xml"/>
  <Override PartName="/ppt/slides/slide136.xml" ContentType="application/vnd.openxmlformats-officedocument.presentationml.slide+xml"/>
  <Override PartName="/ppt/slides/slide137.xml" ContentType="application/vnd.openxmlformats-officedocument.presentationml.slide+xml"/>
  <Override PartName="/ppt/slides/slide138.xml" ContentType="application/vnd.openxmlformats-officedocument.presentationml.slide+xml"/>
  <Override PartName="/ppt/slides/slide139.xml" ContentType="application/vnd.openxmlformats-officedocument.presentationml.slide+xml"/>
  <Override PartName="/ppt/slides/slide140.xml" ContentType="application/vnd.openxmlformats-officedocument.presentationml.slide+xml"/>
  <Override PartName="/ppt/slides/slide141.xml" ContentType="application/vnd.openxmlformats-officedocument.presentationml.slide+xml"/>
  <Override PartName="/ppt/slides/slide142.xml" ContentType="application/vnd.openxmlformats-officedocument.presentationml.slide+xml"/>
  <Override PartName="/ppt/slides/slide143.xml" ContentType="application/vnd.openxmlformats-officedocument.presentationml.slide+xml"/>
  <Override PartName="/ppt/slides/slide144.xml" ContentType="application/vnd.openxmlformats-officedocument.presentationml.slide+xml"/>
  <Override PartName="/ppt/slides/slide145.xml" ContentType="application/vnd.openxmlformats-officedocument.presentationml.slide+xml"/>
  <Override PartName="/ppt/slides/slide146.xml" ContentType="application/vnd.openxmlformats-officedocument.presentationml.slide+xml"/>
  <Override PartName="/ppt/slides/slide147.xml" ContentType="application/vnd.openxmlformats-officedocument.presentationml.slide+xml"/>
  <Override PartName="/ppt/slides/slide14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50"/>
  </p:notesMasterIdLst>
  <p:handoutMasterIdLst>
    <p:handoutMasterId r:id="rId151"/>
  </p:handoutMasterIdLst>
  <p:sldIdLst>
    <p:sldId id="256" r:id="rId2"/>
    <p:sldId id="257" r:id="rId3"/>
    <p:sldId id="447" r:id="rId4"/>
    <p:sldId id="448" r:id="rId5"/>
    <p:sldId id="449" r:id="rId6"/>
    <p:sldId id="450" r:id="rId7"/>
    <p:sldId id="437" r:id="rId8"/>
    <p:sldId id="438" r:id="rId9"/>
    <p:sldId id="439" r:id="rId10"/>
    <p:sldId id="440" r:id="rId11"/>
    <p:sldId id="441" r:id="rId12"/>
    <p:sldId id="442" r:id="rId13"/>
    <p:sldId id="443" r:id="rId14"/>
    <p:sldId id="444" r:id="rId15"/>
    <p:sldId id="446" r:id="rId16"/>
    <p:sldId id="445" r:id="rId17"/>
    <p:sldId id="432" r:id="rId18"/>
    <p:sldId id="436" r:id="rId19"/>
    <p:sldId id="433" r:id="rId20"/>
    <p:sldId id="435" r:id="rId21"/>
    <p:sldId id="434" r:id="rId22"/>
    <p:sldId id="421" r:id="rId23"/>
    <p:sldId id="422" r:id="rId24"/>
    <p:sldId id="423" r:id="rId25"/>
    <p:sldId id="427" r:id="rId26"/>
    <p:sldId id="428" r:id="rId27"/>
    <p:sldId id="429" r:id="rId28"/>
    <p:sldId id="425" r:id="rId29"/>
    <p:sldId id="426" r:id="rId30"/>
    <p:sldId id="430" r:id="rId31"/>
    <p:sldId id="431" r:id="rId32"/>
    <p:sldId id="418" r:id="rId33"/>
    <p:sldId id="420" r:id="rId34"/>
    <p:sldId id="419" r:id="rId35"/>
    <p:sldId id="413" r:id="rId36"/>
    <p:sldId id="414" r:id="rId37"/>
    <p:sldId id="415" r:id="rId38"/>
    <p:sldId id="416" r:id="rId39"/>
    <p:sldId id="417" r:id="rId40"/>
    <p:sldId id="399" r:id="rId41"/>
    <p:sldId id="410" r:id="rId42"/>
    <p:sldId id="412" r:id="rId43"/>
    <p:sldId id="411" r:id="rId44"/>
    <p:sldId id="409" r:id="rId45"/>
    <p:sldId id="408" r:id="rId46"/>
    <p:sldId id="407" r:id="rId47"/>
    <p:sldId id="406" r:id="rId48"/>
    <p:sldId id="405" r:id="rId49"/>
    <p:sldId id="404" r:id="rId50"/>
    <p:sldId id="403" r:id="rId51"/>
    <p:sldId id="401" r:id="rId52"/>
    <p:sldId id="389" r:id="rId53"/>
    <p:sldId id="390" r:id="rId54"/>
    <p:sldId id="391" r:id="rId55"/>
    <p:sldId id="392" r:id="rId56"/>
    <p:sldId id="393" r:id="rId57"/>
    <p:sldId id="394" r:id="rId58"/>
    <p:sldId id="395" r:id="rId59"/>
    <p:sldId id="396" r:id="rId60"/>
    <p:sldId id="398" r:id="rId61"/>
    <p:sldId id="397" r:id="rId62"/>
    <p:sldId id="370" r:id="rId63"/>
    <p:sldId id="371" r:id="rId64"/>
    <p:sldId id="372" r:id="rId65"/>
    <p:sldId id="373" r:id="rId66"/>
    <p:sldId id="377" r:id="rId67"/>
    <p:sldId id="376" r:id="rId68"/>
    <p:sldId id="378" r:id="rId69"/>
    <p:sldId id="379" r:id="rId70"/>
    <p:sldId id="380" r:id="rId71"/>
    <p:sldId id="381" r:id="rId72"/>
    <p:sldId id="383" r:id="rId73"/>
    <p:sldId id="385" r:id="rId74"/>
    <p:sldId id="386" r:id="rId75"/>
    <p:sldId id="384" r:id="rId76"/>
    <p:sldId id="382" r:id="rId77"/>
    <p:sldId id="387" r:id="rId78"/>
    <p:sldId id="388" r:id="rId79"/>
    <p:sldId id="374" r:id="rId80"/>
    <p:sldId id="375" r:id="rId81"/>
    <p:sldId id="355" r:id="rId82"/>
    <p:sldId id="356" r:id="rId83"/>
    <p:sldId id="357" r:id="rId84"/>
    <p:sldId id="358" r:id="rId85"/>
    <p:sldId id="360" r:id="rId86"/>
    <p:sldId id="361" r:id="rId87"/>
    <p:sldId id="362" r:id="rId88"/>
    <p:sldId id="363" r:id="rId89"/>
    <p:sldId id="364" r:id="rId90"/>
    <p:sldId id="365" r:id="rId91"/>
    <p:sldId id="366" r:id="rId92"/>
    <p:sldId id="359" r:id="rId93"/>
    <p:sldId id="369" r:id="rId94"/>
    <p:sldId id="367" r:id="rId95"/>
    <p:sldId id="345" r:id="rId96"/>
    <p:sldId id="346" r:id="rId97"/>
    <p:sldId id="347" r:id="rId98"/>
    <p:sldId id="348" r:id="rId99"/>
    <p:sldId id="352" r:id="rId100"/>
    <p:sldId id="353" r:id="rId101"/>
    <p:sldId id="354" r:id="rId102"/>
    <p:sldId id="350" r:id="rId103"/>
    <p:sldId id="331" r:id="rId104"/>
    <p:sldId id="332" r:id="rId105"/>
    <p:sldId id="333" r:id="rId106"/>
    <p:sldId id="341" r:id="rId107"/>
    <p:sldId id="338" r:id="rId108"/>
    <p:sldId id="339" r:id="rId109"/>
    <p:sldId id="342" r:id="rId110"/>
    <p:sldId id="343" r:id="rId111"/>
    <p:sldId id="344" r:id="rId112"/>
    <p:sldId id="340" r:id="rId113"/>
    <p:sldId id="336" r:id="rId114"/>
    <p:sldId id="322" r:id="rId115"/>
    <p:sldId id="323" r:id="rId116"/>
    <p:sldId id="324" r:id="rId117"/>
    <p:sldId id="325" r:id="rId118"/>
    <p:sldId id="329" r:id="rId119"/>
    <p:sldId id="330" r:id="rId120"/>
    <p:sldId id="327" r:id="rId121"/>
    <p:sldId id="303" r:id="rId122"/>
    <p:sldId id="305" r:id="rId123"/>
    <p:sldId id="306" r:id="rId124"/>
    <p:sldId id="307" r:id="rId125"/>
    <p:sldId id="311" r:id="rId126"/>
    <p:sldId id="308" r:id="rId127"/>
    <p:sldId id="309" r:id="rId128"/>
    <p:sldId id="310" r:id="rId129"/>
    <p:sldId id="312" r:id="rId130"/>
    <p:sldId id="314" r:id="rId131"/>
    <p:sldId id="317" r:id="rId132"/>
    <p:sldId id="318" r:id="rId133"/>
    <p:sldId id="320" r:id="rId134"/>
    <p:sldId id="319" r:id="rId135"/>
    <p:sldId id="315" r:id="rId136"/>
    <p:sldId id="316" r:id="rId137"/>
    <p:sldId id="321" r:id="rId138"/>
    <p:sldId id="271" r:id="rId139"/>
    <p:sldId id="272" r:id="rId140"/>
    <p:sldId id="274" r:id="rId141"/>
    <p:sldId id="298" r:id="rId142"/>
    <p:sldId id="299" r:id="rId143"/>
    <p:sldId id="293" r:id="rId144"/>
    <p:sldId id="297" r:id="rId145"/>
    <p:sldId id="300" r:id="rId146"/>
    <p:sldId id="301" r:id="rId147"/>
    <p:sldId id="302" r:id="rId148"/>
    <p:sldId id="264" r:id="rId149"/>
  </p:sldIdLst>
  <p:sldSz cx="9144000" cy="6858000" type="screen4x3"/>
  <p:notesSz cx="6934200" cy="9280525"/>
  <p:defaultTextStyle>
    <a:defPPr>
      <a:defRPr lang="en-GB"/>
    </a:defPPr>
    <a:lvl1pPr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1pPr>
    <a:lvl2pPr marL="742950" indent="-28575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2pPr>
    <a:lvl3pPr marL="11430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3pPr>
    <a:lvl4pPr marL="16002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4pPr>
    <a:lvl5pPr marL="2057400" indent="-228600" algn="l" defTabSz="449263" rtl="0" eaLnBrk="0" fontAlgn="base" hangingPunct="0">
      <a:spcBef>
        <a:spcPct val="0"/>
      </a:spcBef>
      <a:spcAft>
        <a:spcPct val="0"/>
      </a:spcAft>
      <a:buClr>
        <a:srgbClr val="000000"/>
      </a:buClr>
      <a:buSzPct val="100000"/>
      <a:buFont typeface="Times New Roman" pitchFamily="16" charset="0"/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5pPr>
    <a:lvl6pPr marL="22860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6pPr>
    <a:lvl7pPr marL="27432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7pPr>
    <a:lvl8pPr marL="32004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8pPr>
    <a:lvl9pPr marL="3657600" algn="l" defTabSz="914400" rtl="0" eaLnBrk="1" latinLnBrk="0" hangingPunct="1">
      <a:defRPr sz="2400" kern="1200">
        <a:solidFill>
          <a:schemeClr val="bg1"/>
        </a:solidFill>
        <a:latin typeface="Times New Roman" pitchFamily="16" charset="0"/>
        <a:ea typeface="MS Gothic" charset="-128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2D575E81-37DA-674D-AA2F-7BEE58498C02}">
          <p14:sldIdLst>
            <p14:sldId id="256"/>
            <p14:sldId id="257"/>
          </p14:sldIdLst>
        </p14:section>
        <p14:section name="2021-01-10 January online interim" id="{D6E71218-6AED-564D-9ECE-F91584FBAA4E}">
          <p14:sldIdLst>
            <p14:sldId id="447"/>
            <p14:sldId id="448"/>
            <p14:sldId id="449"/>
            <p14:sldId id="450"/>
          </p14:sldIdLst>
        </p14:section>
        <p14:section name="2020-11-02 November online Plenary" id="{2BF4399D-BF6C-DF47-B1D6-7A80E809B984}">
          <p14:sldIdLst>
            <p14:sldId id="437"/>
            <p14:sldId id="438"/>
            <p14:sldId id="439"/>
            <p14:sldId id="440"/>
            <p14:sldId id="441"/>
            <p14:sldId id="442"/>
            <p14:sldId id="443"/>
            <p14:sldId id="444"/>
            <p14:sldId id="446"/>
            <p14:sldId id="445"/>
          </p14:sldIdLst>
        </p14:section>
        <p14:section name="2020-10 to 2020-11 telcos" id="{D0861387-3E91-9140-BFF9-B31BF5C96559}">
          <p14:sldIdLst>
            <p14:sldId id="432"/>
            <p14:sldId id="436"/>
            <p14:sldId id="433"/>
            <p14:sldId id="435"/>
            <p14:sldId id="434"/>
          </p14:sldIdLst>
        </p14:section>
        <p14:section name="2020-09-14 September online interim" id="{9EAD561E-D9B0-4E41-8C1B-3451A9A00133}">
          <p14:sldIdLst>
            <p14:sldId id="421"/>
            <p14:sldId id="422"/>
            <p14:sldId id="423"/>
            <p14:sldId id="427"/>
            <p14:sldId id="428"/>
            <p14:sldId id="429"/>
            <p14:sldId id="425"/>
            <p14:sldId id="426"/>
            <p14:sldId id="430"/>
            <p14:sldId id="431"/>
          </p14:sldIdLst>
        </p14:section>
        <p14:section name="2020-07 to 2020-09 Telcos" id="{4DECCCC3-C7E3-6F47-972F-06064F01004B}">
          <p14:sldIdLst>
            <p14:sldId id="418"/>
            <p14:sldId id="420"/>
            <p14:sldId id="419"/>
          </p14:sldIdLst>
        </p14:section>
        <p14:section name="2020-07-13 July Online Plenary" id="{03C396E9-98E6-6544-AED2-A981A01AB5DE}">
          <p14:sldIdLst>
            <p14:sldId id="413"/>
            <p14:sldId id="414"/>
            <p14:sldId id="415"/>
            <p14:sldId id="416"/>
            <p14:sldId id="417"/>
          </p14:sldIdLst>
        </p14:section>
        <p14:section name="2020-03 to 2020-07 Telcos" id="{2E48E407-5365-6F40-96CC-8CE045B5DC5D}">
          <p14:sldIdLst>
            <p14:sldId id="399"/>
            <p14:sldId id="410"/>
            <p14:sldId id="412"/>
            <p14:sldId id="411"/>
            <p14:sldId id="409"/>
            <p14:sldId id="408"/>
            <p14:sldId id="407"/>
            <p14:sldId id="406"/>
            <p14:sldId id="405"/>
            <p14:sldId id="404"/>
            <p14:sldId id="403"/>
            <p14:sldId id="401"/>
          </p14:sldIdLst>
        </p14:section>
        <p14:section name="2020-01-13 Irvina, CA, USA" id="{640652FB-F0E8-F648-A4B7-6075F473DE37}">
          <p14:sldIdLst>
            <p14:sldId id="389"/>
            <p14:sldId id="390"/>
            <p14:sldId id="391"/>
            <p14:sldId id="392"/>
            <p14:sldId id="393"/>
            <p14:sldId id="394"/>
            <p14:sldId id="395"/>
            <p14:sldId id="396"/>
            <p14:sldId id="398"/>
            <p14:sldId id="397"/>
          </p14:sldIdLst>
        </p14:section>
        <p14:section name="2019-11-11 Waikoloa, HI, USA" id="{45759C9E-248C-6148-966D-6B3FF375F094}">
          <p14:sldIdLst>
            <p14:sldId id="370"/>
            <p14:sldId id="371"/>
            <p14:sldId id="372"/>
            <p14:sldId id="373"/>
            <p14:sldId id="377"/>
            <p14:sldId id="376"/>
            <p14:sldId id="378"/>
            <p14:sldId id="379"/>
            <p14:sldId id="380"/>
            <p14:sldId id="381"/>
            <p14:sldId id="383"/>
            <p14:sldId id="385"/>
            <p14:sldId id="386"/>
            <p14:sldId id="384"/>
            <p14:sldId id="382"/>
            <p14:sldId id="387"/>
            <p14:sldId id="388"/>
            <p14:sldId id="374"/>
            <p14:sldId id="375"/>
          </p14:sldIdLst>
        </p14:section>
        <p14:section name="2019-09-15 Hanoi, Vietnam" id="{E39C1014-80DD-D24E-81BF-AF0B13C8DA5D}">
          <p14:sldIdLst>
            <p14:sldId id="355"/>
            <p14:sldId id="356"/>
            <p14:sldId id="357"/>
            <p14:sldId id="358"/>
            <p14:sldId id="360"/>
            <p14:sldId id="361"/>
            <p14:sldId id="362"/>
            <p14:sldId id="363"/>
            <p14:sldId id="364"/>
            <p14:sldId id="365"/>
            <p14:sldId id="366"/>
            <p14:sldId id="359"/>
            <p14:sldId id="369"/>
            <p14:sldId id="367"/>
          </p14:sldIdLst>
        </p14:section>
        <p14:section name="2019-07-14 Vienna, AT" id="{7F46FC5A-E04F-E74E-B8D6-5188AAEAD9E5}">
          <p14:sldIdLst>
            <p14:sldId id="345"/>
            <p14:sldId id="346"/>
            <p14:sldId id="347"/>
            <p14:sldId id="348"/>
            <p14:sldId id="352"/>
            <p14:sldId id="353"/>
            <p14:sldId id="354"/>
            <p14:sldId id="350"/>
          </p14:sldIdLst>
        </p14:section>
        <p14:section name="2019-05-13 Atlanta, GA, USA" id="{13BB22C2-EA21-EB41-89F6-E3D762743B86}">
          <p14:sldIdLst>
            <p14:sldId id="331"/>
            <p14:sldId id="332"/>
            <p14:sldId id="333"/>
            <p14:sldId id="341"/>
            <p14:sldId id="338"/>
            <p14:sldId id="339"/>
            <p14:sldId id="342"/>
            <p14:sldId id="343"/>
            <p14:sldId id="344"/>
            <p14:sldId id="340"/>
            <p14:sldId id="336"/>
          </p14:sldIdLst>
        </p14:section>
        <p14:section name="2019-03-10 Vancouver, CND" id="{B7CC20C1-E53E-104C-8211-A334DC38B488}">
          <p14:sldIdLst>
            <p14:sldId id="322"/>
            <p14:sldId id="323"/>
            <p14:sldId id="324"/>
            <p14:sldId id="325"/>
            <p14:sldId id="329"/>
            <p14:sldId id="330"/>
            <p14:sldId id="327"/>
          </p14:sldIdLst>
        </p14:section>
        <p14:section name="2019-01 St. Louis, Missouri, USA" id="{A571B865-5D7B-4041-980E-8AE3B82F79D3}">
          <p14:sldIdLst>
            <p14:sldId id="303"/>
            <p14:sldId id="305"/>
            <p14:sldId id="306"/>
            <p14:sldId id="307"/>
            <p14:sldId id="311"/>
            <p14:sldId id="308"/>
            <p14:sldId id="309"/>
            <p14:sldId id="310"/>
            <p14:sldId id="312"/>
            <p14:sldId id="314"/>
            <p14:sldId id="317"/>
            <p14:sldId id="318"/>
            <p14:sldId id="320"/>
            <p14:sldId id="319"/>
            <p14:sldId id="315"/>
            <p14:sldId id="316"/>
          </p14:sldIdLst>
        </p14:section>
        <p14:section name="20xx-yy Motions Template" id="{C8004D1A-F92A-D14B-BC6F-03E6AA5A2C45}">
          <p14:sldIdLst>
            <p14:sldId id="321"/>
            <p14:sldId id="271"/>
            <p14:sldId id="272"/>
            <p14:sldId id="274"/>
            <p14:sldId id="298"/>
            <p14:sldId id="299"/>
            <p14:sldId id="293"/>
          </p14:sldIdLst>
        </p14:section>
        <p14:section name="Motion Templates" id="{769A356C-B36D-B44B-A133-E8CDD1B8C7D7}">
          <p14:sldIdLst>
            <p14:sldId id="297"/>
            <p14:sldId id="300"/>
            <p14:sldId id="301"/>
            <p14:sldId id="302"/>
            <p14:sldId id="264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828" autoAdjust="0"/>
    <p:restoredTop sz="86385"/>
  </p:normalViewPr>
  <p:slideViewPr>
    <p:cSldViewPr>
      <p:cViewPr varScale="1">
        <p:scale>
          <a:sx n="128" d="100"/>
          <a:sy n="128" d="100"/>
        </p:scale>
        <p:origin x="1752" y="176"/>
      </p:cViewPr>
      <p:guideLst>
        <p:guide orient="horz" pos="2160"/>
        <p:guide pos="2880"/>
      </p:guideLst>
    </p:cSldViewPr>
  </p:slideViewPr>
  <p:outlineViewPr>
    <p:cViewPr varScale="1">
      <p:scale>
        <a:sx n="170" d="200"/>
        <a:sy n="170" d="2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00" d="100"/>
        <a:sy n="100" d="100"/>
      </p:scale>
      <p:origin x="0" y="-6427"/>
    </p:cViewPr>
  </p:sorterViewPr>
  <p:notesViewPr>
    <p:cSldViewPr>
      <p:cViewPr varScale="1">
        <p:scale>
          <a:sx n="59" d="100"/>
          <a:sy n="59" d="100"/>
        </p:scale>
        <p:origin x="-1752" y="-72"/>
      </p:cViewPr>
      <p:guideLst>
        <p:guide orient="horz" pos="2880"/>
        <p:guide pos="2160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117" Type="http://schemas.openxmlformats.org/officeDocument/2006/relationships/slide" Target="slides/slide116.xml"/><Relationship Id="rId21" Type="http://schemas.openxmlformats.org/officeDocument/2006/relationships/slide" Target="slides/slide20.xml"/><Relationship Id="rId42" Type="http://schemas.openxmlformats.org/officeDocument/2006/relationships/slide" Target="slides/slide41.xml"/><Relationship Id="rId63" Type="http://schemas.openxmlformats.org/officeDocument/2006/relationships/slide" Target="slides/slide62.xml"/><Relationship Id="rId84" Type="http://schemas.openxmlformats.org/officeDocument/2006/relationships/slide" Target="slides/slide83.xml"/><Relationship Id="rId138" Type="http://schemas.openxmlformats.org/officeDocument/2006/relationships/slide" Target="slides/slide137.xml"/><Relationship Id="rId107" Type="http://schemas.openxmlformats.org/officeDocument/2006/relationships/slide" Target="slides/slide106.xml"/><Relationship Id="rId11" Type="http://schemas.openxmlformats.org/officeDocument/2006/relationships/slide" Target="slides/slide10.xml"/><Relationship Id="rId32" Type="http://schemas.openxmlformats.org/officeDocument/2006/relationships/slide" Target="slides/slide31.xml"/><Relationship Id="rId53" Type="http://schemas.openxmlformats.org/officeDocument/2006/relationships/slide" Target="slides/slide52.xml"/><Relationship Id="rId74" Type="http://schemas.openxmlformats.org/officeDocument/2006/relationships/slide" Target="slides/slide73.xml"/><Relationship Id="rId128" Type="http://schemas.openxmlformats.org/officeDocument/2006/relationships/slide" Target="slides/slide127.xml"/><Relationship Id="rId149" Type="http://schemas.openxmlformats.org/officeDocument/2006/relationships/slide" Target="slides/slide148.xml"/><Relationship Id="rId5" Type="http://schemas.openxmlformats.org/officeDocument/2006/relationships/slide" Target="slides/slide4.xml"/><Relationship Id="rId95" Type="http://schemas.openxmlformats.org/officeDocument/2006/relationships/slide" Target="slides/slide94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43" Type="http://schemas.openxmlformats.org/officeDocument/2006/relationships/slide" Target="slides/slide42.xml"/><Relationship Id="rId48" Type="http://schemas.openxmlformats.org/officeDocument/2006/relationships/slide" Target="slides/slide47.xml"/><Relationship Id="rId64" Type="http://schemas.openxmlformats.org/officeDocument/2006/relationships/slide" Target="slides/slide63.xml"/><Relationship Id="rId69" Type="http://schemas.openxmlformats.org/officeDocument/2006/relationships/slide" Target="slides/slide68.xml"/><Relationship Id="rId113" Type="http://schemas.openxmlformats.org/officeDocument/2006/relationships/slide" Target="slides/slide112.xml"/><Relationship Id="rId118" Type="http://schemas.openxmlformats.org/officeDocument/2006/relationships/slide" Target="slides/slide117.xml"/><Relationship Id="rId134" Type="http://schemas.openxmlformats.org/officeDocument/2006/relationships/slide" Target="slides/slide133.xml"/><Relationship Id="rId139" Type="http://schemas.openxmlformats.org/officeDocument/2006/relationships/slide" Target="slides/slide138.xml"/><Relationship Id="rId80" Type="http://schemas.openxmlformats.org/officeDocument/2006/relationships/slide" Target="slides/slide79.xml"/><Relationship Id="rId85" Type="http://schemas.openxmlformats.org/officeDocument/2006/relationships/slide" Target="slides/slide84.xml"/><Relationship Id="rId150" Type="http://schemas.openxmlformats.org/officeDocument/2006/relationships/notesMaster" Target="notesMasters/notesMaster1.xml"/><Relationship Id="rId155" Type="http://schemas.openxmlformats.org/officeDocument/2006/relationships/tableStyles" Target="tableStyles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33" Type="http://schemas.openxmlformats.org/officeDocument/2006/relationships/slide" Target="slides/slide32.xml"/><Relationship Id="rId38" Type="http://schemas.openxmlformats.org/officeDocument/2006/relationships/slide" Target="slides/slide37.xml"/><Relationship Id="rId59" Type="http://schemas.openxmlformats.org/officeDocument/2006/relationships/slide" Target="slides/slide58.xml"/><Relationship Id="rId103" Type="http://schemas.openxmlformats.org/officeDocument/2006/relationships/slide" Target="slides/slide102.xml"/><Relationship Id="rId108" Type="http://schemas.openxmlformats.org/officeDocument/2006/relationships/slide" Target="slides/slide107.xml"/><Relationship Id="rId124" Type="http://schemas.openxmlformats.org/officeDocument/2006/relationships/slide" Target="slides/slide123.xml"/><Relationship Id="rId129" Type="http://schemas.openxmlformats.org/officeDocument/2006/relationships/slide" Target="slides/slide128.xml"/><Relationship Id="rId54" Type="http://schemas.openxmlformats.org/officeDocument/2006/relationships/slide" Target="slides/slide53.xml"/><Relationship Id="rId70" Type="http://schemas.openxmlformats.org/officeDocument/2006/relationships/slide" Target="slides/slide69.xml"/><Relationship Id="rId75" Type="http://schemas.openxmlformats.org/officeDocument/2006/relationships/slide" Target="slides/slide74.xml"/><Relationship Id="rId91" Type="http://schemas.openxmlformats.org/officeDocument/2006/relationships/slide" Target="slides/slide90.xml"/><Relationship Id="rId96" Type="http://schemas.openxmlformats.org/officeDocument/2006/relationships/slide" Target="slides/slide95.xml"/><Relationship Id="rId140" Type="http://schemas.openxmlformats.org/officeDocument/2006/relationships/slide" Target="slides/slide139.xml"/><Relationship Id="rId145" Type="http://schemas.openxmlformats.org/officeDocument/2006/relationships/slide" Target="slides/slide144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49" Type="http://schemas.openxmlformats.org/officeDocument/2006/relationships/slide" Target="slides/slide48.xml"/><Relationship Id="rId114" Type="http://schemas.openxmlformats.org/officeDocument/2006/relationships/slide" Target="slides/slide113.xml"/><Relationship Id="rId119" Type="http://schemas.openxmlformats.org/officeDocument/2006/relationships/slide" Target="slides/slide118.xml"/><Relationship Id="rId44" Type="http://schemas.openxmlformats.org/officeDocument/2006/relationships/slide" Target="slides/slide43.xml"/><Relationship Id="rId60" Type="http://schemas.openxmlformats.org/officeDocument/2006/relationships/slide" Target="slides/slide59.xml"/><Relationship Id="rId65" Type="http://schemas.openxmlformats.org/officeDocument/2006/relationships/slide" Target="slides/slide64.xml"/><Relationship Id="rId81" Type="http://schemas.openxmlformats.org/officeDocument/2006/relationships/slide" Target="slides/slide80.xml"/><Relationship Id="rId86" Type="http://schemas.openxmlformats.org/officeDocument/2006/relationships/slide" Target="slides/slide85.xml"/><Relationship Id="rId130" Type="http://schemas.openxmlformats.org/officeDocument/2006/relationships/slide" Target="slides/slide129.xml"/><Relationship Id="rId135" Type="http://schemas.openxmlformats.org/officeDocument/2006/relationships/slide" Target="slides/slide134.xml"/><Relationship Id="rId151" Type="http://schemas.openxmlformats.org/officeDocument/2006/relationships/handoutMaster" Target="handoutMasters/handoutMaster1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9" Type="http://schemas.openxmlformats.org/officeDocument/2006/relationships/slide" Target="slides/slide38.xml"/><Relationship Id="rId109" Type="http://schemas.openxmlformats.org/officeDocument/2006/relationships/slide" Target="slides/slide108.xml"/><Relationship Id="rId34" Type="http://schemas.openxmlformats.org/officeDocument/2006/relationships/slide" Target="slides/slide33.xml"/><Relationship Id="rId50" Type="http://schemas.openxmlformats.org/officeDocument/2006/relationships/slide" Target="slides/slide49.xml"/><Relationship Id="rId55" Type="http://schemas.openxmlformats.org/officeDocument/2006/relationships/slide" Target="slides/slide54.xml"/><Relationship Id="rId76" Type="http://schemas.openxmlformats.org/officeDocument/2006/relationships/slide" Target="slides/slide75.xml"/><Relationship Id="rId97" Type="http://schemas.openxmlformats.org/officeDocument/2006/relationships/slide" Target="slides/slide96.xml"/><Relationship Id="rId104" Type="http://schemas.openxmlformats.org/officeDocument/2006/relationships/slide" Target="slides/slide103.xml"/><Relationship Id="rId120" Type="http://schemas.openxmlformats.org/officeDocument/2006/relationships/slide" Target="slides/slide119.xml"/><Relationship Id="rId125" Type="http://schemas.openxmlformats.org/officeDocument/2006/relationships/slide" Target="slides/slide124.xml"/><Relationship Id="rId141" Type="http://schemas.openxmlformats.org/officeDocument/2006/relationships/slide" Target="slides/slide140.xml"/><Relationship Id="rId146" Type="http://schemas.openxmlformats.org/officeDocument/2006/relationships/slide" Target="slides/slide145.xml"/><Relationship Id="rId7" Type="http://schemas.openxmlformats.org/officeDocument/2006/relationships/slide" Target="slides/slide6.xml"/><Relationship Id="rId71" Type="http://schemas.openxmlformats.org/officeDocument/2006/relationships/slide" Target="slides/slide70.xml"/><Relationship Id="rId92" Type="http://schemas.openxmlformats.org/officeDocument/2006/relationships/slide" Target="slides/slide91.xml"/><Relationship Id="rId2" Type="http://schemas.openxmlformats.org/officeDocument/2006/relationships/slide" Target="slides/slide1.xml"/><Relationship Id="rId29" Type="http://schemas.openxmlformats.org/officeDocument/2006/relationships/slide" Target="slides/slide28.xml"/><Relationship Id="rId24" Type="http://schemas.openxmlformats.org/officeDocument/2006/relationships/slide" Target="slides/slide23.xml"/><Relationship Id="rId40" Type="http://schemas.openxmlformats.org/officeDocument/2006/relationships/slide" Target="slides/slide39.xml"/><Relationship Id="rId45" Type="http://schemas.openxmlformats.org/officeDocument/2006/relationships/slide" Target="slides/slide44.xml"/><Relationship Id="rId66" Type="http://schemas.openxmlformats.org/officeDocument/2006/relationships/slide" Target="slides/slide65.xml"/><Relationship Id="rId87" Type="http://schemas.openxmlformats.org/officeDocument/2006/relationships/slide" Target="slides/slide86.xml"/><Relationship Id="rId110" Type="http://schemas.openxmlformats.org/officeDocument/2006/relationships/slide" Target="slides/slide109.xml"/><Relationship Id="rId115" Type="http://schemas.openxmlformats.org/officeDocument/2006/relationships/slide" Target="slides/slide114.xml"/><Relationship Id="rId131" Type="http://schemas.openxmlformats.org/officeDocument/2006/relationships/slide" Target="slides/slide130.xml"/><Relationship Id="rId136" Type="http://schemas.openxmlformats.org/officeDocument/2006/relationships/slide" Target="slides/slide135.xml"/><Relationship Id="rId61" Type="http://schemas.openxmlformats.org/officeDocument/2006/relationships/slide" Target="slides/slide60.xml"/><Relationship Id="rId82" Type="http://schemas.openxmlformats.org/officeDocument/2006/relationships/slide" Target="slides/slide81.xml"/><Relationship Id="rId152" Type="http://schemas.openxmlformats.org/officeDocument/2006/relationships/presProps" Target="presProps.xml"/><Relationship Id="rId19" Type="http://schemas.openxmlformats.org/officeDocument/2006/relationships/slide" Target="slides/slide18.xml"/><Relationship Id="rId14" Type="http://schemas.openxmlformats.org/officeDocument/2006/relationships/slide" Target="slides/slide13.xml"/><Relationship Id="rId30" Type="http://schemas.openxmlformats.org/officeDocument/2006/relationships/slide" Target="slides/slide29.xml"/><Relationship Id="rId35" Type="http://schemas.openxmlformats.org/officeDocument/2006/relationships/slide" Target="slides/slide34.xml"/><Relationship Id="rId56" Type="http://schemas.openxmlformats.org/officeDocument/2006/relationships/slide" Target="slides/slide55.xml"/><Relationship Id="rId77" Type="http://schemas.openxmlformats.org/officeDocument/2006/relationships/slide" Target="slides/slide76.xml"/><Relationship Id="rId100" Type="http://schemas.openxmlformats.org/officeDocument/2006/relationships/slide" Target="slides/slide99.xml"/><Relationship Id="rId105" Type="http://schemas.openxmlformats.org/officeDocument/2006/relationships/slide" Target="slides/slide104.xml"/><Relationship Id="rId126" Type="http://schemas.openxmlformats.org/officeDocument/2006/relationships/slide" Target="slides/slide125.xml"/><Relationship Id="rId147" Type="http://schemas.openxmlformats.org/officeDocument/2006/relationships/slide" Target="slides/slide146.xml"/><Relationship Id="rId8" Type="http://schemas.openxmlformats.org/officeDocument/2006/relationships/slide" Target="slides/slide7.xml"/><Relationship Id="rId51" Type="http://schemas.openxmlformats.org/officeDocument/2006/relationships/slide" Target="slides/slide50.xml"/><Relationship Id="rId72" Type="http://schemas.openxmlformats.org/officeDocument/2006/relationships/slide" Target="slides/slide71.xml"/><Relationship Id="rId93" Type="http://schemas.openxmlformats.org/officeDocument/2006/relationships/slide" Target="slides/slide92.xml"/><Relationship Id="rId98" Type="http://schemas.openxmlformats.org/officeDocument/2006/relationships/slide" Target="slides/slide97.xml"/><Relationship Id="rId121" Type="http://schemas.openxmlformats.org/officeDocument/2006/relationships/slide" Target="slides/slide120.xml"/><Relationship Id="rId142" Type="http://schemas.openxmlformats.org/officeDocument/2006/relationships/slide" Target="slides/slide141.xml"/><Relationship Id="rId3" Type="http://schemas.openxmlformats.org/officeDocument/2006/relationships/slide" Target="slides/slide2.xml"/><Relationship Id="rId25" Type="http://schemas.openxmlformats.org/officeDocument/2006/relationships/slide" Target="slides/slide24.xml"/><Relationship Id="rId46" Type="http://schemas.openxmlformats.org/officeDocument/2006/relationships/slide" Target="slides/slide45.xml"/><Relationship Id="rId67" Type="http://schemas.openxmlformats.org/officeDocument/2006/relationships/slide" Target="slides/slide66.xml"/><Relationship Id="rId116" Type="http://schemas.openxmlformats.org/officeDocument/2006/relationships/slide" Target="slides/slide115.xml"/><Relationship Id="rId137" Type="http://schemas.openxmlformats.org/officeDocument/2006/relationships/slide" Target="slides/slide136.xml"/><Relationship Id="rId20" Type="http://schemas.openxmlformats.org/officeDocument/2006/relationships/slide" Target="slides/slide19.xml"/><Relationship Id="rId41" Type="http://schemas.openxmlformats.org/officeDocument/2006/relationships/slide" Target="slides/slide40.xml"/><Relationship Id="rId62" Type="http://schemas.openxmlformats.org/officeDocument/2006/relationships/slide" Target="slides/slide61.xml"/><Relationship Id="rId83" Type="http://schemas.openxmlformats.org/officeDocument/2006/relationships/slide" Target="slides/slide82.xml"/><Relationship Id="rId88" Type="http://schemas.openxmlformats.org/officeDocument/2006/relationships/slide" Target="slides/slide87.xml"/><Relationship Id="rId111" Type="http://schemas.openxmlformats.org/officeDocument/2006/relationships/slide" Target="slides/slide110.xml"/><Relationship Id="rId132" Type="http://schemas.openxmlformats.org/officeDocument/2006/relationships/slide" Target="slides/slide131.xml"/><Relationship Id="rId153" Type="http://schemas.openxmlformats.org/officeDocument/2006/relationships/viewProps" Target="viewProps.xml"/><Relationship Id="rId15" Type="http://schemas.openxmlformats.org/officeDocument/2006/relationships/slide" Target="slides/slide14.xml"/><Relationship Id="rId36" Type="http://schemas.openxmlformats.org/officeDocument/2006/relationships/slide" Target="slides/slide35.xml"/><Relationship Id="rId57" Type="http://schemas.openxmlformats.org/officeDocument/2006/relationships/slide" Target="slides/slide56.xml"/><Relationship Id="rId106" Type="http://schemas.openxmlformats.org/officeDocument/2006/relationships/slide" Target="slides/slide105.xml"/><Relationship Id="rId127" Type="http://schemas.openxmlformats.org/officeDocument/2006/relationships/slide" Target="slides/slide126.xml"/><Relationship Id="rId10" Type="http://schemas.openxmlformats.org/officeDocument/2006/relationships/slide" Target="slides/slide9.xml"/><Relationship Id="rId31" Type="http://schemas.openxmlformats.org/officeDocument/2006/relationships/slide" Target="slides/slide30.xml"/><Relationship Id="rId52" Type="http://schemas.openxmlformats.org/officeDocument/2006/relationships/slide" Target="slides/slide51.xml"/><Relationship Id="rId73" Type="http://schemas.openxmlformats.org/officeDocument/2006/relationships/slide" Target="slides/slide72.xml"/><Relationship Id="rId78" Type="http://schemas.openxmlformats.org/officeDocument/2006/relationships/slide" Target="slides/slide77.xml"/><Relationship Id="rId94" Type="http://schemas.openxmlformats.org/officeDocument/2006/relationships/slide" Target="slides/slide93.xml"/><Relationship Id="rId99" Type="http://schemas.openxmlformats.org/officeDocument/2006/relationships/slide" Target="slides/slide98.xml"/><Relationship Id="rId101" Type="http://schemas.openxmlformats.org/officeDocument/2006/relationships/slide" Target="slides/slide100.xml"/><Relationship Id="rId122" Type="http://schemas.openxmlformats.org/officeDocument/2006/relationships/slide" Target="slides/slide121.xml"/><Relationship Id="rId143" Type="http://schemas.openxmlformats.org/officeDocument/2006/relationships/slide" Target="slides/slide142.xml"/><Relationship Id="rId148" Type="http://schemas.openxmlformats.org/officeDocument/2006/relationships/slide" Target="slides/slide147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26" Type="http://schemas.openxmlformats.org/officeDocument/2006/relationships/slide" Target="slides/slide25.xml"/><Relationship Id="rId47" Type="http://schemas.openxmlformats.org/officeDocument/2006/relationships/slide" Target="slides/slide46.xml"/><Relationship Id="rId68" Type="http://schemas.openxmlformats.org/officeDocument/2006/relationships/slide" Target="slides/slide67.xml"/><Relationship Id="rId89" Type="http://schemas.openxmlformats.org/officeDocument/2006/relationships/slide" Target="slides/slide88.xml"/><Relationship Id="rId112" Type="http://schemas.openxmlformats.org/officeDocument/2006/relationships/slide" Target="slides/slide111.xml"/><Relationship Id="rId133" Type="http://schemas.openxmlformats.org/officeDocument/2006/relationships/slide" Target="slides/slide132.xml"/><Relationship Id="rId154" Type="http://schemas.openxmlformats.org/officeDocument/2006/relationships/theme" Target="theme/theme1.xml"/><Relationship Id="rId16" Type="http://schemas.openxmlformats.org/officeDocument/2006/relationships/slide" Target="slides/slide15.xml"/><Relationship Id="rId37" Type="http://schemas.openxmlformats.org/officeDocument/2006/relationships/slide" Target="slides/slide36.xml"/><Relationship Id="rId58" Type="http://schemas.openxmlformats.org/officeDocument/2006/relationships/slide" Target="slides/slide57.xml"/><Relationship Id="rId79" Type="http://schemas.openxmlformats.org/officeDocument/2006/relationships/slide" Target="slides/slide78.xml"/><Relationship Id="rId102" Type="http://schemas.openxmlformats.org/officeDocument/2006/relationships/slide" Target="slides/slide101.xml"/><Relationship Id="rId123" Type="http://schemas.openxmlformats.org/officeDocument/2006/relationships/slide" Target="slides/slide122.xml"/><Relationship Id="rId144" Type="http://schemas.openxmlformats.org/officeDocument/2006/relationships/slide" Target="slides/slide143.xml"/><Relationship Id="rId90" Type="http://schemas.openxmlformats.org/officeDocument/2006/relationships/slide" Target="slides/slide89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27475" y="0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r>
              <a:rPr lang="en-GB"/>
              <a:t>December 2020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27475" y="8815388"/>
            <a:ext cx="3005138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9996500-462A-4966-9632-4197CBF31A04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3374428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9" name="AutoShape 1"/>
          <p:cNvSpPr>
            <a:spLocks noChangeArrowheads="1"/>
          </p:cNvSpPr>
          <p:nvPr/>
        </p:nvSpPr>
        <p:spPr bwMode="auto">
          <a:xfrm>
            <a:off x="0" y="0"/>
            <a:ext cx="6934200" cy="9280525"/>
          </a:xfrm>
          <a:prstGeom prst="roundRect">
            <a:avLst>
              <a:gd name="adj" fmla="val 19"/>
            </a:avLst>
          </a:prstGeom>
          <a:solidFill>
            <a:srgbClr val="FFFFFF"/>
          </a:solidFill>
          <a:ln w="9525">
            <a:noFill/>
            <a:round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2050" name="Rectangle 2"/>
          <p:cNvSpPr>
            <a:spLocks noGrp="1" noChangeArrowheads="1"/>
          </p:cNvSpPr>
          <p:nvPr>
            <p:ph type="hdr"/>
          </p:nvPr>
        </p:nvSpPr>
        <p:spPr bwMode="auto">
          <a:xfrm>
            <a:off x="5640388" y="96838"/>
            <a:ext cx="639762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54050" y="96838"/>
            <a:ext cx="825500" cy="2111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4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December 2020</a:t>
            </a:r>
            <a:endParaRPr lang="en-US"/>
          </a:p>
        </p:txBody>
      </p:sp>
      <p:sp>
        <p:nvSpPr>
          <p:cNvPr id="2052" name="Rectangle 4"/>
          <p:cNvSpPr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2525" y="701675"/>
            <a:ext cx="4627563" cy="3467100"/>
          </a:xfrm>
          <a:prstGeom prst="rect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</p:sp>
      <p:sp>
        <p:nvSpPr>
          <p:cNvPr id="2053" name="Rectangle 5"/>
          <p:cNvSpPr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4763" cy="417512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3600" tIns="46080" rIns="93600" bIns="46080" numCol="1" anchor="t" anchorCtr="0" compatLnSpc="1">
            <a:prstTxWarp prst="textNoShape">
              <a:avLst/>
            </a:prstTxWarp>
          </a:bodyPr>
          <a:lstStyle/>
          <a:p>
            <a:pPr lvl="0"/>
            <a:endParaRPr lang="en-US"/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/>
          </p:nvPr>
        </p:nvSpPr>
        <p:spPr bwMode="auto">
          <a:xfrm>
            <a:off x="5357813" y="8985250"/>
            <a:ext cx="922337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457200" algn="l"/>
                <a:tab pos="1371600" algn="l"/>
                <a:tab pos="2286000" algn="l"/>
                <a:tab pos="3200400" algn="l"/>
                <a:tab pos="4114800" algn="l"/>
                <a:tab pos="5029200" algn="l"/>
                <a:tab pos="5943600" algn="l"/>
                <a:tab pos="6858000" algn="l"/>
                <a:tab pos="7772400" algn="l"/>
                <a:tab pos="8686800" algn="l"/>
                <a:tab pos="9601200" algn="l"/>
                <a:tab pos="105156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/>
          </p:nvPr>
        </p:nvSpPr>
        <p:spPr bwMode="auto">
          <a:xfrm>
            <a:off x="3222625" y="8985250"/>
            <a:ext cx="511175" cy="363538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US"/>
              <a:t>Page </a:t>
            </a:r>
            <a:fld id="{47A7FEEB-9CD2-43FE-843C-C5350BEACB45}" type="slidenum">
              <a:rPr lang="en-US"/>
              <a:pPr/>
              <a:t>‹#›</a:t>
            </a:fld>
            <a:endParaRPr lang="en-US"/>
          </a:p>
        </p:txBody>
      </p:sp>
      <p:sp>
        <p:nvSpPr>
          <p:cNvPr id="2056" name="Rectangle 8"/>
          <p:cNvSpPr>
            <a:spLocks noChangeArrowheads="1"/>
          </p:cNvSpPr>
          <p:nvPr/>
        </p:nvSpPr>
        <p:spPr bwMode="auto">
          <a:xfrm>
            <a:off x="722313" y="8985250"/>
            <a:ext cx="714375" cy="18256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US" sz="120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2057" name="Line 9"/>
          <p:cNvSpPr>
            <a:spLocks noChangeShapeType="1"/>
          </p:cNvSpPr>
          <p:nvPr/>
        </p:nvSpPr>
        <p:spPr bwMode="auto">
          <a:xfrm>
            <a:off x="723900" y="8983663"/>
            <a:ext cx="54864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2058" name="Line 10"/>
          <p:cNvSpPr>
            <a:spLocks noChangeShapeType="1"/>
          </p:cNvSpPr>
          <p:nvPr/>
        </p:nvSpPr>
        <p:spPr bwMode="auto">
          <a:xfrm>
            <a:off x="647700" y="296863"/>
            <a:ext cx="5638800" cy="1587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40659187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1pPr>
    <a:lvl2pPr marL="742950" indent="-28575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2pPr>
    <a:lvl3pPr marL="11430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3pPr>
    <a:lvl4pPr marL="16002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4pPr>
    <a:lvl5pPr marL="2057400" indent="-228600" algn="l" defTabSz="449263" rtl="0" eaLnBrk="0" fontAlgn="base" hangingPunct="0">
      <a:spcBef>
        <a:spcPct val="30000"/>
      </a:spcBef>
      <a:spcAft>
        <a:spcPct val="0"/>
      </a:spcAft>
      <a:buClr>
        <a:srgbClr val="000000"/>
      </a:buClr>
      <a:buSzPct val="100000"/>
      <a:buFont typeface="Times New Roman" pitchFamily="16" charset="0"/>
      <a:defRPr sz="1200" kern="1200">
        <a:solidFill>
          <a:srgbClr val="000000"/>
        </a:solidFill>
        <a:latin typeface="Times New Roman" pitchFamily="16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December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465D53FD-DB5F-4815-BF01-6488A8FBD189}" type="slidenum">
              <a:rPr lang="en-US"/>
              <a:pPr/>
              <a:t>1</a:t>
            </a:fld>
            <a:endParaRPr lang="en-US"/>
          </a:p>
        </p:txBody>
      </p:sp>
      <p:sp>
        <p:nvSpPr>
          <p:cNvPr id="12289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2290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7704411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December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CA5AFF69-4AEE-4693-9CD6-98E2EBC076EC}" type="slidenum">
              <a:rPr lang="en-US"/>
              <a:pPr/>
              <a:t>2</a:t>
            </a:fld>
            <a:endParaRPr lang="en-US"/>
          </a:p>
        </p:txBody>
      </p:sp>
      <p:sp>
        <p:nvSpPr>
          <p:cNvPr id="13313" name="Text Box 1"/>
          <p:cNvSpPr txBox="1">
            <a:spLocks noChangeArrowheads="1"/>
          </p:cNvSpPr>
          <p:nvPr/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 w="9525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endParaRPr lang="en-GB"/>
          </a:p>
        </p:txBody>
      </p:sp>
      <p:sp>
        <p:nvSpPr>
          <p:cNvPr id="13314" name="Rectangle 2"/>
          <p:cNvSpPr txBox="1">
            <a:spLocks noGrp="1" noChangeArrowheads="1"/>
          </p:cNvSpPr>
          <p:nvPr>
            <p:ph type="body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030764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2"/>
          <p:cNvSpPr>
            <a:spLocks noGrp="1" noChangeArrowheads="1"/>
          </p:cNvSpPr>
          <p:nvPr>
            <p:ph type="hdr"/>
          </p:nvPr>
        </p:nvSpPr>
        <p:spPr>
          <a:ln/>
        </p:spPr>
        <p:txBody>
          <a:bodyPr/>
          <a:lstStyle/>
          <a:p>
            <a:r>
              <a:rPr lang="de-DE"/>
              <a:t>doc.: IEEE 802.11-18/2123</a:t>
            </a:r>
            <a:endParaRPr lang="en-US"/>
          </a:p>
        </p:txBody>
      </p:sp>
      <p:sp>
        <p:nvSpPr>
          <p:cNvPr id="5" name="Rectangle 3"/>
          <p:cNvSpPr>
            <a:spLocks noGrp="1" noChangeArrowheads="1"/>
          </p:cNvSpPr>
          <p:nvPr>
            <p:ph type="dt"/>
          </p:nvPr>
        </p:nvSpPr>
        <p:spPr>
          <a:ln/>
        </p:spPr>
        <p:txBody>
          <a:bodyPr/>
          <a:lstStyle/>
          <a:p>
            <a:r>
              <a:rPr lang="en-GB"/>
              <a:t>December 2020</a:t>
            </a: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ftr"/>
          </p:nvPr>
        </p:nvSpPr>
        <p:spPr>
          <a:ln/>
        </p:spPr>
        <p:txBody>
          <a:bodyPr/>
          <a:lstStyle/>
          <a:p>
            <a:r>
              <a:rPr lang="de-DE"/>
              <a:t>Marc Emmelmann (Koden-TI)</a:t>
            </a:r>
            <a:endParaRPr lang="en-US"/>
          </a:p>
        </p:txBody>
      </p:sp>
      <p:sp>
        <p:nvSpPr>
          <p:cNvPr id="7" name="Rectangle 7"/>
          <p:cNvSpPr>
            <a:spLocks noGrp="1" noChangeArrowheads="1"/>
          </p:cNvSpPr>
          <p:nvPr>
            <p:ph type="sldNum"/>
          </p:nvPr>
        </p:nvSpPr>
        <p:spPr>
          <a:ln/>
        </p:spPr>
        <p:txBody>
          <a:bodyPr/>
          <a:lstStyle/>
          <a:p>
            <a:r>
              <a:rPr lang="en-US"/>
              <a:t>Page </a:t>
            </a:r>
            <a:fld id="{E6AF579C-E269-44CC-A9F4-B7D1E2EA3836}" type="slidenum">
              <a:rPr lang="en-US"/>
              <a:pPr/>
              <a:t>148</a:t>
            </a:fld>
            <a:endParaRPr lang="en-US"/>
          </a:p>
        </p:txBody>
      </p:sp>
      <p:sp>
        <p:nvSpPr>
          <p:cNvPr id="20481" name="Rectangle 1"/>
          <p:cNvSpPr txBox="1">
            <a:spLocks noGrp="1" noRot="1" noChangeAspect="1" noChangeArrowheads="1"/>
          </p:cNvSpPr>
          <p:nvPr>
            <p:ph type="sldImg"/>
          </p:nvPr>
        </p:nvSpPr>
        <p:spPr bwMode="auto">
          <a:xfrm>
            <a:off x="1154113" y="701675"/>
            <a:ext cx="4625975" cy="3468688"/>
          </a:xfrm>
          <a:prstGeom prst="rect">
            <a:avLst/>
          </a:prstGeom>
          <a:solidFill>
            <a:srgbClr val="FFFFFF"/>
          </a:solidFill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0482" name="Rectangle 2"/>
          <p:cNvSpPr txBox="1">
            <a:spLocks noGrp="1" noChangeArrowheads="1"/>
          </p:cNvSpPr>
          <p:nvPr>
            <p:ph type="body" idx="1"/>
          </p:nvPr>
        </p:nvSpPr>
        <p:spPr bwMode="auto">
          <a:xfrm>
            <a:off x="923925" y="4408488"/>
            <a:ext cx="5086350" cy="4270375"/>
          </a:xfrm>
          <a:prstGeom prst="rect">
            <a:avLst/>
          </a:prstGeom>
          <a:noFill/>
          <a:ln>
            <a:round/>
            <a:headEnd/>
            <a:tailEnd/>
          </a:ln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2544687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DE40C9FC-4879-4F20-9ECA-A574A90476B7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dirty="0"/>
              <a:t>Slide </a:t>
            </a:r>
            <a:fld id="{440F5867-744E-4AA6-B0ED-4C44D2DFBB7B}" type="slidenum">
              <a:rPr lang="en-GB"/>
              <a:pPr/>
              <a:t>‹#›</a:t>
            </a:fld>
            <a:endParaRPr lang="en-GB" dirty="0"/>
          </a:p>
        </p:txBody>
      </p:sp>
      <p:sp>
        <p:nvSpPr>
          <p:cNvPr id="11" name="Rectangle 4"/>
          <p:cNvSpPr>
            <a:spLocks noGrp="1" noChangeArrowheads="1"/>
          </p:cNvSpPr>
          <p:nvPr>
            <p:ph type="ftr" idx="14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2" name="Rectangle 3"/>
          <p:cNvSpPr>
            <a:spLocks noGrp="1" noChangeArrowheads="1"/>
          </p:cNvSpPr>
          <p:nvPr>
            <p:ph type="dt" idx="15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December 2020</a:t>
            </a:r>
            <a:endParaRPr lang="en-GB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3ABCC52B-A3F7-440B-BBF2-55191E6E777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981200"/>
            <a:ext cx="3808413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6613" y="1981200"/>
            <a:ext cx="3810000" cy="411321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2020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1CD163DD-D5E7-41DA-95F2-71530C24F8C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2020</a:t>
            </a:r>
          </a:p>
        </p:txBody>
      </p:sp>
      <p:sp>
        <p:nvSpPr>
          <p:cNvPr id="8" name="Footer Placeholder 7"/>
          <p:cNvSpPr>
            <a:spLocks noGrp="1"/>
          </p:cNvSpPr>
          <p:nvPr>
            <p:ph type="ftr" idx="11"/>
          </p:nvPr>
        </p:nvSpPr>
        <p:spPr>
          <a:xfrm>
            <a:off x="5643570" y="6475413"/>
            <a:ext cx="2898768" cy="180975"/>
          </a:xfrm>
        </p:spPr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9B99EC4-A1FB-4C79-B9A5-C1FFD5A90380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2020</a:t>
            </a:r>
          </a:p>
        </p:txBody>
      </p:sp>
      <p:sp>
        <p:nvSpPr>
          <p:cNvPr id="4" name="Footer Placeholder 3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06B781AF-4CCF-49B0-A572-DE54FBE5D94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2020</a:t>
            </a:r>
          </a:p>
        </p:txBody>
      </p:sp>
      <p:sp>
        <p:nvSpPr>
          <p:cNvPr id="3" name="Footer Placeholder 2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F5D8E26B-7BCF-4D25-9C89-0168A6618F18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6B5E41C2-EF12-4EF2-8280-F2B4208277C2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685800"/>
            <a:ext cx="1941513" cy="5408613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685800"/>
            <a:ext cx="5676900" cy="5408613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December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/>
              <a:t>Slide </a:t>
            </a:r>
            <a:fld id="{9B0D65C8-A0CA-4DDA-83BB-897866218593}" type="slidenum">
              <a:rPr lang="en-GB"/>
              <a:pPr/>
              <a:t>‹#›</a:t>
            </a:fld>
            <a:endParaRPr lang="en-GB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5" Type="http://schemas.openxmlformats.org/officeDocument/2006/relationships/slideLayout" Target="../slideLayouts/slideLayout5.xml"/><Relationship Id="rId10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5" name="Rectangle 1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0813" cy="1065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title text format</a:t>
            </a:r>
          </a:p>
        </p:txBody>
      </p:sp>
      <p:sp>
        <p:nvSpPr>
          <p:cNvPr id="1026" name="Rectangle 2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981200"/>
            <a:ext cx="7770813" cy="4113213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92160" tIns="46080" rIns="92160" bIns="4608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/>
              <a:t>Click to edit the outline text format</a:t>
            </a:r>
          </a:p>
          <a:p>
            <a:pPr lvl="1"/>
            <a:r>
              <a:rPr lang="en-GB"/>
              <a:t>Second Outline Level</a:t>
            </a:r>
          </a:p>
          <a:p>
            <a:pPr lvl="2"/>
            <a:r>
              <a:rPr lang="en-GB"/>
              <a:t>Third Outline Level</a:t>
            </a:r>
          </a:p>
          <a:p>
            <a:pPr lvl="3"/>
            <a:r>
              <a:rPr lang="en-GB"/>
              <a:t>Fourth Outline Level</a:t>
            </a:r>
          </a:p>
          <a:p>
            <a:pPr lvl="4"/>
            <a:r>
              <a:rPr lang="en-GB"/>
              <a:t>Fifth Outline Level</a:t>
            </a:r>
          </a:p>
          <a:p>
            <a:pPr lvl="4"/>
            <a:r>
              <a:rPr lang="en-GB"/>
              <a:t>Sixth Outline Level</a:t>
            </a:r>
          </a:p>
          <a:p>
            <a:pPr lvl="4"/>
            <a:r>
              <a:rPr lang="en-GB"/>
              <a:t>Seventh Outline Level</a:t>
            </a:r>
          </a:p>
          <a:p>
            <a:pPr lvl="4"/>
            <a:r>
              <a:rPr lang="en-GB"/>
              <a:t>Eighth Outline Level</a:t>
            </a:r>
          </a:p>
          <a:p>
            <a:pPr lvl="4"/>
            <a:r>
              <a:rPr lang="en-GB"/>
              <a:t>Ninth Outline Level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dt"/>
          </p:nvPr>
        </p:nvSpPr>
        <p:spPr bwMode="auto">
          <a:xfrm>
            <a:off x="696912" y="333375"/>
            <a:ext cx="1874823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800" b="1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ftr"/>
          </p:nvPr>
        </p:nvSpPr>
        <p:spPr bwMode="auto">
          <a:xfrm>
            <a:off x="5357818" y="6475413"/>
            <a:ext cx="3184520" cy="180975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sldNum"/>
          </p:nvPr>
        </p:nvSpPr>
        <p:spPr bwMode="auto">
          <a:xfrm>
            <a:off x="4344988" y="6475413"/>
            <a:ext cx="528637" cy="363537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>
            <a:lvl1pPr algn="ctr"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 sz="1200">
                <a:solidFill>
                  <a:srgbClr val="000000"/>
                </a:solidFill>
                <a:cs typeface="Arial Unicode MS" charset="0"/>
              </a:defRPr>
            </a:lvl1pPr>
          </a:lstStyle>
          <a:p>
            <a:r>
              <a:rPr lang="en-GB"/>
              <a:t>Slide </a:t>
            </a:r>
            <a:fld id="{D09C756B-EB39-4236-ADBB-73052B179AE4}" type="slidenum">
              <a:rPr lang="en-GB"/>
              <a:pPr/>
              <a:t>‹#›</a:t>
            </a:fld>
            <a:endParaRPr lang="en-GB"/>
          </a:p>
        </p:txBody>
      </p:sp>
      <p:sp>
        <p:nvSpPr>
          <p:cNvPr id="1030" name="Line 6"/>
          <p:cNvSpPr>
            <a:spLocks noChangeShapeType="1"/>
          </p:cNvSpPr>
          <p:nvPr/>
        </p:nvSpPr>
        <p:spPr bwMode="auto">
          <a:xfrm>
            <a:off x="685800" y="609600"/>
            <a:ext cx="77724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84213" y="6475413"/>
            <a:ext cx="714375" cy="182562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wrap="none" lIns="0" tIns="0" rIns="0" bIns="0">
            <a:spAutoFit/>
          </a:bodyPr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sz="1200" dirty="0">
                <a:solidFill>
                  <a:srgbClr val="000000"/>
                </a:solidFill>
              </a:rPr>
              <a:t>Submission</a:t>
            </a: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85800" y="6477000"/>
            <a:ext cx="7848600" cy="1588"/>
          </a:xfrm>
          <a:prstGeom prst="line">
            <a:avLst/>
          </a:prstGeom>
          <a:noFill/>
          <a:ln w="12600">
            <a:solidFill>
              <a:srgbClr val="000000"/>
            </a:solidFill>
            <a:miter lim="800000"/>
            <a:headEnd/>
            <a:tailEnd/>
          </a:ln>
          <a:effectLst/>
        </p:spPr>
        <p:txBody>
          <a:bodyPr/>
          <a:lstStyle/>
          <a:p>
            <a:endParaRPr lang="en-GB"/>
          </a:p>
        </p:txBody>
      </p:sp>
      <p:sp>
        <p:nvSpPr>
          <p:cNvPr id="10" name="Date Placeholder 3"/>
          <p:cNvSpPr txBox="1">
            <a:spLocks/>
          </p:cNvSpPr>
          <p:nvPr/>
        </p:nvSpPr>
        <p:spPr bwMode="auto">
          <a:xfrm>
            <a:off x="5000628" y="357166"/>
            <a:ext cx="3500462" cy="27305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vert="horz" wrap="square" lIns="0" tIns="0" rIns="0" bIns="0" numCol="1" anchor="b" anchorCtr="0" compatLnSpc="1">
            <a:prstTxWarp prst="textNoShape">
              <a:avLst/>
            </a:prstTxWarp>
          </a:bodyPr>
          <a:lstStyle>
            <a:lvl1pPr>
              <a:defRPr/>
            </a:lvl1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8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802.11-18/2123r23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8" r:id="rId8"/>
    <p:sldLayoutId id="2147483659" r:id="rId9"/>
  </p:sldLayoutIdLst>
  <p:hf hdr="0"/>
  <p:txStyles>
    <p:titleStyle>
      <a:lvl1pPr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+mj-lt"/>
          <a:ea typeface="+mj-ea"/>
          <a:cs typeface="+mj-cs"/>
        </a:defRPr>
      </a:lvl1pPr>
      <a:lvl2pPr marL="742950" indent="-28575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2pPr>
      <a:lvl3pPr marL="1143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3pPr>
      <a:lvl4pPr marL="1600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4pPr>
      <a:lvl5pPr marL="20574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5pPr>
      <a:lvl6pPr marL="25146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6pPr>
      <a:lvl7pPr marL="29718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7pPr>
      <a:lvl8pPr marL="34290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8pPr>
      <a:lvl9pPr marL="3886200" indent="-228600" algn="ctr" defTabSz="449263" rtl="0" eaLnBrk="1" fontAlgn="base" hangingPunct="1">
        <a:spcBef>
          <a:spcPct val="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3200" b="1">
          <a:solidFill>
            <a:srgbClr val="000000"/>
          </a:solidFill>
          <a:latin typeface="Times New Roman" pitchFamily="16" charset="0"/>
          <a:ea typeface="MS Gothic" charset="-128"/>
        </a:defRPr>
      </a:lvl9pPr>
    </p:titleStyle>
    <p:bodyStyle>
      <a:lvl1pPr marL="342900" indent="-342900" algn="l" defTabSz="449263" rtl="0" eaLnBrk="1" fontAlgn="base" hangingPunct="1">
        <a:spcBef>
          <a:spcPts val="6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400" b="1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defTabSz="449263" rtl="0" eaLnBrk="1" fontAlgn="base" hangingPunct="1">
        <a:spcBef>
          <a:spcPts val="5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2000">
          <a:solidFill>
            <a:srgbClr val="000000"/>
          </a:solidFill>
          <a:latin typeface="+mn-lt"/>
          <a:ea typeface="+mn-ea"/>
        </a:defRPr>
      </a:lvl2pPr>
      <a:lvl3pPr marL="1143000" indent="-228600" algn="l" defTabSz="449263" rtl="0" eaLnBrk="1" fontAlgn="base" hangingPunct="1">
        <a:spcBef>
          <a:spcPts val="45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>
          <a:solidFill>
            <a:srgbClr val="000000"/>
          </a:solidFill>
          <a:latin typeface="+mn-lt"/>
          <a:ea typeface="+mn-ea"/>
        </a:defRPr>
      </a:lvl3pPr>
      <a:lvl4pPr marL="1600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defTabSz="449263" rtl="0" eaLnBrk="1" fontAlgn="base" hangingPunct="1">
        <a:spcBef>
          <a:spcPts val="400"/>
        </a:spcBef>
        <a:spcAft>
          <a:spcPct val="0"/>
        </a:spcAft>
        <a:buClr>
          <a:srgbClr val="000000"/>
        </a:buClr>
        <a:buSzPct val="100000"/>
        <a:buFont typeface="Times New Roman" pitchFamily="16" charset="0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0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8.xml.rels><?xml version="1.0" encoding="UTF-8" standalone="yes"?>
<Relationships xmlns="http://schemas.openxmlformats.org/package/2006/relationships"><Relationship Id="rId3" Type="http://schemas.openxmlformats.org/officeDocument/2006/relationships/hyperlink" Target="https://mentor.ieee.org/802.11/documents?is_dcn=762&amp;is_year=2008" TargetMode="Externa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hyperlink" Target="https://mentor.ieee.org/802-ec/dcn/18/ec-18-0250-00-ACSD-p802-11bc.pdf" TargetMode="Externa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4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5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6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7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8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9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303451" cy="273050"/>
          </a:xfrm>
        </p:spPr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7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8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 dirty="0"/>
              <a:t>Slide </a:t>
            </a:r>
            <a:fld id="{93823DB3-BAA4-4F4A-B4B3-ED9ABE70E976}" type="slidenum">
              <a:rPr lang="en-GB"/>
              <a:pPr/>
              <a:t>1</a:t>
            </a:fld>
            <a:endParaRPr lang="en-GB" dirty="0"/>
          </a:p>
        </p:txBody>
      </p:sp>
      <p:sp>
        <p:nvSpPr>
          <p:cNvPr id="3073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 dirty="0"/>
              <a:t>Motion Booklet for IEEE 802.11 </a:t>
            </a:r>
            <a:r>
              <a:rPr lang="en-GB" dirty="0" err="1"/>
              <a:t>TGbc</a:t>
            </a:r>
            <a:endParaRPr lang="en-GB" dirty="0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524000"/>
            <a:ext cx="7772400" cy="396875"/>
          </a:xfrm>
          <a:ln/>
        </p:spPr>
        <p:txBody>
          <a:bodyPr/>
          <a:lstStyle/>
          <a:p>
            <a:pPr algn="ctr">
              <a:spcBef>
                <a:spcPts val="500"/>
              </a:spcBef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sz="2000" dirty="0"/>
              <a:t>Date:</a:t>
            </a:r>
            <a:r>
              <a:rPr lang="en-GB" sz="2000" b="0" dirty="0"/>
              <a:t> 2020-12-30</a:t>
            </a:r>
          </a:p>
        </p:txBody>
      </p:sp>
      <p:graphicFrame>
        <p:nvGraphicFramePr>
          <p:cNvPr id="3075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96663471"/>
              </p:ext>
            </p:extLst>
          </p:nvPr>
        </p:nvGraphicFramePr>
        <p:xfrm>
          <a:off x="508000" y="2286000"/>
          <a:ext cx="8032750" cy="2446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464" name="Document" r:id="rId4" imgW="8255000" imgH="2514600" progId="Word.Document.8">
                  <p:embed/>
                </p:oleObj>
              </mc:Choice>
              <mc:Fallback>
                <p:oleObj name="Document" r:id="rId4" imgW="8255000" imgH="2514600" progId="Word.Document.8">
                  <p:embed/>
                  <p:pic>
                    <p:nvPicPr>
                      <p:cNvPr id="0" name="Picture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08000" y="2286000"/>
                        <a:ext cx="8032750" cy="2446338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blipFill dpi="0" rotWithShape="0">
                              <a:blip/>
                              <a:srcRect/>
                              <a:stretch>
                                <a:fillRect/>
                              </a:stretch>
                            </a:blip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3076" name="Rectangle 4"/>
          <p:cNvSpPr>
            <a:spLocks noChangeArrowheads="1"/>
          </p:cNvSpPr>
          <p:nvPr/>
        </p:nvSpPr>
        <p:spPr bwMode="auto">
          <a:xfrm>
            <a:off x="533400" y="1939925"/>
            <a:ext cx="1447800" cy="381000"/>
          </a:xfrm>
          <a:prstGeom prst="rect">
            <a:avLst/>
          </a:prstGeom>
          <a:noFill/>
          <a:ln w="9525">
            <a:noFill/>
            <a:round/>
            <a:headEnd/>
            <a:tailEnd/>
          </a:ln>
          <a:effectLst/>
        </p:spPr>
        <p:txBody>
          <a:bodyPr lIns="92160" tIns="46080" rIns="92160" bIns="46080"/>
          <a:lstStyle/>
          <a:p>
            <a:pPr>
              <a:spcBef>
                <a:spcPts val="500"/>
              </a:spcBef>
              <a:tabLst>
                <a:tab pos="342900" algn="l"/>
                <a:tab pos="1257300" algn="l"/>
                <a:tab pos="2171700" algn="l"/>
                <a:tab pos="3086100" algn="l"/>
                <a:tab pos="4000500" algn="l"/>
                <a:tab pos="4914900" algn="l"/>
                <a:tab pos="5829300" algn="l"/>
                <a:tab pos="6743700" algn="l"/>
                <a:tab pos="7658100" algn="l"/>
                <a:tab pos="8572500" algn="l"/>
                <a:tab pos="9486900" algn="l"/>
                <a:tab pos="10401300" algn="l"/>
              </a:tabLst>
            </a:pPr>
            <a:r>
              <a:rPr lang="en-GB" sz="2000">
                <a:solidFill>
                  <a:srgbClr val="000000"/>
                </a:solidFill>
              </a:rPr>
              <a:t>Authors: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#80</a:t>
            </a:r>
            <a:br>
              <a:rPr lang="en-US" dirty="0"/>
            </a:br>
            <a:r>
              <a:rPr lang="en-US" dirty="0"/>
              <a:t>Approval of agreed changed to the </a:t>
            </a:r>
            <a:r>
              <a:rPr lang="en-US" dirty="0" err="1"/>
              <a:t>TGbc</a:t>
            </a:r>
            <a:r>
              <a:rPr lang="en-US" dirty="0"/>
              <a:t>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11-20/1513r</a:t>
            </a:r>
            <a:r>
              <a:rPr lang="en-US" sz="1400" dirty="0">
                <a:solidFill>
                  <a:schemeClr val="tx1"/>
                </a:solidFill>
              </a:rPr>
              <a:t>2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11-20/1613r1</a:t>
            </a:r>
          </a:p>
          <a:p>
            <a:pPr lvl="1">
              <a:buFont typeface="Times New Roman" pitchFamily="16" charset="0"/>
              <a:buChar char="•"/>
            </a:pPr>
            <a:r>
              <a:rPr lang="en-US" sz="1400" dirty="0"/>
              <a:t>11-20/1525r1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support for approval indicated by straw polls during telco. --&gt; Put on consent agenda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6992125"/>
      </p:ext>
    </p:extLst>
  </p:cSld>
  <p:clrMapOvr>
    <a:masterClrMapping/>
  </p:clrMapOvr>
</p:sld>
</file>

<file path=ppt/slides/slide10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9E8AAEE-B411-3849-BD24-C8F45F5497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DBD76C1-3F50-E245-BCED-95A9CD1F70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add the functional requirement as contained on slide 7 of 11-19/1240r1 to the </a:t>
            </a:r>
            <a:r>
              <a:rPr lang="en-US" dirty="0" err="1"/>
              <a:t>TGbc</a:t>
            </a:r>
            <a:r>
              <a:rPr lang="en-US" dirty="0"/>
              <a:t> Functional Requirements document.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Y/N/A:	10 – 0 - 0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0D10F04-BBBA-9240-A695-1B9D8C37193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A02A548-B12B-1840-907B-B301D20372A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062BF6-2665-8849-A4AB-7153CDC3427A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3430785"/>
      </p:ext>
    </p:extLst>
  </p:cSld>
  <p:clrMapOvr>
    <a:masterClrMapping/>
  </p:clrMapOvr>
</p:sld>
</file>

<file path=ppt/slides/slide10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999F0F9-73BD-284C-8C32-69749D7A161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BB25CAE-BBD7-A74A-BA75-BC8F5695AB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9420631-C14B-0C41-B217-8E3B7391075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03EB4D4-42DB-2749-ACA8-B8DF0187183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B0B5B77-271A-464D-9207-930CAD62EF7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01926"/>
      </p:ext>
    </p:extLst>
  </p:cSld>
  <p:clrMapOvr>
    <a:masterClrMapping/>
  </p:clrMapOvr>
</p:sld>
</file>

<file path=ppt/slides/slide10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#32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/>
              <a:t>Move to approve the following schedule of teleconferences</a:t>
            </a:r>
          </a:p>
          <a:p>
            <a:endParaRPr lang="en-US"/>
          </a:p>
          <a:p>
            <a:r>
              <a:rPr lang="en-US"/>
              <a:t>Moved: Hitoshi Morioka, Second: Xiaofei Wang</a:t>
            </a:r>
          </a:p>
          <a:p>
            <a:r>
              <a:rPr lang="en-US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132083709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August 13th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22565130"/>
      </p:ext>
    </p:extLst>
  </p:cSld>
  <p:clrMapOvr>
    <a:masterClrMapping/>
  </p:clrMapOvr>
</p:sld>
</file>

<file path=ppt/slides/slide10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#16 -- #25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Grand Hyatt Atlanta Buckhead, Atlanta, GA,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103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67877640"/>
      </p:ext>
    </p:extLst>
  </p:cSld>
  <p:clrMapOvr>
    <a:masterClrMapping/>
  </p:clrMapOvr>
</p:sld>
</file>

<file path=ppt/slides/slide10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11/19-0812r2</a:t>
            </a:r>
          </a:p>
          <a:p>
            <a:endParaRPr lang="en-US" dirty="0"/>
          </a:p>
          <a:p>
            <a:r>
              <a:rPr lang="en-US" dirty="0"/>
              <a:t>Mover:  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2111203"/>
      </p:ext>
    </p:extLst>
  </p:cSld>
  <p:clrMapOvr>
    <a:masterClrMapping/>
  </p:clrMapOvr>
</p:sld>
</file>

<file path=ppt/slides/slide10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&lt;11-19/0465r0&gt;.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#16)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93816840"/>
      </p:ext>
    </p:extLst>
  </p:cSld>
  <p:clrMapOvr>
    <a:masterClrMapping/>
  </p:clrMapOvr>
</p:sld>
</file>

<file path=ppt/slides/slide10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11/19-0812r3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75539201"/>
      </p:ext>
    </p:extLst>
  </p:cSld>
  <p:clrMapOvr>
    <a:masterClrMapping/>
  </p:clrMapOvr>
</p:sld>
</file>

<file path=ppt/slides/slide10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E67988B-4B61-BD4B-B519-9FDDCB53FB8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2B10199-AABF-8240-A18A-569EE41372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2000" dirty="0"/>
              <a:t>3.x Relation </a:t>
            </a:r>
            <a:r>
              <a:rPr lang="de-DE" sz="2000" dirty="0" err="1"/>
              <a:t>between</a:t>
            </a:r>
            <a:r>
              <a:rPr lang="de-DE" sz="2000" dirty="0"/>
              <a:t> AP </a:t>
            </a:r>
            <a:r>
              <a:rPr lang="de-DE" sz="2000" dirty="0" err="1"/>
              <a:t>and</a:t>
            </a:r>
            <a:r>
              <a:rPr lang="de-DE" sz="2000" dirty="0"/>
              <a:t> DS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At the AP, there shall be a mapping of the received frame from the DS in deciding whether or not to use </a:t>
            </a:r>
            <a:r>
              <a:rPr kumimoji="1" lang="en-US" altLang="ja-JP" sz="2000" dirty="0" err="1"/>
              <a:t>eBCS</a:t>
            </a:r>
            <a:r>
              <a:rPr kumimoji="1" lang="en-US" altLang="ja-JP" sz="2000" dirty="0"/>
              <a:t> for forwarding the frame towards the STA.</a:t>
            </a:r>
            <a:endParaRPr lang="en-GB" sz="2000" dirty="0"/>
          </a:p>
          <a:p>
            <a:pPr marL="800100" lvl="2" indent="0"/>
            <a:r>
              <a:rPr lang="en-GB" sz="2000" dirty="0"/>
              <a:t>3.6 Simultaneous broadcast service </a:t>
            </a:r>
            <a:endParaRPr lang="en-US" altLang="ja-JP" sz="2000" dirty="0"/>
          </a:p>
          <a:p>
            <a:pPr lvl="2">
              <a:buFont typeface="Arial" panose="020B0604020202020204" pitchFamily="34" charset="0"/>
              <a:buChar char="•"/>
            </a:pPr>
            <a:r>
              <a:rPr kumimoji="1" lang="en-US" altLang="ja-JP" sz="2000" dirty="0" err="1"/>
              <a:t>Rxx</a:t>
            </a:r>
            <a:r>
              <a:rPr kumimoji="1" lang="en-US" altLang="ja-JP" sz="2000" dirty="0"/>
              <a:t>: </a:t>
            </a:r>
            <a:r>
              <a:rPr lang="en-US" altLang="ja-JP" sz="2000" dirty="0"/>
              <a:t>All </a:t>
            </a:r>
            <a:r>
              <a:rPr lang="en-US" altLang="ja-JP" sz="2000" dirty="0" err="1"/>
              <a:t>eBCS</a:t>
            </a:r>
            <a:r>
              <a:rPr lang="en-US" altLang="ja-JP" sz="2000" dirty="0"/>
              <a:t> streams shall be treated equally.</a:t>
            </a:r>
            <a:endParaRPr kumimoji="1" lang="en-US" altLang="ja-JP" sz="3200" dirty="0"/>
          </a:p>
          <a:p>
            <a:pPr marL="0" indent="0"/>
            <a:r>
              <a:rPr kumimoji="1" lang="en-US" altLang="ja-JP" dirty="0"/>
              <a:t>Mover:	Hitoshi Morioka</a:t>
            </a:r>
          </a:p>
          <a:p>
            <a:pPr marL="0" indent="0"/>
            <a:r>
              <a:rPr kumimoji="1" lang="en-US" altLang="ja-JP" dirty="0"/>
              <a:t>Second:	Hiroshi Mano</a:t>
            </a:r>
          </a:p>
          <a:p>
            <a:pPr marL="0" indent="0"/>
            <a:r>
              <a:rPr kumimoji="1" lang="en-US" altLang="ja-JP" dirty="0"/>
              <a:t>Y/N/A:	14 / 0 / 0</a:t>
            </a:r>
          </a:p>
          <a:p>
            <a:pPr marL="0" indent="0"/>
            <a:r>
              <a:rPr kumimoji="1" lang="en-US" altLang="ja-JP" sz="1600" dirty="0"/>
              <a:t>Note: The Editor will assign corresponding Clause and Requirement numbers.</a:t>
            </a:r>
            <a:endParaRPr kumimoji="1" lang="en-US" altLang="ja-JP" dirty="0"/>
          </a:p>
          <a:p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B8F9517-49E2-3B4C-8258-8328FA0835D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9C7C097-38D4-5D41-ADA8-939FD73B9FC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4ACC0CB-E320-5D42-AEBD-180D9910385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81230228"/>
      </p:ext>
    </p:extLst>
  </p:cSld>
  <p:clrMapOvr>
    <a:masterClrMapping/>
  </p:clrMapOvr>
</p:sld>
</file>

<file path=ppt/slides/slide10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A15E04C-3E7A-894C-82B7-20CA0549EA9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9B15424-558F-A546-8819-C660721BAAB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Motion to approve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use case scenario described in 11-19/0472r2.</a:t>
            </a:r>
          </a:p>
          <a:p>
            <a:r>
              <a:rPr kumimoji="1" lang="en-US" altLang="ja-JP" dirty="0"/>
              <a:t>And to incorporates slide#3 to #6 of 11-19/0472r2 to the </a:t>
            </a:r>
            <a:r>
              <a:rPr kumimoji="1" lang="en-US" altLang="ja-JP" dirty="0" err="1"/>
              <a:t>TGbc</a:t>
            </a:r>
            <a:r>
              <a:rPr kumimoji="1" lang="en-US" altLang="ja-JP" dirty="0"/>
              <a:t> 11-19/0268 use-case-document.</a:t>
            </a:r>
          </a:p>
          <a:p>
            <a:endParaRPr kumimoji="1" lang="en-US" altLang="ja-JP" dirty="0"/>
          </a:p>
          <a:p>
            <a:r>
              <a:rPr kumimoji="1" lang="en-US" altLang="ja-JP" dirty="0"/>
              <a:t>Mover: Hiroshi Mano</a:t>
            </a:r>
          </a:p>
          <a:p>
            <a:r>
              <a:rPr kumimoji="1" lang="en-US" altLang="ja-JP" dirty="0"/>
              <a:t>Second: </a:t>
            </a:r>
            <a:r>
              <a:rPr kumimoji="1" lang="en-US" altLang="ja-JP" dirty="0" err="1"/>
              <a:t>Xiaofei</a:t>
            </a:r>
            <a:r>
              <a:rPr kumimoji="1" lang="en-US" altLang="ja-JP" dirty="0"/>
              <a:t> Wang</a:t>
            </a:r>
          </a:p>
          <a:p>
            <a:r>
              <a:rPr kumimoji="1" lang="en-US" altLang="ja-JP" dirty="0"/>
              <a:t>Y/N/A:	10 / 0 / 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5822EFB-91BC-5745-AA40-DC54BDB3BA3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18C8D3-BE8D-AA45-9244-26B649E81F27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99DA69C8-F407-4247-BC6F-9B71DD45B42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06281577"/>
      </p:ext>
    </p:extLst>
  </p:cSld>
  <p:clrMapOvr>
    <a:masterClrMapping/>
  </p:clrMapOvr>
</p:sld>
</file>

<file path=ppt/slides/slide10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9D0FCE8-AF54-1443-A27B-D1A55A2F16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CAB8F2C-FEF7-454B-B41F-1317489B443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use case as contained in 11-19/894r1 and include the use case shown on slide 3 of 11-19/894r1 into the </a:t>
            </a:r>
            <a:r>
              <a:rPr lang="en-US" dirty="0" err="1"/>
              <a:t>TGbc</a:t>
            </a:r>
            <a:r>
              <a:rPr lang="en-US" dirty="0"/>
              <a:t> Use Case document </a:t>
            </a:r>
            <a:r>
              <a:rPr kumimoji="1" lang="en-US" altLang="ja-JP" dirty="0"/>
              <a:t>11-19/0268 allowing for editorial changes.</a:t>
            </a:r>
          </a:p>
          <a:p>
            <a:endParaRPr kumimoji="1" lang="en-US" dirty="0"/>
          </a:p>
          <a:p>
            <a:r>
              <a:rPr kumimoji="1" lang="en-US" dirty="0"/>
              <a:t>Mover:	Abhishek </a:t>
            </a:r>
            <a:r>
              <a:rPr kumimoji="1" lang="en-US" dirty="0" err="1"/>
              <a:t>Patil</a:t>
            </a:r>
            <a:endParaRPr kumimoji="1" lang="en-US" dirty="0"/>
          </a:p>
          <a:p>
            <a:r>
              <a:rPr kumimoji="1" lang="en-US" dirty="0"/>
              <a:t>Second:	</a:t>
            </a:r>
            <a:r>
              <a:rPr kumimoji="1" lang="en-US" dirty="0" err="1"/>
              <a:t>Bahar</a:t>
            </a:r>
            <a:r>
              <a:rPr kumimoji="1" lang="en-US" dirty="0"/>
              <a:t> Sadeghi</a:t>
            </a:r>
          </a:p>
          <a:p>
            <a:r>
              <a:rPr kumimoji="1" lang="en-US" dirty="0"/>
              <a:t>Y/N/A:	11 / 0 / 3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3AC4D788-DB07-1647-ABF9-D6DEB9ECC55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109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65C5159-717F-5746-A7A3-6E8CD8A0B4D2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82491A0-91C2-4647-9F5D-CB65D91A8804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339003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#81</a:t>
            </a:r>
            <a:br>
              <a:rPr lang="en-US" dirty="0"/>
            </a:br>
            <a:r>
              <a:rPr lang="en-US" dirty="0"/>
              <a:t>Approval of changes to the Draft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11-20/1524r1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11-20/1593r5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11-20/1671r1 </a:t>
            </a:r>
          </a:p>
          <a:p>
            <a:pPr marL="457200" lvl="1" indent="0"/>
            <a:endParaRPr lang="en-GB" sz="1400" dirty="0"/>
          </a:p>
          <a:p>
            <a:r>
              <a:rPr lang="en-GB" sz="1600" dirty="0"/>
              <a:t>Mover/Second:	 </a:t>
            </a:r>
            <a:r>
              <a:rPr lang="en-GB" sz="1600" dirty="0" err="1"/>
              <a:t>Xiaofei</a:t>
            </a:r>
            <a:r>
              <a:rPr lang="en-GB" sz="1600" dirty="0"/>
              <a:t> Wang / Abhishek Patil</a:t>
            </a:r>
          </a:p>
          <a:p>
            <a:r>
              <a:rPr lang="en-GB" sz="1600" dirty="0"/>
              <a:t>Approved by unanimous consent</a:t>
            </a:r>
          </a:p>
          <a:p>
            <a:endParaRPr lang="en-GB" sz="1600" strike="sngStrike" dirty="0"/>
          </a:p>
          <a:p>
            <a:endParaRPr lang="en-GB" sz="1600" strike="sngStrike" dirty="0"/>
          </a:p>
          <a:p>
            <a:r>
              <a:rPr lang="en-GB" sz="1600" dirty="0"/>
              <a:t>Note: additional submission, agreed to during telco on Oct 27.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27833325"/>
      </p:ext>
    </p:extLst>
  </p:cSld>
  <p:clrMapOvr>
    <a:masterClrMapping/>
  </p:clrMapOvr>
</p:sld>
</file>

<file path=ppt/slides/slide1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39274D7-5709-A04C-B79E-D5E755216B4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0E7D35-26B3-3546-B3E2-FA7D87BAED2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5800" y="1772816"/>
            <a:ext cx="7770813" cy="4113213"/>
          </a:xfrm>
        </p:spPr>
        <p:txBody>
          <a:bodyPr/>
          <a:lstStyle/>
          <a:p>
            <a:r>
              <a:rPr lang="de-DE" dirty="0"/>
              <a:t>Move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add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Functional</a:t>
            </a:r>
            <a:r>
              <a:rPr lang="de-DE" dirty="0"/>
              <a:t> </a:t>
            </a:r>
            <a:r>
              <a:rPr lang="de-DE" dirty="0" err="1"/>
              <a:t>Requirement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(11-19/0151):</a:t>
            </a:r>
          </a:p>
          <a:p>
            <a:pPr lvl="2"/>
            <a:r>
              <a:rPr lang="de-DE" sz="1600" dirty="0"/>
              <a:t>3.6 </a:t>
            </a:r>
            <a:r>
              <a:rPr lang="de-DE" sz="1600" dirty="0" err="1"/>
              <a:t>Simultaneous</a:t>
            </a:r>
            <a:r>
              <a:rPr lang="de-DE" sz="1600" dirty="0"/>
              <a:t> Broadcast Service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 STA to signal to the AP to provide additional service information (e.g. date, time, location, RSSI) when delivering the SDU via the MAC SAP. </a:t>
            </a:r>
          </a:p>
          <a:p>
            <a:pPr lvl="2"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Rx:	802.11bc amendment shall provide a mechanism for an AP to provide additional service information locally available (e.g. date, time, location, RSSI) when delivering the SDU via the MAC SAP.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dirty="0">
                <a:solidFill>
                  <a:schemeClr val="tx1"/>
                </a:solidFill>
              </a:rPr>
              <a:t>And remove the word “Simultaneous” from the title 3.6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dirty="0"/>
              <a:t>Mover:	</a:t>
            </a:r>
            <a:r>
              <a:rPr kumimoji="1" lang="en-US" dirty="0"/>
              <a:t> Abhishek </a:t>
            </a:r>
            <a:r>
              <a:rPr kumimoji="1" lang="en-US" dirty="0" err="1"/>
              <a:t>Patil</a:t>
            </a:r>
            <a:endParaRPr kumimoji="1" lang="en-US" altLang="ja-JP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Second:	George Cherian</a:t>
            </a:r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dirty="0"/>
              <a:t>Y/N/</a:t>
            </a:r>
            <a:r>
              <a:rPr kumimoji="1" lang="en-US"/>
              <a:t>A:		12 / 0 / 9</a:t>
            </a:r>
            <a:endParaRPr kumimoji="1" lang="en-US" dirty="0"/>
          </a:p>
          <a:p>
            <a:pPr>
              <a:buFont typeface="Arial" panose="020B0604020202020204" pitchFamily="34" charset="0"/>
              <a:buChar char="•"/>
            </a:pPr>
            <a:r>
              <a:rPr kumimoji="1" lang="en-US" altLang="ja-JP" sz="1600" dirty="0"/>
              <a:t>Note: The Editor will assign corresponding Clause and Requirement numbers.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716DDCF-72EE-9744-A179-B83EDE39DA3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7C32C43-C3B2-8A4C-A32F-3FFB287460E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27716B-12EA-514E-A88B-E3479BD2F92D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4526805"/>
      </p:ext>
    </p:extLst>
  </p:cSld>
  <p:clrMapOvr>
    <a:masterClrMapping/>
  </p:clrMapOvr>
</p:sld>
</file>

<file path=ppt/slides/slide1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6E8C398-49FE-4D46-BC6F-815A44E43E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B9061A-3477-2F4D-86F4-4F067F5FC52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modify the </a:t>
            </a:r>
            <a:r>
              <a:rPr lang="en-US" dirty="0" err="1"/>
              <a:t>TGbc</a:t>
            </a:r>
            <a:r>
              <a:rPr lang="en-US" dirty="0"/>
              <a:t> agenda (11-19/812r3) to continue considering agenda items from the Thursday AM2 slot in the current (Wed AM1) slot.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</a:t>
            </a:r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1D0FC08-35E4-844D-9D07-78A23626374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9F4CF73-8A9F-4349-AD8A-05110C4A6B2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18BE56E-71E8-9F4F-8E67-D372782E5A0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15093975"/>
      </p:ext>
    </p:extLst>
  </p:cSld>
  <p:clrMapOvr>
    <a:masterClrMapping/>
  </p:clrMapOvr>
</p:sld>
</file>

<file path=ppt/slides/slide1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5462DED-CD3A-5B46-8AEE-1439E717CCD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dirty="0"/>
              <a:t>Motion #24</a:t>
            </a:r>
            <a:br>
              <a:rPr lang="de-DE" dirty="0"/>
            </a:br>
            <a:r>
              <a:rPr lang="de-DE" dirty="0" err="1"/>
              <a:t>Confirmation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Technical Editor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1E888D8-8E13-2F4E-B874-6ABF2C7C0BF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</a:t>
            </a:r>
          </a:p>
          <a:p>
            <a:endParaRPr lang="en-US" dirty="0"/>
          </a:p>
          <a:p>
            <a:r>
              <a:rPr lang="en-US" dirty="0"/>
              <a:t>		Carol Ansley (</a:t>
            </a:r>
            <a:r>
              <a:rPr lang="en-US" dirty="0" err="1"/>
              <a:t>Commscope</a:t>
            </a:r>
            <a:r>
              <a:rPr lang="en-US" dirty="0"/>
              <a:t>)</a:t>
            </a:r>
          </a:p>
          <a:p>
            <a:endParaRPr lang="en-US" dirty="0"/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Technical Editor.</a:t>
            </a:r>
          </a:p>
          <a:p>
            <a:endParaRPr lang="en-US" dirty="0"/>
          </a:p>
          <a:p>
            <a:r>
              <a:rPr lang="en-US" dirty="0"/>
              <a:t>Mover:	Peter  Yee</a:t>
            </a:r>
          </a:p>
          <a:p>
            <a:r>
              <a:rPr lang="en-US" dirty="0"/>
              <a:t>Second:	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r>
              <a:rPr lang="en-US" dirty="0"/>
              <a:t>Y/N/A:		</a:t>
            </a:r>
            <a:r>
              <a:rPr lang="en-US" dirty="0" err="1"/>
              <a:t>Unamiously</a:t>
            </a:r>
            <a:r>
              <a:rPr lang="en-US" dirty="0"/>
              <a:t> approved by acclamation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44820F0-2AC9-5144-98D6-42067E4C04A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405B7E5-8AB4-1C49-A04C-66AE40C4CC9D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FDDB42-CE9A-6F49-AF93-5027EB35F61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76413205"/>
      </p:ext>
    </p:extLst>
  </p:cSld>
  <p:clrMapOvr>
    <a:masterClrMapping/>
  </p:clrMapOvr>
</p:sld>
</file>

<file path=ppt/slides/slide1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#25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Peter </a:t>
            </a:r>
            <a:r>
              <a:rPr lang="de-DE" dirty="0" err="1"/>
              <a:t>Yee</a:t>
            </a:r>
            <a:endParaRPr lang="de-DE" dirty="0"/>
          </a:p>
          <a:p>
            <a:r>
              <a:rPr lang="de-DE" dirty="0"/>
              <a:t>Second: Stephen  McCann</a:t>
            </a:r>
          </a:p>
          <a:p>
            <a:r>
              <a:rPr lang="de-DE" dirty="0" err="1"/>
              <a:t>Result</a:t>
            </a:r>
            <a:r>
              <a:rPr lang="de-DE" dirty="0"/>
              <a:t>: </a:t>
            </a:r>
            <a:r>
              <a:rPr lang="de-DE" dirty="0" err="1"/>
              <a:t>unaniously</a:t>
            </a:r>
            <a:r>
              <a:rPr lang="de-DE" dirty="0"/>
              <a:t> </a:t>
            </a:r>
            <a:r>
              <a:rPr lang="de-DE" dirty="0" err="1"/>
              <a:t>approved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35203718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</a:t>
                      </a:r>
                    </a:p>
                    <a:p>
                      <a:r>
                        <a:rPr lang="en-US" dirty="0"/>
                        <a:t>June 11,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517667859"/>
      </p:ext>
    </p:extLst>
  </p:cSld>
  <p:clrMapOvr>
    <a:masterClrMapping/>
  </p:clrMapOvr>
</p:sld>
</file>

<file path=ppt/slides/slide1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March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#15 -- #20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Vancouver, BC, CND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114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93528009"/>
      </p:ext>
    </p:extLst>
  </p:cSld>
  <p:clrMapOvr>
    <a:masterClrMapping/>
  </p:clrMapOvr>
</p:sld>
</file>

<file path=ppt/slides/slide1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11/19-0219r0</a:t>
            </a:r>
          </a:p>
          <a:p>
            <a:endParaRPr lang="en-US" dirty="0"/>
          </a:p>
          <a:p>
            <a:r>
              <a:rPr lang="en-US" dirty="0"/>
              <a:t>Mover: 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 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2519808"/>
      </p:ext>
    </p:extLst>
  </p:cSld>
  <p:clrMapOvr>
    <a:masterClrMapping/>
  </p:clrMapOvr>
</p:sld>
</file>

<file path=ppt/slides/slide1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#16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January 2019 face-to-face meeting as contained in document 11-19/0119r1.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89565322"/>
      </p:ext>
    </p:extLst>
  </p:cSld>
  <p:clrMapOvr>
    <a:masterClrMapping/>
  </p:clrMapOvr>
</p:sld>
</file>

<file path=ppt/slides/slide1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#17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>
                <a:sym typeface="Wingdings" pitchFamily="2" charset="2"/>
              </a:rPr>
              <a:t>February 12</a:t>
            </a:r>
            <a:r>
              <a:rPr lang="en-US" baseline="30000" dirty="0">
                <a:sym typeface="Wingdings" pitchFamily="2" charset="2"/>
              </a:rPr>
              <a:t>th</a:t>
            </a:r>
            <a:r>
              <a:rPr lang="en-US" dirty="0">
                <a:sym typeface="Wingdings" pitchFamily="2" charset="2"/>
              </a:rPr>
              <a:t> 2019 teleconference minutes in document 11-19-0270r0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endParaRPr lang="en-US" dirty="0"/>
          </a:p>
          <a:p>
            <a:r>
              <a:rPr lang="en-US" dirty="0"/>
              <a:t>Second:	Hitoshi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23FB2F3A-A59F-4E9B-AC19-D22DA24DEA4E}"/>
              </a:ext>
            </a:extLst>
          </p:cNvPr>
          <p:cNvSpPr/>
          <p:nvPr/>
        </p:nvSpPr>
        <p:spPr>
          <a:xfrm>
            <a:off x="2450265" y="3198168"/>
            <a:ext cx="4243469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n-US" dirty="0"/>
              <a:t>Approved by unanimous consent</a:t>
            </a:r>
          </a:p>
        </p:txBody>
      </p:sp>
    </p:spTree>
    <p:extLst>
      <p:ext uri="{BB962C8B-B14F-4D97-AF65-F5344CB8AC3E}">
        <p14:creationId xmlns:p14="http://schemas.microsoft.com/office/powerpoint/2010/main" val="2599311754"/>
      </p:ext>
    </p:extLst>
  </p:cSld>
  <p:clrMapOvr>
    <a:masterClrMapping/>
  </p:clrMapOvr>
</p:sld>
</file>

<file path=ppt/slides/slide1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#18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additional functional requirements contained in 11-19/0446r3,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(11-19/0151r1).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Bahar</a:t>
            </a:r>
            <a:r>
              <a:rPr lang="en-US" dirty="0"/>
              <a:t> Sadeghi 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10/0/1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51135263"/>
      </p:ext>
    </p:extLst>
  </p:cSld>
  <p:clrMapOvr>
    <a:masterClrMapping/>
  </p:clrMapOvr>
</p:sld>
</file>

<file path=ppt/slides/slide1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#19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use case document 11-19/0268r4.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	11/0/0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595281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#82</a:t>
            </a:r>
            <a:br>
              <a:rPr lang="en-US" dirty="0"/>
            </a:br>
            <a:r>
              <a:rPr lang="en-US" dirty="0"/>
              <a:t>Changes to draft per Tuesday, Nov 2, 9:00h slot discussions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11-20/1609</a:t>
            </a:r>
            <a:r>
              <a:rPr lang="en-GB" sz="1400" dirty="0">
                <a:solidFill>
                  <a:schemeClr val="tx1"/>
                </a:solidFill>
              </a:rPr>
              <a:t>r1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Modification of </a:t>
            </a:r>
            <a:r>
              <a:rPr lang="en-GB" sz="1400" dirty="0" err="1"/>
              <a:t>eBCS</a:t>
            </a:r>
            <a:r>
              <a:rPr lang="en-GB" sz="1400" dirty="0"/>
              <a:t> Info frame</a:t>
            </a:r>
            <a:r>
              <a:rPr lang="en-GB" sz="1400" dirty="0">
                <a:latin typeface="Arial" panose="020B0604020202020204" pitchFamily="34" charset="0"/>
              </a:rPr>
              <a:t> (H. Morioka)</a:t>
            </a:r>
            <a:endParaRPr lang="en-GB" sz="1400" dirty="0"/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11-20/1769r</a:t>
            </a:r>
            <a:r>
              <a:rPr lang="en-GB" sz="1400" dirty="0">
                <a:solidFill>
                  <a:schemeClr val="tx1"/>
                </a:solidFill>
              </a:rPr>
              <a:t>1</a:t>
            </a:r>
            <a:r>
              <a:rPr lang="en-GB" sz="1400" dirty="0">
                <a:solidFill>
                  <a:srgbClr val="FF0000"/>
                </a:solidFill>
              </a:rPr>
              <a:t> -- </a:t>
            </a:r>
            <a:r>
              <a:rPr lang="en-GB" sz="1400" dirty="0"/>
              <a:t>Revision of Enhanced Broadcast Request/Response ANQP-element</a:t>
            </a:r>
            <a:r>
              <a:rPr lang="en-GB" sz="1400" dirty="0">
                <a:latin typeface="Arial" panose="020B0604020202020204" pitchFamily="34" charset="0"/>
              </a:rPr>
              <a:t> (A. de la Oliva)</a:t>
            </a:r>
            <a:endParaRPr lang="en-GB" sz="1400" dirty="0">
              <a:solidFill>
                <a:schemeClr val="tx1"/>
              </a:solidFill>
            </a:endParaRP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Hitoshi Morioka / Antonio de la Oliva</a:t>
            </a:r>
          </a:p>
          <a:p>
            <a:r>
              <a:rPr lang="en-GB" sz="1600" dirty="0"/>
              <a:t>Approved by unanimous consent </a:t>
            </a:r>
            <a:endParaRPr lang="en-GB" sz="1600" strike="sngStrike" dirty="0"/>
          </a:p>
          <a:p>
            <a:endParaRPr lang="en-GB" sz="1600" strike="sngStrike" dirty="0"/>
          </a:p>
          <a:p>
            <a:endParaRPr lang="en-GB" sz="1600" strike="sngStrik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35572104"/>
      </p:ext>
    </p:extLst>
  </p:cSld>
  <p:clrMapOvr>
    <a:masterClrMapping/>
  </p:clrMapOvr>
</p:sld>
</file>

<file path=ppt/slides/slide1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#20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0"/>
            <a:ext cx="7770813" cy="2023863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/>
              <a:t>approve the following schedule of teleconferences and cancel the teleconference (already approved) for March 19th.</a:t>
            </a:r>
          </a:p>
          <a:p>
            <a:r>
              <a:rPr lang="de-DE" dirty="0"/>
              <a:t>Moved: Xiaofei Wang, Second: Peter Yee, Result unanimous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698904292"/>
              </p:ext>
            </p:extLst>
          </p:nvPr>
        </p:nvGraphicFramePr>
        <p:xfrm>
          <a:off x="914400" y="4221088"/>
          <a:ext cx="7467600" cy="7416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 April 9th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738575720"/>
      </p:ext>
    </p:extLst>
  </p:cSld>
  <p:clrMapOvr>
    <a:masterClrMapping/>
  </p:clrMapOvr>
</p:sld>
</file>

<file path=ppt/slides/slide1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#1 -- #14</a:t>
            </a:r>
          </a:p>
          <a:p>
            <a:r>
              <a:rPr lang="en-US" dirty="0"/>
              <a:t>Straw Polls #1 </a:t>
            </a:r>
            <a:r>
              <a:rPr lang="en-US"/>
              <a:t>-- #1</a:t>
            </a:r>
            <a:endParaRPr lang="en-US" dirty="0"/>
          </a:p>
          <a:p>
            <a:endParaRPr lang="en-US" dirty="0"/>
          </a:p>
          <a:p>
            <a:r>
              <a:rPr lang="en-US" dirty="0"/>
              <a:t>St. Louis, Missouri,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121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675796221"/>
      </p:ext>
    </p:extLst>
  </p:cSld>
  <p:clrMapOvr>
    <a:masterClrMapping/>
  </p:clrMapOvr>
</p:sld>
</file>

<file path=ppt/slides/slide1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11/18-2124r2</a:t>
            </a:r>
          </a:p>
          <a:p>
            <a:endParaRPr lang="en-US" dirty="0"/>
          </a:p>
          <a:p>
            <a:r>
              <a:rPr lang="en-US" dirty="0"/>
              <a:t>Mover: Hiroshi Mano</a:t>
            </a:r>
          </a:p>
          <a:p>
            <a:r>
              <a:rPr lang="en-US" dirty="0"/>
              <a:t>Second: 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4334103"/>
      </p:ext>
    </p:extLst>
  </p:cSld>
  <p:clrMapOvr>
    <a:masterClrMapping/>
  </p:clrMapOvr>
</p:sld>
</file>

<file path=ppt/slides/slide1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11-18/1750r0.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56662998"/>
      </p:ext>
    </p:extLst>
  </p:cSld>
  <p:clrMapOvr>
    <a:masterClrMapping/>
  </p:clrMapOvr>
</p:sld>
</file>

<file path=ppt/slides/slide1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11-18/2103r0.</a:t>
            </a:r>
          </a:p>
          <a:p>
            <a:endParaRPr lang="en-US" dirty="0"/>
          </a:p>
          <a:p>
            <a:r>
              <a:rPr lang="en-US" dirty="0"/>
              <a:t>Note: 		Motion is on consent agenda (see Motion #1)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72349864"/>
      </p:ext>
    </p:extLst>
  </p:cSld>
  <p:clrMapOvr>
    <a:masterClrMapping/>
  </p:clrMapOvr>
</p:sld>
</file>

<file path=ppt/slides/slide1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1309771"/>
      </p:ext>
    </p:extLst>
  </p:cSld>
  <p:clrMapOvr>
    <a:masterClrMapping/>
  </p:clrMapOvr>
</p:sld>
</file>

<file path=ppt/slides/slide1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elect </a:t>
            </a:r>
          </a:p>
          <a:p>
            <a:r>
              <a:rPr lang="en-US" dirty="0"/>
              <a:t>			Hitoshi MORIOKA, SRC Software</a:t>
            </a:r>
          </a:p>
          <a:p>
            <a:r>
              <a:rPr lang="en-US" dirty="0"/>
              <a:t>	and</a:t>
            </a:r>
          </a:p>
          <a:p>
            <a:r>
              <a:rPr lang="en-US" dirty="0"/>
              <a:t>			Stephen </a:t>
            </a:r>
            <a:r>
              <a:rPr lang="en-US" dirty="0" err="1"/>
              <a:t>McCANN</a:t>
            </a:r>
            <a:r>
              <a:rPr lang="en-US" dirty="0"/>
              <a:t>, Blackberry</a:t>
            </a:r>
          </a:p>
          <a:p>
            <a:r>
              <a:rPr lang="en-US" dirty="0"/>
              <a:t>as </a:t>
            </a:r>
            <a:r>
              <a:rPr lang="en-US" dirty="0" err="1"/>
              <a:t>TGbc</a:t>
            </a:r>
            <a:r>
              <a:rPr lang="en-US" dirty="0"/>
              <a:t> Vice Chairs</a:t>
            </a:r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Seconded:		Hiroshi Mano</a:t>
            </a:r>
          </a:p>
          <a:p>
            <a:r>
              <a:rPr lang="en-US" dirty="0"/>
              <a:t>Y/N/A:		6/0/0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61458897"/>
      </p:ext>
    </p:extLst>
  </p:cSld>
  <p:clrMapOvr>
    <a:masterClrMapping/>
  </p:clrMapOvr>
</p:sld>
</file>

<file path=ppt/slides/slide1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4A602A-A98D-E544-AE72-63DB19070A1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0A1D001-F4FD-224C-8DDF-502F1E99CB1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confirm </a:t>
            </a:r>
          </a:p>
          <a:p>
            <a:r>
              <a:rPr lang="en-US" dirty="0"/>
              <a:t>			</a:t>
            </a:r>
            <a:r>
              <a:rPr lang="en-US" dirty="0" err="1"/>
              <a:t>Xiaofei</a:t>
            </a:r>
            <a:r>
              <a:rPr lang="en-US" dirty="0"/>
              <a:t>, WANG, Interdigital</a:t>
            </a:r>
          </a:p>
          <a:p>
            <a:r>
              <a:rPr lang="en-US" dirty="0"/>
              <a:t>as the </a:t>
            </a:r>
            <a:r>
              <a:rPr lang="en-US" dirty="0" err="1"/>
              <a:t>TGbc</a:t>
            </a:r>
            <a:r>
              <a:rPr lang="en-US" dirty="0"/>
              <a:t> Secretary.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Seconded:		Hitoshi Morioka</a:t>
            </a:r>
          </a:p>
          <a:p>
            <a:r>
              <a:rPr lang="en-US" dirty="0"/>
              <a:t>Y/N/A:		Motion approved by acclamation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5C0BB70-87CF-5340-9C39-DEE9BA6874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F4F4D74-E3C2-3E47-AF3E-95F2FB321D5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33D504F-EEEF-9E49-97CC-64F5E9E65CF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18275323"/>
      </p:ext>
    </p:extLst>
  </p:cSld>
  <p:clrMapOvr>
    <a:masterClrMapping/>
  </p:clrMapOvr>
</p:sld>
</file>

<file path=ppt/slides/slide1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FBA514-A381-D440-B6E3-C5ADF795EA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</a:t>
            </a:r>
            <a:br>
              <a:rPr lang="en-US" dirty="0"/>
            </a:br>
            <a:r>
              <a:rPr lang="en-US" dirty="0"/>
              <a:t>802.11bc Selection Procedure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B8EF6D6-9F14-8B4E-A3F9-1F90E66E89B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11-19/0135r0 as the IEEE 802.11 </a:t>
            </a:r>
            <a:r>
              <a:rPr lang="en-US" dirty="0" err="1"/>
              <a:t>TGbc</a:t>
            </a:r>
            <a:r>
              <a:rPr lang="en-US" dirty="0"/>
              <a:t> Selection Procedure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4/0/1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2A7F6A0-B357-3B45-AD1F-44C0864046C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E8D854E-C92A-E54F-801F-9ABEFF5F9AC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0D967ED-30A6-D14D-9340-ACACA9166EC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89174645"/>
      </p:ext>
    </p:extLst>
  </p:cSld>
  <p:clrMapOvr>
    <a:masterClrMapping/>
  </p:clrMapOvr>
</p:sld>
</file>

<file path=ppt/slides/slide1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adopt document 11-19/0151r0 as the 802.11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Moved:	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39081754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#83</a:t>
            </a:r>
            <a:br>
              <a:rPr lang="en-US" dirty="0"/>
            </a:br>
            <a:r>
              <a:rPr lang="en-US" dirty="0"/>
              <a:t>Approval of MIB and PICS Section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changes to the </a:t>
            </a:r>
            <a:r>
              <a:rPr lang="en-GB" sz="1600" dirty="0" err="1"/>
              <a:t>TGbc</a:t>
            </a:r>
            <a:r>
              <a:rPr lang="en-GB" sz="1600" dirty="0"/>
              <a:t> draft as contained in the following documents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11-20/1694r</a:t>
            </a:r>
            <a:r>
              <a:rPr lang="en-GB" sz="1400" dirty="0">
                <a:solidFill>
                  <a:srgbClr val="FF0000"/>
                </a:solidFill>
              </a:rPr>
              <a:t>4</a:t>
            </a:r>
            <a:r>
              <a:rPr lang="en-GB" sz="1400" dirty="0"/>
              <a:t> (MIB)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11-20/1695r</a:t>
            </a:r>
            <a:r>
              <a:rPr lang="en-GB" sz="1400" dirty="0">
                <a:solidFill>
                  <a:srgbClr val="FF0000"/>
                </a:solidFill>
              </a:rPr>
              <a:t>3</a:t>
            </a:r>
            <a:r>
              <a:rPr lang="en-GB" sz="1400" dirty="0">
                <a:solidFill>
                  <a:schemeClr val="tx1"/>
                </a:solidFill>
              </a:rPr>
              <a:t> (PICS)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 Stephen McCann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endParaRPr lang="en-GB" sz="1600" strike="sngStrike" dirty="0"/>
          </a:p>
          <a:p>
            <a:r>
              <a:rPr lang="en-GB" sz="1600" dirty="0"/>
              <a:t>Approved by unanimous consent.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009074"/>
      </p:ext>
    </p:extLst>
  </p:cSld>
  <p:clrMapOvr>
    <a:masterClrMapping/>
  </p:clrMapOvr>
</p:sld>
</file>

<file path=ppt/slides/slide1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Motion#9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11-19/171r1,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</a:t>
            </a:r>
            <a:r>
              <a:rPr lang="en-US"/>
              <a:t>	6/0/1 </a:t>
            </a:r>
            <a:r>
              <a:rPr lang="en-US" dirty="0"/>
              <a:t>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2568826"/>
      </p:ext>
    </p:extLst>
  </p:cSld>
  <p:clrMapOvr>
    <a:masterClrMapping/>
  </p:clrMapOvr>
</p:sld>
</file>

<file path=ppt/slides/slide1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11/18-2124r4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39467677"/>
      </p:ext>
    </p:extLst>
  </p:cSld>
  <p:clrMapOvr>
    <a:masterClrMapping/>
  </p:clrMapOvr>
</p:sld>
</file>

<file path=ppt/slides/slide1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#11</a:t>
            </a:r>
            <a:br>
              <a:rPr lang="en-US" dirty="0"/>
            </a:br>
            <a:r>
              <a:rPr lang="en-US" dirty="0"/>
              <a:t>Adoption of Functional Requirement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Functional Requirements contained in 11-19/0183r1,</a:t>
            </a:r>
            <a:br>
              <a:rPr lang="en-US" dirty="0"/>
            </a:br>
            <a:r>
              <a:rPr lang="en-US" dirty="0"/>
              <a:t>and incorporate those requirements into the </a:t>
            </a:r>
            <a:r>
              <a:rPr lang="en-US" dirty="0" err="1"/>
              <a:t>TGbc</a:t>
            </a:r>
            <a:r>
              <a:rPr lang="en-US" dirty="0"/>
              <a:t> Functional Requirement Document (11-19/151).</a:t>
            </a:r>
          </a:p>
          <a:p>
            <a:endParaRPr lang="en-US" dirty="0"/>
          </a:p>
          <a:p>
            <a:r>
              <a:rPr lang="en-US" dirty="0"/>
              <a:t>Moved:		Hitoshi Morioka</a:t>
            </a:r>
          </a:p>
          <a:p>
            <a:r>
              <a:rPr lang="en-US" dirty="0"/>
              <a:t>Second:		Hiroshi Mano</a:t>
            </a:r>
          </a:p>
          <a:p>
            <a:r>
              <a:rPr lang="en-US" dirty="0"/>
              <a:t>Y/N/A:		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02313972"/>
      </p:ext>
    </p:extLst>
  </p:cSld>
  <p:clrMapOvr>
    <a:masterClrMapping/>
  </p:clrMapOvr>
</p:sld>
</file>

<file path=ppt/slides/slide1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5DB346B-539E-564C-AA87-D3C37405F26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DD0016B-3633-B14D-B9D8-D64DEFAA904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agree to have a common template for </a:t>
            </a:r>
            <a:r>
              <a:rPr lang="en-US" dirty="0" err="1"/>
              <a:t>TGbc</a:t>
            </a:r>
            <a:r>
              <a:rPr lang="en-US" dirty="0"/>
              <a:t> use case scenario slides?</a:t>
            </a:r>
          </a:p>
          <a:p>
            <a:endParaRPr lang="en-US" dirty="0"/>
          </a:p>
          <a:p>
            <a:r>
              <a:rPr lang="en-US" dirty="0"/>
              <a:t>Yes		5</a:t>
            </a:r>
          </a:p>
          <a:p>
            <a:r>
              <a:rPr lang="en-US" dirty="0"/>
              <a:t>No			0</a:t>
            </a:r>
          </a:p>
          <a:p>
            <a:r>
              <a:rPr lang="en-US" dirty="0"/>
              <a:t>Abstain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78101F-EB8F-1A47-BEB5-221D53ECFE7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495699-C115-DA46-8E71-A7F01BE1A75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0D2FBB78-F512-4944-B240-AB12AB7555E1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256737911"/>
      </p:ext>
    </p:extLst>
  </p:cSld>
  <p:clrMapOvr>
    <a:masterClrMapping/>
  </p:clrMapOvr>
</p:sld>
</file>

<file path=ppt/slides/slide1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1A016DE-FEE0-0C44-9D0E-92811EEBB6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#12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Use Case Document Template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B6D88E-E2DE-FA46-AF74-60D725C1080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template contained in slide 4 of document 11-19/0182r0 to be used for describing </a:t>
            </a:r>
            <a:r>
              <a:rPr lang="en-US" dirty="0" err="1"/>
              <a:t>TGbc</a:t>
            </a:r>
            <a:r>
              <a:rPr lang="en-US" dirty="0"/>
              <a:t> use cases that are to be considered for inclusion in the </a:t>
            </a:r>
            <a:r>
              <a:rPr lang="en-US" dirty="0" err="1"/>
              <a:t>TGbc</a:t>
            </a:r>
            <a:r>
              <a:rPr lang="en-US" dirty="0"/>
              <a:t> Use Case Document.</a:t>
            </a:r>
          </a:p>
          <a:p>
            <a:endParaRPr lang="en-US" dirty="0"/>
          </a:p>
          <a:p>
            <a:r>
              <a:rPr lang="en-US" dirty="0"/>
              <a:t>Moved:		Hiroshi Mano</a:t>
            </a:r>
          </a:p>
          <a:p>
            <a:r>
              <a:rPr lang="en-US" dirty="0"/>
              <a:t>Second:		Hitoshi Morioka</a:t>
            </a:r>
          </a:p>
          <a:p>
            <a:r>
              <a:rPr lang="en-US" dirty="0"/>
              <a:t>Y/N/A:		7/0/4 – motion passes	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194315F-8555-B84B-94B4-1ADD57A50A7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0DACDBC-E421-8C41-B8C3-961FB12D2B2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B9298E0-468F-B14B-8648-D773DF9FB9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2992616"/>
      </p:ext>
    </p:extLst>
  </p:cSld>
  <p:clrMapOvr>
    <a:masterClrMapping/>
  </p:clrMapOvr>
</p:sld>
</file>

<file path=ppt/slides/slide1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#13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teleconferences</a:t>
            </a:r>
            <a:r>
              <a:rPr lang="de-DE" dirty="0"/>
              <a:t>:</a:t>
            </a:r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endParaRPr lang="de-DE" dirty="0"/>
          </a:p>
          <a:p>
            <a:r>
              <a:rPr lang="de-DE" dirty="0" err="1"/>
              <a:t>Moved</a:t>
            </a:r>
            <a:r>
              <a:rPr lang="de-DE" dirty="0"/>
              <a:t>: Hiroshi Mano</a:t>
            </a:r>
          </a:p>
          <a:p>
            <a:r>
              <a:rPr lang="de-DE" dirty="0"/>
              <a:t>Second: Hitoshi Morioka</a:t>
            </a:r>
          </a:p>
          <a:p>
            <a:r>
              <a:rPr lang="de-DE" dirty="0" err="1"/>
              <a:t>Result</a:t>
            </a:r>
            <a:r>
              <a:rPr lang="de-DE" dirty="0"/>
              <a:t>:	</a:t>
            </a: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404190941"/>
              </p:ext>
            </p:extLst>
          </p:nvPr>
        </p:nvGraphicFramePr>
        <p:xfrm>
          <a:off x="1136848" y="291424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  <a:p>
                      <a:r>
                        <a:rPr lang="en-US" dirty="0"/>
                        <a:t>Feb 12, 2019</a:t>
                      </a:r>
                    </a:p>
                    <a:p>
                      <a:r>
                        <a:rPr lang="en-US" dirty="0"/>
                        <a:t>March 19, 2019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3100695"/>
      </p:ext>
    </p:extLst>
  </p:cSld>
  <p:clrMapOvr>
    <a:masterClrMapping/>
  </p:clrMapOvr>
</p:sld>
</file>

<file path=ppt/slides/slide1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#14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35 of document 11-18/2126r1.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>
              <a:buFont typeface="Arial"/>
              <a:buChar char="•"/>
            </a:pPr>
            <a:r>
              <a:rPr lang="en-US" dirty="0"/>
              <a:t>Y/N/A:		Approved by </a:t>
            </a:r>
            <a:r>
              <a:rPr lang="en-US"/>
              <a:t>unanimous consent</a:t>
            </a:r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9007628"/>
      </p:ext>
    </p:extLst>
  </p:cSld>
  <p:clrMapOvr>
    <a:masterClrMapping/>
  </p:clrMapOvr>
</p:sld>
</file>

<file path=ppt/slides/slide1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Month YEAR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#??? -- #???</a:t>
            </a:r>
          </a:p>
          <a:p>
            <a:r>
              <a:rPr lang="en-US" dirty="0"/>
              <a:t>Straw Polls #??? -- #???</a:t>
            </a:r>
          </a:p>
          <a:p>
            <a:endParaRPr lang="en-US" dirty="0"/>
          </a:p>
          <a:p>
            <a:r>
              <a:rPr lang="en-US" dirty="0"/>
              <a:t>LOCATION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137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43231661"/>
      </p:ext>
    </p:extLst>
  </p:cSld>
  <p:clrMapOvr>
    <a:masterClrMapping/>
  </p:clrMapOvr>
</p:sld>
</file>

<file path=ppt/slides/slide1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&gt;/01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11/YY-XXXXr0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63651" y="5386069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139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60E6F49-5E12-F346-867A-2BAE309278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#84</a:t>
            </a:r>
            <a:br>
              <a:rPr lang="en-US" dirty="0"/>
            </a:br>
            <a:r>
              <a:rPr lang="en-US" dirty="0"/>
              <a:t>Create </a:t>
            </a:r>
            <a:r>
              <a:rPr lang="en-US" dirty="0" err="1"/>
              <a:t>TGbc</a:t>
            </a:r>
            <a:r>
              <a:rPr lang="en-US" dirty="0"/>
              <a:t> D1.0 and Approve WG Letter Ballot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BFA331C-ED97-144E-A612-10C923EFBFE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/>
              <a:t>Move to: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Instruct the </a:t>
            </a:r>
            <a:r>
              <a:rPr lang="en-US" sz="1800" dirty="0" err="1"/>
              <a:t>TGbc</a:t>
            </a:r>
            <a:r>
              <a:rPr lang="en-US" sz="1800" dirty="0"/>
              <a:t> editor to prepare IEEE P802.11bc D1.0 by incorporating P802.11bc D0.3 and all accepted changes per motions contained in 11-18/2123r21,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and</a:t>
            </a:r>
          </a:p>
          <a:p>
            <a:pPr lvl="0">
              <a:buFont typeface="Arial" panose="020B0604020202020204" pitchFamily="34" charset="0"/>
              <a:buChar char="•"/>
            </a:pPr>
            <a:r>
              <a:rPr lang="en-US" sz="1800" dirty="0"/>
              <a:t>Approve a 30-day Working Group Technical Letter Ballot asking the question “Should P802.11bc D1.0 be forwarded to SA Ballot?”</a:t>
            </a:r>
          </a:p>
          <a:p>
            <a:pPr marL="0" lvl="0" indent="0"/>
            <a:endParaRPr lang="en-US" dirty="0"/>
          </a:p>
          <a:p>
            <a:pPr marL="0" lvl="0" indent="0"/>
            <a:r>
              <a:rPr lang="en-US" dirty="0"/>
              <a:t>Moved / Second: Stephen McCann / Abhishek Patil</a:t>
            </a:r>
          </a:p>
          <a:p>
            <a:pPr marL="0" lvl="0" indent="0"/>
            <a:r>
              <a:rPr lang="en-US" dirty="0"/>
              <a:t>Approved by unanimous consent (62 people on the call, 36 Voting members present)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FD5D99-0A98-ED4D-92A1-4187DF31D17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A8BDFDA-CDA0-8841-ABCE-640770791BC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6F0109B-86D4-CD4B-9AC0-947591CCD52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31123558"/>
      </p:ext>
    </p:extLst>
  </p:cSld>
  <p:clrMapOvr>
    <a:masterClrMapping/>
  </p:clrMapOvr>
</p:sld>
</file>

<file path=ppt/slides/slide1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&gt;/02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&lt;11-xx/xxxxr0&gt;.</a:t>
            </a:r>
          </a:p>
          <a:p>
            <a:endParaRPr lang="en-US" dirty="0"/>
          </a:p>
          <a:p>
            <a:r>
              <a:rPr lang="en-US" dirty="0"/>
              <a:t>Note: 		Motion is on consent agenda (see Motion #xxx)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8" name="Textfeld 6">
            <a:extLst>
              <a:ext uri="{FF2B5EF4-FFF2-40B4-BE49-F238E27FC236}">
                <a16:creationId xmlns:a16="http://schemas.microsoft.com/office/drawing/2014/main" id="{734D495E-80AA-544D-BC37-7319EE9DC9B9}"/>
              </a:ext>
            </a:extLst>
          </p:cNvPr>
          <p:cNvSpPr txBox="1"/>
          <p:nvPr/>
        </p:nvSpPr>
        <p:spPr>
          <a:xfrm rot="20107319">
            <a:off x="379982" y="3398658"/>
            <a:ext cx="7912744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In case of consent agenda, assure text is the same as on agenda</a:t>
            </a:r>
          </a:p>
        </p:txBody>
      </p:sp>
    </p:spTree>
  </p:cSld>
  <p:clrMapOvr>
    <a:masterClrMapping/>
  </p:clrMapOvr>
</p:sld>
</file>

<file path=ppt/slides/slide1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/>
              <a:t>Authorize ad-hoc meetings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e-DE" dirty="0"/>
              <a:t>•	</a:t>
            </a:r>
            <a:r>
              <a:rPr lang="de-DE" dirty="0" err="1"/>
              <a:t>Authorize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hold an ad-hoc </a:t>
            </a:r>
            <a:r>
              <a:rPr lang="de-DE" dirty="0" err="1"/>
              <a:t>meeting</a:t>
            </a:r>
            <a:r>
              <a:rPr lang="de-DE" dirty="0"/>
              <a:t> on &lt;</a:t>
            </a:r>
            <a:r>
              <a:rPr lang="de-DE" dirty="0" err="1"/>
              <a:t>dates</a:t>
            </a:r>
            <a:r>
              <a:rPr lang="de-DE" dirty="0"/>
              <a:t>&gt; in &lt;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venue</a:t>
            </a:r>
            <a:r>
              <a:rPr lang="de-DE" dirty="0"/>
              <a:t> </a:t>
            </a:r>
            <a:r>
              <a:rPr lang="de-DE" dirty="0" err="1"/>
              <a:t>being</a:t>
            </a:r>
            <a:r>
              <a:rPr lang="de-DE" dirty="0"/>
              <a:t> &lt;</a:t>
            </a:r>
            <a:r>
              <a:rPr lang="de-DE" dirty="0" err="1"/>
              <a:t>preferred</a:t>
            </a:r>
            <a:r>
              <a:rPr lang="de-DE" dirty="0"/>
              <a:t> </a:t>
            </a:r>
            <a:r>
              <a:rPr lang="de-DE" dirty="0" err="1"/>
              <a:t>location</a:t>
            </a:r>
            <a:r>
              <a:rPr lang="de-DE" dirty="0"/>
              <a:t>&gt;,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purpose</a:t>
            </a:r>
            <a:r>
              <a:rPr lang="de-DE" dirty="0"/>
              <a:t> of &lt;</a:t>
            </a:r>
            <a:r>
              <a:rPr lang="de-DE" dirty="0" err="1"/>
              <a:t>purpose</a:t>
            </a:r>
            <a:r>
              <a:rPr lang="de-DE" dirty="0"/>
              <a:t>&gt;.</a:t>
            </a:r>
          </a:p>
          <a:p>
            <a:endParaRPr lang="de-DE" dirty="0"/>
          </a:p>
          <a:p>
            <a:r>
              <a:rPr lang="de-DE" dirty="0"/>
              <a:t>•	[</a:t>
            </a:r>
            <a:r>
              <a:rPr lang="de-DE" dirty="0" err="1"/>
              <a:t>Moved</a:t>
            </a:r>
            <a:r>
              <a:rPr lang="de-DE" dirty="0"/>
              <a:t> </a:t>
            </a:r>
            <a:r>
              <a:rPr lang="de-DE" dirty="0" err="1"/>
              <a:t>by</a:t>
            </a:r>
            <a:r>
              <a:rPr lang="de-DE" dirty="0"/>
              <a:t> &lt;</a:t>
            </a:r>
            <a:r>
              <a:rPr lang="de-DE" dirty="0" err="1"/>
              <a:t>name</a:t>
            </a:r>
            <a:r>
              <a:rPr lang="de-DE" dirty="0"/>
              <a:t>&gt; on behalf of &lt;</a:t>
            </a:r>
            <a:r>
              <a:rPr lang="de-DE" dirty="0" err="1"/>
              <a:t>group</a:t>
            </a:r>
            <a:r>
              <a:rPr lang="de-DE" dirty="0"/>
              <a:t>&gt;</a:t>
            </a:r>
          </a:p>
          <a:p>
            <a:r>
              <a:rPr lang="de-DE" dirty="0"/>
              <a:t>•	&lt;</a:t>
            </a:r>
            <a:r>
              <a:rPr lang="de-DE" dirty="0" err="1"/>
              <a:t>group</a:t>
            </a:r>
            <a:r>
              <a:rPr lang="de-DE" dirty="0"/>
              <a:t>&gt; </a:t>
            </a:r>
            <a:r>
              <a:rPr lang="de-DE" dirty="0" err="1"/>
              <a:t>vote</a:t>
            </a:r>
            <a:r>
              <a:rPr lang="de-DE" dirty="0"/>
              <a:t>: </a:t>
            </a:r>
          </a:p>
          <a:p>
            <a:r>
              <a:rPr lang="de-DE" dirty="0"/>
              <a:t>•	</a:t>
            </a:r>
            <a:r>
              <a:rPr lang="de-DE" dirty="0" err="1"/>
              <a:t>Moved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 </a:t>
            </a:r>
            <a:r>
              <a:rPr lang="de-DE" dirty="0" err="1"/>
              <a:t>Seconded</a:t>
            </a:r>
            <a:r>
              <a:rPr lang="de-DE" dirty="0"/>
              <a:t>: &lt;</a:t>
            </a:r>
            <a:r>
              <a:rPr lang="de-DE" dirty="0" err="1"/>
              <a:t>name</a:t>
            </a:r>
            <a:r>
              <a:rPr lang="de-DE" dirty="0"/>
              <a:t>&gt;, </a:t>
            </a:r>
            <a:r>
              <a:rPr lang="de-DE" dirty="0" err="1"/>
              <a:t>Result</a:t>
            </a:r>
            <a:r>
              <a:rPr lang="de-DE" dirty="0"/>
              <a:t>: y-n-a]</a:t>
            </a:r>
          </a:p>
          <a:p>
            <a:endParaRPr lang="en-US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</p:cSld>
  <p:clrMapOvr>
    <a:masterClrMapping/>
  </p:clrMapOvr>
</p:sld>
</file>

<file path=ppt/slides/slide1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r>
              <a:rPr lang="en-US" dirty="0"/>
              <a:t> </a:t>
            </a:r>
            <a:br>
              <a:rPr lang="en-US" dirty="0"/>
            </a:br>
            <a:r>
              <a:rPr lang="en-US" dirty="0"/>
              <a:t>Authorize </a:t>
            </a:r>
            <a:r>
              <a:rPr lang="en-US" dirty="0" err="1"/>
              <a:t>Telcons</a:t>
            </a:r>
            <a:endParaRPr lang="en-US" dirty="0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</a:t>
            </a:r>
            <a:r>
              <a:rPr lang="de-DE" dirty="0" err="1"/>
              <a:t>approve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schedule</a:t>
            </a:r>
            <a:r>
              <a:rPr lang="de-DE" dirty="0"/>
              <a:t> of </a:t>
            </a:r>
            <a:r>
              <a:rPr lang="de-DE" dirty="0" err="1"/>
              <a:t>teleconferences</a:t>
            </a:r>
            <a:r>
              <a:rPr lang="de-DE" dirty="0"/>
              <a:t> </a:t>
            </a:r>
            <a:r>
              <a:rPr lang="de-DE" dirty="0" err="1"/>
              <a:t>beginning</a:t>
            </a:r>
            <a:r>
              <a:rPr lang="de-DE" dirty="0"/>
              <a:t> no </a:t>
            </a:r>
            <a:r>
              <a:rPr lang="de-DE" dirty="0" err="1"/>
              <a:t>sooner</a:t>
            </a:r>
            <a:r>
              <a:rPr lang="de-DE" dirty="0"/>
              <a:t> </a:t>
            </a:r>
            <a:r>
              <a:rPr lang="de-DE" dirty="0" err="1"/>
              <a:t>than</a:t>
            </a:r>
            <a:r>
              <a:rPr lang="de-DE" dirty="0"/>
              <a:t> &lt;</a:t>
            </a:r>
            <a:r>
              <a:rPr lang="de-DE" dirty="0" err="1"/>
              <a:t>current</a:t>
            </a:r>
            <a:r>
              <a:rPr lang="de-DE" dirty="0"/>
              <a:t> date + 10 </a:t>
            </a:r>
            <a:r>
              <a:rPr lang="de-DE" dirty="0" err="1"/>
              <a:t>days</a:t>
            </a:r>
            <a:r>
              <a:rPr lang="de-DE" dirty="0"/>
              <a:t>&gt; [and </a:t>
            </a:r>
            <a:r>
              <a:rPr lang="de-DE" dirty="0" err="1"/>
              <a:t>ending</a:t>
            </a:r>
            <a:r>
              <a:rPr lang="de-DE" dirty="0"/>
              <a:t> 15 </a:t>
            </a:r>
            <a:r>
              <a:rPr lang="de-DE" dirty="0" err="1"/>
              <a:t>days</a:t>
            </a:r>
            <a:r>
              <a:rPr lang="de-DE" dirty="0"/>
              <a:t> </a:t>
            </a:r>
            <a:r>
              <a:rPr lang="de-DE" dirty="0" err="1"/>
              <a:t>past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end of </a:t>
            </a:r>
            <a:r>
              <a:rPr lang="de-DE" dirty="0" err="1"/>
              <a:t>the</a:t>
            </a:r>
            <a:r>
              <a:rPr lang="de-DE" dirty="0"/>
              <a:t> &lt;date&gt; </a:t>
            </a:r>
            <a:r>
              <a:rPr lang="de-DE" dirty="0" err="1"/>
              <a:t>Plenary</a:t>
            </a:r>
            <a:r>
              <a:rPr lang="de-DE" dirty="0"/>
              <a:t> Session].</a:t>
            </a:r>
          </a:p>
          <a:p>
            <a:r>
              <a:rPr lang="de-DE" dirty="0" err="1"/>
              <a:t>Moved</a:t>
            </a:r>
            <a:r>
              <a:rPr lang="de-DE" dirty="0"/>
              <a:t>: xxx, Second: xxx, </a:t>
            </a:r>
            <a:r>
              <a:rPr lang="de-DE" dirty="0" err="1"/>
              <a:t>Result</a:t>
            </a:r>
            <a:r>
              <a:rPr lang="de-DE" dirty="0"/>
              <a:t> </a:t>
            </a:r>
            <a:r>
              <a:rPr lang="de-DE" dirty="0" err="1"/>
              <a:t>y</a:t>
            </a:r>
            <a:r>
              <a:rPr lang="de-DE" dirty="0"/>
              <a:t>-</a:t>
            </a:r>
            <a:r>
              <a:rPr lang="de-DE" dirty="0" err="1"/>
              <a:t>n</a:t>
            </a:r>
            <a:r>
              <a:rPr lang="de-DE" dirty="0"/>
              <a:t>-a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16395423"/>
              </p:ext>
            </p:extLst>
          </p:nvPr>
        </p:nvGraphicFramePr>
        <p:xfrm>
          <a:off x="914400" y="4221088"/>
          <a:ext cx="7467600" cy="14833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  <p:sp>
        <p:nvSpPr>
          <p:cNvPr id="8" name="TextBox 7">
            <a:extLst>
              <a:ext uri="{FF2B5EF4-FFF2-40B4-BE49-F238E27FC236}">
                <a16:creationId xmlns:a16="http://schemas.microsoft.com/office/drawing/2014/main" id="{CF8B913F-1A24-CE4E-B940-07CBA57A7C5C}"/>
              </a:ext>
            </a:extLst>
          </p:cNvPr>
          <p:cNvSpPr txBox="1"/>
          <p:nvPr/>
        </p:nvSpPr>
        <p:spPr>
          <a:xfrm>
            <a:off x="696912" y="5877272"/>
            <a:ext cx="7685088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600" dirty="0">
                <a:solidFill>
                  <a:schemeClr val="tx1"/>
                </a:solidFill>
              </a:rPr>
              <a:t>Note: Telephone conferences on XXXX and XXX are already approved by the motion from the previous face-to-face meeting.</a:t>
            </a:r>
          </a:p>
        </p:txBody>
      </p:sp>
      <p:sp>
        <p:nvSpPr>
          <p:cNvPr id="9" name="Textfeld 6">
            <a:extLst>
              <a:ext uri="{FF2B5EF4-FFF2-40B4-BE49-F238E27FC236}">
                <a16:creationId xmlns:a16="http://schemas.microsoft.com/office/drawing/2014/main" id="{603CB107-B694-2544-818F-0E1F60581513}"/>
              </a:ext>
            </a:extLst>
          </p:cNvPr>
          <p:cNvSpPr txBox="1"/>
          <p:nvPr/>
        </p:nvSpPr>
        <p:spPr>
          <a:xfrm rot="20107319">
            <a:off x="126942" y="3655598"/>
            <a:ext cx="6452407" cy="83099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  <a:p>
            <a:r>
              <a:rPr lang="en-US" dirty="0">
                <a:solidFill>
                  <a:srgbClr val="FF0000"/>
                </a:solidFill>
              </a:rPr>
              <a:t>Make sure they are the same as on the Chair Slides</a:t>
            </a:r>
          </a:p>
        </p:txBody>
      </p:sp>
    </p:spTree>
  </p:cSld>
  <p:clrMapOvr>
    <a:masterClrMapping/>
  </p:clrMapOvr>
</p:sld>
</file>

<file path=ppt/slides/slide1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</a:t>
            </a:r>
            <a:r>
              <a:rPr lang="en-US" dirty="0" err="1"/>
              <a:t>nn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as shown on slide &lt;XXX&gt; of document 11-yy/xxxxr0.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</a:t>
            </a:r>
          </a:p>
          <a:p>
            <a:pPr>
              <a:buFont typeface="Arial"/>
              <a:buChar char="•"/>
            </a:pPr>
            <a:r>
              <a:rPr lang="en-US" dirty="0"/>
              <a:t>Second:</a:t>
            </a:r>
          </a:p>
          <a:p>
            <a:pPr>
              <a:buFont typeface="Arial"/>
              <a:buChar char="•"/>
            </a:pPr>
            <a:r>
              <a:rPr lang="en-US" dirty="0"/>
              <a:t>Y/N/A: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2611618" y="3297837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</p:cSld>
  <p:clrMapOvr>
    <a:masterClrMapping/>
  </p:clrMapOvr>
</p:sld>
</file>

<file path=ppt/slides/slide1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el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Templates</a:t>
            </a:r>
          </a:p>
        </p:txBody>
      </p:sp>
      <p:sp>
        <p:nvSpPr>
          <p:cNvPr id="8" name="Textplatzhalter 7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Selected motion templates per 11-08/762</a:t>
            </a:r>
          </a:p>
        </p:txBody>
      </p:sp>
      <p:sp>
        <p:nvSpPr>
          <p:cNvPr id="6" name="Datumsplatzhalter 5"/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144</a:t>
            </a:fld>
            <a:endParaRPr lang="en-GB" dirty="0"/>
          </a:p>
        </p:txBody>
      </p:sp>
    </p:spTree>
  </p:cSld>
  <p:clrMapOvr>
    <a:masterClrMapping/>
  </p:clrMapOvr>
</p:sld>
</file>

<file path=ppt/slides/slide1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Modification of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revised agenda for the BCS TIG/SG as contained in document 11/YY-</a:t>
            </a:r>
            <a:r>
              <a:rPr lang="en-US" dirty="0" err="1"/>
              <a:t>XXXXrY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Mover:</a:t>
            </a:r>
          </a:p>
          <a:p>
            <a:r>
              <a:rPr lang="en-US" dirty="0"/>
              <a:t>Second:</a:t>
            </a:r>
          </a:p>
          <a:p>
            <a:endParaRPr lang="en-US" dirty="0"/>
          </a:p>
          <a:p>
            <a:r>
              <a:rPr lang="en-US" strike="sngStrike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7" name="Textfeld 6"/>
          <p:cNvSpPr txBox="1"/>
          <p:nvPr/>
        </p:nvSpPr>
        <p:spPr>
          <a:xfrm rot="20107319">
            <a:off x="4146404" y="2664046"/>
            <a:ext cx="1953930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dirty="0">
                <a:solidFill>
                  <a:srgbClr val="FF0000"/>
                </a:solidFill>
              </a:rPr>
              <a:t>Update HERE</a:t>
            </a:r>
          </a:p>
        </p:txBody>
      </p:sp>
    </p:spTree>
    <p:extLst>
      <p:ext uri="{BB962C8B-B14F-4D97-AF65-F5344CB8AC3E}">
        <p14:creationId xmlns:p14="http://schemas.microsoft.com/office/powerpoint/2010/main" val="3917082133"/>
      </p:ext>
    </p:extLst>
  </p:cSld>
  <p:clrMapOvr>
    <a:masterClrMapping/>
  </p:clrMapOvr>
</p:sld>
</file>

<file path=ppt/slides/slide1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8FB49E6-C9F2-BA46-8D70-CC4C9E4079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PAR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4A59A3B-175A-DA46-93D8-4AC6DADCD6B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PAR contained in the document referenced below meets IEEE-SA guidelines,</a:t>
            </a:r>
          </a:p>
          <a:p>
            <a:r>
              <a:rPr lang="en-US" dirty="0"/>
              <a:t>request that the PAR contained in &lt;document-reference&gt; be posted to the IEEE 802 Executive Committee (EC) agenda for WG 802 preview and EC approval to submit to </a:t>
            </a:r>
            <a:r>
              <a:rPr lang="en-US" dirty="0" err="1"/>
              <a:t>NesCom</a:t>
            </a:r>
            <a:r>
              <a:rPr lang="en-US" dirty="0"/>
              <a:t>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5B22E56-36E1-2442-99B0-F46FBF8F4D6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B331621C-11E0-4A4E-9A3C-F4A204027FB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244C7A1-A8D9-7F4E-B4F8-5987FE760C58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921859984"/>
      </p:ext>
    </p:extLst>
  </p:cSld>
  <p:clrMapOvr>
    <a:masterClrMapping/>
  </p:clrMapOvr>
</p:sld>
</file>

<file path=ppt/slides/slide1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8504822-9020-B046-A211-2B4B2F4FE9C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#&lt;</a:t>
            </a:r>
            <a:r>
              <a:rPr lang="en-US" dirty="0" err="1"/>
              <a:t>yymm</a:t>
            </a:r>
            <a:r>
              <a:rPr lang="en-US" dirty="0"/>
              <a:t>&gt;/&lt;</a:t>
            </a:r>
            <a:r>
              <a:rPr lang="en-US" dirty="0" err="1"/>
              <a:t>nn</a:t>
            </a:r>
            <a:r>
              <a:rPr lang="en-US" dirty="0"/>
              <a:t>&gt;</a:t>
            </a:r>
            <a:br>
              <a:rPr lang="en-US" dirty="0"/>
            </a:br>
            <a:r>
              <a:rPr lang="en-US" dirty="0"/>
              <a:t>Approve BCS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B87219E-D46F-9041-99F9-92C5F6F5FC3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Believing that the CSD contained in the document referenced below meets IEEE 802 guidelines,</a:t>
            </a:r>
          </a:p>
          <a:p>
            <a:r>
              <a:rPr lang="en-US" dirty="0"/>
              <a:t>request that the CSD contained in &lt;document-reference&gt; be posted to the IEEE 802 Executive Committee (EC) agenda for WG 802 preview and EC approval.</a:t>
            </a:r>
          </a:p>
          <a:p>
            <a:endParaRPr lang="en-US" dirty="0"/>
          </a:p>
          <a:p>
            <a:r>
              <a:rPr lang="en-US" dirty="0"/>
              <a:t>•	[Moved by &lt;name&gt; on behalf of &lt;group&gt;</a:t>
            </a:r>
          </a:p>
          <a:p>
            <a:r>
              <a:rPr lang="en-US" dirty="0"/>
              <a:t>•	&lt;group&gt; vote: ]</a:t>
            </a:r>
          </a:p>
          <a:p>
            <a:r>
              <a:rPr lang="en-US" dirty="0"/>
              <a:t>•	[Moved: &lt;name&gt;,  Seconded: &lt;name&gt;, Result: y-n-a]</a:t>
            </a:r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E84D3A4-E72A-124F-BFA5-2AF3658BED72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3519CD-FD65-8249-97C7-A9F0A2C893C6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9D21873-4F59-D84C-9739-1E60AD6C7570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654923400"/>
      </p:ext>
    </p:extLst>
  </p:cSld>
  <p:clrMapOvr>
    <a:masterClrMapping/>
  </p:clrMapOvr>
</p:sld>
</file>

<file path=ppt/slides/slide1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714348" y="357166"/>
            <a:ext cx="2374889" cy="273050"/>
          </a:xfrm>
        </p:spPr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6215074" y="6475413"/>
            <a:ext cx="232726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531D307C-65C7-4BB3-B44A-1501D36803F7}" type="slidenum">
              <a:rPr lang="en-GB"/>
              <a:pPr/>
              <a:t>148</a:t>
            </a:fld>
            <a:endParaRPr lang="en-GB"/>
          </a:p>
        </p:txBody>
      </p:sp>
      <p:sp>
        <p:nvSpPr>
          <p:cNvPr id="11265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References</a:t>
            </a:r>
          </a:p>
        </p:txBody>
      </p:sp>
      <p:sp>
        <p:nvSpPr>
          <p:cNvPr id="11266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208463"/>
          </a:xfrm>
          <a:ln/>
        </p:spPr>
        <p:txBody>
          <a:bodyPr/>
          <a:lstStyle/>
          <a:p>
            <a:r>
              <a:rPr lang="en-US" dirty="0"/>
              <a:t>Motion Templates (</a:t>
            </a:r>
            <a:r>
              <a:rPr lang="en-US" dirty="0">
                <a:hlinkClick r:id="rId3"/>
              </a:rPr>
              <a:t>11-08/762</a:t>
            </a:r>
            <a:r>
              <a:rPr lang="en-US" dirty="0"/>
              <a:t>) 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Modified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11/20-1625r2</a:t>
            </a:r>
          </a:p>
          <a:p>
            <a:endParaRPr lang="en-US" dirty="0"/>
          </a:p>
          <a:p>
            <a:r>
              <a:rPr lang="en-US" dirty="0"/>
              <a:t>Mover:	Hitoshi Morioka / Abhishek Patil</a:t>
            </a:r>
          </a:p>
          <a:p>
            <a:r>
              <a:rPr lang="en-US" dirty="0"/>
              <a:t>Second:	</a:t>
            </a:r>
          </a:p>
          <a:p>
            <a:endParaRPr lang="en-US" dirty="0"/>
          </a:p>
          <a:p>
            <a:r>
              <a:rPr lang="en-US" strike="sngStrike" dirty="0"/>
              <a:t>Approved by unanimous consent 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5549987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DA0ED2-D84E-894C-94DE-5399D577D73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Reaffirmation of </a:t>
            </a:r>
            <a:r>
              <a:rPr lang="en-US" dirty="0" err="1"/>
              <a:t>TGbc</a:t>
            </a:r>
            <a:r>
              <a:rPr lang="en-US" dirty="0"/>
              <a:t> CSD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B2FAAA8-2461-7844-9A88-25A79BA6B6A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reaffirm the </a:t>
            </a:r>
            <a:r>
              <a:rPr lang="en-US" dirty="0" err="1"/>
              <a:t>TGbc</a:t>
            </a:r>
            <a:r>
              <a:rPr lang="en-US" dirty="0"/>
              <a:t> CSD as contained in </a:t>
            </a:r>
            <a:r>
              <a:rPr lang="en-US" dirty="0">
                <a:hlinkClick r:id="rId2"/>
              </a:rPr>
              <a:t>https://mentor.ieee.org/802-ec/dcn/18/ec-18-0250-00-ACSD-p802-11bc.pdf</a:t>
            </a:r>
            <a:endParaRPr lang="en-US" dirty="0"/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r>
              <a:rPr lang="en-US" dirty="0"/>
              <a:t>Second:	Stephen McCann</a:t>
            </a:r>
          </a:p>
          <a:p>
            <a:pPr marL="0" indent="0"/>
            <a:r>
              <a:rPr lang="en-US" dirty="0"/>
              <a:t>Approved by unanimous consent (20 participants in the call; 15 voting members)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D787B17-3DA4-6648-8A77-8017D5FBEEBE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B469B08-16D8-7841-BE86-AC3760D9F118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DA826C89-24C2-7D4E-87DB-02FA6121D94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6335175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dirty="0"/>
              <a:t>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n/a</a:t>
            </a:r>
          </a:p>
          <a:p>
            <a:r>
              <a:rPr lang="en-US" dirty="0"/>
              <a:t>Straw Polls  #23 -- #26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17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44460567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</a:t>
            </a:r>
            <a:r>
              <a:rPr lang="en-US" dirty="0">
                <a:solidFill>
                  <a:srgbClr val="FF0000"/>
                </a:solidFill>
              </a:rPr>
              <a:t>2</a:t>
            </a:r>
            <a:r>
              <a:rPr lang="en-US" dirty="0"/>
              <a:t>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subsequent call.</a:t>
            </a:r>
          </a:p>
          <a:p>
            <a:pPr marL="0" indent="0"/>
            <a:r>
              <a:rPr lang="en-US" sz="1600" dirty="0"/>
              <a:t>Note: this straw poll makes the former straw poll #23 obsolete.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1876631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11-20/1613r1 (D0.2 Editorial Comments , Hitoshi Morioka (SRC Software)).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19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68599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e Placeholder 3"/>
          <p:cNvSpPr>
            <a:spLocks noGrp="1"/>
          </p:cNvSpPr>
          <p:nvPr>
            <p:ph type="dt" idx="15"/>
          </p:nvPr>
        </p:nvSpPr>
        <p:spPr>
          <a:xfrm>
            <a:off x="696912" y="333375"/>
            <a:ext cx="2589203" cy="273050"/>
          </a:xfrm>
        </p:spPr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idx="14"/>
          </p:nvPr>
        </p:nvSpPr>
        <p:spPr>
          <a:xfrm>
            <a:off x="5500694" y="6475413"/>
            <a:ext cx="3041644" cy="180975"/>
          </a:xfrm>
        </p:spPr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51F4386-A5E2-41A1-B4D0-BE653C929E06}" type="slidenum">
              <a:rPr lang="en-GB"/>
              <a:pPr/>
              <a:t>2</a:t>
            </a:fld>
            <a:endParaRPr lang="en-GB"/>
          </a:p>
        </p:txBody>
      </p:sp>
      <p:sp>
        <p:nvSpPr>
          <p:cNvPr id="4097" name="Rectangle 1"/>
          <p:cNvSpPr>
            <a:spLocks noGrp="1" noChangeArrowheads="1"/>
          </p:cNvSpPr>
          <p:nvPr>
            <p:ph type="title"/>
          </p:nvPr>
        </p:nvSpPr>
        <p:spPr>
          <a:xfrm>
            <a:off x="685800" y="685800"/>
            <a:ext cx="7772400" cy="1066800"/>
          </a:xfrm>
          <a:ln/>
        </p:spPr>
        <p:txBody>
          <a:bodyPr/>
          <a:lstStyle/>
          <a:p>
            <a:pPr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</a:pPr>
            <a:r>
              <a:rPr lang="en-GB"/>
              <a:t>Abstract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85800" y="1981200"/>
            <a:ext cx="7772400" cy="4114800"/>
          </a:xfrm>
          <a:ln/>
        </p:spPr>
        <p:txBody>
          <a:bodyPr/>
          <a:lstStyle/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 Booklet for the Enhanced Broadcast Services (BCS) Task Group (</a:t>
            </a:r>
            <a:r>
              <a:rPr lang="en-GB" dirty="0" err="1"/>
              <a:t>TGbc</a:t>
            </a:r>
            <a:r>
              <a:rPr lang="en-GB" dirty="0"/>
              <a:t>).</a:t>
            </a:r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endParaRPr lang="en-GB" dirty="0"/>
          </a:p>
          <a:p>
            <a:pPr>
              <a:tabLst>
                <a:tab pos="912813" algn="l"/>
                <a:tab pos="1827213" algn="l"/>
                <a:tab pos="2741613" algn="l"/>
                <a:tab pos="3656013" algn="l"/>
                <a:tab pos="4570413" algn="l"/>
                <a:tab pos="5484813" algn="l"/>
                <a:tab pos="6399213" algn="l"/>
                <a:tab pos="7313613" algn="l"/>
                <a:tab pos="8228013" algn="l"/>
                <a:tab pos="9142413" algn="l"/>
                <a:tab pos="10056813" algn="l"/>
              </a:tabLst>
            </a:pPr>
            <a:r>
              <a:rPr lang="en-GB" dirty="0"/>
              <a:t>Motions are consecutively numbered since the formation of the task group.</a:t>
            </a: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0" nodeType="mainSeq"/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	11-20/1525r1 (MLME For </a:t>
            </a:r>
            <a:r>
              <a:rPr lang="en-US" dirty="0" err="1"/>
              <a:t>eBCS</a:t>
            </a:r>
            <a:r>
              <a:rPr lang="en-US" dirty="0"/>
              <a:t> Termination Notice; 	</a:t>
            </a:r>
            <a:r>
              <a:rPr lang="en-US" dirty="0" err="1"/>
              <a:t>Xiaofei</a:t>
            </a:r>
            <a:r>
              <a:rPr lang="en-US" dirty="0"/>
              <a:t> Wang (</a:t>
            </a:r>
            <a:r>
              <a:rPr lang="en-US" dirty="0" err="1"/>
              <a:t>InterDigital</a:t>
            </a:r>
            <a:r>
              <a:rPr lang="en-US" dirty="0"/>
              <a:t>)).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66309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Would you support the following action: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Approve the suggested changes to the </a:t>
            </a:r>
            <a:r>
              <a:rPr lang="en-US" dirty="0" err="1"/>
              <a:t>TGbc</a:t>
            </a:r>
            <a:r>
              <a:rPr lang="en-US" dirty="0"/>
              <a:t> draft as contained in 11-20/1513r1 (H. Morioka: Proposed Text for </a:t>
            </a:r>
            <a:r>
              <a:rPr lang="en-US" dirty="0" err="1"/>
              <a:t>eBCS</a:t>
            </a:r>
            <a:r>
              <a:rPr lang="en-US" dirty="0"/>
              <a:t> Info in Clause 6).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Approved with Unanimous Consent</a:t>
            </a:r>
          </a:p>
          <a:p>
            <a:pPr marL="0" indent="0"/>
            <a:endParaRPr lang="en-US" dirty="0"/>
          </a:p>
          <a:p>
            <a:pPr marL="0" indent="0"/>
            <a:r>
              <a:rPr lang="en-US" sz="1600" dirty="0"/>
              <a:t>Note: this straw poll does not immediately modify the draft. Its intend is to probe for support of the action in order to prepare a corresponding motion in a </a:t>
            </a:r>
            <a:r>
              <a:rPr lang="en-US" sz="1600" dirty="0" err="1"/>
              <a:t>subsequennt</a:t>
            </a:r>
            <a:r>
              <a:rPr lang="en-US" sz="1600" dirty="0"/>
              <a:t> call</a:t>
            </a:r>
          </a:p>
          <a:p>
            <a:pPr marL="0" indent="0"/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F7093ADF-B91C-C342-BF00-0DBFD5936D41}"/>
              </a:ext>
            </a:extLst>
          </p:cNvPr>
          <p:cNvSpPr txBox="1"/>
          <p:nvPr/>
        </p:nvSpPr>
        <p:spPr>
          <a:xfrm rot="19118429">
            <a:off x="6017475" y="1335513"/>
            <a:ext cx="2736304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>
                <a:solidFill>
                  <a:srgbClr val="FF0000"/>
                </a:solidFill>
              </a:rPr>
              <a:t>Obsolete </a:t>
            </a:r>
            <a:r>
              <a:rPr lang="de-DE" dirty="0" err="1">
                <a:solidFill>
                  <a:srgbClr val="FF0000"/>
                </a:solidFill>
              </a:rPr>
              <a:t>by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straw</a:t>
            </a:r>
            <a:r>
              <a:rPr lang="de-DE" dirty="0">
                <a:solidFill>
                  <a:srgbClr val="FF0000"/>
                </a:solidFill>
              </a:rPr>
              <a:t> </a:t>
            </a:r>
            <a:r>
              <a:rPr lang="de-DE" dirty="0" err="1">
                <a:solidFill>
                  <a:srgbClr val="FF0000"/>
                </a:solidFill>
              </a:rPr>
              <a:t>poll</a:t>
            </a:r>
            <a:r>
              <a:rPr lang="de-DE" dirty="0">
                <a:solidFill>
                  <a:srgbClr val="FF0000"/>
                </a:solidFill>
              </a:rPr>
              <a:t> #26</a:t>
            </a:r>
          </a:p>
        </p:txBody>
      </p:sp>
    </p:spTree>
    <p:extLst>
      <p:ext uri="{BB962C8B-B14F-4D97-AF65-F5344CB8AC3E}">
        <p14:creationId xmlns:p14="http://schemas.microsoft.com/office/powerpoint/2010/main" val="2641255281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#69 </a:t>
            </a:r>
            <a:r>
              <a:rPr lang="en-US"/>
              <a:t>-- #77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Interim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22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7076319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11/20-1361r2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18224104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#70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11-20/1083r0 (July online plenary),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11-20/1201r0 (Aug 4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11-20/1207r0 (Aug 11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11-20/1244r1 (Aug 18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11-20/1306r2 (Aug 25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11-20/1382r0 (Sep 1 telco), and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11-20/1426r0 (Sep 8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20104786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#71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”2020-08-25 ready for motion” and “2020-09-01 ready for motion” tabs of 11-20/1173r7.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76438672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#72</a:t>
            </a:r>
            <a:br>
              <a:rPr lang="en-US" dirty="0"/>
            </a:br>
            <a:r>
              <a:rPr lang="en-US" dirty="0"/>
              <a:t>Approval of CRs agreed to in </a:t>
            </a:r>
            <a:r>
              <a:rPr lang="en-US" dirty="0" err="1"/>
              <a:t>telcos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20200914Moriokareadyformotion” tab of 11-20/1173r8.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Hitoshi Morioka/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86289951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#73</a:t>
            </a:r>
            <a:br>
              <a:rPr lang="en-US" dirty="0"/>
            </a:br>
            <a:r>
              <a:rPr lang="en-US" dirty="0"/>
              <a:t>Approval of CRs agreed on 9/14 2020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“2020-09-14b - ready for motion” tab of 11-20/1173r9.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 / Carol Ansley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38926952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#74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Vice Chair Election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Approve</a:t>
            </a:r>
          </a:p>
          <a:p>
            <a:r>
              <a:rPr lang="en-US" sz="1600" b="0" dirty="0"/>
              <a:t>			Hitoshi Morioka (SRC Software) and</a:t>
            </a:r>
          </a:p>
          <a:p>
            <a:r>
              <a:rPr lang="en-US" sz="1600" b="0" dirty="0"/>
              <a:t>			Stephen McCann (SELF)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Vice Chairs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 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Second:	Antonio</a:t>
            </a:r>
          </a:p>
          <a:p>
            <a:r>
              <a:rPr lang="en-GB" sz="1600" dirty="0"/>
              <a:t>Approved by unanimous consent – There were 18 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67914060"/>
      </p:ext>
    </p:extLst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Secretary Confirmation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Move to:</a:t>
            </a:r>
          </a:p>
          <a:p>
            <a:r>
              <a:rPr lang="en-US" sz="1600" b="0" dirty="0"/>
              <a:t>	Confirm</a:t>
            </a:r>
          </a:p>
          <a:p>
            <a:r>
              <a:rPr lang="en-US" sz="1600" b="0" dirty="0"/>
              <a:t>			</a:t>
            </a:r>
            <a:r>
              <a:rPr lang="en-US" sz="1600" b="0" dirty="0" err="1"/>
              <a:t>Xiaofei</a:t>
            </a:r>
            <a:r>
              <a:rPr lang="en-US" sz="1600" b="0" dirty="0"/>
              <a:t> Wang (Interdigital)</a:t>
            </a:r>
          </a:p>
          <a:p>
            <a:r>
              <a:rPr lang="en-US" sz="1600" b="0" dirty="0"/>
              <a:t>	as </a:t>
            </a:r>
            <a:r>
              <a:rPr lang="en-US" sz="1600" b="0" dirty="0" err="1"/>
              <a:t>TGbc</a:t>
            </a:r>
            <a:r>
              <a:rPr lang="en-US" sz="1600" b="0" dirty="0"/>
              <a:t> Secretary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Mover: Stephen</a:t>
            </a:r>
          </a:p>
          <a:p>
            <a:r>
              <a:rPr lang="en-GB" sz="1600" dirty="0"/>
              <a:t>Second:	</a:t>
            </a:r>
            <a:r>
              <a:rPr lang="en-GB" sz="1600" dirty="0" err="1"/>
              <a:t>Abhi</a:t>
            </a:r>
            <a:endParaRPr lang="en-GB" sz="1600" dirty="0"/>
          </a:p>
          <a:p>
            <a:r>
              <a:rPr lang="en-GB" sz="1600" dirty="0"/>
              <a:t>Approved by unanimous consent -- There </a:t>
            </a:r>
            <a:r>
              <a:rPr lang="en-GB" sz="1600"/>
              <a:t>were 17 </a:t>
            </a:r>
            <a:r>
              <a:rPr lang="en-GB" sz="1600" dirty="0"/>
              <a:t>people on the call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29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1375680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2021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#85 -- #??</a:t>
            </a:r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614604369"/>
      </p:ext>
    </p:extLst>
  </p:cSld>
  <p:clrMapOvr>
    <a:masterClrMapping/>
  </p:clrMapOvr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#76</a:t>
            </a:r>
            <a:br>
              <a:rPr lang="en-US" dirty="0"/>
            </a:br>
            <a:r>
              <a:rPr lang="en-US" dirty="0"/>
              <a:t>Approval of CRs agreed on 9/15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“2020-09-15 - ready for motion” tab of 11-20/1173r10.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/ Stephen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906564828"/>
      </p:ext>
    </p:extLst>
  </p:cSld>
  <p:clrMapOvr>
    <a:masterClrMapping/>
  </p:clrMapOvr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#77</a:t>
            </a:r>
            <a:br>
              <a:rPr lang="en-US" dirty="0"/>
            </a:br>
            <a:r>
              <a:rPr lang="en-US" dirty="0"/>
              <a:t>Approval of CRs agreed on 9/17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comment resolutions as contained in the “2020-09-17 - ready for motion” tab of 11-20/1173r11.</a:t>
            </a:r>
          </a:p>
          <a:p>
            <a:pPr>
              <a:buFont typeface="Times New Roman" pitchFamily="16" charset="0"/>
              <a:buChar char="•"/>
            </a:pPr>
            <a:endParaRPr lang="en-GB" sz="1600" dirty="0"/>
          </a:p>
          <a:p>
            <a:r>
              <a:rPr lang="en-GB" sz="1600" dirty="0"/>
              <a:t>Mover/Second:	Stephen / </a:t>
            </a:r>
            <a:r>
              <a:rPr lang="en-GB" sz="1600" dirty="0" err="1"/>
              <a:t>Xiaofei</a:t>
            </a:r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59042791"/>
      </p:ext>
    </p:extLst>
  </p:cSld>
  <p:clrMapOvr>
    <a:masterClrMapping/>
  </p:clrMapOvr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July and September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#21 -- #22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52095967"/>
      </p:ext>
    </p:extLst>
  </p:cSld>
  <p:clrMapOvr>
    <a:masterClrMapping/>
  </p:clrMapOvr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“2020-09-01 – </a:t>
            </a:r>
            <a:r>
              <a:rPr lang="en-US" dirty="0" err="1"/>
              <a:t>Abhi</a:t>
            </a:r>
            <a:r>
              <a:rPr lang="en-US" dirty="0"/>
              <a:t> Straw Poll” tab of 11-20/1173r7?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31822410"/>
      </p:ext>
    </p:extLst>
  </p:cSld>
  <p:clrMapOvr>
    <a:masterClrMapping/>
  </p:clrMapOvr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2A17B30-88E6-BA45-9F55-9947856289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10C8B1F-DE42-5749-9F20-961948647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you support the proposed comment resolutions as contained in the “2020-08-25 – </a:t>
            </a:r>
            <a:r>
              <a:rPr lang="en-US" dirty="0" err="1"/>
              <a:t>Abhi</a:t>
            </a:r>
            <a:r>
              <a:rPr lang="en-US" dirty="0"/>
              <a:t> Straw Poll” tab of 11-20/1173r5?</a:t>
            </a:r>
          </a:p>
          <a:p>
            <a:endParaRPr lang="en-US" dirty="0"/>
          </a:p>
          <a:p>
            <a:r>
              <a:rPr lang="en-US" dirty="0"/>
              <a:t>Y/N/A:</a:t>
            </a:r>
          </a:p>
          <a:p>
            <a:endParaRPr lang="en-US" dirty="0"/>
          </a:p>
          <a:p>
            <a:r>
              <a:rPr lang="en-US" dirty="0"/>
              <a:t>Straw Poll supported by unanimous consent (with </a:t>
            </a:r>
            <a:r>
              <a:rPr lang="en-US"/>
              <a:t>one abstain).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669981-A62B-8D43-B6E3-50A26427A7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4F7B3A9-605B-8A4C-AF91-B01EECFA660C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3DB7B4C-BFF7-2143-AA20-168A2015C9E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45543170"/>
      </p:ext>
    </p:extLst>
  </p:cSld>
  <p:clrMapOvr>
    <a:masterClrMapping/>
  </p:clrMapOvr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#65 -- #68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35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78262325"/>
      </p:ext>
    </p:extLst>
  </p:cSld>
  <p:clrMapOvr>
    <a:masterClrMapping/>
  </p:clrMapOvr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11/20-0999r1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9843082"/>
      </p:ext>
    </p:extLst>
  </p:cSld>
  <p:clrMapOvr>
    <a:masterClrMapping/>
  </p:clrMapOvr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11-19/2114r0 (Irvine Face-to-face meeting)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11-20/0229r0 (Feb 11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11-20/0230r0 (Feb 25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11-20/0231r0 (Mar 10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11-20/0232r0 (Mar 17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11-20/0437r1 (Mar 31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11-20/0438r0 (Apr 28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11-20/0754r0 (May 12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11-20/0785r0 (May 19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11-20/0850r0 (Jun 2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11-20/0880r1 (Jun 9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tx1"/>
                </a:solidFill>
              </a:rPr>
              <a:t>11-20/0945r1 (Jun 23 telco)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>
                <a:solidFill>
                  <a:schemeClr val="accent6"/>
                </a:solidFill>
              </a:rPr>
              <a:t>11-20/1023r0 (Jul 8 telco)</a:t>
            </a:r>
          </a:p>
          <a:p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066555" y="2636912"/>
            <a:ext cx="2952328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</p:txBody>
      </p:sp>
    </p:spTree>
    <p:extLst>
      <p:ext uri="{BB962C8B-B14F-4D97-AF65-F5344CB8AC3E}">
        <p14:creationId xmlns:p14="http://schemas.microsoft.com/office/powerpoint/2010/main" val="2716680065"/>
      </p:ext>
    </p:extLst>
  </p:cSld>
  <p:clrMapOvr>
    <a:masterClrMapping/>
  </p:clrMapOvr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2800" dirty="0"/>
              <a:t>Motion #67</a:t>
            </a:r>
            <a:br>
              <a:rPr lang="en-US" sz="2800" dirty="0"/>
            </a:br>
            <a:r>
              <a:rPr lang="en-US" sz="2800" dirty="0"/>
              <a:t>Approval of speculative edits of the SFD &amp; Creation of D0.1 &amp; 10-day Comment Collection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1600" dirty="0"/>
              <a:t>Move to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Approve the speculative edits of the SFD as contained in 11-20/0677r</a:t>
            </a:r>
            <a:r>
              <a:rPr lang="en-US" sz="1600" dirty="0">
                <a:solidFill>
                  <a:schemeClr val="accent6"/>
                </a:solidFill>
              </a:rPr>
              <a:t>2</a:t>
            </a:r>
            <a:r>
              <a:rPr lang="en-US" sz="1600" dirty="0">
                <a:solidFill>
                  <a:schemeClr val="tx1"/>
                </a:solidFill>
              </a:rPr>
              <a:t>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update the (approved)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11-19/1429r3 accordingly and create a new revision R4,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/>
              <a:t>Close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as contained in 11-19/1429r4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tx1"/>
                </a:solidFill>
              </a:rPr>
              <a:t>Instruct the Editor to convert the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Specification Framework Document into a </a:t>
            </a:r>
            <a:r>
              <a:rPr lang="en-US" sz="1600" dirty="0" err="1">
                <a:solidFill>
                  <a:schemeClr val="tx1"/>
                </a:solidFill>
              </a:rPr>
              <a:t>TGbc</a:t>
            </a:r>
            <a:r>
              <a:rPr lang="en-US" sz="1600" dirty="0">
                <a:solidFill>
                  <a:schemeClr val="tx1"/>
                </a:solidFill>
              </a:rPr>
              <a:t> Draft D0.1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sz="1600" dirty="0">
                <a:solidFill>
                  <a:schemeClr val="accent6"/>
                </a:solidFill>
              </a:rPr>
              <a:t>Authorize a 10-day ”Comment Collection” on D0.1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GB" sz="1600" dirty="0"/>
              <a:t>Mover/Second:	Hitoshi Morioka / </a:t>
            </a:r>
            <a:r>
              <a:rPr lang="en-GB" sz="1600" dirty="0" err="1"/>
              <a:t>Xiaofei</a:t>
            </a:r>
            <a:r>
              <a:rPr lang="en-GB" sz="1600" dirty="0"/>
              <a:t> Wang</a:t>
            </a:r>
          </a:p>
          <a:p>
            <a:pPr marL="0" indent="0"/>
            <a:endParaRPr lang="en-US" sz="1600" dirty="0">
              <a:solidFill>
                <a:schemeClr val="tx1"/>
              </a:solidFill>
            </a:endParaRPr>
          </a:p>
          <a:p>
            <a:pPr marL="0" indent="0"/>
            <a:r>
              <a:rPr lang="en-US" sz="1600" dirty="0">
                <a:solidFill>
                  <a:schemeClr val="tx1"/>
                </a:solidFill>
              </a:rPr>
              <a:t>Yes / No / Abstain: Approved by unanimous consent</a:t>
            </a:r>
            <a:endParaRPr lang="en-US" sz="1600" dirty="0">
              <a:solidFill>
                <a:srgbClr val="FF0000"/>
              </a:solidFill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7779FBFD-DCF7-9649-819B-7FE9457B2524}"/>
              </a:ext>
            </a:extLst>
          </p:cNvPr>
          <p:cNvSpPr txBox="1"/>
          <p:nvPr/>
        </p:nvSpPr>
        <p:spPr>
          <a:xfrm rot="1969673">
            <a:off x="6327723" y="4800474"/>
            <a:ext cx="2785034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800" dirty="0">
                <a:solidFill>
                  <a:schemeClr val="accent6"/>
                </a:solidFill>
              </a:rPr>
              <a:t>Note: Motion text copied from 11-20/0935r1.</a:t>
            </a:r>
            <a:br>
              <a:rPr lang="en-US" sz="1800" dirty="0">
                <a:solidFill>
                  <a:schemeClr val="accent6"/>
                </a:solidFill>
              </a:rPr>
            </a:br>
            <a:r>
              <a:rPr lang="en-US" sz="1800" dirty="0">
                <a:solidFill>
                  <a:schemeClr val="accent6"/>
                </a:solidFill>
              </a:rPr>
              <a:t>Draft text approved by WG Chair</a:t>
            </a:r>
          </a:p>
          <a:p>
            <a:r>
              <a:rPr lang="en-US" sz="1800" dirty="0">
                <a:solidFill>
                  <a:schemeClr val="accent6"/>
                </a:solidFill>
              </a:rPr>
              <a:t>Addition in BLUE</a:t>
            </a:r>
          </a:p>
        </p:txBody>
      </p:sp>
    </p:spTree>
    <p:extLst>
      <p:ext uri="{BB962C8B-B14F-4D97-AF65-F5344CB8AC3E}">
        <p14:creationId xmlns:p14="http://schemas.microsoft.com/office/powerpoint/2010/main" val="728415278"/>
      </p:ext>
    </p:extLst>
  </p:cSld>
  <p:clrMapOvr>
    <a:masterClrMapping/>
  </p:clrMapOvr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#68</a:t>
            </a:r>
            <a:br>
              <a:rPr lang="en-US" dirty="0"/>
            </a:br>
            <a:r>
              <a:rPr lang="en-US" dirty="0"/>
              <a:t>Approval of Timeline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</a:t>
            </a:r>
            <a:r>
              <a:rPr lang="en-GB" sz="1600" dirty="0" err="1"/>
              <a:t>TGbc</a:t>
            </a:r>
            <a:r>
              <a:rPr lang="en-GB" sz="1600" dirty="0"/>
              <a:t> Timeline as contained in 11-2</a:t>
            </a:r>
            <a:r>
              <a:rPr lang="en-GB" sz="1600" dirty="0">
                <a:solidFill>
                  <a:schemeClr val="tx1"/>
                </a:solidFill>
              </a:rPr>
              <a:t>0/1000r0</a:t>
            </a:r>
            <a:r>
              <a:rPr lang="en-GB" sz="1600" dirty="0"/>
              <a:t> slide 31</a:t>
            </a:r>
          </a:p>
          <a:p>
            <a:pPr lvl="1">
              <a:buFont typeface="Times New Roman" pitchFamily="16" charset="0"/>
              <a:buChar char="•"/>
            </a:pPr>
            <a:endParaRPr lang="en-GB" sz="1400" dirty="0"/>
          </a:p>
          <a:p>
            <a:r>
              <a:rPr lang="en-GB" sz="1600" dirty="0"/>
              <a:t>Mover/Second:	</a:t>
            </a:r>
            <a:r>
              <a:rPr lang="en-GB" sz="1600" dirty="0" err="1"/>
              <a:t>Xiaofei</a:t>
            </a:r>
            <a:r>
              <a:rPr lang="en-GB" sz="1600" dirty="0"/>
              <a:t> Wang/ Stephen McCann</a:t>
            </a:r>
          </a:p>
          <a:p>
            <a:endParaRPr lang="en-GB" sz="1600" dirty="0"/>
          </a:p>
          <a:p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39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11316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#85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11/20-1916r3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92685323"/>
      </p:ext>
    </p:extLst>
  </p:cSld>
  <p:clrMapOvr>
    <a:masterClrMapping/>
  </p:clrMapOvr>
</p:sld>
</file>

<file path=ppt/slides/slide4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Telcos</a:t>
            </a:r>
            <a:r>
              <a:rPr lang="en-US" dirty="0"/>
              <a:t> between March and July 2020:</a:t>
            </a:r>
            <a:br>
              <a:rPr lang="en-US" dirty="0"/>
            </a:br>
            <a:r>
              <a:rPr lang="en-US" strike="sngStrike" dirty="0"/>
              <a:t>Motions &amp;</a:t>
            </a:r>
            <a:r>
              <a:rPr lang="en-US" dirty="0"/>
              <a:t>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Motion: none</a:t>
            </a:r>
          </a:p>
          <a:p>
            <a:r>
              <a:rPr lang="en-US" dirty="0"/>
              <a:t>Straw Polls  #10 -- #20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40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94679278"/>
      </p:ext>
    </p:extLst>
  </p:cSld>
  <p:clrMapOvr>
    <a:masterClrMapping/>
  </p:clrMapOvr>
</p:sld>
</file>

<file path=ppt/slides/slide4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Which</a:t>
            </a:r>
            <a:r>
              <a:rPr lang="de-DE" dirty="0"/>
              <a:t> </a:t>
            </a:r>
            <a:r>
              <a:rPr lang="de-DE" dirty="0" err="1"/>
              <a:t>option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:</a:t>
            </a:r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1: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both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and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frames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service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2: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only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frames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Option 3: </a:t>
            </a:r>
            <a:r>
              <a:rPr lang="de-DE" dirty="0" err="1"/>
              <a:t>abstain</a:t>
            </a:r>
            <a:endParaRPr lang="de-DE" dirty="0"/>
          </a:p>
          <a:p>
            <a:pPr marL="0" indent="0"/>
            <a:endParaRPr lang="de-DE" dirty="0"/>
          </a:p>
          <a:p>
            <a:pPr marL="0" indent="0"/>
            <a:r>
              <a:rPr lang="de-DE" dirty="0" err="1"/>
              <a:t>Results</a:t>
            </a:r>
            <a:r>
              <a:rPr lang="de-DE" dirty="0"/>
              <a:t>: Option 1/Option 2/</a:t>
            </a:r>
            <a:r>
              <a:rPr lang="de-DE"/>
              <a:t>Option 3: 2/4/2</a:t>
            </a:r>
            <a:endParaRPr lang="de-DE" dirty="0"/>
          </a:p>
          <a:p>
            <a:pPr marL="0" indent="0"/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2609775"/>
      </p:ext>
    </p:extLst>
  </p:cSld>
  <p:clrMapOvr>
    <a:masterClrMapping/>
  </p:clrMapOvr>
</p:sld>
</file>

<file path=ppt/slides/slide4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11-19/2159r4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11951"/>
      </p:ext>
    </p:extLst>
  </p:cSld>
  <p:clrMapOvr>
    <a:masterClrMapping/>
  </p:clrMapOvr>
</p:sld>
</file>

<file path=ppt/slides/slide4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11-20/886r3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44452085"/>
      </p:ext>
    </p:extLst>
  </p:cSld>
  <p:clrMapOvr>
    <a:masterClrMapping/>
  </p:clrMapOvr>
</p:sld>
</file>

<file path=ppt/slides/slide4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de-DE" dirty="0" err="1"/>
              <a:t>Would</a:t>
            </a:r>
            <a:r>
              <a:rPr lang="de-DE" dirty="0"/>
              <a:t>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support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following</a:t>
            </a:r>
            <a:r>
              <a:rPr lang="de-DE" dirty="0"/>
              <a:t> </a:t>
            </a:r>
            <a:r>
              <a:rPr lang="de-DE" dirty="0" err="1"/>
              <a:t>action</a:t>
            </a:r>
            <a:r>
              <a:rPr lang="de-DE" dirty="0"/>
              <a:t>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/>
              <a:t>Add </a:t>
            </a:r>
            <a:r>
              <a:rPr lang="de-DE" dirty="0" err="1"/>
              <a:t>the</a:t>
            </a:r>
            <a:r>
              <a:rPr lang="de-DE" dirty="0"/>
              <a:t> SFD </a:t>
            </a:r>
            <a:r>
              <a:rPr lang="de-DE" dirty="0" err="1"/>
              <a:t>text</a:t>
            </a:r>
            <a:r>
              <a:rPr lang="de-DE" dirty="0"/>
              <a:t> </a:t>
            </a:r>
            <a:r>
              <a:rPr lang="de-DE" dirty="0" err="1"/>
              <a:t>as</a:t>
            </a:r>
            <a:r>
              <a:rPr lang="de-DE" dirty="0"/>
              <a:t> </a:t>
            </a:r>
            <a:r>
              <a:rPr lang="de-DE" dirty="0" err="1"/>
              <a:t>contained</a:t>
            </a:r>
            <a:r>
              <a:rPr lang="de-DE" dirty="0"/>
              <a:t> in 11-20/0039r2 </a:t>
            </a:r>
            <a:r>
              <a:rPr lang="de-DE" dirty="0" err="1"/>
              <a:t>and</a:t>
            </a:r>
            <a:r>
              <a:rPr lang="de-DE" dirty="0"/>
              <a:t> 11-20/932r1 </a:t>
            </a:r>
            <a:r>
              <a:rPr lang="de-DE" dirty="0" err="1"/>
              <a:t>to</a:t>
            </a:r>
            <a:r>
              <a:rPr lang="de-DE" dirty="0"/>
              <a:t> a </a:t>
            </a:r>
            <a:r>
              <a:rPr lang="de-DE" dirty="0" err="1"/>
              <a:t>cumulative</a:t>
            </a:r>
            <a:r>
              <a:rPr lang="de-DE" dirty="0"/>
              <a:t> </a:t>
            </a:r>
            <a:r>
              <a:rPr lang="de-DE" dirty="0" err="1"/>
              <a:t>speculative</a:t>
            </a:r>
            <a:r>
              <a:rPr lang="de-DE" dirty="0"/>
              <a:t> </a:t>
            </a:r>
            <a:r>
              <a:rPr lang="de-DE" dirty="0" err="1"/>
              <a:t>edit</a:t>
            </a:r>
            <a:r>
              <a:rPr lang="de-DE" dirty="0"/>
              <a:t> </a:t>
            </a:r>
            <a:r>
              <a:rPr lang="de-DE" dirty="0" err="1"/>
              <a:t>of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TGbc</a:t>
            </a:r>
            <a:r>
              <a:rPr lang="de-DE" dirty="0"/>
              <a:t> </a:t>
            </a:r>
            <a:r>
              <a:rPr lang="de-DE" dirty="0" err="1"/>
              <a:t>Specification</a:t>
            </a:r>
            <a:r>
              <a:rPr lang="de-DE" dirty="0"/>
              <a:t> </a:t>
            </a:r>
            <a:r>
              <a:rPr lang="de-DE" dirty="0" err="1"/>
              <a:t>framework</a:t>
            </a:r>
            <a:r>
              <a:rPr lang="de-DE" dirty="0"/>
              <a:t> </a:t>
            </a:r>
            <a:r>
              <a:rPr lang="de-DE" dirty="0" err="1"/>
              <a:t>document</a:t>
            </a:r>
            <a:r>
              <a:rPr lang="de-DE" dirty="0"/>
              <a:t> (11-20/0677r1).</a:t>
            </a:r>
          </a:p>
          <a:p>
            <a:pPr>
              <a:buFont typeface="Arial" panose="020B0604020202020204" pitchFamily="34" charset="0"/>
              <a:buChar char="•"/>
            </a:pP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Approved</a:t>
            </a:r>
            <a:r>
              <a:rPr lang="de-DE" dirty="0"/>
              <a:t>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Unanimous</a:t>
            </a:r>
            <a:r>
              <a:rPr lang="de-DE" dirty="0"/>
              <a:t> </a:t>
            </a:r>
            <a:r>
              <a:rPr lang="de-DE" dirty="0" err="1"/>
              <a:t>Consent</a:t>
            </a:r>
            <a:endParaRPr lang="de-DE" dirty="0"/>
          </a:p>
          <a:p>
            <a:pPr marL="0" indent="0"/>
            <a:endParaRPr lang="de-DE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650163759"/>
      </p:ext>
    </p:extLst>
  </p:cSld>
  <p:clrMapOvr>
    <a:masterClrMapping/>
  </p:clrMapOvr>
</p:sld>
</file>

<file path=ppt/slides/slide4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Referring</a:t>
            </a:r>
            <a:r>
              <a:rPr lang="de-DE" dirty="0"/>
              <a:t> </a:t>
            </a:r>
            <a:r>
              <a:rPr lang="de-DE" dirty="0" err="1"/>
              <a:t>to</a:t>
            </a:r>
            <a:r>
              <a:rPr lang="de-DE" dirty="0"/>
              <a:t> 11-20/0039r1: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dirty="0" err="1"/>
              <a:t>For</a:t>
            </a:r>
            <a:r>
              <a:rPr lang="de-DE" dirty="0"/>
              <a:t> HLSA, </a:t>
            </a:r>
            <a:r>
              <a:rPr lang="de-DE" dirty="0" err="1"/>
              <a:t>which</a:t>
            </a:r>
            <a:r>
              <a:rPr lang="de-DE" dirty="0"/>
              <a:t> do </a:t>
            </a:r>
            <a:r>
              <a:rPr lang="de-DE" dirty="0" err="1"/>
              <a:t>you</a:t>
            </a:r>
            <a:r>
              <a:rPr lang="de-DE" dirty="0"/>
              <a:t> </a:t>
            </a:r>
            <a:r>
              <a:rPr lang="de-DE" dirty="0" err="1"/>
              <a:t>prefer</a:t>
            </a:r>
            <a:r>
              <a:rPr lang="de-DE" dirty="0"/>
              <a:t>?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1.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</a:t>
            </a:r>
            <a:r>
              <a:rPr lang="de-DE" dirty="0" err="1"/>
              <a:t>if</a:t>
            </a:r>
            <a:r>
              <a:rPr lang="de-DE" dirty="0"/>
              <a:t> </a:t>
            </a:r>
            <a:r>
              <a:rPr lang="de-DE" dirty="0" err="1"/>
              <a:t>the</a:t>
            </a:r>
            <a:r>
              <a:rPr lang="de-DE" dirty="0"/>
              <a:t> </a:t>
            </a:r>
            <a:r>
              <a:rPr lang="de-DE" dirty="0" err="1"/>
              <a:t>certifiicate</a:t>
            </a:r>
            <a:r>
              <a:rPr lang="de-DE" dirty="0"/>
              <a:t> </a:t>
            </a:r>
            <a:r>
              <a:rPr lang="de-DE" dirty="0" err="1"/>
              <a:t>is</a:t>
            </a:r>
            <a:r>
              <a:rPr lang="de-DE" dirty="0"/>
              <a:t> </a:t>
            </a:r>
            <a:r>
              <a:rPr lang="de-DE" dirty="0" err="1"/>
              <a:t>included</a:t>
            </a:r>
            <a:endParaRPr lang="de-DE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2.	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 </a:t>
            </a:r>
            <a:r>
              <a:rPr lang="de-DE" dirty="0" err="1"/>
              <a:t>without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 </a:t>
            </a:r>
            <a:r>
              <a:rPr lang="de-DE" dirty="0" err="1"/>
              <a:t>for</a:t>
            </a:r>
            <a:r>
              <a:rPr lang="de-DE" dirty="0"/>
              <a:t> </a:t>
            </a:r>
            <a:r>
              <a:rPr lang="de-DE" dirty="0" err="1"/>
              <a:t>advertisement</a:t>
            </a:r>
            <a:r>
              <a:rPr lang="de-DE" dirty="0"/>
              <a:t> (</a:t>
            </a:r>
            <a:r>
              <a:rPr lang="de-DE" dirty="0" err="1"/>
              <a:t>never</a:t>
            </a:r>
            <a:r>
              <a:rPr lang="de-DE" dirty="0"/>
              <a:t>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signature</a:t>
            </a:r>
            <a:r>
              <a:rPr lang="de-DE" dirty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3.	Not </a:t>
            </a:r>
            <a:r>
              <a:rPr lang="de-DE" dirty="0" err="1"/>
              <a:t>use</a:t>
            </a:r>
            <a:r>
              <a:rPr lang="de-DE" dirty="0"/>
              <a:t> </a:t>
            </a:r>
            <a:r>
              <a:rPr lang="de-DE" dirty="0" err="1"/>
              <a:t>eBCS</a:t>
            </a:r>
            <a:r>
              <a:rPr lang="de-DE" dirty="0"/>
              <a:t> Info. Higher </a:t>
            </a:r>
            <a:r>
              <a:rPr lang="de-DE" dirty="0" err="1"/>
              <a:t>layer</a:t>
            </a:r>
            <a:r>
              <a:rPr lang="de-DE" dirty="0"/>
              <a:t> </a:t>
            </a:r>
            <a:r>
              <a:rPr lang="de-DE" dirty="0" err="1"/>
              <a:t>advertises</a:t>
            </a:r>
            <a:r>
              <a:rPr lang="de-DE" dirty="0"/>
              <a:t> in </a:t>
            </a:r>
            <a:r>
              <a:rPr lang="de-DE" dirty="0" err="1"/>
              <a:t>eBCS</a:t>
            </a:r>
            <a:r>
              <a:rPr lang="de-DE" dirty="0"/>
              <a:t> Data.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de-DE" dirty="0"/>
              <a:t>4		Need </a:t>
            </a:r>
            <a:r>
              <a:rPr lang="de-DE" dirty="0" err="1"/>
              <a:t>more</a:t>
            </a:r>
            <a:r>
              <a:rPr lang="de-DE" dirty="0"/>
              <a:t> time </a:t>
            </a:r>
            <a:r>
              <a:rPr lang="de-DE" dirty="0" err="1"/>
              <a:t>to</a:t>
            </a:r>
            <a:r>
              <a:rPr lang="de-DE" dirty="0"/>
              <a:t> </a:t>
            </a:r>
            <a:r>
              <a:rPr lang="de-DE" dirty="0" err="1"/>
              <a:t>consider</a:t>
            </a:r>
            <a:endParaRPr lang="de-DE" dirty="0"/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1 –  3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2 – 0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3 – 1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de-DE" sz="2000" dirty="0"/>
              <a:t>Option 4 -- 3</a:t>
            </a:r>
            <a:br>
              <a:rPr lang="de-DE" dirty="0"/>
            </a:b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074519773"/>
      </p:ext>
    </p:extLst>
  </p:cSld>
  <p:clrMapOvr>
    <a:masterClrMapping/>
  </p:clrMapOvr>
</p:sld>
</file>

<file path=ppt/slides/slide4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9.6.33 (</a:t>
            </a:r>
            <a:r>
              <a:rPr lang="en-GB" dirty="0" err="1"/>
              <a:t>eBCS</a:t>
            </a:r>
            <a:r>
              <a:rPr lang="en-GB" dirty="0"/>
              <a:t> Service Advertisement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can advertise a schedule (periodicity and duration) of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/>
              <a:t>Yes: 6</a:t>
            </a:r>
            <a:r>
              <a:rPr lang="en-US" dirty="0"/>
              <a:t>	</a:t>
            </a:r>
            <a:r>
              <a:rPr lang="en-US"/>
              <a:t>No: 0</a:t>
            </a:r>
            <a:r>
              <a:rPr lang="en-US" dirty="0"/>
              <a:t>	</a:t>
            </a:r>
            <a:r>
              <a:rPr lang="en-US"/>
              <a:t>Abstain: 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99585895"/>
      </p:ext>
    </p:extLst>
  </p:cSld>
  <p:clrMapOvr>
    <a:masterClrMapping/>
  </p:clrMapOvr>
</p:sld>
</file>

<file path=ppt/slides/slide4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9.6.34 </a:t>
            </a:r>
            <a:r>
              <a:rPr lang="en-US" sz="1800" b="1" dirty="0" err="1"/>
              <a:t>eBCS</a:t>
            </a:r>
            <a:r>
              <a:rPr lang="en-US" sz="1800" b="1" dirty="0"/>
              <a:t> Termination Notice Frame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This frame is transmitted by a transmitter of an </a:t>
            </a:r>
            <a:r>
              <a:rPr lang="en-US" sz="1800" b="1" dirty="0" err="1"/>
              <a:t>eBCS</a:t>
            </a:r>
            <a:r>
              <a:rPr lang="en-US" sz="1800" b="1" dirty="0"/>
              <a:t> service to announce the termination the </a:t>
            </a:r>
            <a:r>
              <a:rPr lang="en-US" sz="1800" b="1" dirty="0" err="1"/>
              <a:t>eBCS</a:t>
            </a:r>
            <a:r>
              <a:rPr lang="en-US" sz="1800" b="1" dirty="0"/>
              <a:t> service.</a:t>
            </a:r>
          </a:p>
          <a:p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300705884"/>
      </p:ext>
    </p:extLst>
  </p:cSld>
  <p:clrMapOvr>
    <a:masterClrMapping/>
  </p:clrMapOvr>
</p:sld>
</file>

<file path=ppt/slides/slide4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0F6AC49-C99D-6D4B-BCA9-ABD72C1E0F6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4513CAA-F3CA-5848-AFDA-F89286FE6F7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Do you agree to add to the </a:t>
            </a:r>
            <a:r>
              <a:rPr lang="en-US" dirty="0" err="1"/>
              <a:t>TGbc</a:t>
            </a:r>
            <a:r>
              <a:rPr lang="en-US" dirty="0"/>
              <a:t> SFD in Section 9.6.31 (</a:t>
            </a:r>
            <a:r>
              <a:rPr lang="en-GB" dirty="0" err="1"/>
              <a:t>eBCS</a:t>
            </a:r>
            <a:r>
              <a:rPr lang="en-GB" dirty="0"/>
              <a:t> Service Request Frame)</a:t>
            </a:r>
            <a:r>
              <a:rPr lang="en-US" dirty="0"/>
              <a:t>: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 err="1"/>
              <a:t>TGbc</a:t>
            </a:r>
            <a:r>
              <a:rPr lang="en-US" sz="1800" b="1" dirty="0"/>
              <a:t> shall define a mechanism for STAs to negotiate durations of services when negotiating for one or more </a:t>
            </a:r>
            <a:r>
              <a:rPr lang="en-US" sz="1800" b="1" dirty="0" err="1"/>
              <a:t>eBCS</a:t>
            </a:r>
            <a:r>
              <a:rPr lang="en-US" sz="1800" b="1" dirty="0"/>
              <a:t> services.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en-US" sz="1800" b="1" dirty="0"/>
              <a:t>Note: the transmitter of a e-BCS service is expected to have authority on the duration of the </a:t>
            </a:r>
            <a:r>
              <a:rPr lang="en-US" sz="1800" b="1" dirty="0" err="1"/>
              <a:t>eBCS</a:t>
            </a:r>
            <a:r>
              <a:rPr lang="en-US" sz="1800" b="1" dirty="0"/>
              <a:t> service and can respond with an </a:t>
            </a:r>
            <a:r>
              <a:rPr lang="en-US" sz="1800" b="1" dirty="0" err="1"/>
              <a:t>eBCS</a:t>
            </a:r>
            <a:r>
              <a:rPr lang="en-US" sz="1800" b="1" dirty="0"/>
              <a:t> Response frame (9.6.32).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r>
              <a:rPr lang="en-US" dirty="0"/>
              <a:t>Yes: 6	No: 0	Abstain: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088EB7D-A01D-E644-8E0D-56E63A10CDC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C1A8428-DDA1-174B-807D-661DAA93B64B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71AAEF0-E83A-784F-951D-D3DA40DA299E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205471027"/>
      </p:ext>
    </p:extLst>
  </p:cSld>
  <p:clrMapOvr>
    <a:masterClrMapping/>
  </p:clrMapOvr>
</p:sld>
</file>

<file path=ppt/slides/slide4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11-20/0092r3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5 -- no: 0  --  abstain: 4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  <a:p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49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5961329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#86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11-20/1930r0 (November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11-20/1972r0 (Nov 17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/>
              <a:t>11-21/0009r1 </a:t>
            </a:r>
            <a:r>
              <a:rPr lang="en-GB" sz="1400" dirty="0"/>
              <a:t>(Jan 5 telco),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30867005"/>
      </p:ext>
    </p:extLst>
  </p:cSld>
  <p:clrMapOvr>
    <a:masterClrMapping/>
  </p:clrMapOvr>
</p:sld>
</file>

<file path=ppt/slides/slide5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11-20/0040r7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(11-20/0677r0).</a:t>
            </a:r>
          </a:p>
          <a:p>
            <a:endParaRPr lang="en-US" sz="2000" dirty="0"/>
          </a:p>
          <a:p>
            <a:r>
              <a:rPr lang="en-US" sz="2000" dirty="0"/>
              <a:t>Result:  yes:  6 -- no: 0  --  abstain: 2</a:t>
            </a:r>
          </a:p>
          <a:p>
            <a:endParaRPr lang="en-US" sz="2000" dirty="0"/>
          </a:p>
          <a:p>
            <a:r>
              <a:rPr lang="en-US" sz="2000" dirty="0"/>
              <a:t>Note - 1 attendee and the Chair not participating in the poll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92531857"/>
      </p:ext>
    </p:extLst>
  </p:cSld>
  <p:clrMapOvr>
    <a:masterClrMapping/>
  </p:clrMapOvr>
</p:sld>
</file>

<file path=ppt/slides/slide5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06DEAD7-714C-ED41-98EF-72B1D9D6EA4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#10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2D221C8-32FD-B043-A8B5-D554F9E80EE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Would you support the following action:</a:t>
            </a:r>
          </a:p>
          <a:p>
            <a:endParaRPr lang="en-US" sz="2000" dirty="0"/>
          </a:p>
          <a:p>
            <a:r>
              <a:rPr lang="en-US" sz="2000" dirty="0"/>
              <a:t>	Add the SFD text as contained in 11-20/0025r4 to a cumulative speculative edit of the </a:t>
            </a:r>
            <a:r>
              <a:rPr lang="en-US" sz="2000" dirty="0" err="1"/>
              <a:t>TGbc</a:t>
            </a:r>
            <a:r>
              <a:rPr lang="en-US" sz="2000" dirty="0"/>
              <a:t> Specification framework document (taking 11-19/1429r3 as a baseline).</a:t>
            </a:r>
          </a:p>
          <a:p>
            <a:endParaRPr lang="en-US" sz="2000" dirty="0"/>
          </a:p>
          <a:p>
            <a:r>
              <a:rPr lang="en-US" sz="2000" dirty="0"/>
              <a:t>Result:  yes</a:t>
            </a:r>
            <a:r>
              <a:rPr lang="en-US" sz="2000"/>
              <a:t>:  4 -- no: 0  </a:t>
            </a:r>
            <a:r>
              <a:rPr lang="en-US" sz="2000" dirty="0"/>
              <a:t>--  </a:t>
            </a:r>
            <a:r>
              <a:rPr lang="en-US" sz="2000"/>
              <a:t>abstain: 4</a:t>
            </a:r>
            <a:endParaRPr lang="en-US" sz="2000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90E5E53-EB01-614F-A1E8-C5DA9966EF2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7DA46CD-8486-5747-8696-32EFE6588E4E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F4DB5B1F-0687-EF4C-8AF1-4A089A9E2D0F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909878"/>
      </p:ext>
    </p:extLst>
  </p:cSld>
  <p:clrMapOvr>
    <a:masterClrMapping/>
  </p:clrMapOvr>
</p:sld>
</file>

<file path=ppt/slides/slide5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January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#56 -- #64</a:t>
            </a:r>
          </a:p>
          <a:p>
            <a:r>
              <a:rPr lang="en-US" dirty="0"/>
              <a:t>Straw Polls  -- none</a:t>
            </a:r>
          </a:p>
          <a:p>
            <a:r>
              <a:rPr lang="en-US" dirty="0"/>
              <a:t>Irvine, CA,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52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41025288"/>
      </p:ext>
    </p:extLst>
  </p:cSld>
  <p:clrMapOvr>
    <a:masterClrMapping/>
  </p:clrMapOvr>
</p:sld>
</file>

<file path=ppt/slides/slide5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11/19-2138r2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607877069"/>
      </p:ext>
    </p:extLst>
  </p:cSld>
  <p:clrMapOvr>
    <a:masterClrMapping/>
  </p:clrMapOvr>
</p:sld>
</file>

<file path=ppt/slides/slide5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11-19/1689r0.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16407126"/>
      </p:ext>
    </p:extLst>
  </p:cSld>
  <p:clrMapOvr>
    <a:masterClrMapping/>
  </p:clrMapOvr>
</p:sld>
</file>

<file path=ppt/slides/slide5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</a:t>
            </a:r>
            <a:r>
              <a:rPr lang="en-US"/>
              <a:t>document 11-19/2108r0 and 11-19/2111r0.</a:t>
            </a:r>
            <a:endParaRPr lang="en-US" dirty="0"/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30617904"/>
      </p:ext>
    </p:extLst>
  </p:cSld>
  <p:clrMapOvr>
    <a:masterClrMapping/>
  </p:clrMapOvr>
</p:sld>
</file>

<file path=ppt/slides/slide5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#59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</a:t>
            </a:r>
            <a:r>
              <a:rPr lang="en-US"/>
              <a:t>document 11/19-2138r3</a:t>
            </a:r>
            <a:endParaRPr lang="en-US" dirty="0"/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739028265"/>
      </p:ext>
    </p:extLst>
  </p:cSld>
  <p:clrMapOvr>
    <a:masterClrMapping/>
  </p:clrMapOvr>
</p:sld>
</file>

<file path=ppt/slides/slide5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11/19-2138r4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03994092"/>
      </p:ext>
    </p:extLst>
  </p:cSld>
  <p:clrMapOvr>
    <a:masterClrMapping/>
  </p:clrMapOvr>
</p:sld>
</file>

<file path=ppt/slides/slide5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11-20/38r1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Hitoshi Morioka</a:t>
            </a:r>
          </a:p>
          <a:p>
            <a:pPr marL="0" indent="0"/>
            <a:r>
              <a:rPr lang="en-US" dirty="0"/>
              <a:t>Second: 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10 – 0 -2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19260081"/>
      </p:ext>
    </p:extLst>
  </p:cSld>
  <p:clrMapOvr>
    <a:masterClrMapping/>
  </p:clrMapOvr>
</p:sld>
</file>

<file path=ppt/slides/slide5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F0D66CE-360E-6646-8D48-8FBF3C52C2A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635FB1B-5F0E-2249-84DE-90F9026BDF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accept the changes to the SFD as shown in 11-20/149r0 and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Instruct the editor to update the SFD accordingly.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0" indent="0"/>
            <a:r>
              <a:rPr lang="en-US" dirty="0"/>
              <a:t>Moved: </a:t>
            </a:r>
            <a:r>
              <a:rPr lang="en-US" dirty="0" err="1"/>
              <a:t>Bahar</a:t>
            </a:r>
            <a:r>
              <a:rPr lang="en-US" dirty="0"/>
              <a:t> Sadeghi</a:t>
            </a:r>
          </a:p>
          <a:p>
            <a:pPr marL="0" indent="0"/>
            <a:r>
              <a:rPr lang="en-US" dirty="0"/>
              <a:t>Second: Carol Ansley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Y/N/A:	11 – 0 – 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5347BA3-641F-0E48-9974-C40FDD6B481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59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850F63-EF45-6C45-9351-BAE9F0A6A3E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CC9657DE-AADB-9F42-838F-FBB870988DE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4009264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DCEEE5-0F20-354F-95A2-737DA69F525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#87</a:t>
            </a:r>
            <a:br>
              <a:rPr lang="en-US" dirty="0"/>
            </a:br>
            <a:r>
              <a:rPr lang="en-US" dirty="0"/>
              <a:t>Approval of comment resolution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2CF4A9B-20AB-4C43-BC2B-04B7EFB4DDE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Approve the comment resolutions as contained in the “2021-01-05 – rdy4motion” tab of 11-20/1985r5.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Y/N/</a:t>
            </a:r>
            <a:r>
              <a:rPr lang="en-US"/>
              <a:t>A: Approved by unanimous consent</a:t>
            </a:r>
          </a:p>
          <a:p>
            <a:endParaRPr lang="en-US" dirty="0"/>
          </a:p>
          <a:p>
            <a:endParaRPr lang="en-US" dirty="0"/>
          </a:p>
          <a:p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D7B2E33-C73B-704C-BDB3-22D9CC8EB600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23E010D-37BD-3B4F-90E5-788365EE1B4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726F3F7-0FFE-A84C-B426-23E2E952D899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00374608"/>
      </p:ext>
    </p:extLst>
  </p:cSld>
  <p:clrMapOvr>
    <a:masterClrMapping/>
  </p:clrMapOvr>
</p:sld>
</file>

<file path=ppt/slides/slide6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11/19-2138r5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75443075"/>
      </p:ext>
    </p:extLst>
  </p:cSld>
  <p:clrMapOvr>
    <a:masterClrMapping/>
  </p:clrMapOvr>
</p:sld>
</file>

<file path=ppt/slides/slide6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#64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</a:t>
            </a:r>
            <a:r>
              <a:rPr lang="en-US" dirty="0" err="1"/>
              <a:t>Jouni</a:t>
            </a:r>
            <a:r>
              <a:rPr lang="en-US" dirty="0"/>
              <a:t> </a:t>
            </a:r>
            <a:r>
              <a:rPr lang="en-US" dirty="0" err="1"/>
              <a:t>Malinen</a:t>
            </a:r>
            <a:r>
              <a:rPr lang="en-US" dirty="0"/>
              <a:t> 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518366326"/>
              </p:ext>
            </p:extLst>
          </p:nvPr>
        </p:nvGraphicFramePr>
        <p:xfrm>
          <a:off x="914400" y="4221088"/>
          <a:ext cx="7467600" cy="2026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Feb 11, 25, 2020</a:t>
                      </a:r>
                    </a:p>
                    <a:p>
                      <a:r>
                        <a:rPr lang="en-US" dirty="0"/>
                        <a:t>Mar 10, 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10:00AM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811746545"/>
      </p:ext>
    </p:extLst>
  </p:cSld>
  <p:clrMapOvr>
    <a:masterClrMapping/>
  </p:clrMapOvr>
</p:sld>
</file>

<file path=ppt/slides/slide6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#44 -- #55</a:t>
            </a:r>
          </a:p>
          <a:p>
            <a:r>
              <a:rPr lang="en-US" dirty="0"/>
              <a:t>Straw Polls #4 </a:t>
            </a:r>
            <a:r>
              <a:rPr lang="en-US"/>
              <a:t>-- #9</a:t>
            </a:r>
            <a:endParaRPr lang="en-US" dirty="0"/>
          </a:p>
          <a:p>
            <a:endParaRPr lang="en-US" dirty="0"/>
          </a:p>
          <a:p>
            <a:r>
              <a:rPr lang="en-US" dirty="0"/>
              <a:t>Waikoloa, HI, USA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62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630142224"/>
      </p:ext>
    </p:extLst>
  </p:cSld>
  <p:clrMapOvr>
    <a:masterClrMapping/>
  </p:clrMapOvr>
</p:sld>
</file>

<file path=ppt/slides/slide6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#44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11/19-1747r1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008391"/>
      </p:ext>
    </p:extLst>
  </p:cSld>
  <p:clrMapOvr>
    <a:masterClrMapping/>
  </p:clrMapOvr>
</p:sld>
</file>

<file path=ppt/slides/slide6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#45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11-19/1370r0.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64457398"/>
      </p:ext>
    </p:extLst>
  </p:cSld>
  <p:clrMapOvr>
    <a:masterClrMapping/>
  </p:clrMapOvr>
</p:sld>
</file>

<file path=ppt/slides/slide6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#46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11-19/1687r0.</a:t>
            </a:r>
          </a:p>
          <a:p>
            <a:endParaRPr lang="en-US" dirty="0"/>
          </a:p>
          <a:p>
            <a:r>
              <a:rPr lang="en-US" dirty="0"/>
              <a:t>Note: 		Motion is on consent agenda (see Motion #44)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65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18872787"/>
      </p:ext>
    </p:extLst>
  </p:cSld>
  <p:clrMapOvr>
    <a:masterClrMapping/>
  </p:clrMapOvr>
</p:sld>
</file>

<file path=ppt/slides/slide6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#47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0570018"/>
      </p:ext>
    </p:extLst>
  </p:cSld>
  <p:clrMapOvr>
    <a:masterClrMapping/>
  </p:clrMapOvr>
</p:sld>
</file>

<file path=ppt/slides/slide6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11-19/1976r2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Antonio de la Oliva</a:t>
            </a:r>
          </a:p>
          <a:p>
            <a:r>
              <a:rPr lang="en-US" dirty="0"/>
              <a:t>Y/N/A:	9-0-3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340565493"/>
      </p:ext>
    </p:extLst>
  </p:cSld>
  <p:clrMapOvr>
    <a:masterClrMapping/>
  </p:clrMapOvr>
</p:sld>
</file>

<file path=ppt/slides/slide6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AA13C6D-FFAE-AB45-AB17-571F6D57B16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#4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6F2A62-9021-D740-AEF8-FE9AE224B79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Should 802.11bc amendment enable a mechanism to provide service information through periodic frame transmission?</a:t>
            </a:r>
          </a:p>
          <a:p>
            <a:endParaRPr lang="en-US" dirty="0"/>
          </a:p>
          <a:p>
            <a:r>
              <a:rPr lang="en-US" dirty="0"/>
              <a:t>Yes		-- 6</a:t>
            </a:r>
          </a:p>
          <a:p>
            <a:r>
              <a:rPr lang="en-US" dirty="0"/>
              <a:t>No			-- 1</a:t>
            </a:r>
          </a:p>
          <a:p>
            <a:r>
              <a:rPr lang="en-US" dirty="0"/>
              <a:t>Abstain	-- 7</a:t>
            </a:r>
          </a:p>
          <a:p>
            <a:endParaRPr lang="en-US" dirty="0"/>
          </a:p>
          <a:p>
            <a:endParaRPr lang="en-US" dirty="0"/>
          </a:p>
          <a:p>
            <a:r>
              <a:rPr lang="en-US" dirty="0"/>
              <a:t>Note – refers to 11-19/2017r0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8BB9BB50-AFB5-2549-957F-F726DAA98209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F6D2880-D853-104E-BC0D-749B0126AB95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3C2030F-3E7B-0344-BD24-64A100A07A1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9988979"/>
      </p:ext>
    </p:extLst>
  </p:cSld>
  <p:clrMapOvr>
    <a:masterClrMapping/>
  </p:clrMapOvr>
</p:sld>
</file>

<file path=ppt/slides/slide6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#5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IEEE 802.11bc amendment provide mechanisms to have different origin authentication keys per service?</a:t>
            </a:r>
          </a:p>
          <a:p>
            <a:pPr>
              <a:buFont typeface="Arial" panose="020B0604020202020204" pitchFamily="34" charset="0"/>
              <a:buChar char="•"/>
            </a:pPr>
            <a:endParaRPr lang="en-US" dirty="0"/>
          </a:p>
          <a:p>
            <a:pPr marL="457200" indent="-457200">
              <a:buAutoNum type="arabicPeriod"/>
            </a:pPr>
            <a:r>
              <a:rPr lang="en-US" dirty="0"/>
              <a:t>Yes		--	8</a:t>
            </a:r>
          </a:p>
          <a:p>
            <a:pPr marL="457200" indent="-457200">
              <a:buAutoNum type="arabicPeriod"/>
            </a:pPr>
            <a:r>
              <a:rPr lang="en-US" dirty="0"/>
              <a:t>No			--	0</a:t>
            </a:r>
          </a:p>
          <a:p>
            <a:pPr marL="457200" indent="-457200">
              <a:buAutoNum type="arabicPeriod"/>
            </a:pPr>
            <a:r>
              <a:rPr lang="en-US" dirty="0"/>
              <a:t>Abstain	--	3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11-19/1978r0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69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0613536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November 2020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#78 </a:t>
            </a:r>
            <a:r>
              <a:rPr lang="en-US"/>
              <a:t>-- #84</a:t>
            </a:r>
            <a:endParaRPr lang="en-US" dirty="0"/>
          </a:p>
          <a:p>
            <a:r>
              <a:rPr lang="en-US" dirty="0"/>
              <a:t>Straw Polls  -- n/a</a:t>
            </a:r>
          </a:p>
          <a:p>
            <a:r>
              <a:rPr lang="en-US" dirty="0"/>
              <a:t>Online Plenary Meeting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7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166795629"/>
      </p:ext>
    </p:extLst>
  </p:cSld>
  <p:clrMapOvr>
    <a:masterClrMapping/>
  </p:clrMapOvr>
</p:sld>
</file>

<file path=ppt/slides/slide7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11-19/1801r6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Abhishek </a:t>
            </a:r>
            <a:r>
              <a:rPr lang="en-US" dirty="0" err="1"/>
              <a:t>Patil</a:t>
            </a:r>
            <a:endParaRPr lang="en-US" dirty="0"/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8-0-0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70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28930066"/>
      </p:ext>
    </p:extLst>
  </p:cSld>
  <p:clrMapOvr>
    <a:masterClrMapping/>
  </p:clrMapOvr>
</p:sld>
</file>

<file path=ppt/slides/slide7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#50</a:t>
            </a:r>
            <a:br>
              <a:rPr lang="en-US" dirty="0"/>
            </a:br>
            <a:r>
              <a:rPr lang="en-US" dirty="0"/>
              <a:t>Modify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11-19/1747r3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71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40331769"/>
      </p:ext>
    </p:extLst>
  </p:cSld>
  <p:clrMapOvr>
    <a:masterClrMapping/>
  </p:clrMapOvr>
</p:sld>
</file>

<file path=ppt/slides/slide7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uplink use case?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-- 4</a:t>
            </a:r>
          </a:p>
          <a:p>
            <a:pPr marL="0" indent="0"/>
            <a:r>
              <a:rPr lang="en-US" dirty="0"/>
              <a:t>No		-- 1</a:t>
            </a:r>
          </a:p>
          <a:p>
            <a:pPr marL="0" indent="0"/>
            <a:r>
              <a:rPr lang="en-US" dirty="0"/>
              <a:t>Abstain -- 0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72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04041359"/>
      </p:ext>
    </p:extLst>
  </p:cSld>
  <p:clrMapOvr>
    <a:masterClrMapping/>
  </p:clrMapOvr>
</p:sld>
</file>

<file path=ppt/slides/slide7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an </a:t>
            </a:r>
            <a:r>
              <a:rPr lang="en-US" dirty="0" err="1"/>
              <a:t>eBCS</a:t>
            </a:r>
            <a:r>
              <a:rPr lang="en-US" dirty="0"/>
              <a:t> frame, which caries </a:t>
            </a:r>
            <a:r>
              <a:rPr lang="en-US" dirty="0" err="1"/>
              <a:t>eBCS</a:t>
            </a:r>
            <a:r>
              <a:rPr lang="en-US" dirty="0"/>
              <a:t> information (i.e. timestamp, public key, etc.) and signature, allow to piggy-back data, in the downlink use case?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1</a:t>
            </a:r>
          </a:p>
          <a:p>
            <a:pPr marL="0" indent="0"/>
            <a:r>
              <a:rPr lang="en-US" dirty="0"/>
              <a:t>No			--	2</a:t>
            </a:r>
          </a:p>
          <a:p>
            <a:pPr marL="0" indent="0"/>
            <a:r>
              <a:rPr lang="en-US" dirty="0"/>
              <a:t>Abstain	--	3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73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8057627"/>
      </p:ext>
    </p:extLst>
  </p:cSld>
  <p:clrMapOvr>
    <a:masterClrMapping/>
  </p:clrMapOvr>
</p:sld>
</file>

<file path=ppt/slides/slide7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we define an </a:t>
            </a:r>
            <a:r>
              <a:rPr lang="en-US" dirty="0" err="1"/>
              <a:t>eBCS</a:t>
            </a:r>
            <a:r>
              <a:rPr lang="en-US" dirty="0"/>
              <a:t> frame, which only carries data (plus signature)?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4</a:t>
            </a:r>
          </a:p>
          <a:p>
            <a:pPr marL="0" indent="0"/>
            <a:r>
              <a:rPr lang="en-US" dirty="0"/>
              <a:t>No			--	0</a:t>
            </a:r>
          </a:p>
          <a:p>
            <a:pPr marL="0" indent="0"/>
            <a:r>
              <a:rPr lang="en-US" dirty="0"/>
              <a:t>Abstain	--	2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39358283"/>
      </p:ext>
    </p:extLst>
  </p:cSld>
  <p:clrMapOvr>
    <a:masterClrMapping/>
  </p:clrMapOvr>
</p:sld>
</file>

<file path=ppt/slides/slide7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4A23CF3-98BE-3E45-90F5-0D0F101C318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672F991-F877-B140-B490-1AA90FC1E9C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In public key only authentication,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en-US" dirty="0"/>
              <a:t>Should for the uplink case, data always be piggy-backed?</a:t>
            </a:r>
          </a:p>
          <a:p>
            <a:pPr marL="457200" indent="-457200">
              <a:buAutoNum type="arabicPeriod"/>
            </a:pPr>
            <a:endParaRPr lang="en-US" dirty="0"/>
          </a:p>
          <a:p>
            <a:pPr marL="0" indent="0"/>
            <a:r>
              <a:rPr lang="en-US" dirty="0"/>
              <a:t>Note: refers to 11-19/2036r3, page 2.</a:t>
            </a:r>
          </a:p>
          <a:p>
            <a:pPr marL="0" indent="0"/>
            <a:r>
              <a:rPr lang="en-US" dirty="0"/>
              <a:t>Clarification: for cases in which public key </a:t>
            </a:r>
            <a:r>
              <a:rPr lang="en-US" dirty="0" err="1"/>
              <a:t>auth</a:t>
            </a:r>
            <a:r>
              <a:rPr lang="en-US" dirty="0"/>
              <a:t> is not applied, this question does not apply</a:t>
            </a:r>
          </a:p>
          <a:p>
            <a:pPr marL="0" indent="0"/>
            <a:endParaRPr lang="en-US" dirty="0"/>
          </a:p>
          <a:p>
            <a:pPr marL="0" indent="0"/>
            <a:r>
              <a:rPr lang="en-US" dirty="0"/>
              <a:t>Yes		--		1</a:t>
            </a:r>
          </a:p>
          <a:p>
            <a:pPr marL="0" indent="0"/>
            <a:r>
              <a:rPr lang="en-US" dirty="0"/>
              <a:t>No			--		0</a:t>
            </a:r>
          </a:p>
          <a:p>
            <a:pPr marL="0" indent="0"/>
            <a:r>
              <a:rPr lang="en-US" dirty="0"/>
              <a:t>Abstain	--		5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11C67ADE-AC37-7844-804F-D22AB17B65C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2BFAB4E-1010-154E-AAC0-9A05CF000E1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81F8CF29-A302-8D47-B59F-A2D3C158ED2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2771007"/>
      </p:ext>
    </p:extLst>
  </p:cSld>
  <p:clrMapOvr>
    <a:masterClrMapping/>
  </p:clrMapOvr>
</p:sld>
</file>

<file path=ppt/slides/slide7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#51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11-19/2037r2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6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401846293"/>
      </p:ext>
    </p:extLst>
  </p:cSld>
  <p:clrMapOvr>
    <a:masterClrMapping/>
  </p:clrMapOvr>
</p:sld>
</file>

<file path=ppt/slides/slide7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(under the heading SFD Proposal) as contained in 11-19/2036r4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4 – 0 – 2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380647492"/>
      </p:ext>
    </p:extLst>
  </p:cSld>
  <p:clrMapOvr>
    <a:masterClrMapping/>
  </p:clrMapOvr>
</p:sld>
</file>

<file path=ppt/slides/slide7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changes to the SFD (track changes in doc) as contained in 11-19/2069r1</a:t>
            </a:r>
          </a:p>
          <a:p>
            <a:r>
              <a:rPr lang="en-US" dirty="0"/>
              <a:t>And instruct the Editor to apply them to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Antonio de la Oliva</a:t>
            </a:r>
          </a:p>
          <a:p>
            <a:r>
              <a:rPr lang="en-US" dirty="0"/>
              <a:t>Second: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Y/N/A:	4 – 0 – 0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5655711"/>
      </p:ext>
    </p:extLst>
  </p:cSld>
  <p:clrMapOvr>
    <a:masterClrMapping/>
  </p:clrMapOvr>
</p:sld>
</file>

<file path=ppt/slides/slide7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#54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Stephen McCann</a:t>
            </a:r>
          </a:p>
          <a:p>
            <a:r>
              <a:rPr lang="en-US" dirty="0"/>
              <a:t>Second: Antonio de la Oliva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79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882305598"/>
              </p:ext>
            </p:extLst>
          </p:nvPr>
        </p:nvGraphicFramePr>
        <p:xfrm>
          <a:off x="914400" y="4221088"/>
          <a:ext cx="7467600" cy="23012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4253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308448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Tuesdays, </a:t>
                      </a:r>
                    </a:p>
                    <a:p>
                      <a:r>
                        <a:rPr lang="en-US" dirty="0"/>
                        <a:t>Nov 26th</a:t>
                      </a:r>
                    </a:p>
                    <a:p>
                      <a:r>
                        <a:rPr lang="en-US" dirty="0"/>
                        <a:t>Dec 10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US" dirty="0"/>
                        <a:t>Jan 7</a:t>
                      </a:r>
                      <a:r>
                        <a:rPr lang="en-US" baseline="30000" dirty="0"/>
                        <a:t>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673387406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#78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11/20-1625r1</a:t>
            </a:r>
          </a:p>
          <a:p>
            <a:endParaRPr lang="en-US" dirty="0"/>
          </a:p>
          <a:p>
            <a:r>
              <a:rPr lang="en-US" dirty="0"/>
              <a:t>Mover:	</a:t>
            </a:r>
            <a:r>
              <a:rPr lang="en-US" dirty="0" err="1"/>
              <a:t>Xiaofei</a:t>
            </a:r>
            <a:r>
              <a:rPr lang="en-US" dirty="0"/>
              <a:t> Wang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240401325"/>
      </p:ext>
    </p:extLst>
  </p:cSld>
  <p:clrMapOvr>
    <a:masterClrMapping/>
  </p:clrMapOvr>
</p:sld>
</file>

<file path=ppt/slides/slide8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#55</a:t>
            </a:r>
            <a:br>
              <a:rPr lang="en-US" dirty="0"/>
            </a:br>
            <a:r>
              <a:rPr lang="en-US" dirty="0" err="1"/>
              <a:t>TGbc</a:t>
            </a:r>
            <a:r>
              <a:rPr lang="en-US" dirty="0"/>
              <a:t> Timeline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/>
            <a:r>
              <a:rPr lang="en-US" dirty="0"/>
              <a:t>Move to approve the </a:t>
            </a:r>
            <a:r>
              <a:rPr lang="en-US" dirty="0" err="1"/>
              <a:t>TGbc</a:t>
            </a:r>
            <a:r>
              <a:rPr lang="en-US" dirty="0"/>
              <a:t> Timeline updates as shown on slide 31 of document 11-19/1748r1.</a:t>
            </a:r>
          </a:p>
          <a:p>
            <a:pPr>
              <a:buFont typeface="Arial"/>
              <a:buChar char="•"/>
            </a:pPr>
            <a:endParaRPr lang="en-US" dirty="0"/>
          </a:p>
          <a:p>
            <a:pPr>
              <a:buFont typeface="Arial"/>
              <a:buChar char="•"/>
            </a:pPr>
            <a:r>
              <a:rPr lang="en-US" dirty="0"/>
              <a:t>Mover:		Hiroshi Mano</a:t>
            </a:r>
          </a:p>
          <a:p>
            <a:pPr>
              <a:buFont typeface="Arial"/>
              <a:buChar char="•"/>
            </a:pPr>
            <a:r>
              <a:rPr lang="en-US" dirty="0"/>
              <a:t>Second:	Hitoshi Morioka</a:t>
            </a:r>
          </a:p>
          <a:p>
            <a:pPr>
              <a:buFont typeface="Arial"/>
              <a:buChar char="•"/>
            </a:pPr>
            <a:r>
              <a:rPr lang="en-US" dirty="0"/>
              <a:t>Y/N/A:		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2775105"/>
      </p:ext>
    </p:extLst>
  </p:cSld>
  <p:clrMapOvr>
    <a:masterClrMapping/>
  </p:clrMapOvr>
</p:sld>
</file>

<file path=ppt/slides/slide8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September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#33 -- #43</a:t>
            </a:r>
          </a:p>
          <a:p>
            <a:r>
              <a:rPr lang="en-US" dirty="0"/>
              <a:t>Straw Polls #2 -- #3</a:t>
            </a:r>
          </a:p>
          <a:p>
            <a:endParaRPr lang="en-US" dirty="0"/>
          </a:p>
          <a:p>
            <a:r>
              <a:rPr lang="en-US" dirty="0"/>
              <a:t>Hanoi, Vietnam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81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17611390"/>
      </p:ext>
    </p:extLst>
  </p:cSld>
  <p:clrMapOvr>
    <a:masterClrMapping/>
  </p:clrMapOvr>
</p:sld>
</file>

<file path=ppt/slides/slide8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#33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11/19-1426r2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19484699"/>
      </p:ext>
    </p:extLst>
  </p:cSld>
  <p:clrMapOvr>
    <a:masterClrMapping/>
  </p:clrMapOvr>
</p:sld>
</file>

<file path=ppt/slides/slide8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#34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11-19/1005r0.</a:t>
            </a:r>
          </a:p>
          <a:p>
            <a:endParaRPr lang="en-US" dirty="0"/>
          </a:p>
          <a:p>
            <a:r>
              <a:rPr lang="en-US" dirty="0"/>
              <a:t>Note: 		Motion is on consent agenda (see Motion #33)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72534288"/>
      </p:ext>
    </p:extLst>
  </p:cSld>
  <p:clrMapOvr>
    <a:masterClrMapping/>
  </p:clrMapOvr>
</p:sld>
</file>

<file path=ppt/slides/slide8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#35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11-19/1369r0.</a:t>
            </a:r>
          </a:p>
          <a:p>
            <a:endParaRPr lang="en-US" dirty="0"/>
          </a:p>
          <a:p>
            <a:r>
              <a:rPr lang="en-US" dirty="0"/>
              <a:t>Note: 		Motion is on consent agenda (see </a:t>
            </a:r>
            <a:r>
              <a:rPr lang="en-US"/>
              <a:t>Motion #33)</a:t>
            </a:r>
            <a:endParaRPr lang="en-US" dirty="0"/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84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82921888"/>
      </p:ext>
    </p:extLst>
  </p:cSld>
  <p:clrMapOvr>
    <a:masterClrMapping/>
  </p:clrMapOvr>
</p:sld>
</file>

<file path=ppt/slides/slide8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#36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slide 6 of 11-19/1506r1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6 / 0 / 4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85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61669975"/>
      </p:ext>
    </p:extLst>
  </p:cSld>
  <p:clrMapOvr>
    <a:masterClrMapping/>
  </p:clrMapOvr>
</p:sld>
</file>

<file path=ppt/slides/slide8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D5144EB-7F42-F646-8FF0-C29E6D32C24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#37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563DEB-4E56-4D44-9A23-181E8F53D1D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add the functional requirement as shown on page 2 of 11-19/1311r1 to the </a:t>
            </a:r>
            <a:r>
              <a:rPr lang="en-US" dirty="0" err="1"/>
              <a:t>TGbc</a:t>
            </a:r>
            <a:r>
              <a:rPr lang="en-US" dirty="0"/>
              <a:t> Functional Requirement Document.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3 / 0 / 8 – motion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937BA11-6FB0-3E4B-A0EE-1EA73EF77F2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86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7AE5BE1-C7DA-2A4E-AED7-7CEDCD4662F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7CA6C7DE-6DD6-2343-96D9-5F2B019A1622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191043217"/>
      </p:ext>
    </p:extLst>
  </p:cSld>
  <p:clrMapOvr>
    <a:masterClrMapping/>
  </p:clrMapOvr>
</p:sld>
</file>

<file path=ppt/slides/slide8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DB82679-C382-C44E-8C54-D44D5F826DC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#38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256DAC-DB3B-8649-9CAC-9A9B57607F2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Specification Framework Text</a:t>
            </a:r>
          </a:p>
          <a:p>
            <a:endParaRPr lang="en-US" dirty="0"/>
          </a:p>
          <a:p>
            <a:r>
              <a:rPr lang="en-US" dirty="0"/>
              <a:t>Move to accept the proposed specification framework text as contained in 11-19/1643r0</a:t>
            </a:r>
            <a:br>
              <a:rPr lang="en-US" dirty="0"/>
            </a:br>
            <a:r>
              <a:rPr lang="en-US" dirty="0"/>
              <a:t>and instruct the editor to incorporate the text in the </a:t>
            </a:r>
            <a:r>
              <a:rPr lang="en-US" dirty="0" err="1"/>
              <a:t>TGbc</a:t>
            </a:r>
            <a:r>
              <a:rPr lang="en-US" dirty="0"/>
              <a:t> SFD.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Hiroshi Mano</a:t>
            </a:r>
          </a:p>
          <a:p>
            <a:r>
              <a:rPr lang="en-US" dirty="0"/>
              <a:t>Y/N/A:	7 / 0 / 3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4FF1ED8-4237-8D41-B668-95C3EB46D1FC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87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33EEC8A-FACA-BC48-816E-A0E79FD78281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A6DF3C47-C181-4E4E-81CA-A0A3916C58A7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8175986"/>
      </p:ext>
    </p:extLst>
  </p:cSld>
  <p:clrMapOvr>
    <a:masterClrMapping/>
  </p:clrMapOvr>
</p:sld>
</file>

<file path=ppt/slides/slide8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4FB33AF-BCF1-D648-B2F7-A050CE1B7A7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#2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D5C8315-68F1-C74A-A2DE-D0DCA3932F8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CA" dirty="0"/>
              <a:t>Should 802.11bc amendment enable at least one of A-MSDU or A-MPDU operation to work for broadcast frames?</a:t>
            </a:r>
          </a:p>
          <a:p>
            <a:pPr>
              <a:buFont typeface="Arial" panose="020B0604020202020204" pitchFamily="34" charset="0"/>
              <a:buChar char="•"/>
            </a:pPr>
            <a:endParaRPr lang="en-CA" dirty="0"/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Yes -- 6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No -- 0</a:t>
            </a:r>
          </a:p>
          <a:p>
            <a:pPr marL="457200" indent="-457200">
              <a:buFont typeface="+mj-lt"/>
              <a:buAutoNum type="arabicPeriod"/>
            </a:pPr>
            <a:r>
              <a:rPr lang="en-CA" dirty="0"/>
              <a:t>Abstain -- 5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040347E-76FF-9E46-A19E-0B4D022C7F27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88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43AF48CE-FD4D-424A-BA32-F0F2704E60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B5673649-8B24-2D44-9EDA-9954B77402A5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775037453"/>
      </p:ext>
    </p:extLst>
  </p:cSld>
  <p:clrMapOvr>
    <a:masterClrMapping/>
  </p:clrMapOvr>
</p:sld>
</file>

<file path=ppt/slides/slide8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F2DB994-C20B-294D-8AA4-FBF3A424B0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#39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DC72A63-4922-4E47-A295-264809696FF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Addition of Functional Requirement</a:t>
            </a:r>
          </a:p>
          <a:p>
            <a:endParaRPr lang="en-US" dirty="0"/>
          </a:p>
          <a:p>
            <a:r>
              <a:rPr lang="en-US" dirty="0"/>
              <a:t>Move to accept the following functional requirement </a:t>
            </a:r>
            <a:br>
              <a:rPr lang="en-US" dirty="0"/>
            </a:br>
            <a:r>
              <a:rPr lang="en-US" dirty="0"/>
              <a:t>and to instruct the editor to add it to the  </a:t>
            </a:r>
            <a:r>
              <a:rPr lang="en-US" dirty="0" err="1"/>
              <a:t>TGbc</a:t>
            </a:r>
            <a:r>
              <a:rPr lang="en-US" dirty="0"/>
              <a:t> Functional Requirement Document:</a:t>
            </a:r>
          </a:p>
          <a:p>
            <a:pPr lvl="1"/>
            <a:r>
              <a:rPr lang="en-US" sz="1800" dirty="0" err="1"/>
              <a:t>TGbc</a:t>
            </a:r>
            <a:r>
              <a:rPr lang="en-US" sz="1800" dirty="0"/>
              <a:t> R3.6.xx: The 802.11bc amendment shall provide a mechanism for aggregating frames for broadcasting.</a:t>
            </a:r>
          </a:p>
          <a:p>
            <a:r>
              <a:rPr lang="en-US" sz="2000" dirty="0"/>
              <a:t>Mover:		Stephen McCann</a:t>
            </a:r>
          </a:p>
          <a:p>
            <a:r>
              <a:rPr lang="en-US" sz="2000" dirty="0"/>
              <a:t>Second:		Antonio de la Oliva</a:t>
            </a:r>
          </a:p>
          <a:p>
            <a:r>
              <a:rPr lang="en-US" sz="2000" dirty="0"/>
              <a:t>Y/N/A:		5 / 0 / 4 – motion passes.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C2392BFB-C396-534D-807E-CD15038042B1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89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6EB3E4DD-225B-7443-8C86-D9970B7F25DA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4123322A-330A-A048-8F3D-8DAD4D5D1E76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7233673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665AA5E-EF59-A544-8CC1-C510C5C67F3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#79</a:t>
            </a:r>
            <a:br>
              <a:rPr lang="en-US" dirty="0"/>
            </a:br>
            <a:r>
              <a:rPr lang="en-US" dirty="0"/>
              <a:t>Approval of Minutes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4983925-E125-024E-8B6C-8AB61891465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Times New Roman" pitchFamily="16" charset="0"/>
              <a:buChar char="•"/>
            </a:pPr>
            <a:r>
              <a:rPr lang="en-GB" sz="1600" dirty="0"/>
              <a:t>Approve the following </a:t>
            </a:r>
            <a:r>
              <a:rPr lang="en-GB" sz="1600" dirty="0" err="1"/>
              <a:t>TGbc</a:t>
            </a:r>
            <a:r>
              <a:rPr lang="en-GB" sz="1600" dirty="0"/>
              <a:t> minutes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11-20/1460r0 (September online interim),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11-20/1549r0 (Sep 29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11-20/1575r0 (Oct 6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11-20/1675r0 (Oct 20 telco),</a:t>
            </a:r>
          </a:p>
          <a:p>
            <a:pPr lvl="1">
              <a:buFont typeface="Times New Roman" pitchFamily="16" charset="0"/>
              <a:buChar char="•"/>
            </a:pPr>
            <a:r>
              <a:rPr lang="en-GB" sz="1400" dirty="0"/>
              <a:t>11-20/1714r1 (Oct 27 telco)</a:t>
            </a:r>
          </a:p>
          <a:p>
            <a:r>
              <a:rPr lang="en-GB" sz="1600" dirty="0"/>
              <a:t>Mover/Second:	</a:t>
            </a:r>
          </a:p>
          <a:p>
            <a:r>
              <a:rPr lang="en-GB" sz="1600" dirty="0"/>
              <a:t>Motion on consent agenda </a:t>
            </a:r>
            <a:r>
              <a:rPr lang="en-GB" sz="1600" dirty="0">
                <a:sym typeface="Wingdings" pitchFamily="2" charset="2"/>
              </a:rPr>
              <a:t> </a:t>
            </a:r>
            <a:r>
              <a:rPr lang="en-GB" sz="1600" dirty="0"/>
              <a:t>Approved by unanimous consent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DD4E503-4EA2-784F-8A32-19706DF41444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1F4129D-9938-C14D-B4B9-858A49AD6D7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30FE00C6-6635-6749-BF5B-6149E8F9029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40109900"/>
      </p:ext>
    </p:extLst>
  </p:cSld>
  <p:clrMapOvr>
    <a:masterClrMapping/>
  </p:clrMapOvr>
</p:sld>
</file>

<file path=ppt/slides/slide9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#40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11/19-1426r3</a:t>
            </a:r>
          </a:p>
          <a:p>
            <a:endParaRPr lang="en-US" dirty="0"/>
          </a:p>
          <a:p>
            <a:r>
              <a:rPr lang="en-US" dirty="0"/>
              <a:t>Mover:	Stephen McCann</a:t>
            </a:r>
          </a:p>
          <a:p>
            <a:r>
              <a:rPr lang="en-US" dirty="0"/>
              <a:t>Second:	Carol Ansley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90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82062632"/>
      </p:ext>
    </p:extLst>
  </p:cSld>
  <p:clrMapOvr>
    <a:masterClrMapping/>
  </p:clrMapOvr>
</p:sld>
</file>

<file path=ppt/slides/slide9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CA3050D-DA00-7946-9BD9-84700F09F4B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Straw Poll #3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3D79248-85BF-9F44-AD57-79204F086EA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kumimoji="1" lang="en-US" altLang="ja-JP" dirty="0"/>
              <a:t>Which frame type do you prefer to use for </a:t>
            </a:r>
            <a:r>
              <a:rPr kumimoji="1" lang="en-US" altLang="ja-JP" dirty="0" err="1"/>
              <a:t>eBCS</a:t>
            </a:r>
            <a:r>
              <a:rPr kumimoji="1" lang="en-US" altLang="ja-JP" dirty="0"/>
              <a:t> Data frame? [refers to 11-19/1506r2]</a:t>
            </a:r>
          </a:p>
          <a:p>
            <a:endParaRPr lang="en-US" altLang="ja-JP" dirty="0"/>
          </a:p>
          <a:p>
            <a:pPr marL="457200" indent="-457200">
              <a:buAutoNum type="arabicParenR"/>
            </a:pPr>
            <a:r>
              <a:rPr kumimoji="1" lang="en-US" altLang="ja-JP" dirty="0"/>
              <a:t>Data frame  -- 8</a:t>
            </a:r>
          </a:p>
          <a:p>
            <a:pPr marL="457200" indent="-457200">
              <a:buAutoNum type="arabicParenR"/>
            </a:pPr>
            <a:r>
              <a:rPr lang="en-US" altLang="ja-JP" dirty="0"/>
              <a:t>Public Action frame -- 0</a:t>
            </a:r>
          </a:p>
          <a:p>
            <a:pPr marL="457200" indent="-457200">
              <a:buAutoNum type="arabicParenR"/>
            </a:pPr>
            <a:r>
              <a:rPr lang="en-US" altLang="ja-JP" dirty="0"/>
              <a:t>Mixture of Public Action frames and Data frames -- 8</a:t>
            </a:r>
          </a:p>
          <a:p>
            <a:pPr marL="457200" indent="-457200">
              <a:buAutoNum type="arabicParenR"/>
            </a:pPr>
            <a:r>
              <a:rPr kumimoji="1" lang="en-US" altLang="ja-JP" dirty="0"/>
              <a:t>Other frame type -- 1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77AC8862-BF90-7F4C-B97D-DCDDE982D0FA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91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3B3B5704-BE6D-EA4A-B613-FF5E1B358E1F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2237167F-F7AC-A44D-846D-37CD0060B4D3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5749036"/>
      </p:ext>
    </p:extLst>
  </p:cSld>
  <p:clrMapOvr>
    <a:masterClrMapping/>
  </p:clrMapOvr>
</p:sld>
</file>

<file path=ppt/slides/slide9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#41 </a:t>
            </a:r>
            <a:br>
              <a:rPr lang="en-US" dirty="0"/>
            </a:br>
            <a:r>
              <a:rPr lang="en-US" dirty="0"/>
              <a:t>Authorize Telcons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685800" y="1981201"/>
            <a:ext cx="7770813" cy="1828800"/>
          </a:xfrm>
        </p:spPr>
        <p:txBody>
          <a:bodyPr/>
          <a:lstStyle/>
          <a:p>
            <a:r>
              <a:rPr lang="en-US" dirty="0"/>
              <a:t>Move to approve the following schedule of teleconferences</a:t>
            </a:r>
          </a:p>
          <a:p>
            <a:endParaRPr lang="en-US" dirty="0"/>
          </a:p>
          <a:p>
            <a:r>
              <a:rPr lang="en-US" dirty="0"/>
              <a:t>Moved: </a:t>
            </a:r>
            <a:r>
              <a:rPr lang="en-US" dirty="0" err="1"/>
              <a:t>Xiaofei</a:t>
            </a:r>
            <a:r>
              <a:rPr lang="en-US" dirty="0"/>
              <a:t> Wang, Second: Stephen McCann</a:t>
            </a:r>
          </a:p>
          <a:p>
            <a:r>
              <a:rPr lang="en-US" dirty="0"/>
              <a:t>Result y-n-a: accepted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92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  <p:graphicFrame>
        <p:nvGraphicFramePr>
          <p:cNvPr id="7" name="Tabelle 6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352044047"/>
              </p:ext>
            </p:extLst>
          </p:nvPr>
        </p:nvGraphicFramePr>
        <p:xfrm>
          <a:off x="914400" y="4221088"/>
          <a:ext cx="7467600" cy="17526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8669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86690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r>
                        <a:rPr lang="en-US" dirty="0"/>
                        <a:t>Group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Dates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Start Time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Duration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r>
                        <a:rPr lang="en-US" dirty="0" err="1"/>
                        <a:t>TGbc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Tuesday, </a:t>
                      </a:r>
                      <a:r>
                        <a:rPr lang="en-US"/>
                        <a:t>October 29th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10:00h</a:t>
                      </a:r>
                      <a:r>
                        <a:rPr lang="en-US" baseline="0" dirty="0"/>
                        <a:t> ET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lang="en-US" dirty="0"/>
                        <a:t>1.5 hour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370840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85332833"/>
      </p:ext>
    </p:extLst>
  </p:cSld>
  <p:clrMapOvr>
    <a:masterClrMapping/>
  </p:clrMapOvr>
</p:sld>
</file>

<file path=ppt/slides/slide9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#42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modified agenda for </a:t>
            </a:r>
            <a:r>
              <a:rPr lang="en-US" dirty="0" err="1"/>
              <a:t>TGbc</a:t>
            </a:r>
            <a:r>
              <a:rPr lang="en-US" dirty="0"/>
              <a:t> as contained in document 11/19-1426r5</a:t>
            </a:r>
          </a:p>
          <a:p>
            <a:endParaRPr lang="en-US" dirty="0"/>
          </a:p>
          <a:p>
            <a:r>
              <a:rPr lang="en-US" dirty="0"/>
              <a:t>Mover:	Hiroshi Mano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93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898719486"/>
      </p:ext>
    </p:extLst>
  </p:cSld>
  <p:clrMapOvr>
    <a:masterClrMapping/>
  </p:clrMapOvr>
</p:sld>
</file>

<file path=ppt/slides/slide9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782D94F-6A86-8B4A-B176-EA766C9330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#43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28BEA2-C0B0-194E-B382-37AA1A0FB0E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Removal of duplicate Functional Requirement</a:t>
            </a:r>
          </a:p>
          <a:p>
            <a:endParaRPr lang="en-US" dirty="0"/>
          </a:p>
          <a:p>
            <a:r>
              <a:rPr lang="en-US" dirty="0"/>
              <a:t>Move to remove functional requirement R3.4.3 from the FR Document (11-19/0151r4).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r>
              <a:rPr lang="en-US" dirty="0"/>
              <a:t>Y/N/A:	8 / 0 / 0 – </a:t>
            </a:r>
            <a:r>
              <a:rPr lang="en-US"/>
              <a:t>motion passes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B1EDCF42-9E24-1A48-AD25-A651E323F69D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439A356-9D19-1A47-9AE2-3E512B008CF4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9A5282A-1619-0F46-B0ED-B03741D9151C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247619102"/>
      </p:ext>
    </p:extLst>
  </p:cSld>
  <p:clrMapOvr>
    <a:masterClrMapping/>
  </p:clrMapOvr>
</p:sld>
</file>

<file path=ppt/slides/slide9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D5958C2-BD4E-C04D-86FA-C2153299CB6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July 2019 Motions &amp; Straw Polls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A399D6F5-854A-7B4F-B2C4-76BCE0163A5B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/>
              <a:t>Motion #26 -- #32</a:t>
            </a:r>
          </a:p>
          <a:p>
            <a:r>
              <a:rPr lang="en-US" dirty="0"/>
              <a:t>Straw Polls none</a:t>
            </a:r>
          </a:p>
          <a:p>
            <a:endParaRPr lang="en-US" dirty="0"/>
          </a:p>
          <a:p>
            <a:r>
              <a:rPr lang="en-US" dirty="0"/>
              <a:t>Vienna, AT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D9EFF77-43B9-444D-A27C-18E8CE3FE12A}"/>
              </a:ext>
            </a:extLst>
          </p:cNvPr>
          <p:cNvSpPr>
            <a:spLocks noGrp="1"/>
          </p:cNvSpPr>
          <p:nvPr>
            <p:ph type="dt" idx="10"/>
          </p:nvPr>
        </p:nvSpPr>
        <p:spPr/>
        <p:txBody>
          <a:bodyPr/>
          <a:lstStyle/>
          <a:p>
            <a:r>
              <a:rPr lang="en-GB"/>
              <a:t>December 2020</a:t>
            </a:r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E9C36C9-6A40-2E44-9449-1726C8D5B289}"/>
              </a:ext>
            </a:extLst>
          </p:cNvPr>
          <p:cNvSpPr>
            <a:spLocks noGrp="1"/>
          </p:cNvSpPr>
          <p:nvPr>
            <p:ph type="ftr" idx="11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4246AE9-20CA-8442-B10A-F0DECD0E8B03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3ABCC52B-A3F7-440B-BBF2-55191E6E7773}" type="slidenum">
              <a:rPr lang="en-GB" smtClean="0"/>
              <a:pPr/>
              <a:t>95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2760312"/>
      </p:ext>
    </p:extLst>
  </p:cSld>
  <p:clrMapOvr>
    <a:masterClrMapping/>
  </p:clrMapOvr>
</p:sld>
</file>

<file path=ppt/slides/slide9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#26</a:t>
            </a:r>
            <a:br>
              <a:rPr lang="en-US" dirty="0"/>
            </a:br>
            <a:r>
              <a:rPr lang="en-US" dirty="0"/>
              <a:t>Approve Agenda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agenda for </a:t>
            </a:r>
            <a:r>
              <a:rPr lang="en-US" dirty="0" err="1"/>
              <a:t>TGbc</a:t>
            </a:r>
            <a:r>
              <a:rPr lang="en-US" dirty="0"/>
              <a:t> as contained in document 11/19-0943r1</a:t>
            </a:r>
          </a:p>
          <a:p>
            <a:endParaRPr lang="en-US" dirty="0"/>
          </a:p>
          <a:p>
            <a:r>
              <a:rPr lang="en-US" dirty="0"/>
              <a:t>Mover:	Hitoshi Morioka</a:t>
            </a:r>
          </a:p>
          <a:p>
            <a:r>
              <a:rPr lang="en-US" dirty="0"/>
              <a:t>Second:	Stephen McCann</a:t>
            </a:r>
          </a:p>
          <a:p>
            <a:endParaRPr lang="en-US" dirty="0"/>
          </a:p>
          <a:p>
            <a:r>
              <a:rPr lang="en-US" dirty="0"/>
              <a:t>Approved by unanimous consent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96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62979455"/>
      </p:ext>
    </p:extLst>
  </p:cSld>
  <p:clrMapOvr>
    <a:masterClrMapping/>
  </p:clrMapOvr>
</p:sld>
</file>

<file path=ppt/slides/slide9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#27 </a:t>
            </a:r>
            <a:br>
              <a:rPr lang="en-US" dirty="0"/>
            </a:br>
            <a:r>
              <a:rPr lang="en-US" dirty="0"/>
              <a:t>Approve meeting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meeting minutes of the previous face-to-face meeting as contained in document 11-19/0819r0.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97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130681"/>
      </p:ext>
    </p:extLst>
  </p:cSld>
  <p:clrMapOvr>
    <a:masterClrMapping/>
  </p:clrMapOvr>
</p:sld>
</file>

<file path=ppt/slides/slide9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#28 </a:t>
            </a:r>
            <a:br>
              <a:rPr lang="en-US" dirty="0"/>
            </a:br>
            <a:r>
              <a:rPr lang="en-US" dirty="0"/>
              <a:t>Approve telephone conference minutes</a:t>
            </a:r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telephone conference minutes of the previous face-to-face meeting as contained in document 11-19/1004r0.</a:t>
            </a:r>
          </a:p>
          <a:p>
            <a:endParaRPr lang="en-US" dirty="0"/>
          </a:p>
          <a:p>
            <a:r>
              <a:rPr lang="en-US" dirty="0"/>
              <a:t>Note: 		Motion is on consent agenda (see Motion #26)</a:t>
            </a:r>
          </a:p>
          <a:p>
            <a:r>
              <a:rPr lang="en-US" dirty="0"/>
              <a:t>Mover:	N/A</a:t>
            </a:r>
          </a:p>
          <a:p>
            <a:r>
              <a:rPr lang="en-US" dirty="0"/>
              <a:t>Second:	N/A</a:t>
            </a:r>
          </a:p>
          <a:p>
            <a:r>
              <a:rPr lang="en-US" dirty="0"/>
              <a:t>Vote:		Motion passes (Motion part of consent agenda)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98</a:t>
            </a:fld>
            <a:endParaRPr lang="en-GB" dirty="0"/>
          </a:p>
        </p:txBody>
      </p:sp>
      <p:sp>
        <p:nvSpPr>
          <p:cNvPr id="5" name="Fußzeilenplatzhalter 4"/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umsplatzhalter 5"/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709220060"/>
      </p:ext>
    </p:extLst>
  </p:cSld>
  <p:clrMapOvr>
    <a:masterClrMapping/>
  </p:clrMapOvr>
</p:sld>
</file>

<file path=ppt/slides/slide9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18F0261-D25D-3D46-BE96-9D768ACB44E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Motion #29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CEB636F-81B8-AB47-9263-7E4BED3C6D5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Move to approve the changes to the </a:t>
            </a:r>
            <a:r>
              <a:rPr lang="en-US" dirty="0" err="1"/>
              <a:t>TGbc</a:t>
            </a:r>
            <a:r>
              <a:rPr lang="en-US" dirty="0"/>
              <a:t> Functional Requirements as contained in 11-19/1001r2</a:t>
            </a:r>
          </a:p>
          <a:p>
            <a:r>
              <a:rPr lang="en-US" dirty="0"/>
              <a:t>And instruct the Editor to incorporate those changes in the </a:t>
            </a:r>
            <a:r>
              <a:rPr lang="en-US" dirty="0" err="1"/>
              <a:t>TGbc</a:t>
            </a:r>
            <a:r>
              <a:rPr lang="en-US" dirty="0"/>
              <a:t> Functional Requirements document (11-19/0151)</a:t>
            </a:r>
          </a:p>
          <a:p>
            <a:endParaRPr lang="en-US" dirty="0"/>
          </a:p>
          <a:p>
            <a:r>
              <a:rPr lang="en-US" dirty="0"/>
              <a:t>Moved:	Stephen McCann</a:t>
            </a:r>
          </a:p>
          <a:p>
            <a:r>
              <a:rPr lang="en-US" dirty="0"/>
              <a:t>Second:	Hitoshi Morioka</a:t>
            </a:r>
          </a:p>
          <a:p>
            <a:endParaRPr lang="en-US" dirty="0"/>
          </a:p>
          <a:p>
            <a:r>
              <a:rPr lang="en-US" dirty="0"/>
              <a:t>Y/N/A:	13 – 0 – 0 passes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D02B32A5-B92B-0442-B9D0-F2174772F2F6}"/>
              </a:ext>
            </a:extLst>
          </p:cNvPr>
          <p:cNvSpPr>
            <a:spLocks noGrp="1"/>
          </p:cNvSpPr>
          <p:nvPr>
            <p:ph type="sldNum" idx="12"/>
          </p:nvPr>
        </p:nvSpPr>
        <p:spPr/>
        <p:txBody>
          <a:bodyPr/>
          <a:lstStyle/>
          <a:p>
            <a:r>
              <a:rPr lang="en-GB"/>
              <a:t>Slide </a:t>
            </a:r>
            <a:fld id="{440F5867-744E-4AA6-B0ED-4C44D2DFBB7B}" type="slidenum">
              <a:rPr lang="en-GB" smtClean="0"/>
              <a:pPr/>
              <a:t>99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3ADDB4C-B902-524E-9E4E-12F156421E63}"/>
              </a:ext>
            </a:extLst>
          </p:cNvPr>
          <p:cNvSpPr>
            <a:spLocks noGrp="1"/>
          </p:cNvSpPr>
          <p:nvPr>
            <p:ph type="ftr" idx="14"/>
          </p:nvPr>
        </p:nvSpPr>
        <p:spPr/>
        <p:txBody>
          <a:bodyPr/>
          <a:lstStyle/>
          <a:p>
            <a:r>
              <a:rPr lang="de-DE"/>
              <a:t>Marc Emmelmann (Koden-TI)</a:t>
            </a:r>
            <a:endParaRPr lang="en-GB" dirty="0"/>
          </a:p>
        </p:txBody>
      </p:sp>
      <p:sp>
        <p:nvSpPr>
          <p:cNvPr id="6" name="Date Placeholder 5">
            <a:extLst>
              <a:ext uri="{FF2B5EF4-FFF2-40B4-BE49-F238E27FC236}">
                <a16:creationId xmlns:a16="http://schemas.microsoft.com/office/drawing/2014/main" id="{1835411E-FF40-9F40-92CD-495CE57410FB}"/>
              </a:ext>
            </a:extLst>
          </p:cNvPr>
          <p:cNvSpPr>
            <a:spLocks noGrp="1"/>
          </p:cNvSpPr>
          <p:nvPr>
            <p:ph type="dt" idx="15"/>
          </p:nvPr>
        </p:nvSpPr>
        <p:spPr/>
        <p:txBody>
          <a:bodyPr/>
          <a:lstStyle/>
          <a:p>
            <a:r>
              <a:rPr lang="en-GB"/>
              <a:t>December 2020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3660896"/>
      </p:ext>
    </p:extLst>
  </p:cSld>
  <p:clrMapOvr>
    <a:masterClrMapping/>
  </p:clrMapOvr>
</p:sld>
</file>

<file path=ppt/theme/theme1.xml><?xml version="1.0" encoding="utf-8"?>
<a:theme xmlns:a="http://schemas.openxmlformats.org/drawingml/2006/main" name="802-11-BCS-Chair-Slides-Template">
  <a:themeElements>
    <a:clrScheme name="Office Theme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 Theme">
      <a:majorFont>
        <a:latin typeface="Times New Roman"/>
        <a:ea typeface="MS Gothic"/>
        <a:cs typeface=""/>
      </a:majorFont>
      <a:minorFont>
        <a:latin typeface="Times New Roman"/>
        <a:ea typeface="MS Gothic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rgbClr val="00B8FF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449263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>
            <a:srgbClr val="000000"/>
          </a:buClr>
          <a:buSzPct val="100000"/>
          <a:buFont typeface="Times New Roman" pitchFamily="16" charset="0"/>
          <a:buNone/>
          <a:tabLst/>
          <a:defRPr kumimoji="0" lang="en-GB" sz="2400" b="0" i="0" u="none" strike="noStrike" cap="none" normalizeH="0" baseline="0" smtClean="0">
            <a:ln>
              <a:noFill/>
            </a:ln>
            <a:solidFill>
              <a:schemeClr val="bg1"/>
            </a:solidFill>
            <a:effectLst/>
            <a:latin typeface="Times New Roman" pitchFamily="16" charset="0"/>
            <a:ea typeface="MS Gothic" charset="-128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 Theme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 Them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802-11-TGbc-Motion-Deck-Template" id="{ECB33585-1DA0-DB4C-90FD-69A13A3A7B22}" vid="{F4C3F58A-6086-1749-AE1C-61531CD19C9C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802-11-BCS-Chair-Slides-Template</Template>
  <TotalTime>14924</TotalTime>
  <Words>8705</Words>
  <Application>Microsoft Macintosh PowerPoint</Application>
  <PresentationFormat>On-screen Show (4:3)</PresentationFormat>
  <Paragraphs>1564</Paragraphs>
  <Slides>148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148</vt:i4>
      </vt:variant>
    </vt:vector>
  </HeadingPairs>
  <TitlesOfParts>
    <vt:vector size="152" baseType="lpstr">
      <vt:lpstr>Arial</vt:lpstr>
      <vt:lpstr>Times New Roman</vt:lpstr>
      <vt:lpstr>802-11-BCS-Chair-Slides-Template</vt:lpstr>
      <vt:lpstr>Document</vt:lpstr>
      <vt:lpstr>Motion Booklet for IEEE 802.11 TGbc</vt:lpstr>
      <vt:lpstr>Abstract</vt:lpstr>
      <vt:lpstr>January 2021 Motions &amp; Straw Polls</vt:lpstr>
      <vt:lpstr>Motion #85 Approve Agenda</vt:lpstr>
      <vt:lpstr>Motion #86 Approval of Minutes</vt:lpstr>
      <vt:lpstr>Motion #87 Approval of comment resolution</vt:lpstr>
      <vt:lpstr>November 2020 Motions &amp; Straw Polls</vt:lpstr>
      <vt:lpstr>Motion #78 Approve Agenda</vt:lpstr>
      <vt:lpstr>Motion #79 Approval of Minutes</vt:lpstr>
      <vt:lpstr>Motion #80 Approval of agreed changed to the TGbc Draft</vt:lpstr>
      <vt:lpstr>Motion #81 Approval of changes to the Draft</vt:lpstr>
      <vt:lpstr>Motion #82 Changes to draft per Tuesday, Nov 2, 9:00h slot discussions</vt:lpstr>
      <vt:lpstr>Motion #83 Approval of MIB and PICS Section</vt:lpstr>
      <vt:lpstr>Motion #84 Create TGbc D1.0 and Approve WG Letter Ballot</vt:lpstr>
      <vt:lpstr>Motion #85 Approve Modified Agenda</vt:lpstr>
      <vt:lpstr>Motion #86 Reaffirmation of TGbc CSD</vt:lpstr>
      <vt:lpstr>Telcos between July and September 2020: Motions &amp; Straw Polls</vt:lpstr>
      <vt:lpstr>Straw Poll #26</vt:lpstr>
      <vt:lpstr>Straw Poll #25</vt:lpstr>
      <vt:lpstr>Straw Poll #24</vt:lpstr>
      <vt:lpstr>Straw Poll #23</vt:lpstr>
      <vt:lpstr>September 2020 Motions &amp; Straw Polls</vt:lpstr>
      <vt:lpstr>Motion #69 Approve Agenda</vt:lpstr>
      <vt:lpstr>Motion #70 Approval of Minutes</vt:lpstr>
      <vt:lpstr>Motion #71 Approval of CRs agreed to in telcos</vt:lpstr>
      <vt:lpstr>Motion #72 Approval of CRs agreed to in telcos</vt:lpstr>
      <vt:lpstr>Motion #73 Approval of CRs agreed on 9/14 2020</vt:lpstr>
      <vt:lpstr>Motion #74 TGbc Vice Chair Election</vt:lpstr>
      <vt:lpstr>Motion #75 TGbc Secretary Confirmation</vt:lpstr>
      <vt:lpstr>Motion #76 Approval of CRs agreed on 9/15</vt:lpstr>
      <vt:lpstr>Motion #77 Approval of CRs agreed on 9/17</vt:lpstr>
      <vt:lpstr>Telcos between July and September 2020: Motions &amp; Straw Polls</vt:lpstr>
      <vt:lpstr>Straw Poll #22</vt:lpstr>
      <vt:lpstr>Straw Poll #21</vt:lpstr>
      <vt:lpstr>July 2020 Motions &amp; Straw Polls</vt:lpstr>
      <vt:lpstr>Motion #65 Approve Agenda</vt:lpstr>
      <vt:lpstr>Motion #66 Approval of Minutes</vt:lpstr>
      <vt:lpstr>Motion #67 Approval of speculative edits of the SFD &amp; Creation of D0.1 &amp; 10-day Comment Collection</vt:lpstr>
      <vt:lpstr>Motion #68 Approval of Timeline</vt:lpstr>
      <vt:lpstr>Telcos between March and July 2020: Motions &amp; Straw Polls</vt:lpstr>
      <vt:lpstr>Straw Poll #20</vt:lpstr>
      <vt:lpstr>Straw Poll #19</vt:lpstr>
      <vt:lpstr>Straw Poll #18</vt:lpstr>
      <vt:lpstr>Straw Poll #17</vt:lpstr>
      <vt:lpstr>Straw Poll #16</vt:lpstr>
      <vt:lpstr>Straw Poll #15</vt:lpstr>
      <vt:lpstr>Straw Poll #14</vt:lpstr>
      <vt:lpstr>Straw Poll #13</vt:lpstr>
      <vt:lpstr>Straw Poll #12</vt:lpstr>
      <vt:lpstr>Straw Poll #11</vt:lpstr>
      <vt:lpstr>Straw Poll #10</vt:lpstr>
      <vt:lpstr>January 2020 Motions &amp; Straw Polls</vt:lpstr>
      <vt:lpstr>Motion #56 Approve Agenda</vt:lpstr>
      <vt:lpstr>Motion #57  Approve meeting minutes</vt:lpstr>
      <vt:lpstr>Motion #58  Approve telephone conference minutes</vt:lpstr>
      <vt:lpstr>Motion #59 Approve Agenda</vt:lpstr>
      <vt:lpstr>Motion #60 Approve Agenda</vt:lpstr>
      <vt:lpstr>Motion #61</vt:lpstr>
      <vt:lpstr>Motion #62</vt:lpstr>
      <vt:lpstr>Motion #63 Approve Agenda</vt:lpstr>
      <vt:lpstr>Motion #64 Authorize Telcons</vt:lpstr>
      <vt:lpstr>November 2019 Motions &amp; Straw Polls</vt:lpstr>
      <vt:lpstr>Motion #44 Approve Agenda</vt:lpstr>
      <vt:lpstr>Motion #45  Approve meeting minutes</vt:lpstr>
      <vt:lpstr>Motion #46  Approve telephone conference minutes</vt:lpstr>
      <vt:lpstr>Motion #47 Modify Agenda</vt:lpstr>
      <vt:lpstr>Motion #48</vt:lpstr>
      <vt:lpstr>Straw Poll #4</vt:lpstr>
      <vt:lpstr>Straw Poll #5</vt:lpstr>
      <vt:lpstr>Motion #49</vt:lpstr>
      <vt:lpstr>Motion #50 Modify Agenda</vt:lpstr>
      <vt:lpstr>Straw Poll #6</vt:lpstr>
      <vt:lpstr>Straw Poll #7</vt:lpstr>
      <vt:lpstr>Straw Poll #8</vt:lpstr>
      <vt:lpstr>Straw Poll #9</vt:lpstr>
      <vt:lpstr>Motion #51</vt:lpstr>
      <vt:lpstr>Motion #52</vt:lpstr>
      <vt:lpstr>Motion #53</vt:lpstr>
      <vt:lpstr>Motion #54  Authorize Telcons</vt:lpstr>
      <vt:lpstr>Motion #55 TGbc Timeline</vt:lpstr>
      <vt:lpstr>September 2019 Motions &amp; Straw Polls</vt:lpstr>
      <vt:lpstr>Motion #33 Approve Agenda</vt:lpstr>
      <vt:lpstr>Motion #34  Approve meeting minutes</vt:lpstr>
      <vt:lpstr>Motion #35  Approve telephone conference minutes</vt:lpstr>
      <vt:lpstr>Motion #36</vt:lpstr>
      <vt:lpstr>Motion #37</vt:lpstr>
      <vt:lpstr>Motion #38</vt:lpstr>
      <vt:lpstr>Straw Poll #2</vt:lpstr>
      <vt:lpstr>Motion #39</vt:lpstr>
      <vt:lpstr>Motion #40 Approve Agenda</vt:lpstr>
      <vt:lpstr>Straw Poll #3</vt:lpstr>
      <vt:lpstr>Motion #41  Authorize Telcons</vt:lpstr>
      <vt:lpstr>Motion #42 Approve Agenda</vt:lpstr>
      <vt:lpstr>Motion #43</vt:lpstr>
      <vt:lpstr>July 2019 Motions &amp; Straw Polls</vt:lpstr>
      <vt:lpstr>Motion #26 Approve Agenda</vt:lpstr>
      <vt:lpstr>Motion #27  Approve meeting minutes</vt:lpstr>
      <vt:lpstr>Motion #28  Approve telephone conference minutes</vt:lpstr>
      <vt:lpstr>Motion #29</vt:lpstr>
      <vt:lpstr>Motion #30</vt:lpstr>
      <vt:lpstr>Motion #31</vt:lpstr>
      <vt:lpstr>Motion #32  Authorize Telcons</vt:lpstr>
      <vt:lpstr>May 2019 Motions &amp; Straw Polls</vt:lpstr>
      <vt:lpstr>Motion #16 Approve Agenda</vt:lpstr>
      <vt:lpstr>Motion #17 Approve meeting minutes</vt:lpstr>
      <vt:lpstr>Motion #18 Approve Agenda</vt:lpstr>
      <vt:lpstr>Motion #19</vt:lpstr>
      <vt:lpstr>Motion #20</vt:lpstr>
      <vt:lpstr>Motion #21</vt:lpstr>
      <vt:lpstr>Motion #22</vt:lpstr>
      <vt:lpstr>Motion #23</vt:lpstr>
      <vt:lpstr>Motion #24 Confirmation of Technical Editor</vt:lpstr>
      <vt:lpstr>Motion #25  Authorize Telcons</vt:lpstr>
      <vt:lpstr>March 2019 Motions &amp; Straw Polls</vt:lpstr>
      <vt:lpstr>Motion #15 Approve Agenda</vt:lpstr>
      <vt:lpstr>Motion #16 Approve meeting minutes</vt:lpstr>
      <vt:lpstr>Motion #17 Approve telephone conference minutes</vt:lpstr>
      <vt:lpstr>Motion #18 Adoption of Functional Requirement</vt:lpstr>
      <vt:lpstr>Motion #19 TGbc Use Case Document</vt:lpstr>
      <vt:lpstr>Motion #20  Authorize Telcons</vt:lpstr>
      <vt:lpstr>January 2019 Motions &amp; Straw Polls</vt:lpstr>
      <vt:lpstr>Motion #1 Approve Agenda</vt:lpstr>
      <vt:lpstr>Motion #2 Approve meeting minutes</vt:lpstr>
      <vt:lpstr>Motion #3 Approve telephone conference minutes</vt:lpstr>
      <vt:lpstr>Motion #4 Approve Agenda</vt:lpstr>
      <vt:lpstr>Motion #5 TGbc Vice Chair Election</vt:lpstr>
      <vt:lpstr>Motion #6 TGbc Secretary Confirmation</vt:lpstr>
      <vt:lpstr>Motion #7 802.11bc Selection Procedure</vt:lpstr>
      <vt:lpstr>Motion#8</vt:lpstr>
      <vt:lpstr>Motion#9 Adoption of Functional Requirement</vt:lpstr>
      <vt:lpstr>Motion #10 Approve Agenda</vt:lpstr>
      <vt:lpstr>Motion #11 Adoption of Functional Requirement</vt:lpstr>
      <vt:lpstr>Straw poll #1</vt:lpstr>
      <vt:lpstr>Motion #12 TGbc Use Case Document Template</vt:lpstr>
      <vt:lpstr>Motion #13 Authorize Telcons</vt:lpstr>
      <vt:lpstr>Motion #14 TGbc Timeline</vt:lpstr>
      <vt:lpstr>Month YEAR Motions &amp; Straw Polls</vt:lpstr>
      <vt:lpstr>Motion #&lt;yymm&gt;/01 Approve Agenda</vt:lpstr>
      <vt:lpstr>Motion #&lt;yymm&gt;/02  Approve meeting minutes</vt:lpstr>
      <vt:lpstr>Motion #&lt;yymm&gt;/02  Approve telephone conference minutes</vt:lpstr>
      <vt:lpstr>Motion #&lt;yymm&gt;/nn Authorize ad-hoc meetings</vt:lpstr>
      <vt:lpstr>Motion #&lt;yymm&gt;/nn  Authorize Telcons</vt:lpstr>
      <vt:lpstr>Motion #&lt;yymm&gt;/nn TGbc Timeline</vt:lpstr>
      <vt:lpstr>Motion Templates</vt:lpstr>
      <vt:lpstr>Motion #&lt;yymm&gt;/&lt;nn&gt; Approve Modification of Agenda</vt:lpstr>
      <vt:lpstr>Motion #&lt;yymm&gt;/&lt;nn&gt; Approve BCS PAR</vt:lpstr>
      <vt:lpstr>Motion #&lt;yymm&gt;/&lt;nn&gt; Approve BCS CSD</vt:lpstr>
      <vt:lpstr>References</vt:lpstr>
    </vt:vector>
  </TitlesOfParts>
  <Manager/>
  <Company/>
  <LinksUpToDate>false</LinksUpToDate>
  <SharedDoc>false</SharedDoc>
  <HyperlinkBase/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Motion Booklet for IEEE 802.11 TGbc</dc:title>
  <dc:subject/>
  <dc:creator>Marc Emmelmann</dc:creator>
  <cp:keywords/>
  <dc:description/>
  <cp:lastModifiedBy>Emmelmann, Marc</cp:lastModifiedBy>
  <cp:revision>286</cp:revision>
  <cp:lastPrinted>1601-01-01T00:00:00Z</cp:lastPrinted>
  <dcterms:created xsi:type="dcterms:W3CDTF">2019-01-14T15:07:49Z</dcterms:created>
  <dcterms:modified xsi:type="dcterms:W3CDTF">2021-01-11T16:32:27Z</dcterms:modified>
  <cp:category/>
</cp:coreProperties>
</file>