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slides/slide117.xml" ContentType="application/vnd.openxmlformats-officedocument.presentationml.slide+xml"/>
  <Override PartName="/ppt/slides/slide118.xml" ContentType="application/vnd.openxmlformats-officedocument.presentationml.slide+xml"/>
  <Override PartName="/ppt/slides/slide1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1"/>
  </p:notesMasterIdLst>
  <p:handoutMasterIdLst>
    <p:handoutMasterId r:id="rId122"/>
  </p:handoutMasterIdLst>
  <p:sldIdLst>
    <p:sldId id="256" r:id="rId2"/>
    <p:sldId id="257" r:id="rId3"/>
    <p:sldId id="418" r:id="rId4"/>
    <p:sldId id="420" r:id="rId5"/>
    <p:sldId id="419" r:id="rId6"/>
    <p:sldId id="413" r:id="rId7"/>
    <p:sldId id="414" r:id="rId8"/>
    <p:sldId id="415" r:id="rId9"/>
    <p:sldId id="416" r:id="rId10"/>
    <p:sldId id="417" r:id="rId11"/>
    <p:sldId id="399" r:id="rId12"/>
    <p:sldId id="410" r:id="rId13"/>
    <p:sldId id="412" r:id="rId14"/>
    <p:sldId id="411" r:id="rId15"/>
    <p:sldId id="409" r:id="rId16"/>
    <p:sldId id="408" r:id="rId17"/>
    <p:sldId id="407" r:id="rId18"/>
    <p:sldId id="406" r:id="rId19"/>
    <p:sldId id="405" r:id="rId20"/>
    <p:sldId id="404" r:id="rId21"/>
    <p:sldId id="403" r:id="rId22"/>
    <p:sldId id="401" r:id="rId23"/>
    <p:sldId id="389" r:id="rId24"/>
    <p:sldId id="390" r:id="rId25"/>
    <p:sldId id="391" r:id="rId26"/>
    <p:sldId id="392" r:id="rId27"/>
    <p:sldId id="393" r:id="rId28"/>
    <p:sldId id="394" r:id="rId29"/>
    <p:sldId id="395" r:id="rId30"/>
    <p:sldId id="396" r:id="rId31"/>
    <p:sldId id="398" r:id="rId32"/>
    <p:sldId id="397" r:id="rId33"/>
    <p:sldId id="370" r:id="rId34"/>
    <p:sldId id="371" r:id="rId35"/>
    <p:sldId id="372" r:id="rId36"/>
    <p:sldId id="373" r:id="rId37"/>
    <p:sldId id="377" r:id="rId38"/>
    <p:sldId id="376" r:id="rId39"/>
    <p:sldId id="378" r:id="rId40"/>
    <p:sldId id="379" r:id="rId41"/>
    <p:sldId id="380" r:id="rId42"/>
    <p:sldId id="381" r:id="rId43"/>
    <p:sldId id="383" r:id="rId44"/>
    <p:sldId id="385" r:id="rId45"/>
    <p:sldId id="386" r:id="rId46"/>
    <p:sldId id="384" r:id="rId47"/>
    <p:sldId id="382" r:id="rId48"/>
    <p:sldId id="387" r:id="rId49"/>
    <p:sldId id="388" r:id="rId50"/>
    <p:sldId id="374" r:id="rId51"/>
    <p:sldId id="375" r:id="rId52"/>
    <p:sldId id="355" r:id="rId53"/>
    <p:sldId id="356" r:id="rId54"/>
    <p:sldId id="357" r:id="rId55"/>
    <p:sldId id="358" r:id="rId56"/>
    <p:sldId id="360" r:id="rId57"/>
    <p:sldId id="361" r:id="rId58"/>
    <p:sldId id="362" r:id="rId59"/>
    <p:sldId id="363" r:id="rId60"/>
    <p:sldId id="364" r:id="rId61"/>
    <p:sldId id="365" r:id="rId62"/>
    <p:sldId id="366" r:id="rId63"/>
    <p:sldId id="359" r:id="rId64"/>
    <p:sldId id="369" r:id="rId65"/>
    <p:sldId id="367" r:id="rId66"/>
    <p:sldId id="345" r:id="rId67"/>
    <p:sldId id="346" r:id="rId68"/>
    <p:sldId id="347" r:id="rId69"/>
    <p:sldId id="348" r:id="rId70"/>
    <p:sldId id="352" r:id="rId71"/>
    <p:sldId id="353" r:id="rId72"/>
    <p:sldId id="354" r:id="rId73"/>
    <p:sldId id="350" r:id="rId74"/>
    <p:sldId id="331" r:id="rId75"/>
    <p:sldId id="332" r:id="rId76"/>
    <p:sldId id="333" r:id="rId77"/>
    <p:sldId id="341" r:id="rId78"/>
    <p:sldId id="338" r:id="rId79"/>
    <p:sldId id="339" r:id="rId80"/>
    <p:sldId id="342" r:id="rId81"/>
    <p:sldId id="343" r:id="rId82"/>
    <p:sldId id="344" r:id="rId83"/>
    <p:sldId id="340" r:id="rId84"/>
    <p:sldId id="336" r:id="rId85"/>
    <p:sldId id="322" r:id="rId86"/>
    <p:sldId id="323" r:id="rId87"/>
    <p:sldId id="324" r:id="rId88"/>
    <p:sldId id="325" r:id="rId89"/>
    <p:sldId id="329" r:id="rId90"/>
    <p:sldId id="330" r:id="rId91"/>
    <p:sldId id="327" r:id="rId92"/>
    <p:sldId id="303" r:id="rId93"/>
    <p:sldId id="305" r:id="rId94"/>
    <p:sldId id="306" r:id="rId95"/>
    <p:sldId id="307" r:id="rId96"/>
    <p:sldId id="311" r:id="rId97"/>
    <p:sldId id="308" r:id="rId98"/>
    <p:sldId id="309" r:id="rId99"/>
    <p:sldId id="310" r:id="rId100"/>
    <p:sldId id="312" r:id="rId101"/>
    <p:sldId id="314" r:id="rId102"/>
    <p:sldId id="317" r:id="rId103"/>
    <p:sldId id="318" r:id="rId104"/>
    <p:sldId id="320" r:id="rId105"/>
    <p:sldId id="319" r:id="rId106"/>
    <p:sldId id="315" r:id="rId107"/>
    <p:sldId id="316" r:id="rId108"/>
    <p:sldId id="321" r:id="rId109"/>
    <p:sldId id="271" r:id="rId110"/>
    <p:sldId id="272" r:id="rId111"/>
    <p:sldId id="274" r:id="rId112"/>
    <p:sldId id="298" r:id="rId113"/>
    <p:sldId id="299" r:id="rId114"/>
    <p:sldId id="293" r:id="rId115"/>
    <p:sldId id="297" r:id="rId116"/>
    <p:sldId id="300" r:id="rId117"/>
    <p:sldId id="301" r:id="rId118"/>
    <p:sldId id="302" r:id="rId119"/>
    <p:sldId id="264" r:id="rId120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2D575E81-37DA-674D-AA2F-7BEE58498C02}">
          <p14:sldIdLst>
            <p14:sldId id="256"/>
            <p14:sldId id="257"/>
          </p14:sldIdLst>
        </p14:section>
        <p14:section name="2020-07 to 2020-09 Telcos" id="{4DECCCC3-C7E3-6F47-972F-06064F01004B}">
          <p14:sldIdLst>
            <p14:sldId id="418"/>
            <p14:sldId id="420"/>
            <p14:sldId id="419"/>
          </p14:sldIdLst>
        </p14:section>
        <p14:section name="2020-07-13 July Online Plenary" id="{03C396E9-98E6-6544-AED2-A981A01AB5DE}">
          <p14:sldIdLst>
            <p14:sldId id="413"/>
            <p14:sldId id="414"/>
            <p14:sldId id="415"/>
            <p14:sldId id="416"/>
            <p14:sldId id="417"/>
          </p14:sldIdLst>
        </p14:section>
        <p14:section name="2020-03 to 2020-07 Telcos" id="{2E48E407-5365-6F40-96CC-8CE045B5DC5D}">
          <p14:sldIdLst>
            <p14:sldId id="399"/>
            <p14:sldId id="410"/>
            <p14:sldId id="412"/>
            <p14:sldId id="411"/>
            <p14:sldId id="409"/>
            <p14:sldId id="408"/>
            <p14:sldId id="407"/>
            <p14:sldId id="406"/>
            <p14:sldId id="405"/>
            <p14:sldId id="404"/>
            <p14:sldId id="403"/>
            <p14:sldId id="401"/>
          </p14:sldIdLst>
        </p14:section>
        <p14:section name="2020-01-13 Irvina, CA, USA" id="{640652FB-F0E8-F648-A4B7-6075F473DE37}">
          <p14:sldIdLst>
            <p14:sldId id="389"/>
            <p14:sldId id="390"/>
            <p14:sldId id="391"/>
            <p14:sldId id="392"/>
            <p14:sldId id="393"/>
            <p14:sldId id="394"/>
            <p14:sldId id="395"/>
            <p14:sldId id="396"/>
            <p14:sldId id="398"/>
            <p14:sldId id="397"/>
          </p14:sldIdLst>
        </p14:section>
        <p14:section name="2019-11-11 Waikoloa, HI, USA" id="{45759C9E-248C-6148-966D-6B3FF375F094}">
          <p14:sldIdLst>
            <p14:sldId id="370"/>
            <p14:sldId id="371"/>
            <p14:sldId id="372"/>
            <p14:sldId id="373"/>
            <p14:sldId id="377"/>
            <p14:sldId id="376"/>
            <p14:sldId id="378"/>
            <p14:sldId id="379"/>
            <p14:sldId id="380"/>
            <p14:sldId id="381"/>
            <p14:sldId id="383"/>
            <p14:sldId id="385"/>
            <p14:sldId id="386"/>
            <p14:sldId id="384"/>
            <p14:sldId id="382"/>
            <p14:sldId id="387"/>
            <p14:sldId id="388"/>
            <p14:sldId id="374"/>
            <p14:sldId id="375"/>
          </p14:sldIdLst>
        </p14:section>
        <p14:section name="2019-09-15 Hanoi, Vietnam" id="{E39C1014-80DD-D24E-81BF-AF0B13C8DA5D}">
          <p14:sldIdLst>
            <p14:sldId id="355"/>
            <p14:sldId id="356"/>
            <p14:sldId id="357"/>
            <p14:sldId id="358"/>
            <p14:sldId id="360"/>
            <p14:sldId id="361"/>
            <p14:sldId id="362"/>
            <p14:sldId id="363"/>
            <p14:sldId id="364"/>
            <p14:sldId id="365"/>
            <p14:sldId id="366"/>
            <p14:sldId id="359"/>
            <p14:sldId id="369"/>
            <p14:sldId id="367"/>
          </p14:sldIdLst>
        </p14:section>
        <p14:section name="2019-07-14 Vienna, AT" id="{7F46FC5A-E04F-E74E-B8D6-5188AAEAD9E5}">
          <p14:sldIdLst>
            <p14:sldId id="345"/>
            <p14:sldId id="346"/>
            <p14:sldId id="347"/>
            <p14:sldId id="348"/>
            <p14:sldId id="352"/>
            <p14:sldId id="353"/>
            <p14:sldId id="354"/>
            <p14:sldId id="350"/>
          </p14:sldIdLst>
        </p14:section>
        <p14:section name="2019-05-13 Atlanta, GA, USA" id="{13BB22C2-EA21-EB41-89F6-E3D762743B86}">
          <p14:sldIdLst>
            <p14:sldId id="331"/>
            <p14:sldId id="332"/>
            <p14:sldId id="333"/>
            <p14:sldId id="341"/>
            <p14:sldId id="338"/>
            <p14:sldId id="339"/>
            <p14:sldId id="342"/>
            <p14:sldId id="343"/>
            <p14:sldId id="344"/>
            <p14:sldId id="340"/>
            <p14:sldId id="336"/>
          </p14:sldIdLst>
        </p14:section>
        <p14:section name="2019-03-10 Vancouver, CND" id="{B7CC20C1-E53E-104C-8211-A334DC38B488}">
          <p14:sldIdLst>
            <p14:sldId id="322"/>
            <p14:sldId id="323"/>
            <p14:sldId id="324"/>
            <p14:sldId id="325"/>
            <p14:sldId id="329"/>
            <p14:sldId id="330"/>
            <p14:sldId id="327"/>
          </p14:sldIdLst>
        </p14:section>
        <p14:section name="2019-01 St. Louis, Missouri, USA" id="{A571B865-5D7B-4041-980E-8AE3B82F79D3}">
          <p14:sldIdLst>
            <p14:sldId id="303"/>
            <p14:sldId id="305"/>
            <p14:sldId id="306"/>
            <p14:sldId id="307"/>
            <p14:sldId id="311"/>
            <p14:sldId id="308"/>
            <p14:sldId id="309"/>
            <p14:sldId id="310"/>
            <p14:sldId id="312"/>
            <p14:sldId id="314"/>
            <p14:sldId id="317"/>
            <p14:sldId id="318"/>
            <p14:sldId id="320"/>
            <p14:sldId id="319"/>
            <p14:sldId id="315"/>
            <p14:sldId id="316"/>
          </p14:sldIdLst>
        </p14:section>
        <p14:section name="20xx-yy Motions Template" id="{C8004D1A-F92A-D14B-BC6F-03E6AA5A2C45}">
          <p14:sldIdLst>
            <p14:sldId id="321"/>
            <p14:sldId id="271"/>
            <p14:sldId id="272"/>
            <p14:sldId id="274"/>
            <p14:sldId id="298"/>
            <p14:sldId id="299"/>
            <p14:sldId id="293"/>
          </p14:sldIdLst>
        </p14:section>
        <p14:section name="Motion Templates" id="{769A356C-B36D-B44B-A133-E8CDD1B8C7D7}">
          <p14:sldIdLst>
            <p14:sldId id="297"/>
            <p14:sldId id="300"/>
            <p14:sldId id="301"/>
            <p14:sldId id="302"/>
            <p14:sldId id="264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2445" autoAdjust="0"/>
    <p:restoredTop sz="86385"/>
  </p:normalViewPr>
  <p:slideViewPr>
    <p:cSldViewPr>
      <p:cViewPr varScale="1">
        <p:scale>
          <a:sx n="128" d="100"/>
          <a:sy n="128" d="100"/>
        </p:scale>
        <p:origin x="1264" y="17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6427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117" Type="http://schemas.openxmlformats.org/officeDocument/2006/relationships/slide" Target="slides/slide116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12" Type="http://schemas.openxmlformats.org/officeDocument/2006/relationships/slide" Target="slides/slide111.xml"/><Relationship Id="rId16" Type="http://schemas.openxmlformats.org/officeDocument/2006/relationships/slide" Target="slides/slide15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123" Type="http://schemas.openxmlformats.org/officeDocument/2006/relationships/presProps" Target="presProps.xml"/><Relationship Id="rId5" Type="http://schemas.openxmlformats.org/officeDocument/2006/relationships/slide" Target="slides/slide4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113" Type="http://schemas.openxmlformats.org/officeDocument/2006/relationships/slide" Target="slides/slide112.xml"/><Relationship Id="rId118" Type="http://schemas.openxmlformats.org/officeDocument/2006/relationships/slide" Target="slides/slide117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59" Type="http://schemas.openxmlformats.org/officeDocument/2006/relationships/slide" Target="slides/slide58.xml"/><Relationship Id="rId103" Type="http://schemas.openxmlformats.org/officeDocument/2006/relationships/slide" Target="slides/slide102.xml"/><Relationship Id="rId108" Type="http://schemas.openxmlformats.org/officeDocument/2006/relationships/slide" Target="slides/slide107.xml"/><Relationship Id="rId124" Type="http://schemas.openxmlformats.org/officeDocument/2006/relationships/viewProps" Target="viewProps.xml"/><Relationship Id="rId54" Type="http://schemas.openxmlformats.org/officeDocument/2006/relationships/slide" Target="slides/slide53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49" Type="http://schemas.openxmlformats.org/officeDocument/2006/relationships/slide" Target="slides/slide48.xml"/><Relationship Id="rId114" Type="http://schemas.openxmlformats.org/officeDocument/2006/relationships/slide" Target="slides/slide113.xml"/><Relationship Id="rId119" Type="http://schemas.openxmlformats.org/officeDocument/2006/relationships/slide" Target="slides/slide118.xml"/><Relationship Id="rId44" Type="http://schemas.openxmlformats.org/officeDocument/2006/relationships/slide" Target="slides/slide43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slide" Target="slides/slide10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120" Type="http://schemas.openxmlformats.org/officeDocument/2006/relationships/slide" Target="slides/slide119.xml"/><Relationship Id="rId125" Type="http://schemas.openxmlformats.org/officeDocument/2006/relationships/theme" Target="theme/theme1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110" Type="http://schemas.openxmlformats.org/officeDocument/2006/relationships/slide" Target="slides/slide109.xml"/><Relationship Id="rId115" Type="http://schemas.openxmlformats.org/officeDocument/2006/relationships/slide" Target="slides/slide11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126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121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5" Type="http://schemas.openxmlformats.org/officeDocument/2006/relationships/slide" Target="slides/slide24.xml"/><Relationship Id="rId46" Type="http://schemas.openxmlformats.org/officeDocument/2006/relationships/slide" Target="slides/slide45.xml"/><Relationship Id="rId67" Type="http://schemas.openxmlformats.org/officeDocument/2006/relationships/slide" Target="slides/slide66.xml"/><Relationship Id="rId116" Type="http://schemas.openxmlformats.org/officeDocument/2006/relationships/slide" Target="slides/slide11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62" Type="http://schemas.openxmlformats.org/officeDocument/2006/relationships/slide" Target="slides/slide61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111" Type="http://schemas.openxmlformats.org/officeDocument/2006/relationships/slide" Target="slides/slide110.xml"/><Relationship Id="rId15" Type="http://schemas.openxmlformats.org/officeDocument/2006/relationships/slide" Target="slides/slide14.xml"/><Relationship Id="rId36" Type="http://schemas.openxmlformats.org/officeDocument/2006/relationships/slide" Target="slides/slide35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52" Type="http://schemas.openxmlformats.org/officeDocument/2006/relationships/slide" Target="slides/slide51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122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de-DE"/>
              <a:t>doc.: IEEE 802.11-18/2123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GB"/>
              <a:t>September 2020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doc.: IEEE 802.11-18/2123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September 2020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/>
              <a:t>doc.: IEEE 802.11-18/2123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September 2020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/>
              <a:t>doc.: IEEE 802.11-18/2123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September 2020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/>
              <a:t>doc.: IEEE 802.11-18/2123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September 2020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119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September 2020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September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September 2020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September 2020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September 2020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September 2020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September 2020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September 2020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September 2020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September 2020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802.11-18/2123r17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ocuments?is_dcn=762&amp;is_year=2008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GB"/>
              <a:t>September 2020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Motion Booklet for IEEE 802.11 </a:t>
            </a:r>
            <a:r>
              <a:rPr lang="en-GB" dirty="0" err="1"/>
              <a:t>TGbc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2020-07-13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23052376"/>
              </p:ext>
            </p:extLst>
          </p:nvPr>
        </p:nvGraphicFramePr>
        <p:xfrm>
          <a:off x="508000" y="2286000"/>
          <a:ext cx="8032750" cy="2446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65" name="Document" r:id="rId4" imgW="8255000" imgH="2514600" progId="Word.Document.8">
                  <p:embed/>
                </p:oleObj>
              </mc:Choice>
              <mc:Fallback>
                <p:oleObj name="Document" r:id="rId4" imgW="8255000" imgH="2514600" progId="Word.Document.8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8000" y="2286000"/>
                        <a:ext cx="8032750" cy="24463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#68</a:t>
            </a:r>
            <a:br>
              <a:rPr lang="en-US" dirty="0"/>
            </a:br>
            <a:r>
              <a:rPr lang="en-US" dirty="0"/>
              <a:t>Approval of Timeline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</a:t>
            </a:r>
            <a:r>
              <a:rPr lang="en-GB" sz="1600" dirty="0" err="1"/>
              <a:t>TGbc</a:t>
            </a:r>
            <a:r>
              <a:rPr lang="en-GB" sz="1600" dirty="0"/>
              <a:t> Timeline as contained in 11-2</a:t>
            </a:r>
            <a:r>
              <a:rPr lang="en-GB" sz="1600" dirty="0">
                <a:solidFill>
                  <a:schemeClr val="tx1"/>
                </a:solidFill>
              </a:rPr>
              <a:t>0/1000r0</a:t>
            </a:r>
            <a:r>
              <a:rPr lang="en-GB" sz="1600" dirty="0"/>
              <a:t> slide 31</a:t>
            </a:r>
          </a:p>
          <a:p>
            <a:pPr lvl="1">
              <a:buFont typeface="Times New Roman" pitchFamily="16" charset="0"/>
              <a:buChar char="•"/>
            </a:pPr>
            <a:endParaRPr lang="en-GB" sz="1400" dirty="0"/>
          </a:p>
          <a:p>
            <a:r>
              <a:rPr lang="en-GB" sz="1600" dirty="0"/>
              <a:t>Mover/Second:	</a:t>
            </a:r>
            <a:r>
              <a:rPr lang="en-GB" sz="1600" dirty="0" err="1"/>
              <a:t>Xiaofei</a:t>
            </a:r>
            <a:r>
              <a:rPr lang="en-GB" sz="1600" dirty="0"/>
              <a:t> Wang/ Stephen McCann</a:t>
            </a:r>
          </a:p>
          <a:p>
            <a:endParaRPr lang="en-GB" sz="1600" dirty="0"/>
          </a:p>
          <a:p>
            <a:r>
              <a:rPr lang="en-GB" sz="1600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81131642"/>
      </p:ext>
    </p:extLst>
  </p:cSld>
  <p:clrMapOvr>
    <a:masterClrMapping/>
  </p:clrMapOvr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A016DE-FEE0-0C44-9D0E-92811EEBB6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B6D88E-E2DE-FA46-AF74-60D725C108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adopt document 11-19/0151r0 as the 802.11 </a:t>
            </a:r>
            <a:r>
              <a:rPr lang="en-US" dirty="0" err="1"/>
              <a:t>TGbc</a:t>
            </a:r>
            <a:r>
              <a:rPr lang="en-US" dirty="0"/>
              <a:t> Functional Requirement document.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Moved:	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	Hiroshi Mano</a:t>
            </a:r>
          </a:p>
          <a:p>
            <a:r>
              <a:rPr lang="en-US" dirty="0"/>
              <a:t>Y/N/A:		approved by unanimous consent.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94315F-8555-B84B-94B4-1ADD57A50A7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DACDBC-E421-8C41-B8C3-961FB12D2B2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B9298E0-468F-B14B-8648-D773DF9FB9A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39081754"/>
      </p:ext>
    </p:extLst>
  </p:cSld>
  <p:clrMapOvr>
    <a:masterClrMapping/>
  </p:clrMapOvr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A016DE-FEE0-0C44-9D0E-92811EEBB6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Motion#9</a:t>
            </a:r>
            <a:br>
              <a:rPr lang="en-US" dirty="0"/>
            </a:br>
            <a:r>
              <a:rPr lang="en-US" dirty="0"/>
              <a:t>Adoption of Functional Requirement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B6D88E-E2DE-FA46-AF74-60D725C108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Functional Requirements contained in 11-19/171r1,</a:t>
            </a:r>
            <a:br>
              <a:rPr lang="en-US" dirty="0"/>
            </a:br>
            <a:r>
              <a:rPr lang="en-US" dirty="0"/>
              <a:t>and incorporate those requirements into the </a:t>
            </a:r>
            <a:r>
              <a:rPr lang="en-US" dirty="0" err="1"/>
              <a:t>TGbc</a:t>
            </a:r>
            <a:r>
              <a:rPr lang="en-US" dirty="0"/>
              <a:t> Functional Requirement Document (11-19/151).</a:t>
            </a:r>
          </a:p>
          <a:p>
            <a:endParaRPr lang="en-US" dirty="0"/>
          </a:p>
          <a:p>
            <a:r>
              <a:rPr lang="en-US" dirty="0"/>
              <a:t>Moved:		Hitoshi Morioka</a:t>
            </a:r>
          </a:p>
          <a:p>
            <a:r>
              <a:rPr lang="en-US" dirty="0"/>
              <a:t>Second:		Hiroshi Mano</a:t>
            </a:r>
          </a:p>
          <a:p>
            <a:r>
              <a:rPr lang="en-US" dirty="0"/>
              <a:t>Y/N/A:	</a:t>
            </a:r>
            <a:r>
              <a:rPr lang="en-US"/>
              <a:t>	6/0/1 </a:t>
            </a:r>
            <a:r>
              <a:rPr lang="en-US" dirty="0"/>
              <a:t>– motion passes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94315F-8555-B84B-94B4-1ADD57A50A7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DACDBC-E421-8C41-B8C3-961FB12D2B2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B9298E0-468F-B14B-8648-D773DF9FB9A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82568826"/>
      </p:ext>
    </p:extLst>
  </p:cSld>
  <p:clrMapOvr>
    <a:masterClrMapping/>
  </p:clrMapOvr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#10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modified agenda for </a:t>
            </a:r>
            <a:r>
              <a:rPr lang="en-US" dirty="0" err="1"/>
              <a:t>TGbc</a:t>
            </a:r>
            <a:r>
              <a:rPr lang="en-US" dirty="0"/>
              <a:t> as contained in document 11/18-2124r4</a:t>
            </a:r>
          </a:p>
          <a:p>
            <a:endParaRPr lang="en-US" dirty="0"/>
          </a:p>
          <a:p>
            <a:r>
              <a:rPr lang="en-US" dirty="0"/>
              <a:t>Mover:	Hiroshi Mano</a:t>
            </a:r>
          </a:p>
          <a:p>
            <a:r>
              <a:rPr lang="en-US" dirty="0"/>
              <a:t>Second: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102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39467677"/>
      </p:ext>
    </p:extLst>
  </p:cSld>
  <p:clrMapOvr>
    <a:masterClrMapping/>
  </p:clrMapOvr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A016DE-FEE0-0C44-9D0E-92811EEBB6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#11</a:t>
            </a:r>
            <a:br>
              <a:rPr lang="en-US" dirty="0"/>
            </a:br>
            <a:r>
              <a:rPr lang="en-US" dirty="0"/>
              <a:t>Adoption of Functional Requirement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B6D88E-E2DE-FA46-AF74-60D725C108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Functional Requirements contained in 11-19/0183r1,</a:t>
            </a:r>
            <a:br>
              <a:rPr lang="en-US" dirty="0"/>
            </a:br>
            <a:r>
              <a:rPr lang="en-US" dirty="0"/>
              <a:t>and incorporate those requirements into the </a:t>
            </a:r>
            <a:r>
              <a:rPr lang="en-US" dirty="0" err="1"/>
              <a:t>TGbc</a:t>
            </a:r>
            <a:r>
              <a:rPr lang="en-US" dirty="0"/>
              <a:t> Functional Requirement Document (11-19/151).</a:t>
            </a:r>
          </a:p>
          <a:p>
            <a:endParaRPr lang="en-US" dirty="0"/>
          </a:p>
          <a:p>
            <a:r>
              <a:rPr lang="en-US" dirty="0"/>
              <a:t>Moved:		Hitoshi Morioka</a:t>
            </a:r>
          </a:p>
          <a:p>
            <a:r>
              <a:rPr lang="en-US" dirty="0"/>
              <a:t>Second:		Hiroshi Mano</a:t>
            </a:r>
          </a:p>
          <a:p>
            <a:r>
              <a:rPr lang="en-US" dirty="0"/>
              <a:t>Y/N/A:		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94315F-8555-B84B-94B4-1ADD57A50A7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DACDBC-E421-8C41-B8C3-961FB12D2B2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B9298E0-468F-B14B-8648-D773DF9FB9A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02313972"/>
      </p:ext>
    </p:extLst>
  </p:cSld>
  <p:clrMapOvr>
    <a:masterClrMapping/>
  </p:clrMapOvr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DB346B-539E-564C-AA87-D3C37405F2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D0016B-3633-B14D-B9D8-D64DEFAA90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to have a common template for </a:t>
            </a:r>
            <a:r>
              <a:rPr lang="en-US" dirty="0" err="1"/>
              <a:t>TGbc</a:t>
            </a:r>
            <a:r>
              <a:rPr lang="en-US" dirty="0"/>
              <a:t> use case scenario slides?</a:t>
            </a:r>
          </a:p>
          <a:p>
            <a:endParaRPr lang="en-US" dirty="0"/>
          </a:p>
          <a:p>
            <a:r>
              <a:rPr lang="en-US" dirty="0"/>
              <a:t>Yes		5</a:t>
            </a:r>
          </a:p>
          <a:p>
            <a:r>
              <a:rPr lang="en-US" dirty="0"/>
              <a:t>No			0</a:t>
            </a:r>
          </a:p>
          <a:p>
            <a:r>
              <a:rPr lang="en-US" dirty="0"/>
              <a:t>Abstain	5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978101F-EB8F-1A47-BEB5-221D53ECFE7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495699-C115-DA46-8E71-A7F01BE1A75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D2FBB78-F512-4944-B240-AB12AB7555E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56737911"/>
      </p:ext>
    </p:extLst>
  </p:cSld>
  <p:clrMapOvr>
    <a:masterClrMapping/>
  </p:clrMapOvr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A016DE-FEE0-0C44-9D0E-92811EEBB6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#12</a:t>
            </a:r>
            <a:br>
              <a:rPr lang="en-US" dirty="0"/>
            </a:br>
            <a:r>
              <a:rPr lang="en-US" dirty="0" err="1"/>
              <a:t>TGbc</a:t>
            </a:r>
            <a:r>
              <a:rPr lang="en-US" dirty="0"/>
              <a:t> Use Case Document Template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B6D88E-E2DE-FA46-AF74-60D725C108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template contained in slide 4 of document 11-19/0182r0 to be used for describing </a:t>
            </a:r>
            <a:r>
              <a:rPr lang="en-US" dirty="0" err="1"/>
              <a:t>TGbc</a:t>
            </a:r>
            <a:r>
              <a:rPr lang="en-US" dirty="0"/>
              <a:t> use cases that are to be considered for inclusion in the </a:t>
            </a:r>
            <a:r>
              <a:rPr lang="en-US" dirty="0" err="1"/>
              <a:t>TGbc</a:t>
            </a:r>
            <a:r>
              <a:rPr lang="en-US" dirty="0"/>
              <a:t> Use Case Document.</a:t>
            </a:r>
          </a:p>
          <a:p>
            <a:endParaRPr lang="en-US" dirty="0"/>
          </a:p>
          <a:p>
            <a:r>
              <a:rPr lang="en-US" dirty="0"/>
              <a:t>Moved:		Hiroshi Mano</a:t>
            </a:r>
          </a:p>
          <a:p>
            <a:r>
              <a:rPr lang="en-US" dirty="0"/>
              <a:t>Second:		Hitoshi Morioka</a:t>
            </a:r>
          </a:p>
          <a:p>
            <a:r>
              <a:rPr lang="en-US" dirty="0"/>
              <a:t>Y/N/A:		7/0/4 – motion passes	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94315F-8555-B84B-94B4-1ADD57A50A7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DACDBC-E421-8C41-B8C3-961FB12D2B2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B9298E0-468F-B14B-8648-D773DF9FB9A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2992616"/>
      </p:ext>
    </p:extLst>
  </p:cSld>
  <p:clrMapOvr>
    <a:masterClrMapping/>
  </p:clrMapOvr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#13</a:t>
            </a:r>
            <a:br>
              <a:rPr lang="en-US" dirty="0"/>
            </a:br>
            <a:r>
              <a:rPr lang="en-US" dirty="0"/>
              <a:t>Authorize Telcons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981201"/>
            <a:ext cx="7770813" cy="1828800"/>
          </a:xfrm>
        </p:spPr>
        <p:txBody>
          <a:bodyPr/>
          <a:lstStyle/>
          <a:p>
            <a:r>
              <a:rPr lang="en-US" dirty="0"/>
              <a:t>Move to </a:t>
            </a:r>
            <a:r>
              <a:rPr lang="de-DE" dirty="0" err="1"/>
              <a:t>approve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following</a:t>
            </a:r>
            <a:r>
              <a:rPr lang="de-DE" dirty="0"/>
              <a:t> </a:t>
            </a:r>
            <a:r>
              <a:rPr lang="de-DE" dirty="0" err="1"/>
              <a:t>schedule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teleconferences</a:t>
            </a:r>
            <a:r>
              <a:rPr lang="de-DE" dirty="0"/>
              <a:t>:</a:t>
            </a:r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r>
              <a:rPr lang="de-DE" dirty="0" err="1"/>
              <a:t>Moved</a:t>
            </a:r>
            <a:r>
              <a:rPr lang="de-DE" dirty="0"/>
              <a:t>: Hiroshi Mano</a:t>
            </a:r>
          </a:p>
          <a:p>
            <a:r>
              <a:rPr lang="de-DE" dirty="0"/>
              <a:t>Second: Hitoshi Morioka</a:t>
            </a:r>
          </a:p>
          <a:p>
            <a:r>
              <a:rPr lang="de-DE" dirty="0" err="1"/>
              <a:t>Result</a:t>
            </a:r>
            <a:r>
              <a:rPr lang="de-DE" dirty="0"/>
              <a:t>:	</a:t>
            </a:r>
            <a:r>
              <a:rPr lang="de-DE" dirty="0" err="1"/>
              <a:t>approved</a:t>
            </a:r>
            <a:r>
              <a:rPr lang="de-DE" dirty="0"/>
              <a:t> </a:t>
            </a:r>
            <a:r>
              <a:rPr lang="de-DE" dirty="0" err="1"/>
              <a:t>by</a:t>
            </a:r>
            <a:r>
              <a:rPr lang="de-DE" dirty="0"/>
              <a:t> </a:t>
            </a:r>
            <a:r>
              <a:rPr lang="de-DE" dirty="0" err="1"/>
              <a:t>unanimous</a:t>
            </a:r>
            <a:r>
              <a:rPr lang="de-DE" dirty="0"/>
              <a:t> </a:t>
            </a:r>
            <a:r>
              <a:rPr lang="de-DE" dirty="0" err="1"/>
              <a:t>consent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106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2020</a:t>
            </a:r>
            <a:endParaRPr lang="en-GB" dirty="0"/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190941"/>
              </p:ext>
            </p:extLst>
          </p:nvPr>
        </p:nvGraphicFramePr>
        <p:xfrm>
          <a:off x="1136848" y="2914248"/>
          <a:ext cx="7467600" cy="2026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6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Group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Dates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Start 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Duration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TGbc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Tuesdays</a:t>
                      </a:r>
                    </a:p>
                    <a:p>
                      <a:r>
                        <a:rPr lang="en-US" dirty="0"/>
                        <a:t>Feb 12, 2019</a:t>
                      </a:r>
                    </a:p>
                    <a:p>
                      <a:r>
                        <a:rPr lang="en-US" dirty="0"/>
                        <a:t>March 19, 2019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10:00h</a:t>
                      </a:r>
                      <a:r>
                        <a:rPr lang="en-US" baseline="0" dirty="0"/>
                        <a:t> 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 hour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3100695"/>
      </p:ext>
    </p:extLst>
  </p:cSld>
  <p:clrMapOvr>
    <a:masterClrMapping/>
  </p:clrMapOvr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#14</a:t>
            </a:r>
            <a:br>
              <a:rPr lang="en-US" dirty="0"/>
            </a:br>
            <a:r>
              <a:rPr lang="en-US" dirty="0" err="1"/>
              <a:t>TGbc</a:t>
            </a:r>
            <a:r>
              <a:rPr lang="en-US" dirty="0"/>
              <a:t> Timeline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Move to approve the </a:t>
            </a:r>
            <a:r>
              <a:rPr lang="en-US" dirty="0" err="1"/>
              <a:t>TGbc</a:t>
            </a:r>
            <a:r>
              <a:rPr lang="en-US" dirty="0"/>
              <a:t> Timeline as shown on slide 35 of document 11-18/2126r1.</a:t>
            </a:r>
          </a:p>
          <a:p>
            <a:pPr>
              <a:buFont typeface="Arial"/>
              <a:buChar char="•"/>
            </a:pPr>
            <a:endParaRPr lang="en-US" dirty="0"/>
          </a:p>
          <a:p>
            <a:pPr>
              <a:buFont typeface="Arial"/>
              <a:buChar char="•"/>
            </a:pPr>
            <a:r>
              <a:rPr lang="en-US" dirty="0"/>
              <a:t>Mover:		Hiroshi Mano</a:t>
            </a:r>
          </a:p>
          <a:p>
            <a:pPr>
              <a:buFont typeface="Arial"/>
              <a:buChar char="•"/>
            </a:pPr>
            <a:r>
              <a:rPr lang="en-US" dirty="0"/>
              <a:t>Second: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pPr>
              <a:buFont typeface="Arial"/>
              <a:buChar char="•"/>
            </a:pPr>
            <a:r>
              <a:rPr lang="en-US" dirty="0"/>
              <a:t>Y/N/A:		Approved by </a:t>
            </a:r>
            <a:r>
              <a:rPr lang="en-US"/>
              <a:t>unanimous consent</a:t>
            </a:r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107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09007628"/>
      </p:ext>
    </p:extLst>
  </p:cSld>
  <p:clrMapOvr>
    <a:masterClrMapping/>
  </p:clrMapOvr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Month YEAR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#??? -- #???</a:t>
            </a:r>
          </a:p>
          <a:p>
            <a:r>
              <a:rPr lang="en-US" dirty="0"/>
              <a:t>Straw Polls #??? -- #???</a:t>
            </a:r>
          </a:p>
          <a:p>
            <a:endParaRPr lang="en-US" dirty="0"/>
          </a:p>
          <a:p>
            <a:r>
              <a:rPr lang="en-US" dirty="0"/>
              <a:t>LOCATION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September 2020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108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3231661"/>
      </p:ext>
    </p:extLst>
  </p:cSld>
  <p:clrMapOvr>
    <a:masterClrMapping/>
  </p:clrMapOvr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#&lt;</a:t>
            </a:r>
            <a:r>
              <a:rPr lang="en-US" dirty="0" err="1"/>
              <a:t>yymm</a:t>
            </a:r>
            <a:r>
              <a:rPr lang="en-US" dirty="0"/>
              <a:t>&gt;/01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11/YY-XXXXr0</a:t>
            </a:r>
          </a:p>
          <a:p>
            <a:endParaRPr lang="en-US" dirty="0"/>
          </a:p>
          <a:p>
            <a:r>
              <a:rPr lang="en-US" dirty="0"/>
              <a:t>Mover:</a:t>
            </a:r>
          </a:p>
          <a:p>
            <a:r>
              <a:rPr lang="en-US" dirty="0"/>
              <a:t>Second:</a:t>
            </a:r>
          </a:p>
          <a:p>
            <a:endParaRPr lang="en-US" dirty="0"/>
          </a:p>
          <a:p>
            <a:r>
              <a:rPr lang="en-US" strike="sngStrike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109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2020</a:t>
            </a:r>
            <a:endParaRPr lang="en-GB" dirty="0"/>
          </a:p>
        </p:txBody>
      </p:sp>
      <p:sp>
        <p:nvSpPr>
          <p:cNvPr id="7" name="Textfeld 6"/>
          <p:cNvSpPr txBox="1"/>
          <p:nvPr/>
        </p:nvSpPr>
        <p:spPr>
          <a:xfrm rot="20107319">
            <a:off x="463651" y="5386069"/>
            <a:ext cx="19539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Update HERE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Telcos</a:t>
            </a:r>
            <a:r>
              <a:rPr lang="en-US" dirty="0"/>
              <a:t> between March and July 2020:</a:t>
            </a:r>
            <a:br>
              <a:rPr lang="en-US" dirty="0"/>
            </a:br>
            <a:r>
              <a:rPr lang="en-US" strike="sngStrike" dirty="0"/>
              <a:t>Motions &amp;</a:t>
            </a:r>
            <a:r>
              <a:rPr lang="en-US" dirty="0"/>
              <a:t>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Motion: none</a:t>
            </a:r>
          </a:p>
          <a:p>
            <a:r>
              <a:rPr lang="en-US" dirty="0"/>
              <a:t>Straw Polls  #10 -- #20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September 2020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4679278"/>
      </p:ext>
    </p:extLst>
  </p:cSld>
  <p:clrMapOvr>
    <a:masterClrMapping/>
  </p:clrMapOvr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#&lt;</a:t>
            </a:r>
            <a:r>
              <a:rPr lang="en-US" dirty="0" err="1"/>
              <a:t>yymm</a:t>
            </a:r>
            <a:r>
              <a:rPr lang="en-US" dirty="0"/>
              <a:t>&gt;/02 </a:t>
            </a:r>
            <a:br>
              <a:rPr lang="en-US" dirty="0"/>
            </a:br>
            <a:r>
              <a:rPr lang="en-US" dirty="0"/>
              <a:t>Approve meeting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meeting minutes of the previous face-to-face meeting as contained in document &lt;11-xx/xxxxr0&gt;.</a:t>
            </a:r>
          </a:p>
          <a:p>
            <a:endParaRPr lang="en-US" dirty="0"/>
          </a:p>
          <a:p>
            <a:r>
              <a:rPr lang="en-US" dirty="0"/>
              <a:t>Note: 		Motion is on consent agenda (see Motion #xxx)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110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2020</a:t>
            </a:r>
            <a:endParaRPr lang="en-GB" dirty="0"/>
          </a:p>
        </p:txBody>
      </p:sp>
      <p:sp>
        <p:nvSpPr>
          <p:cNvPr id="7" name="Textfeld 6"/>
          <p:cNvSpPr txBox="1"/>
          <p:nvPr/>
        </p:nvSpPr>
        <p:spPr>
          <a:xfrm rot="20107319">
            <a:off x="379982" y="3398658"/>
            <a:ext cx="791274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Update HERE</a:t>
            </a:r>
          </a:p>
          <a:p>
            <a:r>
              <a:rPr lang="en-US" dirty="0">
                <a:solidFill>
                  <a:srgbClr val="FF0000"/>
                </a:solidFill>
              </a:rPr>
              <a:t>In case of consent agenda, assure text is the same as on agenda</a:t>
            </a:r>
          </a:p>
        </p:txBody>
      </p:sp>
    </p:spTree>
  </p:cSld>
  <p:clrMapOvr>
    <a:masterClrMapping/>
  </p:clrMapOvr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#&lt;</a:t>
            </a:r>
            <a:r>
              <a:rPr lang="en-US" dirty="0" err="1"/>
              <a:t>yymm</a:t>
            </a:r>
            <a:r>
              <a:rPr lang="en-US" dirty="0"/>
              <a:t>&gt;/02 </a:t>
            </a:r>
            <a:br>
              <a:rPr lang="en-US" dirty="0"/>
            </a:br>
            <a:r>
              <a:rPr lang="en-US" dirty="0"/>
              <a:t>Approve telephone conference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telephone conference minutes of the previous face-to-face meeting as contained in document &lt;11-xx/xxxxr0&gt;.</a:t>
            </a:r>
          </a:p>
          <a:p>
            <a:endParaRPr lang="en-US" dirty="0"/>
          </a:p>
          <a:p>
            <a:r>
              <a:rPr lang="en-US" dirty="0"/>
              <a:t>Note: 		Motion is on consent agenda (see Motion #xxx)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111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2020</a:t>
            </a:r>
            <a:endParaRPr lang="en-GB" dirty="0"/>
          </a:p>
        </p:txBody>
      </p:sp>
      <p:sp>
        <p:nvSpPr>
          <p:cNvPr id="8" name="Textfeld 6">
            <a:extLst>
              <a:ext uri="{FF2B5EF4-FFF2-40B4-BE49-F238E27FC236}">
                <a16:creationId xmlns:a16="http://schemas.microsoft.com/office/drawing/2014/main" id="{734D495E-80AA-544D-BC37-7319EE9DC9B9}"/>
              </a:ext>
            </a:extLst>
          </p:cNvPr>
          <p:cNvSpPr txBox="1"/>
          <p:nvPr/>
        </p:nvSpPr>
        <p:spPr>
          <a:xfrm rot="20107319">
            <a:off x="379982" y="3398658"/>
            <a:ext cx="791274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Update HERE</a:t>
            </a:r>
          </a:p>
          <a:p>
            <a:r>
              <a:rPr lang="en-US" dirty="0">
                <a:solidFill>
                  <a:srgbClr val="FF0000"/>
                </a:solidFill>
              </a:rPr>
              <a:t>In case of consent agenda, assure text is the same as on agenda</a:t>
            </a:r>
          </a:p>
        </p:txBody>
      </p:sp>
    </p:spTree>
  </p:cSld>
  <p:clrMapOvr>
    <a:masterClrMapping/>
  </p:clrMapOvr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#&lt;</a:t>
            </a:r>
            <a:r>
              <a:rPr lang="en-US" dirty="0" err="1"/>
              <a:t>yymm</a:t>
            </a:r>
            <a:r>
              <a:rPr lang="en-US" dirty="0"/>
              <a:t>&gt;/</a:t>
            </a:r>
            <a:r>
              <a:rPr lang="en-US" dirty="0" err="1"/>
              <a:t>nn</a:t>
            </a:r>
            <a:br>
              <a:rPr lang="en-US" dirty="0"/>
            </a:br>
            <a:r>
              <a:rPr lang="en-US" dirty="0"/>
              <a:t>Authorize ad-hoc meetings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•	</a:t>
            </a:r>
            <a:r>
              <a:rPr lang="de-DE" dirty="0" err="1"/>
              <a:t>Authorize</a:t>
            </a:r>
            <a:r>
              <a:rPr lang="de-DE" dirty="0"/>
              <a:t> </a:t>
            </a:r>
            <a:r>
              <a:rPr lang="de-DE" dirty="0" err="1"/>
              <a:t>TGbc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hold an ad-hoc </a:t>
            </a:r>
            <a:r>
              <a:rPr lang="de-DE" dirty="0" err="1"/>
              <a:t>meeting</a:t>
            </a:r>
            <a:r>
              <a:rPr lang="de-DE" dirty="0"/>
              <a:t> on &lt;</a:t>
            </a:r>
            <a:r>
              <a:rPr lang="de-DE" dirty="0" err="1"/>
              <a:t>dates</a:t>
            </a:r>
            <a:r>
              <a:rPr lang="de-DE" dirty="0"/>
              <a:t>&gt; in &lt;</a:t>
            </a:r>
            <a:r>
              <a:rPr lang="de-DE" dirty="0" err="1"/>
              <a:t>location</a:t>
            </a:r>
            <a:r>
              <a:rPr lang="de-DE" dirty="0"/>
              <a:t>&gt;, </a:t>
            </a:r>
            <a:r>
              <a:rPr lang="de-DE" dirty="0" err="1"/>
              <a:t>with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preferred</a:t>
            </a:r>
            <a:r>
              <a:rPr lang="de-DE" dirty="0"/>
              <a:t> </a:t>
            </a:r>
            <a:r>
              <a:rPr lang="de-DE" dirty="0" err="1"/>
              <a:t>venue</a:t>
            </a:r>
            <a:r>
              <a:rPr lang="de-DE" dirty="0"/>
              <a:t> </a:t>
            </a:r>
            <a:r>
              <a:rPr lang="de-DE" dirty="0" err="1"/>
              <a:t>being</a:t>
            </a:r>
            <a:r>
              <a:rPr lang="de-DE" dirty="0"/>
              <a:t> &lt;</a:t>
            </a:r>
            <a:r>
              <a:rPr lang="de-DE" dirty="0" err="1"/>
              <a:t>preferred</a:t>
            </a:r>
            <a:r>
              <a:rPr lang="de-DE" dirty="0"/>
              <a:t> </a:t>
            </a:r>
            <a:r>
              <a:rPr lang="de-DE" dirty="0" err="1"/>
              <a:t>location</a:t>
            </a:r>
            <a:r>
              <a:rPr lang="de-DE" dirty="0"/>
              <a:t>&gt;,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purpose</a:t>
            </a:r>
            <a:r>
              <a:rPr lang="de-DE" dirty="0"/>
              <a:t> of &lt;</a:t>
            </a:r>
            <a:r>
              <a:rPr lang="de-DE" dirty="0" err="1"/>
              <a:t>purpose</a:t>
            </a:r>
            <a:r>
              <a:rPr lang="de-DE" dirty="0"/>
              <a:t>&gt;.</a:t>
            </a:r>
          </a:p>
          <a:p>
            <a:endParaRPr lang="de-DE" dirty="0"/>
          </a:p>
          <a:p>
            <a:r>
              <a:rPr lang="de-DE" dirty="0"/>
              <a:t>•	[</a:t>
            </a:r>
            <a:r>
              <a:rPr lang="de-DE" dirty="0" err="1"/>
              <a:t>Moved</a:t>
            </a:r>
            <a:r>
              <a:rPr lang="de-DE" dirty="0"/>
              <a:t> </a:t>
            </a:r>
            <a:r>
              <a:rPr lang="de-DE" dirty="0" err="1"/>
              <a:t>by</a:t>
            </a:r>
            <a:r>
              <a:rPr lang="de-DE" dirty="0"/>
              <a:t> &lt;</a:t>
            </a:r>
            <a:r>
              <a:rPr lang="de-DE" dirty="0" err="1"/>
              <a:t>name</a:t>
            </a:r>
            <a:r>
              <a:rPr lang="de-DE" dirty="0"/>
              <a:t>&gt; on behalf of &lt;</a:t>
            </a:r>
            <a:r>
              <a:rPr lang="de-DE" dirty="0" err="1"/>
              <a:t>group</a:t>
            </a:r>
            <a:r>
              <a:rPr lang="de-DE" dirty="0"/>
              <a:t>&gt;</a:t>
            </a:r>
          </a:p>
          <a:p>
            <a:r>
              <a:rPr lang="de-DE" dirty="0"/>
              <a:t>•	&lt;</a:t>
            </a:r>
            <a:r>
              <a:rPr lang="de-DE" dirty="0" err="1"/>
              <a:t>group</a:t>
            </a:r>
            <a:r>
              <a:rPr lang="de-DE" dirty="0"/>
              <a:t>&gt; </a:t>
            </a:r>
            <a:r>
              <a:rPr lang="de-DE" dirty="0" err="1"/>
              <a:t>vote</a:t>
            </a:r>
            <a:r>
              <a:rPr lang="de-DE" dirty="0"/>
              <a:t>: </a:t>
            </a:r>
          </a:p>
          <a:p>
            <a:r>
              <a:rPr lang="de-DE" dirty="0"/>
              <a:t>•	</a:t>
            </a:r>
            <a:r>
              <a:rPr lang="de-DE" dirty="0" err="1"/>
              <a:t>Moved</a:t>
            </a:r>
            <a:r>
              <a:rPr lang="de-DE" dirty="0"/>
              <a:t>: &lt;</a:t>
            </a:r>
            <a:r>
              <a:rPr lang="de-DE" dirty="0" err="1"/>
              <a:t>name</a:t>
            </a:r>
            <a:r>
              <a:rPr lang="de-DE" dirty="0"/>
              <a:t>&gt;,  </a:t>
            </a:r>
            <a:r>
              <a:rPr lang="de-DE" dirty="0" err="1"/>
              <a:t>Seconded</a:t>
            </a:r>
            <a:r>
              <a:rPr lang="de-DE" dirty="0"/>
              <a:t>: &lt;</a:t>
            </a:r>
            <a:r>
              <a:rPr lang="de-DE" dirty="0" err="1"/>
              <a:t>name</a:t>
            </a:r>
            <a:r>
              <a:rPr lang="de-DE" dirty="0"/>
              <a:t>&gt;, </a:t>
            </a:r>
            <a:r>
              <a:rPr lang="de-DE" dirty="0" err="1"/>
              <a:t>Result</a:t>
            </a:r>
            <a:r>
              <a:rPr lang="de-DE" dirty="0"/>
              <a:t>: y-n-a]</a:t>
            </a:r>
          </a:p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112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2020</a:t>
            </a:r>
            <a:endParaRPr lang="en-GB" dirty="0"/>
          </a:p>
        </p:txBody>
      </p:sp>
    </p:spTree>
  </p:cSld>
  <p:clrMapOvr>
    <a:masterClrMapping/>
  </p:clrMapOvr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#&lt;</a:t>
            </a:r>
            <a:r>
              <a:rPr lang="en-US" dirty="0" err="1"/>
              <a:t>yymm</a:t>
            </a:r>
            <a:r>
              <a:rPr lang="en-US" dirty="0"/>
              <a:t>&gt;/</a:t>
            </a:r>
            <a:r>
              <a:rPr lang="en-US" dirty="0" err="1"/>
              <a:t>nn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Authorize </a:t>
            </a:r>
            <a:r>
              <a:rPr lang="en-US" dirty="0" err="1"/>
              <a:t>Telcons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981201"/>
            <a:ext cx="7770813" cy="1828800"/>
          </a:xfrm>
        </p:spPr>
        <p:txBody>
          <a:bodyPr/>
          <a:lstStyle/>
          <a:p>
            <a:r>
              <a:rPr lang="en-US" dirty="0"/>
              <a:t>Move to </a:t>
            </a:r>
            <a:r>
              <a:rPr lang="de-DE" dirty="0" err="1"/>
              <a:t>approve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following</a:t>
            </a:r>
            <a:r>
              <a:rPr lang="de-DE" dirty="0"/>
              <a:t> </a:t>
            </a:r>
            <a:r>
              <a:rPr lang="de-DE" dirty="0" err="1"/>
              <a:t>schedule</a:t>
            </a:r>
            <a:r>
              <a:rPr lang="de-DE" dirty="0"/>
              <a:t> of </a:t>
            </a:r>
            <a:r>
              <a:rPr lang="de-DE" dirty="0" err="1"/>
              <a:t>teleconferences</a:t>
            </a:r>
            <a:r>
              <a:rPr lang="de-DE" dirty="0"/>
              <a:t> </a:t>
            </a:r>
            <a:r>
              <a:rPr lang="de-DE" dirty="0" err="1"/>
              <a:t>beginning</a:t>
            </a:r>
            <a:r>
              <a:rPr lang="de-DE" dirty="0"/>
              <a:t> no </a:t>
            </a:r>
            <a:r>
              <a:rPr lang="de-DE" dirty="0" err="1"/>
              <a:t>sooner</a:t>
            </a:r>
            <a:r>
              <a:rPr lang="de-DE" dirty="0"/>
              <a:t> </a:t>
            </a:r>
            <a:r>
              <a:rPr lang="de-DE" dirty="0" err="1"/>
              <a:t>than</a:t>
            </a:r>
            <a:r>
              <a:rPr lang="de-DE" dirty="0"/>
              <a:t> &lt;</a:t>
            </a:r>
            <a:r>
              <a:rPr lang="de-DE" dirty="0" err="1"/>
              <a:t>current</a:t>
            </a:r>
            <a:r>
              <a:rPr lang="de-DE" dirty="0"/>
              <a:t> date + 10 </a:t>
            </a:r>
            <a:r>
              <a:rPr lang="de-DE" dirty="0" err="1"/>
              <a:t>days</a:t>
            </a:r>
            <a:r>
              <a:rPr lang="de-DE" dirty="0"/>
              <a:t>&gt; [and </a:t>
            </a:r>
            <a:r>
              <a:rPr lang="de-DE" dirty="0" err="1"/>
              <a:t>ending</a:t>
            </a:r>
            <a:r>
              <a:rPr lang="de-DE" dirty="0"/>
              <a:t> 15 </a:t>
            </a:r>
            <a:r>
              <a:rPr lang="de-DE" dirty="0" err="1"/>
              <a:t>days</a:t>
            </a:r>
            <a:r>
              <a:rPr lang="de-DE" dirty="0"/>
              <a:t> </a:t>
            </a:r>
            <a:r>
              <a:rPr lang="de-DE" dirty="0" err="1"/>
              <a:t>past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end of </a:t>
            </a:r>
            <a:r>
              <a:rPr lang="de-DE" dirty="0" err="1"/>
              <a:t>the</a:t>
            </a:r>
            <a:r>
              <a:rPr lang="de-DE" dirty="0"/>
              <a:t> &lt;date&gt; </a:t>
            </a:r>
            <a:r>
              <a:rPr lang="de-DE" dirty="0" err="1"/>
              <a:t>Plenary</a:t>
            </a:r>
            <a:r>
              <a:rPr lang="de-DE" dirty="0"/>
              <a:t> Session].</a:t>
            </a:r>
          </a:p>
          <a:p>
            <a:r>
              <a:rPr lang="de-DE" dirty="0" err="1"/>
              <a:t>Moved</a:t>
            </a:r>
            <a:r>
              <a:rPr lang="de-DE" dirty="0"/>
              <a:t>: xxx, Second: xxx, </a:t>
            </a:r>
            <a:r>
              <a:rPr lang="de-DE" dirty="0" err="1"/>
              <a:t>Result</a:t>
            </a:r>
            <a:r>
              <a:rPr lang="de-DE" dirty="0"/>
              <a:t> </a:t>
            </a:r>
            <a:r>
              <a:rPr lang="de-DE" dirty="0" err="1"/>
              <a:t>y</a:t>
            </a:r>
            <a:r>
              <a:rPr lang="de-DE" dirty="0"/>
              <a:t>-</a:t>
            </a:r>
            <a:r>
              <a:rPr lang="de-DE" dirty="0" err="1"/>
              <a:t>n</a:t>
            </a:r>
            <a:r>
              <a:rPr lang="de-DE" dirty="0"/>
              <a:t>-a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113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2020</a:t>
            </a:r>
            <a:endParaRPr lang="en-GB" dirty="0"/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6395423"/>
              </p:ext>
            </p:extLst>
          </p:nvPr>
        </p:nvGraphicFramePr>
        <p:xfrm>
          <a:off x="914400" y="4221088"/>
          <a:ext cx="74676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6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Group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Dates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Start 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Duration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TGbc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Tuesdays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10:00h</a:t>
                      </a:r>
                      <a:r>
                        <a:rPr lang="en-US" baseline="0" dirty="0"/>
                        <a:t> 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 hour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CF8B913F-1A24-CE4E-B940-07CBA57A7C5C}"/>
              </a:ext>
            </a:extLst>
          </p:cNvPr>
          <p:cNvSpPr txBox="1"/>
          <p:nvPr/>
        </p:nvSpPr>
        <p:spPr>
          <a:xfrm>
            <a:off x="696912" y="5877272"/>
            <a:ext cx="76850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Note: Telephone conferences on XXXX and XXX are already approved by the motion from the previous face-to-face meeting.</a:t>
            </a:r>
          </a:p>
        </p:txBody>
      </p:sp>
      <p:sp>
        <p:nvSpPr>
          <p:cNvPr id="9" name="Textfeld 6">
            <a:extLst>
              <a:ext uri="{FF2B5EF4-FFF2-40B4-BE49-F238E27FC236}">
                <a16:creationId xmlns:a16="http://schemas.microsoft.com/office/drawing/2014/main" id="{603CB107-B694-2544-818F-0E1F60581513}"/>
              </a:ext>
            </a:extLst>
          </p:cNvPr>
          <p:cNvSpPr txBox="1"/>
          <p:nvPr/>
        </p:nvSpPr>
        <p:spPr>
          <a:xfrm rot="20107319">
            <a:off x="126942" y="3655598"/>
            <a:ext cx="645240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Update HERE</a:t>
            </a:r>
          </a:p>
          <a:p>
            <a:r>
              <a:rPr lang="en-US" dirty="0">
                <a:solidFill>
                  <a:srgbClr val="FF0000"/>
                </a:solidFill>
              </a:rPr>
              <a:t>Make sure they are the same as on the Chair Slides</a:t>
            </a:r>
          </a:p>
        </p:txBody>
      </p:sp>
    </p:spTree>
  </p:cSld>
  <p:clrMapOvr>
    <a:masterClrMapping/>
  </p:clrMapOvr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#&lt;</a:t>
            </a:r>
            <a:r>
              <a:rPr lang="en-US" dirty="0" err="1"/>
              <a:t>yymm</a:t>
            </a:r>
            <a:r>
              <a:rPr lang="en-US" dirty="0"/>
              <a:t>&gt;/</a:t>
            </a:r>
            <a:r>
              <a:rPr lang="en-US" dirty="0" err="1"/>
              <a:t>nn</a:t>
            </a:r>
            <a:br>
              <a:rPr lang="en-US" dirty="0"/>
            </a:br>
            <a:r>
              <a:rPr lang="en-US" dirty="0" err="1"/>
              <a:t>TGbc</a:t>
            </a:r>
            <a:r>
              <a:rPr lang="en-US" dirty="0"/>
              <a:t> Timeline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Move to approve the </a:t>
            </a:r>
            <a:r>
              <a:rPr lang="en-US" dirty="0" err="1"/>
              <a:t>TGbc</a:t>
            </a:r>
            <a:r>
              <a:rPr lang="en-US" dirty="0"/>
              <a:t> Timeline as shown on slide &lt;XXX&gt; of document 11-yy/xxxxr0.</a:t>
            </a:r>
          </a:p>
          <a:p>
            <a:pPr>
              <a:buFont typeface="Arial"/>
              <a:buChar char="•"/>
            </a:pPr>
            <a:endParaRPr lang="en-US" dirty="0"/>
          </a:p>
          <a:p>
            <a:pPr>
              <a:buFont typeface="Arial"/>
              <a:buChar char="•"/>
            </a:pPr>
            <a:r>
              <a:rPr lang="en-US" dirty="0"/>
              <a:t>Mover:</a:t>
            </a:r>
          </a:p>
          <a:p>
            <a:pPr>
              <a:buFont typeface="Arial"/>
              <a:buChar char="•"/>
            </a:pPr>
            <a:r>
              <a:rPr lang="en-US" dirty="0"/>
              <a:t>Second:</a:t>
            </a:r>
          </a:p>
          <a:p>
            <a:pPr>
              <a:buFont typeface="Arial"/>
              <a:buChar char="•"/>
            </a:pPr>
            <a:r>
              <a:rPr lang="en-US" dirty="0"/>
              <a:t>Y/N/A: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114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2020</a:t>
            </a:r>
            <a:endParaRPr lang="en-GB" dirty="0"/>
          </a:p>
        </p:txBody>
      </p:sp>
      <p:sp>
        <p:nvSpPr>
          <p:cNvPr id="7" name="Textfeld 6"/>
          <p:cNvSpPr txBox="1"/>
          <p:nvPr/>
        </p:nvSpPr>
        <p:spPr>
          <a:xfrm rot="20107319">
            <a:off x="2611618" y="3297837"/>
            <a:ext cx="19539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Update HERE</a:t>
            </a:r>
          </a:p>
        </p:txBody>
      </p:sp>
    </p:spTree>
  </p:cSld>
  <p:clrMapOvr>
    <a:masterClrMapping/>
  </p:clrMapOvr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Templates</a:t>
            </a:r>
          </a:p>
        </p:txBody>
      </p:sp>
      <p:sp>
        <p:nvSpPr>
          <p:cNvPr id="8" name="Textplatzhalt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Selected motion templates per 11-08/762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September 2020</a:t>
            </a:r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115</a:t>
            </a:fld>
            <a:endParaRPr lang="en-GB" dirty="0"/>
          </a:p>
        </p:txBody>
      </p:sp>
    </p:spTree>
  </p:cSld>
  <p:clrMapOvr>
    <a:masterClrMapping/>
  </p:clrMapOvr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#&lt;</a:t>
            </a:r>
            <a:r>
              <a:rPr lang="en-US" dirty="0" err="1"/>
              <a:t>yymm</a:t>
            </a:r>
            <a:r>
              <a:rPr lang="en-US" dirty="0"/>
              <a:t>&gt;/&lt;</a:t>
            </a:r>
            <a:r>
              <a:rPr lang="en-US" dirty="0" err="1"/>
              <a:t>nn</a:t>
            </a:r>
            <a:r>
              <a:rPr lang="en-US" dirty="0"/>
              <a:t>&gt;</a:t>
            </a:r>
            <a:br>
              <a:rPr lang="en-US" dirty="0"/>
            </a:br>
            <a:r>
              <a:rPr lang="en-US" dirty="0"/>
              <a:t>Approve Modification of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revised agenda for the BCS TIG/SG as contained in document 11/YY-</a:t>
            </a:r>
            <a:r>
              <a:rPr lang="en-US" dirty="0" err="1"/>
              <a:t>XXXXrY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/>
              <a:t>Mover:</a:t>
            </a:r>
          </a:p>
          <a:p>
            <a:r>
              <a:rPr lang="en-US" dirty="0"/>
              <a:t>Second:</a:t>
            </a:r>
          </a:p>
          <a:p>
            <a:endParaRPr lang="en-US" dirty="0"/>
          </a:p>
          <a:p>
            <a:r>
              <a:rPr lang="en-US" strike="sngStrike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116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2020</a:t>
            </a:r>
            <a:endParaRPr lang="en-GB" dirty="0"/>
          </a:p>
        </p:txBody>
      </p:sp>
      <p:sp>
        <p:nvSpPr>
          <p:cNvPr id="7" name="Textfeld 6"/>
          <p:cNvSpPr txBox="1"/>
          <p:nvPr/>
        </p:nvSpPr>
        <p:spPr>
          <a:xfrm rot="20107319">
            <a:off x="4146404" y="2664046"/>
            <a:ext cx="19539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Update HERE</a:t>
            </a:r>
          </a:p>
        </p:txBody>
      </p:sp>
    </p:spTree>
    <p:extLst>
      <p:ext uri="{BB962C8B-B14F-4D97-AF65-F5344CB8AC3E}">
        <p14:creationId xmlns:p14="http://schemas.microsoft.com/office/powerpoint/2010/main" val="3917082133"/>
      </p:ext>
    </p:extLst>
  </p:cSld>
  <p:clrMapOvr>
    <a:masterClrMapping/>
  </p:clrMapOvr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FB49E6-C9F2-BA46-8D70-CC4C9E4079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#&lt;</a:t>
            </a:r>
            <a:r>
              <a:rPr lang="en-US" dirty="0" err="1"/>
              <a:t>yymm</a:t>
            </a:r>
            <a:r>
              <a:rPr lang="en-US" dirty="0"/>
              <a:t>&gt;/&lt;</a:t>
            </a:r>
            <a:r>
              <a:rPr lang="en-US" dirty="0" err="1"/>
              <a:t>nn</a:t>
            </a:r>
            <a:r>
              <a:rPr lang="en-US" dirty="0"/>
              <a:t>&gt;</a:t>
            </a:r>
            <a:br>
              <a:rPr lang="en-US" dirty="0"/>
            </a:br>
            <a:r>
              <a:rPr lang="en-US" dirty="0"/>
              <a:t>Approve BCS PAR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A59A3B-175A-DA46-93D8-4AC6DADCD6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Believing that the PAR contained in the document referenced below meets IEEE-SA guidelines,</a:t>
            </a:r>
          </a:p>
          <a:p>
            <a:r>
              <a:rPr lang="en-US" dirty="0"/>
              <a:t>request that the PAR contained in &lt;document-reference&gt; be posted to the IEEE 802 Executive Committee (EC) agenda for WG 802 preview and EC approval to submit to </a:t>
            </a:r>
            <a:r>
              <a:rPr lang="en-US" dirty="0" err="1"/>
              <a:t>NesCom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/>
              <a:t>•	[Moved by &lt;name&gt; on behalf of &lt;group&gt;</a:t>
            </a:r>
          </a:p>
          <a:p>
            <a:r>
              <a:rPr lang="en-US" dirty="0"/>
              <a:t>•	&lt;group&gt; vote: ]</a:t>
            </a:r>
          </a:p>
          <a:p>
            <a:r>
              <a:rPr lang="en-US" dirty="0"/>
              <a:t>•	[Moved: &lt;name&gt;,  Seconded: &lt;name&gt;, Result: y-n-a]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B22E56-36E1-2442-99B0-F46FBF8F4D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31621C-11E0-4A4E-9A3C-F4A204027FB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244C7A1-A8D9-7F4E-B4F8-5987FE760C5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21859984"/>
      </p:ext>
    </p:extLst>
  </p:cSld>
  <p:clrMapOvr>
    <a:masterClrMapping/>
  </p:clrMapOvr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504822-9020-B046-A211-2B4B2F4FE9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#&lt;</a:t>
            </a:r>
            <a:r>
              <a:rPr lang="en-US" dirty="0" err="1"/>
              <a:t>yymm</a:t>
            </a:r>
            <a:r>
              <a:rPr lang="en-US" dirty="0"/>
              <a:t>&gt;/&lt;</a:t>
            </a:r>
            <a:r>
              <a:rPr lang="en-US" dirty="0" err="1"/>
              <a:t>nn</a:t>
            </a:r>
            <a:r>
              <a:rPr lang="en-US" dirty="0"/>
              <a:t>&gt;</a:t>
            </a:r>
            <a:br>
              <a:rPr lang="en-US" dirty="0"/>
            </a:br>
            <a:r>
              <a:rPr lang="en-US" dirty="0"/>
              <a:t>Approve BCS CSD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87219E-D46F-9041-99F9-92C5F6F5FC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Believing that the CSD contained in the document referenced below meets IEEE 802 guidelines,</a:t>
            </a:r>
          </a:p>
          <a:p>
            <a:r>
              <a:rPr lang="en-US" dirty="0"/>
              <a:t>request that the CSD contained in &lt;document-reference&gt; be posted to the IEEE 802 Executive Committee (EC) agenda for WG 802 preview and EC approval.</a:t>
            </a:r>
          </a:p>
          <a:p>
            <a:endParaRPr lang="en-US" dirty="0"/>
          </a:p>
          <a:p>
            <a:r>
              <a:rPr lang="en-US" dirty="0"/>
              <a:t>•	[Moved by &lt;name&gt; on behalf of &lt;group&gt;</a:t>
            </a:r>
          </a:p>
          <a:p>
            <a:r>
              <a:rPr lang="en-US" dirty="0"/>
              <a:t>•	&lt;group&gt; vote: ]</a:t>
            </a:r>
          </a:p>
          <a:p>
            <a:r>
              <a:rPr lang="en-US" dirty="0"/>
              <a:t>•	[Moved: &lt;name&gt;,  Seconded: &lt;name&gt;, Result: y-n-a]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E84D3A4-E72A-124F-BFA5-2AF3658BED7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3519CD-FD65-8249-97C7-A9F0A2C893C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9D21873-4F59-D84C-9739-1E60AD6C757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54923400"/>
      </p:ext>
    </p:extLst>
  </p:cSld>
  <p:clrMapOvr>
    <a:masterClrMapping/>
  </p:clrMapOvr>
</p:sld>
</file>

<file path=ppt/slides/slide1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GB"/>
              <a:t>September 2020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119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r>
              <a:rPr lang="en-US" dirty="0"/>
              <a:t>Motion Templates (</a:t>
            </a:r>
            <a:r>
              <a:rPr lang="en-US" dirty="0">
                <a:hlinkClick r:id="rId3"/>
              </a:rPr>
              <a:t>11-08/762</a:t>
            </a:r>
            <a:r>
              <a:rPr lang="en-US" dirty="0"/>
              <a:t>)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F6AC49-C99D-6D4B-BCA9-ABD72C1E0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#20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513CAA-F3CA-5848-AFDA-F89286FE6F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de-DE" dirty="0" err="1"/>
              <a:t>Which</a:t>
            </a:r>
            <a:r>
              <a:rPr lang="de-DE" dirty="0"/>
              <a:t> </a:t>
            </a:r>
            <a:r>
              <a:rPr lang="de-DE" dirty="0" err="1"/>
              <a:t>option</a:t>
            </a:r>
            <a:r>
              <a:rPr lang="de-DE" dirty="0"/>
              <a:t> do </a:t>
            </a:r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prefer</a:t>
            </a:r>
            <a:r>
              <a:rPr lang="de-DE" dirty="0"/>
              <a:t>:</a:t>
            </a:r>
          </a:p>
          <a:p>
            <a:pPr marL="0" indent="0"/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r>
              <a:rPr lang="de-DE" dirty="0"/>
              <a:t>Option 1: </a:t>
            </a:r>
            <a:r>
              <a:rPr lang="de-DE" dirty="0" err="1"/>
              <a:t>Use</a:t>
            </a:r>
            <a:r>
              <a:rPr lang="de-DE" dirty="0"/>
              <a:t> </a:t>
            </a:r>
            <a:r>
              <a:rPr lang="de-DE" dirty="0" err="1"/>
              <a:t>both</a:t>
            </a:r>
            <a:r>
              <a:rPr lang="de-DE" dirty="0"/>
              <a:t> </a:t>
            </a:r>
            <a:r>
              <a:rPr lang="de-DE" dirty="0" err="1"/>
              <a:t>eBCS</a:t>
            </a:r>
            <a:r>
              <a:rPr lang="de-DE" dirty="0"/>
              <a:t> Info </a:t>
            </a:r>
            <a:r>
              <a:rPr lang="de-DE" dirty="0" err="1"/>
              <a:t>frames</a:t>
            </a:r>
            <a:r>
              <a:rPr lang="de-DE" dirty="0"/>
              <a:t> </a:t>
            </a:r>
            <a:r>
              <a:rPr lang="de-DE" dirty="0" err="1"/>
              <a:t>and</a:t>
            </a:r>
            <a:r>
              <a:rPr lang="de-DE" dirty="0"/>
              <a:t> </a:t>
            </a:r>
            <a:r>
              <a:rPr lang="de-DE" dirty="0" err="1"/>
              <a:t>eBCS</a:t>
            </a:r>
            <a:r>
              <a:rPr lang="de-DE" dirty="0"/>
              <a:t> </a:t>
            </a:r>
            <a:r>
              <a:rPr lang="de-DE" dirty="0" err="1"/>
              <a:t>Advertisement</a:t>
            </a:r>
            <a:r>
              <a:rPr lang="de-DE" dirty="0"/>
              <a:t> </a:t>
            </a:r>
            <a:r>
              <a:rPr lang="de-DE" dirty="0" err="1"/>
              <a:t>frames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service</a:t>
            </a:r>
            <a:r>
              <a:rPr lang="de-DE" dirty="0"/>
              <a:t> </a:t>
            </a:r>
            <a:r>
              <a:rPr lang="de-DE" dirty="0" err="1"/>
              <a:t>advertisement</a:t>
            </a:r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r>
              <a:rPr lang="de-DE" dirty="0"/>
              <a:t>Option 2: </a:t>
            </a:r>
            <a:r>
              <a:rPr lang="de-DE" dirty="0" err="1"/>
              <a:t>Use</a:t>
            </a:r>
            <a:r>
              <a:rPr lang="de-DE" dirty="0"/>
              <a:t> </a:t>
            </a:r>
            <a:r>
              <a:rPr lang="de-DE" dirty="0" err="1"/>
              <a:t>only</a:t>
            </a:r>
            <a:r>
              <a:rPr lang="de-DE" dirty="0"/>
              <a:t> </a:t>
            </a:r>
            <a:r>
              <a:rPr lang="de-DE" dirty="0" err="1"/>
              <a:t>eBCS</a:t>
            </a:r>
            <a:r>
              <a:rPr lang="de-DE" dirty="0"/>
              <a:t> Info </a:t>
            </a:r>
            <a:r>
              <a:rPr lang="de-DE" dirty="0" err="1"/>
              <a:t>frames</a:t>
            </a:r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r>
              <a:rPr lang="de-DE" dirty="0"/>
              <a:t>Option 3: </a:t>
            </a:r>
            <a:r>
              <a:rPr lang="de-DE" dirty="0" err="1"/>
              <a:t>abstain</a:t>
            </a:r>
            <a:endParaRPr lang="de-DE" dirty="0"/>
          </a:p>
          <a:p>
            <a:pPr marL="0" indent="0"/>
            <a:endParaRPr lang="de-DE" dirty="0"/>
          </a:p>
          <a:p>
            <a:pPr marL="0" indent="0"/>
            <a:r>
              <a:rPr lang="de-DE" dirty="0" err="1"/>
              <a:t>Results</a:t>
            </a:r>
            <a:r>
              <a:rPr lang="de-DE" dirty="0"/>
              <a:t>: Option 1/Option 2/</a:t>
            </a:r>
            <a:r>
              <a:rPr lang="de-DE"/>
              <a:t>Option 3: 2/4/2</a:t>
            </a:r>
            <a:endParaRPr lang="de-DE" dirty="0"/>
          </a:p>
          <a:p>
            <a:pPr marL="0" indent="0"/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endParaRPr lang="de-DE" dirty="0"/>
          </a:p>
          <a:p>
            <a:pPr marL="0" indent="0"/>
            <a:endParaRPr lang="de-D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88EB7D-A01D-E644-8E0D-56E63A10CDC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1A8428-DDA1-174B-807D-661DAA93B64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1AAEF0-E83A-784F-951D-D3DA40DA299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260977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F6AC49-C99D-6D4B-BCA9-ABD72C1E0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513CAA-F3CA-5848-AFDA-F89286FE6F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de-DE" dirty="0" err="1"/>
              <a:t>Would</a:t>
            </a:r>
            <a:r>
              <a:rPr lang="de-DE" dirty="0"/>
              <a:t> </a:t>
            </a:r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support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following</a:t>
            </a:r>
            <a:r>
              <a:rPr lang="de-DE" dirty="0"/>
              <a:t> </a:t>
            </a:r>
            <a:r>
              <a:rPr lang="de-DE" dirty="0" err="1"/>
              <a:t>action</a:t>
            </a:r>
            <a:r>
              <a:rPr lang="de-DE" dirty="0"/>
              <a:t>:</a:t>
            </a:r>
          </a:p>
          <a:p>
            <a:pPr>
              <a:buFont typeface="Arial" panose="020B0604020202020204" pitchFamily="34" charset="0"/>
              <a:buChar char="•"/>
            </a:pPr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r>
              <a:rPr lang="de-DE" dirty="0"/>
              <a:t>Add </a:t>
            </a:r>
            <a:r>
              <a:rPr lang="de-DE" dirty="0" err="1"/>
              <a:t>the</a:t>
            </a:r>
            <a:r>
              <a:rPr lang="de-DE" dirty="0"/>
              <a:t> SFD </a:t>
            </a:r>
            <a:r>
              <a:rPr lang="de-DE" dirty="0" err="1"/>
              <a:t>text</a:t>
            </a:r>
            <a:r>
              <a:rPr lang="de-DE" dirty="0"/>
              <a:t> </a:t>
            </a:r>
            <a:r>
              <a:rPr lang="de-DE" dirty="0" err="1"/>
              <a:t>as</a:t>
            </a:r>
            <a:r>
              <a:rPr lang="de-DE" dirty="0"/>
              <a:t> </a:t>
            </a:r>
            <a:r>
              <a:rPr lang="de-DE" dirty="0" err="1"/>
              <a:t>contained</a:t>
            </a:r>
            <a:r>
              <a:rPr lang="de-DE" dirty="0"/>
              <a:t> in 11-19/2159r4 </a:t>
            </a:r>
            <a:r>
              <a:rPr lang="de-DE" dirty="0" err="1"/>
              <a:t>to</a:t>
            </a:r>
            <a:r>
              <a:rPr lang="de-DE" dirty="0"/>
              <a:t> a </a:t>
            </a:r>
            <a:r>
              <a:rPr lang="de-DE" dirty="0" err="1"/>
              <a:t>cumulative</a:t>
            </a:r>
            <a:r>
              <a:rPr lang="de-DE" dirty="0"/>
              <a:t> </a:t>
            </a:r>
            <a:r>
              <a:rPr lang="de-DE" dirty="0" err="1"/>
              <a:t>speculative</a:t>
            </a:r>
            <a:r>
              <a:rPr lang="de-DE" dirty="0"/>
              <a:t> </a:t>
            </a:r>
            <a:r>
              <a:rPr lang="de-DE" dirty="0" err="1"/>
              <a:t>edit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TGbc</a:t>
            </a:r>
            <a:r>
              <a:rPr lang="de-DE" dirty="0"/>
              <a:t> </a:t>
            </a:r>
            <a:r>
              <a:rPr lang="de-DE" dirty="0" err="1"/>
              <a:t>Specification</a:t>
            </a:r>
            <a:r>
              <a:rPr lang="de-DE" dirty="0"/>
              <a:t> </a:t>
            </a:r>
            <a:r>
              <a:rPr lang="de-DE" dirty="0" err="1"/>
              <a:t>framework</a:t>
            </a:r>
            <a:r>
              <a:rPr lang="de-DE" dirty="0"/>
              <a:t> </a:t>
            </a:r>
            <a:r>
              <a:rPr lang="de-DE" dirty="0" err="1"/>
              <a:t>document</a:t>
            </a:r>
            <a:r>
              <a:rPr lang="de-DE" dirty="0"/>
              <a:t> (11-20/0677r1).</a:t>
            </a:r>
          </a:p>
          <a:p>
            <a:pPr>
              <a:buFont typeface="Arial" panose="020B0604020202020204" pitchFamily="34" charset="0"/>
              <a:buChar char="•"/>
            </a:pPr>
            <a:endParaRPr lang="de-DE" dirty="0"/>
          </a:p>
          <a:p>
            <a:pPr marL="0" indent="0"/>
            <a:r>
              <a:rPr lang="de-DE" dirty="0" err="1"/>
              <a:t>Approved</a:t>
            </a:r>
            <a:r>
              <a:rPr lang="de-DE" dirty="0"/>
              <a:t> </a:t>
            </a:r>
            <a:r>
              <a:rPr lang="de-DE" dirty="0" err="1"/>
              <a:t>with</a:t>
            </a:r>
            <a:r>
              <a:rPr lang="de-DE" dirty="0"/>
              <a:t> </a:t>
            </a:r>
            <a:r>
              <a:rPr lang="de-DE" dirty="0" err="1"/>
              <a:t>Unanimous</a:t>
            </a:r>
            <a:r>
              <a:rPr lang="de-DE" dirty="0"/>
              <a:t> </a:t>
            </a:r>
            <a:r>
              <a:rPr lang="de-DE" dirty="0" err="1"/>
              <a:t>Consent</a:t>
            </a:r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endParaRPr lang="de-DE" dirty="0"/>
          </a:p>
          <a:p>
            <a:pPr marL="0" indent="0"/>
            <a:endParaRPr lang="de-D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88EB7D-A01D-E644-8E0D-56E63A10CDC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1A8428-DDA1-174B-807D-661DAA93B64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1AAEF0-E83A-784F-951D-D3DA40DA299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41195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F6AC49-C99D-6D4B-BCA9-ABD72C1E0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513CAA-F3CA-5848-AFDA-F89286FE6F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de-DE" dirty="0" err="1"/>
              <a:t>Would</a:t>
            </a:r>
            <a:r>
              <a:rPr lang="de-DE" dirty="0"/>
              <a:t> </a:t>
            </a:r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support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following</a:t>
            </a:r>
            <a:r>
              <a:rPr lang="de-DE" dirty="0"/>
              <a:t> </a:t>
            </a:r>
            <a:r>
              <a:rPr lang="de-DE" dirty="0" err="1"/>
              <a:t>action</a:t>
            </a:r>
            <a:r>
              <a:rPr lang="de-DE" dirty="0"/>
              <a:t>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DE" dirty="0"/>
              <a:t>Add </a:t>
            </a:r>
            <a:r>
              <a:rPr lang="de-DE" dirty="0" err="1"/>
              <a:t>the</a:t>
            </a:r>
            <a:r>
              <a:rPr lang="de-DE" dirty="0"/>
              <a:t> SFD </a:t>
            </a:r>
            <a:r>
              <a:rPr lang="de-DE" dirty="0" err="1"/>
              <a:t>text</a:t>
            </a:r>
            <a:r>
              <a:rPr lang="de-DE" dirty="0"/>
              <a:t> </a:t>
            </a:r>
            <a:r>
              <a:rPr lang="de-DE" dirty="0" err="1"/>
              <a:t>as</a:t>
            </a:r>
            <a:r>
              <a:rPr lang="de-DE" dirty="0"/>
              <a:t> </a:t>
            </a:r>
            <a:r>
              <a:rPr lang="de-DE" dirty="0" err="1"/>
              <a:t>contained</a:t>
            </a:r>
            <a:r>
              <a:rPr lang="de-DE" dirty="0"/>
              <a:t> in 11-20/886r3 </a:t>
            </a:r>
            <a:r>
              <a:rPr lang="de-DE" dirty="0" err="1"/>
              <a:t>to</a:t>
            </a:r>
            <a:r>
              <a:rPr lang="de-DE" dirty="0"/>
              <a:t> a </a:t>
            </a:r>
            <a:r>
              <a:rPr lang="de-DE" dirty="0" err="1"/>
              <a:t>cumulative</a:t>
            </a:r>
            <a:r>
              <a:rPr lang="de-DE" dirty="0"/>
              <a:t> </a:t>
            </a:r>
            <a:r>
              <a:rPr lang="de-DE" dirty="0" err="1"/>
              <a:t>speculative</a:t>
            </a:r>
            <a:r>
              <a:rPr lang="de-DE" dirty="0"/>
              <a:t> </a:t>
            </a:r>
            <a:r>
              <a:rPr lang="de-DE" dirty="0" err="1"/>
              <a:t>edit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TGbc</a:t>
            </a:r>
            <a:r>
              <a:rPr lang="de-DE" dirty="0"/>
              <a:t> </a:t>
            </a:r>
            <a:r>
              <a:rPr lang="de-DE" dirty="0" err="1"/>
              <a:t>Specification</a:t>
            </a:r>
            <a:r>
              <a:rPr lang="de-DE" dirty="0"/>
              <a:t> </a:t>
            </a:r>
            <a:r>
              <a:rPr lang="de-DE" dirty="0" err="1"/>
              <a:t>framework</a:t>
            </a:r>
            <a:r>
              <a:rPr lang="de-DE" dirty="0"/>
              <a:t> </a:t>
            </a:r>
            <a:r>
              <a:rPr lang="de-DE" dirty="0" err="1"/>
              <a:t>document</a:t>
            </a:r>
            <a:r>
              <a:rPr lang="de-DE" dirty="0"/>
              <a:t> (11-20/0677r1).</a:t>
            </a:r>
          </a:p>
          <a:p>
            <a:pPr>
              <a:buFont typeface="Arial" panose="020B0604020202020204" pitchFamily="34" charset="0"/>
              <a:buChar char="•"/>
            </a:pPr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r>
              <a:rPr lang="de-DE" dirty="0" err="1"/>
              <a:t>Approved</a:t>
            </a:r>
            <a:r>
              <a:rPr lang="de-DE" dirty="0"/>
              <a:t> </a:t>
            </a:r>
            <a:r>
              <a:rPr lang="de-DE" dirty="0" err="1"/>
              <a:t>with</a:t>
            </a:r>
            <a:r>
              <a:rPr lang="de-DE" dirty="0"/>
              <a:t> </a:t>
            </a:r>
            <a:r>
              <a:rPr lang="de-DE" dirty="0" err="1"/>
              <a:t>Unanimous</a:t>
            </a:r>
            <a:r>
              <a:rPr lang="de-DE" dirty="0"/>
              <a:t> </a:t>
            </a:r>
            <a:r>
              <a:rPr lang="de-DE" dirty="0" err="1"/>
              <a:t>Consent</a:t>
            </a:r>
            <a:endParaRPr lang="de-D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88EB7D-A01D-E644-8E0D-56E63A10CDC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1A8428-DDA1-174B-807D-661DAA93B64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1AAEF0-E83A-784F-951D-D3DA40DA299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4445208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F6AC49-C99D-6D4B-BCA9-ABD72C1E0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513CAA-F3CA-5848-AFDA-F89286FE6F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de-DE" dirty="0" err="1"/>
              <a:t>Would</a:t>
            </a:r>
            <a:r>
              <a:rPr lang="de-DE" dirty="0"/>
              <a:t> </a:t>
            </a:r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support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following</a:t>
            </a:r>
            <a:r>
              <a:rPr lang="de-DE" dirty="0"/>
              <a:t> </a:t>
            </a:r>
            <a:r>
              <a:rPr lang="de-DE" dirty="0" err="1"/>
              <a:t>action</a:t>
            </a:r>
            <a:r>
              <a:rPr lang="de-DE" dirty="0"/>
              <a:t>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DE" dirty="0"/>
              <a:t>Add </a:t>
            </a:r>
            <a:r>
              <a:rPr lang="de-DE" dirty="0" err="1"/>
              <a:t>the</a:t>
            </a:r>
            <a:r>
              <a:rPr lang="de-DE" dirty="0"/>
              <a:t> SFD </a:t>
            </a:r>
            <a:r>
              <a:rPr lang="de-DE" dirty="0" err="1"/>
              <a:t>text</a:t>
            </a:r>
            <a:r>
              <a:rPr lang="de-DE" dirty="0"/>
              <a:t> </a:t>
            </a:r>
            <a:r>
              <a:rPr lang="de-DE" dirty="0" err="1"/>
              <a:t>as</a:t>
            </a:r>
            <a:r>
              <a:rPr lang="de-DE" dirty="0"/>
              <a:t> </a:t>
            </a:r>
            <a:r>
              <a:rPr lang="de-DE" dirty="0" err="1"/>
              <a:t>contained</a:t>
            </a:r>
            <a:r>
              <a:rPr lang="de-DE" dirty="0"/>
              <a:t> in 11-20/0039r2 </a:t>
            </a:r>
            <a:r>
              <a:rPr lang="de-DE" dirty="0" err="1"/>
              <a:t>and</a:t>
            </a:r>
            <a:r>
              <a:rPr lang="de-DE" dirty="0"/>
              <a:t> 11-20/932r1 </a:t>
            </a:r>
            <a:r>
              <a:rPr lang="de-DE" dirty="0" err="1"/>
              <a:t>to</a:t>
            </a:r>
            <a:r>
              <a:rPr lang="de-DE" dirty="0"/>
              <a:t> a </a:t>
            </a:r>
            <a:r>
              <a:rPr lang="de-DE" dirty="0" err="1"/>
              <a:t>cumulative</a:t>
            </a:r>
            <a:r>
              <a:rPr lang="de-DE" dirty="0"/>
              <a:t> </a:t>
            </a:r>
            <a:r>
              <a:rPr lang="de-DE" dirty="0" err="1"/>
              <a:t>speculative</a:t>
            </a:r>
            <a:r>
              <a:rPr lang="de-DE" dirty="0"/>
              <a:t> </a:t>
            </a:r>
            <a:r>
              <a:rPr lang="de-DE" dirty="0" err="1"/>
              <a:t>edit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TGbc</a:t>
            </a:r>
            <a:r>
              <a:rPr lang="de-DE" dirty="0"/>
              <a:t> </a:t>
            </a:r>
            <a:r>
              <a:rPr lang="de-DE" dirty="0" err="1"/>
              <a:t>Specification</a:t>
            </a:r>
            <a:r>
              <a:rPr lang="de-DE" dirty="0"/>
              <a:t> </a:t>
            </a:r>
            <a:r>
              <a:rPr lang="de-DE" dirty="0" err="1"/>
              <a:t>framework</a:t>
            </a:r>
            <a:r>
              <a:rPr lang="de-DE" dirty="0"/>
              <a:t> </a:t>
            </a:r>
            <a:r>
              <a:rPr lang="de-DE" dirty="0" err="1"/>
              <a:t>document</a:t>
            </a:r>
            <a:r>
              <a:rPr lang="de-DE" dirty="0"/>
              <a:t> (11-20/0677r1).</a:t>
            </a:r>
          </a:p>
          <a:p>
            <a:pPr>
              <a:buFont typeface="Arial" panose="020B0604020202020204" pitchFamily="34" charset="0"/>
              <a:buChar char="•"/>
            </a:pPr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r>
              <a:rPr lang="de-DE" dirty="0" err="1"/>
              <a:t>Approved</a:t>
            </a:r>
            <a:r>
              <a:rPr lang="de-DE" dirty="0"/>
              <a:t> </a:t>
            </a:r>
            <a:r>
              <a:rPr lang="de-DE" dirty="0" err="1"/>
              <a:t>with</a:t>
            </a:r>
            <a:r>
              <a:rPr lang="de-DE" dirty="0"/>
              <a:t> </a:t>
            </a:r>
            <a:r>
              <a:rPr lang="de-DE" dirty="0" err="1"/>
              <a:t>Unanimous</a:t>
            </a:r>
            <a:r>
              <a:rPr lang="de-DE" dirty="0"/>
              <a:t> </a:t>
            </a:r>
            <a:r>
              <a:rPr lang="de-DE" dirty="0" err="1"/>
              <a:t>Consent</a:t>
            </a:r>
            <a:endParaRPr lang="de-DE" dirty="0"/>
          </a:p>
          <a:p>
            <a:pPr marL="0" indent="0"/>
            <a:endParaRPr lang="de-D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88EB7D-A01D-E644-8E0D-56E63A10CDC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1A8428-DDA1-174B-807D-661DAA93B64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1AAEF0-E83A-784F-951D-D3DA40DA299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5016375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F6AC49-C99D-6D4B-BCA9-ABD72C1E0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513CAA-F3CA-5848-AFDA-F89286FE6F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de-DE" dirty="0" err="1"/>
              <a:t>Referring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11-20/0039r1: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DE" dirty="0" err="1"/>
              <a:t>For</a:t>
            </a:r>
            <a:r>
              <a:rPr lang="de-DE" dirty="0"/>
              <a:t> HLSA, </a:t>
            </a:r>
            <a:r>
              <a:rPr lang="de-DE" dirty="0" err="1"/>
              <a:t>which</a:t>
            </a:r>
            <a:r>
              <a:rPr lang="de-DE" dirty="0"/>
              <a:t> do </a:t>
            </a:r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prefer</a:t>
            </a:r>
            <a:r>
              <a:rPr lang="de-DE" dirty="0"/>
              <a:t>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de-DE" dirty="0"/>
              <a:t>1.	</a:t>
            </a:r>
            <a:r>
              <a:rPr lang="de-DE" dirty="0" err="1"/>
              <a:t>Use</a:t>
            </a:r>
            <a:r>
              <a:rPr lang="de-DE" dirty="0"/>
              <a:t> </a:t>
            </a:r>
            <a:r>
              <a:rPr lang="de-DE" dirty="0" err="1"/>
              <a:t>eBCS</a:t>
            </a:r>
            <a:r>
              <a:rPr lang="de-DE" dirty="0"/>
              <a:t> Info </a:t>
            </a:r>
            <a:r>
              <a:rPr lang="de-DE" dirty="0" err="1"/>
              <a:t>with</a:t>
            </a:r>
            <a:r>
              <a:rPr lang="de-DE" dirty="0"/>
              <a:t> </a:t>
            </a:r>
            <a:r>
              <a:rPr lang="de-DE" dirty="0" err="1"/>
              <a:t>signature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advertisement</a:t>
            </a:r>
            <a:r>
              <a:rPr lang="de-DE" dirty="0"/>
              <a:t> </a:t>
            </a:r>
            <a:r>
              <a:rPr lang="de-DE" dirty="0" err="1"/>
              <a:t>if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certifiicate</a:t>
            </a:r>
            <a:r>
              <a:rPr lang="de-DE" dirty="0"/>
              <a:t> </a:t>
            </a:r>
            <a:r>
              <a:rPr lang="de-DE" dirty="0" err="1"/>
              <a:t>is</a:t>
            </a:r>
            <a:r>
              <a:rPr lang="de-DE" dirty="0"/>
              <a:t> </a:t>
            </a:r>
            <a:r>
              <a:rPr lang="de-DE" dirty="0" err="1"/>
              <a:t>included</a:t>
            </a:r>
            <a:endParaRPr lang="de-DE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de-DE" dirty="0"/>
              <a:t>2.	</a:t>
            </a:r>
            <a:r>
              <a:rPr lang="de-DE" dirty="0" err="1"/>
              <a:t>Use</a:t>
            </a:r>
            <a:r>
              <a:rPr lang="de-DE" dirty="0"/>
              <a:t> </a:t>
            </a:r>
            <a:r>
              <a:rPr lang="de-DE" dirty="0" err="1"/>
              <a:t>eBCS</a:t>
            </a:r>
            <a:r>
              <a:rPr lang="de-DE" dirty="0"/>
              <a:t> Info </a:t>
            </a:r>
            <a:r>
              <a:rPr lang="de-DE" dirty="0" err="1"/>
              <a:t>without</a:t>
            </a:r>
            <a:r>
              <a:rPr lang="de-DE" dirty="0"/>
              <a:t> </a:t>
            </a:r>
            <a:r>
              <a:rPr lang="de-DE" dirty="0" err="1"/>
              <a:t>signature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advertisement</a:t>
            </a:r>
            <a:r>
              <a:rPr lang="de-DE" dirty="0"/>
              <a:t> (</a:t>
            </a:r>
            <a:r>
              <a:rPr lang="de-DE" dirty="0" err="1"/>
              <a:t>never</a:t>
            </a:r>
            <a:r>
              <a:rPr lang="de-DE" dirty="0"/>
              <a:t> </a:t>
            </a:r>
            <a:r>
              <a:rPr lang="de-DE" dirty="0" err="1"/>
              <a:t>use</a:t>
            </a:r>
            <a:r>
              <a:rPr lang="de-DE" dirty="0"/>
              <a:t> </a:t>
            </a:r>
            <a:r>
              <a:rPr lang="de-DE" dirty="0" err="1"/>
              <a:t>signature</a:t>
            </a:r>
            <a:r>
              <a:rPr lang="de-DE" dirty="0"/>
              <a:t>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de-DE" dirty="0"/>
              <a:t>3.	Not </a:t>
            </a:r>
            <a:r>
              <a:rPr lang="de-DE" dirty="0" err="1"/>
              <a:t>use</a:t>
            </a:r>
            <a:r>
              <a:rPr lang="de-DE" dirty="0"/>
              <a:t> </a:t>
            </a:r>
            <a:r>
              <a:rPr lang="de-DE" dirty="0" err="1"/>
              <a:t>eBCS</a:t>
            </a:r>
            <a:r>
              <a:rPr lang="de-DE" dirty="0"/>
              <a:t> Info. Higher </a:t>
            </a:r>
            <a:r>
              <a:rPr lang="de-DE" dirty="0" err="1"/>
              <a:t>layer</a:t>
            </a:r>
            <a:r>
              <a:rPr lang="de-DE" dirty="0"/>
              <a:t> </a:t>
            </a:r>
            <a:r>
              <a:rPr lang="de-DE" dirty="0" err="1"/>
              <a:t>advertises</a:t>
            </a:r>
            <a:r>
              <a:rPr lang="de-DE" dirty="0"/>
              <a:t> in </a:t>
            </a:r>
            <a:r>
              <a:rPr lang="de-DE" dirty="0" err="1"/>
              <a:t>eBCS</a:t>
            </a:r>
            <a:r>
              <a:rPr lang="de-DE" dirty="0"/>
              <a:t> Data.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de-DE" dirty="0"/>
              <a:t>4		Need </a:t>
            </a:r>
            <a:r>
              <a:rPr lang="de-DE" dirty="0" err="1"/>
              <a:t>more</a:t>
            </a:r>
            <a:r>
              <a:rPr lang="de-DE" dirty="0"/>
              <a:t> time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consider</a:t>
            </a:r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r>
              <a:rPr lang="de-DE" sz="2000" dirty="0"/>
              <a:t>Option 1 –  3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DE" sz="2000" dirty="0"/>
              <a:t>Option 2 – 0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DE" sz="2000" dirty="0"/>
              <a:t>Option 3 – 1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DE" sz="2000" dirty="0"/>
              <a:t>Option 4 -- 3</a:t>
            </a:r>
            <a:br>
              <a:rPr lang="de-DE" dirty="0"/>
            </a:b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88EB7D-A01D-E644-8E0D-56E63A10CDC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1A8428-DDA1-174B-807D-661DAA93B64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1AAEF0-E83A-784F-951D-D3DA40DA299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7451977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F6AC49-C99D-6D4B-BCA9-ABD72C1E0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513CAA-F3CA-5848-AFDA-F89286FE6F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 you agree to add to the </a:t>
            </a:r>
            <a:r>
              <a:rPr lang="en-US" dirty="0" err="1"/>
              <a:t>TGbc</a:t>
            </a:r>
            <a:r>
              <a:rPr lang="en-US" dirty="0"/>
              <a:t> SFD in Section 9.6.33 (</a:t>
            </a:r>
            <a:r>
              <a:rPr lang="en-GB" dirty="0" err="1"/>
              <a:t>eBCS</a:t>
            </a:r>
            <a:r>
              <a:rPr lang="en-GB" dirty="0"/>
              <a:t> Service Advertisement Frame)</a:t>
            </a:r>
            <a:r>
              <a:rPr lang="en-US" dirty="0"/>
              <a:t>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b="1" dirty="0"/>
              <a:t>A transmitter of an </a:t>
            </a:r>
            <a:r>
              <a:rPr lang="en-US" sz="1800" b="1" dirty="0" err="1"/>
              <a:t>eBCS</a:t>
            </a:r>
            <a:r>
              <a:rPr lang="en-US" sz="1800" b="1" dirty="0"/>
              <a:t> service can advertise a schedule (periodicity and duration) of one or more </a:t>
            </a:r>
            <a:r>
              <a:rPr lang="en-US" sz="1800" b="1" dirty="0" err="1"/>
              <a:t>eBCS</a:t>
            </a:r>
            <a:r>
              <a:rPr lang="en-US" sz="1800" b="1" dirty="0"/>
              <a:t> services.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r>
              <a:rPr lang="en-US"/>
              <a:t>Yes: 6</a:t>
            </a:r>
            <a:r>
              <a:rPr lang="en-US" dirty="0"/>
              <a:t>	</a:t>
            </a:r>
            <a:r>
              <a:rPr lang="en-US"/>
              <a:t>No: 0</a:t>
            </a:r>
            <a:r>
              <a:rPr lang="en-US" dirty="0"/>
              <a:t>	</a:t>
            </a:r>
            <a:r>
              <a:rPr lang="en-US"/>
              <a:t>Abstain: 0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88EB7D-A01D-E644-8E0D-56E63A10CDC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1A8428-DDA1-174B-807D-661DAA93B64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1AAEF0-E83A-784F-951D-D3DA40DA299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9958589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F6AC49-C99D-6D4B-BCA9-ABD72C1E0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513CAA-F3CA-5848-AFDA-F89286FE6F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 you agree to add to the </a:t>
            </a:r>
            <a:r>
              <a:rPr lang="en-US" dirty="0" err="1"/>
              <a:t>TGbc</a:t>
            </a:r>
            <a:r>
              <a:rPr lang="en-US" dirty="0"/>
              <a:t> SFD: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b="1" dirty="0"/>
              <a:t>9.6.34 </a:t>
            </a:r>
            <a:r>
              <a:rPr lang="en-US" sz="1800" b="1" dirty="0" err="1"/>
              <a:t>eBCS</a:t>
            </a:r>
            <a:r>
              <a:rPr lang="en-US" sz="1800" b="1" dirty="0"/>
              <a:t> Termination Notice Frame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b="1" dirty="0"/>
              <a:t>This frame is transmitted by a transmitter of an </a:t>
            </a:r>
            <a:r>
              <a:rPr lang="en-US" sz="1800" b="1" dirty="0" err="1"/>
              <a:t>eBCS</a:t>
            </a:r>
            <a:r>
              <a:rPr lang="en-US" sz="1800" b="1" dirty="0"/>
              <a:t> service to announce the termination the </a:t>
            </a:r>
            <a:r>
              <a:rPr lang="en-US" sz="1800" b="1" dirty="0" err="1"/>
              <a:t>eBCS</a:t>
            </a:r>
            <a:r>
              <a:rPr lang="en-US" sz="1800" b="1" dirty="0"/>
              <a:t> service.</a:t>
            </a:r>
          </a:p>
          <a:p>
            <a:endParaRPr lang="en-US" dirty="0"/>
          </a:p>
          <a:p>
            <a:r>
              <a:rPr lang="en-US" dirty="0"/>
              <a:t>Yes: 6	No: 0	Abstain: 0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88EB7D-A01D-E644-8E0D-56E63A10CDC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1A8428-DDA1-174B-807D-661DAA93B64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1AAEF0-E83A-784F-951D-D3DA40DA299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0070588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F6AC49-C99D-6D4B-BCA9-ABD72C1E0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513CAA-F3CA-5848-AFDA-F89286FE6F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 you agree to add to the </a:t>
            </a:r>
            <a:r>
              <a:rPr lang="en-US" dirty="0" err="1"/>
              <a:t>TGbc</a:t>
            </a:r>
            <a:r>
              <a:rPr lang="en-US" dirty="0"/>
              <a:t> SFD in Section 9.6.31 (</a:t>
            </a:r>
            <a:r>
              <a:rPr lang="en-GB" dirty="0" err="1"/>
              <a:t>eBCS</a:t>
            </a:r>
            <a:r>
              <a:rPr lang="en-GB" dirty="0"/>
              <a:t> Service Request Frame)</a:t>
            </a:r>
            <a:r>
              <a:rPr lang="en-US" dirty="0"/>
              <a:t>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b="1" dirty="0" err="1"/>
              <a:t>TGbc</a:t>
            </a:r>
            <a:r>
              <a:rPr lang="en-US" sz="1800" b="1" dirty="0"/>
              <a:t> shall define a mechanism for STAs to negotiate durations of services when negotiating for one or more </a:t>
            </a:r>
            <a:r>
              <a:rPr lang="en-US" sz="1800" b="1" dirty="0" err="1"/>
              <a:t>eBCS</a:t>
            </a:r>
            <a:r>
              <a:rPr lang="en-US" sz="1800" b="1" dirty="0"/>
              <a:t> services.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b="1" dirty="0"/>
              <a:t>Note: the transmitter of a e-BCS service is expected to have authority on the duration of the </a:t>
            </a:r>
            <a:r>
              <a:rPr lang="en-US" sz="1800" b="1" dirty="0" err="1"/>
              <a:t>eBCS</a:t>
            </a:r>
            <a:r>
              <a:rPr lang="en-US" sz="1800" b="1" dirty="0"/>
              <a:t> service and can respond with an </a:t>
            </a:r>
            <a:r>
              <a:rPr lang="en-US" sz="1800" b="1" dirty="0" err="1"/>
              <a:t>eBCS</a:t>
            </a:r>
            <a:r>
              <a:rPr lang="en-US" sz="1800" b="1" dirty="0"/>
              <a:t> Response frame (9.6.32).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r>
              <a:rPr lang="en-US" dirty="0"/>
              <a:t>Yes: 6	No: 0	Abstain: 0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88EB7D-A01D-E644-8E0D-56E63A10CDC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1A8428-DDA1-174B-807D-661DAA93B64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1AAEF0-E83A-784F-951D-D3DA40DA299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054710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GB"/>
              <a:t>September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Motion Booklet for the Enhanced Broadcast Services (BCS) Task Group (</a:t>
            </a:r>
            <a:r>
              <a:rPr lang="en-GB" dirty="0" err="1"/>
              <a:t>TGbc</a:t>
            </a:r>
            <a:r>
              <a:rPr lang="en-GB" dirty="0"/>
              <a:t>).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Motions are consecutively numbered since the formation of the task group.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6DEAD7-714C-ED41-98EF-72B1D9D6EA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D221C8-32FD-B043-A8B5-D554F9E80E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Would you support the following action:</a:t>
            </a:r>
          </a:p>
          <a:p>
            <a:endParaRPr lang="en-US" sz="2000" dirty="0"/>
          </a:p>
          <a:p>
            <a:r>
              <a:rPr lang="en-US" sz="2000" dirty="0"/>
              <a:t>	Add the SFD text as contained in 11-20/0092r3 to a cumulative speculative edit of the </a:t>
            </a:r>
            <a:r>
              <a:rPr lang="en-US" sz="2000" dirty="0" err="1"/>
              <a:t>TGbc</a:t>
            </a:r>
            <a:r>
              <a:rPr lang="en-US" sz="2000" dirty="0"/>
              <a:t> Specification framework document (11-20/0677r0).</a:t>
            </a:r>
          </a:p>
          <a:p>
            <a:endParaRPr lang="en-US" sz="2000" dirty="0"/>
          </a:p>
          <a:p>
            <a:r>
              <a:rPr lang="en-US" sz="2000" dirty="0"/>
              <a:t>Result:  yes:  5 -- no: 0  --  abstain: 4</a:t>
            </a:r>
          </a:p>
          <a:p>
            <a:endParaRPr lang="en-US" sz="2000" dirty="0"/>
          </a:p>
          <a:p>
            <a:r>
              <a:rPr lang="en-US" sz="2000" dirty="0"/>
              <a:t>Note - 1 attendee and the Chair not participating in the poll</a:t>
            </a:r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0E5E53-EB01-614F-A1E8-C5DA9966EF2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DA46CD-8486-5747-8696-32EFE6588E4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4DB5B1F-0687-EF4C-8AF1-4A089A9E2D0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5961329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6DEAD7-714C-ED41-98EF-72B1D9D6EA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D221C8-32FD-B043-A8B5-D554F9E80E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Would you support the following action:</a:t>
            </a:r>
          </a:p>
          <a:p>
            <a:endParaRPr lang="en-US" sz="2000" dirty="0"/>
          </a:p>
          <a:p>
            <a:r>
              <a:rPr lang="en-US" sz="2000" dirty="0"/>
              <a:t>	Add the SFD text as contained in 11-20/0040r7 to a cumulative speculative edit of the </a:t>
            </a:r>
            <a:r>
              <a:rPr lang="en-US" sz="2000" dirty="0" err="1"/>
              <a:t>TGbc</a:t>
            </a:r>
            <a:r>
              <a:rPr lang="en-US" sz="2000" dirty="0"/>
              <a:t> Specification framework document (11-20/0677r0).</a:t>
            </a:r>
          </a:p>
          <a:p>
            <a:endParaRPr lang="en-US" sz="2000" dirty="0"/>
          </a:p>
          <a:p>
            <a:r>
              <a:rPr lang="en-US" sz="2000" dirty="0"/>
              <a:t>Result:  yes:  6 -- no: 0  --  abstain: 2</a:t>
            </a:r>
          </a:p>
          <a:p>
            <a:endParaRPr lang="en-US" sz="2000" dirty="0"/>
          </a:p>
          <a:p>
            <a:r>
              <a:rPr lang="en-US" sz="2000" dirty="0"/>
              <a:t>Note - 1 attendee and the Chair not participating in the poll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0E5E53-EB01-614F-A1E8-C5DA9966EF2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DA46CD-8486-5747-8696-32EFE6588E4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4DB5B1F-0687-EF4C-8AF1-4A089A9E2D0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9253185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6DEAD7-714C-ED41-98EF-72B1D9D6EA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D221C8-32FD-B043-A8B5-D554F9E80E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Would you support the following action:</a:t>
            </a:r>
          </a:p>
          <a:p>
            <a:endParaRPr lang="en-US" sz="2000" dirty="0"/>
          </a:p>
          <a:p>
            <a:r>
              <a:rPr lang="en-US" sz="2000" dirty="0"/>
              <a:t>	Add the SFD text as contained in 11-20/0025r4 to a cumulative speculative edit of the </a:t>
            </a:r>
            <a:r>
              <a:rPr lang="en-US" sz="2000" dirty="0" err="1"/>
              <a:t>TGbc</a:t>
            </a:r>
            <a:r>
              <a:rPr lang="en-US" sz="2000" dirty="0"/>
              <a:t> Specification framework document (taking 11-19/1429r3 as a baseline).</a:t>
            </a:r>
          </a:p>
          <a:p>
            <a:endParaRPr lang="en-US" sz="2000" dirty="0"/>
          </a:p>
          <a:p>
            <a:r>
              <a:rPr lang="en-US" sz="2000" dirty="0"/>
              <a:t>Result:  yes</a:t>
            </a:r>
            <a:r>
              <a:rPr lang="en-US" sz="2000"/>
              <a:t>:  4 -- no: 0  </a:t>
            </a:r>
            <a:r>
              <a:rPr lang="en-US" sz="2000" dirty="0"/>
              <a:t>--  </a:t>
            </a:r>
            <a:r>
              <a:rPr lang="en-US" sz="2000"/>
              <a:t>abstain: 4</a:t>
            </a:r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0E5E53-EB01-614F-A1E8-C5DA9966EF2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DA46CD-8486-5747-8696-32EFE6588E4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4DB5B1F-0687-EF4C-8AF1-4A089A9E2D0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4090987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January 2020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#56 -- #64</a:t>
            </a:r>
          </a:p>
          <a:p>
            <a:r>
              <a:rPr lang="en-US" dirty="0"/>
              <a:t>Straw Polls  -- none</a:t>
            </a:r>
          </a:p>
          <a:p>
            <a:r>
              <a:rPr lang="en-US" dirty="0"/>
              <a:t>Irvine, CA, USA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September 2020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23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102528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#56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11/19-2138r2</a:t>
            </a:r>
          </a:p>
          <a:p>
            <a:endParaRPr lang="en-US" dirty="0"/>
          </a:p>
          <a:p>
            <a:r>
              <a:rPr lang="en-US" dirty="0"/>
              <a:t>Mover: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Hitoshi Morioka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24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0787706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#57 </a:t>
            </a:r>
            <a:br>
              <a:rPr lang="en-US" dirty="0"/>
            </a:br>
            <a:r>
              <a:rPr lang="en-US" dirty="0"/>
              <a:t>Approve meeting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meeting minutes of the previous face-to-face meeting as contained in document 11-19/1689r0.</a:t>
            </a:r>
          </a:p>
          <a:p>
            <a:endParaRPr lang="en-US" dirty="0"/>
          </a:p>
          <a:p>
            <a:r>
              <a:rPr lang="en-US" dirty="0"/>
              <a:t>Note: 		Motion is on consent agenda (see Motion #44)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25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1640712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#58 </a:t>
            </a:r>
            <a:br>
              <a:rPr lang="en-US" dirty="0"/>
            </a:br>
            <a:r>
              <a:rPr lang="en-US" dirty="0"/>
              <a:t>Approve telephone conference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telephone conference minutes of the previous face-to-face meeting as contained in </a:t>
            </a:r>
            <a:r>
              <a:rPr lang="en-US"/>
              <a:t>document 11-19/2108r0 and 11-19/2111r0.</a:t>
            </a:r>
            <a:endParaRPr lang="en-US" dirty="0"/>
          </a:p>
          <a:p>
            <a:endParaRPr lang="en-US" dirty="0"/>
          </a:p>
          <a:p>
            <a:r>
              <a:rPr lang="en-US" dirty="0"/>
              <a:t>Note: 		Motion is on consent agenda (see Motion #44)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26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3061790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#59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</a:t>
            </a:r>
            <a:r>
              <a:rPr lang="en-US"/>
              <a:t>document 11/19-2138r3</a:t>
            </a:r>
            <a:endParaRPr lang="en-US" dirty="0"/>
          </a:p>
          <a:p>
            <a:endParaRPr lang="en-US" dirty="0"/>
          </a:p>
          <a:p>
            <a:r>
              <a:rPr lang="en-US" dirty="0"/>
              <a:t>Mover: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Hitoshi Morioka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27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3902826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#60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11/19-2138r4</a:t>
            </a:r>
          </a:p>
          <a:p>
            <a:endParaRPr lang="en-US" dirty="0"/>
          </a:p>
          <a:p>
            <a:r>
              <a:rPr lang="en-US" dirty="0"/>
              <a:t>Mover: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Hitoshi Morioka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28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0399409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0D66CE-360E-6646-8D48-8FBF3C52C2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#61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35FB1B-5F0E-2249-84DE-90F9026BDF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accept the changes to the SFD as shown in 11-20/38r1 and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Instruct the editor to update the SFD accordingly.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0" indent="0"/>
            <a:r>
              <a:rPr lang="en-US" dirty="0"/>
              <a:t>Moved: Hitoshi Morioka</a:t>
            </a:r>
          </a:p>
          <a:p>
            <a:pPr marL="0" indent="0"/>
            <a:r>
              <a:rPr lang="en-US" dirty="0"/>
              <a:t>Second: 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pPr marL="0" indent="0"/>
            <a:endParaRPr lang="en-US" dirty="0"/>
          </a:p>
          <a:p>
            <a:pPr marL="0" indent="0"/>
            <a:r>
              <a:rPr lang="en-US" dirty="0"/>
              <a:t>Y/N/A:	10 – 0 -2 motion passes.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347BA3-641F-0E48-9974-C40FDD6B481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850F63-EF45-6C45-9351-BAE9F0A6A3E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C9657DE-AADB-9F42-838F-FBB870988DE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192600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Telcos</a:t>
            </a:r>
            <a:r>
              <a:rPr lang="en-US" dirty="0"/>
              <a:t> between July and September 2020:</a:t>
            </a:r>
            <a:br>
              <a:rPr lang="en-US" dirty="0"/>
            </a:br>
            <a:r>
              <a:rPr lang="en-US" strike="sngStrike" dirty="0"/>
              <a:t>Motions &amp;</a:t>
            </a:r>
            <a:r>
              <a:rPr lang="en-US" dirty="0"/>
              <a:t>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Motion: none</a:t>
            </a:r>
          </a:p>
          <a:p>
            <a:r>
              <a:rPr lang="en-US" dirty="0"/>
              <a:t>Straw Polls  #21 -- #??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September 2020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209596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0D66CE-360E-6646-8D48-8FBF3C52C2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#62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35FB1B-5F0E-2249-84DE-90F9026BDF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accept the changes to the SFD as shown in 11-20/149r0 and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Instruct the editor to update the SFD accordingly.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0" indent="0"/>
            <a:r>
              <a:rPr lang="en-US" dirty="0"/>
              <a:t>Moved: </a:t>
            </a:r>
            <a:r>
              <a:rPr lang="en-US" dirty="0" err="1"/>
              <a:t>Bahar</a:t>
            </a:r>
            <a:r>
              <a:rPr lang="en-US" dirty="0"/>
              <a:t> Sadeghi</a:t>
            </a:r>
          </a:p>
          <a:p>
            <a:pPr marL="0" indent="0"/>
            <a:r>
              <a:rPr lang="en-US" dirty="0"/>
              <a:t>Second: Carol Ansley</a:t>
            </a:r>
          </a:p>
          <a:p>
            <a:pPr marL="0" indent="0"/>
            <a:endParaRPr lang="en-US" dirty="0"/>
          </a:p>
          <a:p>
            <a:pPr marL="0" indent="0"/>
            <a:r>
              <a:rPr lang="en-US" dirty="0"/>
              <a:t>Y/N/A:	11 – 0 – 0 motion passes.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347BA3-641F-0E48-9974-C40FDD6B481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850F63-EF45-6C45-9351-BAE9F0A6A3E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C9657DE-AADB-9F42-838F-FBB870988DE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4009264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#63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11/19-2138r5</a:t>
            </a:r>
          </a:p>
          <a:p>
            <a:endParaRPr lang="en-US" dirty="0"/>
          </a:p>
          <a:p>
            <a:r>
              <a:rPr lang="en-US" dirty="0"/>
              <a:t>Mover: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Hitoshi Morioka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31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7544307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#64</a:t>
            </a:r>
            <a:br>
              <a:rPr lang="en-US" dirty="0"/>
            </a:br>
            <a:r>
              <a:rPr lang="en-US" dirty="0"/>
              <a:t>Authorize Telcons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981201"/>
            <a:ext cx="7770813" cy="1828800"/>
          </a:xfrm>
        </p:spPr>
        <p:txBody>
          <a:bodyPr/>
          <a:lstStyle/>
          <a:p>
            <a:r>
              <a:rPr lang="en-US" dirty="0"/>
              <a:t>Move to approve the following schedule of teleconferences</a:t>
            </a:r>
          </a:p>
          <a:p>
            <a:endParaRPr lang="en-US" dirty="0"/>
          </a:p>
          <a:p>
            <a:r>
              <a:rPr lang="en-US" dirty="0"/>
              <a:t>Moved: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</a:t>
            </a:r>
            <a:r>
              <a:rPr lang="en-US" dirty="0" err="1"/>
              <a:t>Jouni</a:t>
            </a:r>
            <a:r>
              <a:rPr lang="en-US" dirty="0"/>
              <a:t> </a:t>
            </a:r>
            <a:r>
              <a:rPr lang="en-US" dirty="0" err="1"/>
              <a:t>Malinen</a:t>
            </a:r>
            <a:r>
              <a:rPr lang="en-US" dirty="0"/>
              <a:t> </a:t>
            </a:r>
          </a:p>
          <a:p>
            <a:r>
              <a:rPr lang="en-US" dirty="0"/>
              <a:t>Result y-n-a: accepted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32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2020</a:t>
            </a:r>
            <a:endParaRPr lang="en-GB" dirty="0"/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8366326"/>
              </p:ext>
            </p:extLst>
          </p:nvPr>
        </p:nvGraphicFramePr>
        <p:xfrm>
          <a:off x="914400" y="4221088"/>
          <a:ext cx="7467600" cy="2026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253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084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Group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Dates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Start 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Duration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TGbc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Tuesdays, </a:t>
                      </a:r>
                    </a:p>
                    <a:p>
                      <a:r>
                        <a:rPr lang="en-US" dirty="0"/>
                        <a:t>Feb 11, 25, 2020</a:t>
                      </a:r>
                    </a:p>
                    <a:p>
                      <a:r>
                        <a:rPr lang="en-US" dirty="0"/>
                        <a:t>Mar 10, 2020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10:00AM</a:t>
                      </a:r>
                      <a:r>
                        <a:rPr lang="en-US" baseline="0" dirty="0"/>
                        <a:t> 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1.5 hours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1174654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November 2019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#44 -- #55</a:t>
            </a:r>
          </a:p>
          <a:p>
            <a:r>
              <a:rPr lang="en-US" dirty="0"/>
              <a:t>Straw Polls #4 </a:t>
            </a:r>
            <a:r>
              <a:rPr lang="en-US"/>
              <a:t>-- #9</a:t>
            </a:r>
            <a:endParaRPr lang="en-US" dirty="0"/>
          </a:p>
          <a:p>
            <a:endParaRPr lang="en-US" dirty="0"/>
          </a:p>
          <a:p>
            <a:r>
              <a:rPr lang="en-US" dirty="0"/>
              <a:t>Waikoloa, HI, USA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September 2020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33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014222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#44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11/19-1747r1</a:t>
            </a:r>
          </a:p>
          <a:p>
            <a:endParaRPr lang="en-US" dirty="0"/>
          </a:p>
          <a:p>
            <a:r>
              <a:rPr lang="en-US" dirty="0"/>
              <a:t>Mover:	Stephen McCann</a:t>
            </a:r>
          </a:p>
          <a:p>
            <a:r>
              <a:rPr lang="en-US" dirty="0"/>
              <a:t>Second:	Hitoshi Morioka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34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700839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#45 </a:t>
            </a:r>
            <a:br>
              <a:rPr lang="en-US" dirty="0"/>
            </a:br>
            <a:r>
              <a:rPr lang="en-US" dirty="0"/>
              <a:t>Approve meeting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meeting minutes of the previous face-to-face meeting as contained in document 11-19/1370r0.</a:t>
            </a:r>
          </a:p>
          <a:p>
            <a:endParaRPr lang="en-US" dirty="0"/>
          </a:p>
          <a:p>
            <a:r>
              <a:rPr lang="en-US" dirty="0"/>
              <a:t>Note: 		Motion is on consent agenda (see Motion #44)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35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6445739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#46 </a:t>
            </a:r>
            <a:br>
              <a:rPr lang="en-US" dirty="0"/>
            </a:br>
            <a:r>
              <a:rPr lang="en-US" dirty="0"/>
              <a:t>Approve telephone conference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telephone conference minutes of the previous face-to-face meeting as contained in document 11-19/1687r0.</a:t>
            </a:r>
          </a:p>
          <a:p>
            <a:endParaRPr lang="en-US" dirty="0"/>
          </a:p>
          <a:p>
            <a:r>
              <a:rPr lang="en-US" dirty="0"/>
              <a:t>Note: 		Motion is on consent agenda (see Motion #44)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36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1887278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#47</a:t>
            </a:r>
            <a:br>
              <a:rPr lang="en-US" dirty="0"/>
            </a:br>
            <a:r>
              <a:rPr lang="en-US" dirty="0"/>
              <a:t>Modify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modified agenda for </a:t>
            </a:r>
            <a:r>
              <a:rPr lang="en-US" dirty="0" err="1"/>
              <a:t>TGbc</a:t>
            </a:r>
            <a:r>
              <a:rPr lang="en-US" dirty="0"/>
              <a:t> as contained in document 11-19/1747r2</a:t>
            </a:r>
          </a:p>
          <a:p>
            <a:endParaRPr lang="en-US" dirty="0"/>
          </a:p>
          <a:p>
            <a:r>
              <a:rPr lang="en-US" dirty="0"/>
              <a:t>Mover:	Hitoshi Morioka</a:t>
            </a:r>
          </a:p>
          <a:p>
            <a:r>
              <a:rPr lang="en-US" dirty="0"/>
              <a:t>Second:	Stephen McCann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37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9057001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B82679-C382-C44E-8C54-D44D5F826D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256DAC-DB3B-8649-9CAC-9A9B57607F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Addition of Specification Framework Text</a:t>
            </a:r>
          </a:p>
          <a:p>
            <a:endParaRPr lang="en-US" dirty="0"/>
          </a:p>
          <a:p>
            <a:r>
              <a:rPr lang="en-US" dirty="0"/>
              <a:t>Move to accept the proposed specification framework text as contained in 11-19/1976r2</a:t>
            </a:r>
            <a:br>
              <a:rPr lang="en-US" dirty="0"/>
            </a:br>
            <a:r>
              <a:rPr lang="en-US" dirty="0"/>
              <a:t>and instruct the editor to incorporate the text in the </a:t>
            </a:r>
            <a:r>
              <a:rPr lang="en-US" dirty="0" err="1"/>
              <a:t>TGbc</a:t>
            </a:r>
            <a:r>
              <a:rPr lang="en-US" dirty="0"/>
              <a:t> SFD.</a:t>
            </a:r>
          </a:p>
          <a:p>
            <a:endParaRPr lang="en-US" dirty="0"/>
          </a:p>
          <a:p>
            <a:r>
              <a:rPr lang="en-US" dirty="0"/>
              <a:t>Mover: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Antonio de la Oliva</a:t>
            </a:r>
          </a:p>
          <a:p>
            <a:r>
              <a:rPr lang="en-US" dirty="0"/>
              <a:t>Y/N/A:	9-0-3 motion passes.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FF1ED8-4237-8D41-B668-95C3EB46D1F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3EEC8A-FACA-BC48-816E-A0E79FD7828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6DF3C47-C181-4E4E-81CA-A0A3916C58A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40565493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A13C6D-FFAE-AB45-AB17-571F6D57B1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6F2A62-9021-D740-AEF8-FE9AE224B7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Should 802.11bc amendment enable a mechanism to provide service information through periodic frame transmission?</a:t>
            </a:r>
          </a:p>
          <a:p>
            <a:endParaRPr lang="en-US" dirty="0"/>
          </a:p>
          <a:p>
            <a:r>
              <a:rPr lang="en-US" dirty="0"/>
              <a:t>Yes		-- 6</a:t>
            </a:r>
          </a:p>
          <a:p>
            <a:r>
              <a:rPr lang="en-US" dirty="0"/>
              <a:t>No			-- 1</a:t>
            </a:r>
          </a:p>
          <a:p>
            <a:r>
              <a:rPr lang="en-US" dirty="0"/>
              <a:t>Abstain	-- 7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Note – refers to 11-19/2017r0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BB9BB50-AFB5-2549-957F-F726DAA9820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6D2880-D853-104E-BC0D-749B0126AB9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3C2030F-3E7B-0344-BD24-64A100A07A1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599889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A17B30-88E6-BA45-9F55-9947856289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#22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0C8B1F-DE42-5749-9F20-961948647A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support the proposed comment resolutions as contained in the “2020-09-01 – </a:t>
            </a:r>
            <a:r>
              <a:rPr lang="en-US" dirty="0" err="1"/>
              <a:t>Abhi</a:t>
            </a:r>
            <a:r>
              <a:rPr lang="en-US" dirty="0"/>
              <a:t> Straw Poll” tab of 11-20/1173r7?</a:t>
            </a:r>
          </a:p>
          <a:p>
            <a:endParaRPr lang="en-US" dirty="0"/>
          </a:p>
          <a:p>
            <a:r>
              <a:rPr lang="en-US" dirty="0"/>
              <a:t>Y/N/A:</a:t>
            </a:r>
          </a:p>
          <a:p>
            <a:endParaRPr lang="en-US" dirty="0"/>
          </a:p>
          <a:p>
            <a:r>
              <a:rPr lang="en-US" dirty="0"/>
              <a:t>Straw Poll supported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669981-A62B-8D43-B6E3-50A26427A7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F7B3A9-605B-8A4C-AF91-B01EECFA660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3DB7B4C-BFF7-2143-AA20-168A2015C9E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31822410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A23CF3-98BE-3E45-90F5-0D0F101C31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72F991-F877-B140-B490-1AA90FC1E9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Should IEEE 802.11bc amendment provide mechanisms to have different origin authentication keys per service?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457200" indent="-457200">
              <a:buAutoNum type="arabicPeriod"/>
            </a:pPr>
            <a:r>
              <a:rPr lang="en-US" dirty="0"/>
              <a:t>Yes		--	8</a:t>
            </a:r>
          </a:p>
          <a:p>
            <a:pPr marL="457200" indent="-457200">
              <a:buAutoNum type="arabicPeriod"/>
            </a:pPr>
            <a:r>
              <a:rPr lang="en-US" dirty="0"/>
              <a:t>No			--	0</a:t>
            </a:r>
          </a:p>
          <a:p>
            <a:pPr marL="457200" indent="-457200">
              <a:buAutoNum type="arabicPeriod"/>
            </a:pPr>
            <a:r>
              <a:rPr lang="en-US" dirty="0"/>
              <a:t>Abstain	--	3</a:t>
            </a:r>
          </a:p>
          <a:p>
            <a:pPr marL="457200" indent="-457200">
              <a:buAutoNum type="arabicPeriod"/>
            </a:pPr>
            <a:endParaRPr lang="en-US" dirty="0"/>
          </a:p>
          <a:p>
            <a:pPr marL="457200" indent="-457200">
              <a:buAutoNum type="arabicPeriod"/>
            </a:pPr>
            <a:endParaRPr lang="en-US" dirty="0"/>
          </a:p>
          <a:p>
            <a:pPr marL="0" indent="0"/>
            <a:r>
              <a:rPr lang="en-US" dirty="0"/>
              <a:t>Note: refers to 11-19/1978r0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C67ADE-AC37-7844-804F-D22AB17B65C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BFAB4E-1010-154E-AAC0-9A05CF000E1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1F8CF29-A302-8D47-B59F-A2D3C158ED2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06135366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B82679-C382-C44E-8C54-D44D5F826D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256DAC-DB3B-8649-9CAC-9A9B57607F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Addition of Specification Framework Text</a:t>
            </a:r>
          </a:p>
          <a:p>
            <a:endParaRPr lang="en-US" dirty="0"/>
          </a:p>
          <a:p>
            <a:r>
              <a:rPr lang="en-US" dirty="0"/>
              <a:t>Move to accept the proposed specification framework text as contained in 11-19/1801r6</a:t>
            </a:r>
            <a:br>
              <a:rPr lang="en-US" dirty="0"/>
            </a:br>
            <a:r>
              <a:rPr lang="en-US" dirty="0"/>
              <a:t>and instruct the editor to incorporate the text in the </a:t>
            </a:r>
            <a:r>
              <a:rPr lang="en-US" dirty="0" err="1"/>
              <a:t>TGbc</a:t>
            </a:r>
            <a:r>
              <a:rPr lang="en-US" dirty="0"/>
              <a:t> SFD.</a:t>
            </a:r>
          </a:p>
          <a:p>
            <a:endParaRPr lang="en-US" dirty="0"/>
          </a:p>
          <a:p>
            <a:r>
              <a:rPr lang="en-US" dirty="0"/>
              <a:t>Mover:	Abhishek </a:t>
            </a:r>
            <a:r>
              <a:rPr lang="en-US" dirty="0" err="1"/>
              <a:t>Patil</a:t>
            </a:r>
            <a:endParaRPr lang="en-US" dirty="0"/>
          </a:p>
          <a:p>
            <a:r>
              <a:rPr lang="en-US" dirty="0"/>
              <a:t>Second:	Stephen McCann</a:t>
            </a:r>
          </a:p>
          <a:p>
            <a:r>
              <a:rPr lang="en-US" dirty="0"/>
              <a:t>Y/N/A:	8-0-0 motion passes.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FF1ED8-4237-8D41-B668-95C3EB46D1F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3EEC8A-FACA-BC48-816E-A0E79FD7828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6DF3C47-C181-4E4E-81CA-A0A3916C58A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28930066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#50</a:t>
            </a:r>
            <a:br>
              <a:rPr lang="en-US" dirty="0"/>
            </a:br>
            <a:r>
              <a:rPr lang="en-US" dirty="0"/>
              <a:t>Modify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modified agenda for </a:t>
            </a:r>
            <a:r>
              <a:rPr lang="en-US" dirty="0" err="1"/>
              <a:t>TGbc</a:t>
            </a:r>
            <a:r>
              <a:rPr lang="en-US" dirty="0"/>
              <a:t> as contained in document 11-19/1747r3</a:t>
            </a:r>
          </a:p>
          <a:p>
            <a:endParaRPr lang="en-US" dirty="0"/>
          </a:p>
          <a:p>
            <a:r>
              <a:rPr lang="en-US" dirty="0"/>
              <a:t>Mover:	Hitoshi Morioka</a:t>
            </a:r>
          </a:p>
          <a:p>
            <a:r>
              <a:rPr lang="en-US" dirty="0"/>
              <a:t>Second:	Hiroshi Mano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42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40331769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A23CF3-98BE-3E45-90F5-0D0F101C31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72F991-F877-B140-B490-1AA90FC1E9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public key only authentication,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Should an </a:t>
            </a:r>
            <a:r>
              <a:rPr lang="en-US" dirty="0" err="1"/>
              <a:t>eBCS</a:t>
            </a:r>
            <a:r>
              <a:rPr lang="en-US" dirty="0"/>
              <a:t> frame, which caries </a:t>
            </a:r>
            <a:r>
              <a:rPr lang="en-US" dirty="0" err="1"/>
              <a:t>eBCS</a:t>
            </a:r>
            <a:r>
              <a:rPr lang="en-US" dirty="0"/>
              <a:t> information (i.e. timestamp, public key, etc.) and signature, allow to piggy-back data, in the uplink use case?</a:t>
            </a:r>
          </a:p>
          <a:p>
            <a:pPr marL="0" indent="0"/>
            <a:endParaRPr lang="en-US" dirty="0"/>
          </a:p>
          <a:p>
            <a:pPr marL="0" indent="0"/>
            <a:r>
              <a:rPr lang="en-US" dirty="0"/>
              <a:t>Note: refers to 11-19/2036r3, page 2.</a:t>
            </a:r>
          </a:p>
          <a:p>
            <a:pPr marL="0" indent="0"/>
            <a:endParaRPr lang="en-US" dirty="0"/>
          </a:p>
          <a:p>
            <a:pPr marL="0" indent="0"/>
            <a:r>
              <a:rPr lang="en-US" dirty="0"/>
              <a:t>Yes	-- 4</a:t>
            </a:r>
          </a:p>
          <a:p>
            <a:pPr marL="0" indent="0"/>
            <a:r>
              <a:rPr lang="en-US" dirty="0"/>
              <a:t>No		-- 1</a:t>
            </a:r>
          </a:p>
          <a:p>
            <a:pPr marL="0" indent="0"/>
            <a:r>
              <a:rPr lang="en-US" dirty="0"/>
              <a:t>Abstain -- 0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C67ADE-AC37-7844-804F-D22AB17B65C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BFAB4E-1010-154E-AAC0-9A05CF000E1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1F8CF29-A302-8D47-B59F-A2D3C158ED2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04041359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A23CF3-98BE-3E45-90F5-0D0F101C31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72F991-F877-B140-B490-1AA90FC1E9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public key only authentication,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Should an </a:t>
            </a:r>
            <a:r>
              <a:rPr lang="en-US" dirty="0" err="1"/>
              <a:t>eBCS</a:t>
            </a:r>
            <a:r>
              <a:rPr lang="en-US" dirty="0"/>
              <a:t> frame, which caries </a:t>
            </a:r>
            <a:r>
              <a:rPr lang="en-US" dirty="0" err="1"/>
              <a:t>eBCS</a:t>
            </a:r>
            <a:r>
              <a:rPr lang="en-US" dirty="0"/>
              <a:t> information (i.e. timestamp, public key, etc.) and signature, allow to piggy-back data, in the downlink use case?</a:t>
            </a:r>
          </a:p>
          <a:p>
            <a:pPr marL="457200" indent="-457200">
              <a:buAutoNum type="arabicPeriod"/>
            </a:pPr>
            <a:endParaRPr lang="en-US" dirty="0"/>
          </a:p>
          <a:p>
            <a:pPr marL="0" indent="0"/>
            <a:r>
              <a:rPr lang="en-US" dirty="0"/>
              <a:t>Note: refers to 11-19/2036r3, page 2.</a:t>
            </a:r>
          </a:p>
          <a:p>
            <a:pPr marL="0" indent="0"/>
            <a:endParaRPr lang="en-US" dirty="0"/>
          </a:p>
          <a:p>
            <a:pPr marL="0" indent="0"/>
            <a:r>
              <a:rPr lang="en-US" dirty="0"/>
              <a:t>Yes		--	1</a:t>
            </a:r>
          </a:p>
          <a:p>
            <a:pPr marL="0" indent="0"/>
            <a:r>
              <a:rPr lang="en-US" dirty="0"/>
              <a:t>No			--	2</a:t>
            </a:r>
          </a:p>
          <a:p>
            <a:pPr marL="0" indent="0"/>
            <a:r>
              <a:rPr lang="en-US" dirty="0"/>
              <a:t>Abstain	--	3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C67ADE-AC37-7844-804F-D22AB17B65C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BFAB4E-1010-154E-AAC0-9A05CF000E1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1F8CF29-A302-8D47-B59F-A2D3C158ED2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78057627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A23CF3-98BE-3E45-90F5-0D0F101C31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72F991-F877-B140-B490-1AA90FC1E9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public key only authentication,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Should we define an </a:t>
            </a:r>
            <a:r>
              <a:rPr lang="en-US" dirty="0" err="1"/>
              <a:t>eBCS</a:t>
            </a:r>
            <a:r>
              <a:rPr lang="en-US" dirty="0"/>
              <a:t> frame, which only carries data (plus signature)?</a:t>
            </a:r>
          </a:p>
          <a:p>
            <a:pPr marL="457200" indent="-457200">
              <a:buAutoNum type="arabicPeriod"/>
            </a:pPr>
            <a:endParaRPr lang="en-US" dirty="0"/>
          </a:p>
          <a:p>
            <a:pPr marL="0" indent="0"/>
            <a:r>
              <a:rPr lang="en-US" dirty="0"/>
              <a:t>Note: refers to 11-19/2036r3, page 2.</a:t>
            </a:r>
          </a:p>
          <a:p>
            <a:pPr marL="0" indent="0"/>
            <a:endParaRPr lang="en-US" dirty="0"/>
          </a:p>
          <a:p>
            <a:pPr marL="0" indent="0"/>
            <a:r>
              <a:rPr lang="en-US" dirty="0"/>
              <a:t>Yes		--	4</a:t>
            </a:r>
          </a:p>
          <a:p>
            <a:pPr marL="0" indent="0"/>
            <a:r>
              <a:rPr lang="en-US" dirty="0"/>
              <a:t>No			--	0</a:t>
            </a:r>
          </a:p>
          <a:p>
            <a:pPr marL="0" indent="0"/>
            <a:r>
              <a:rPr lang="en-US" dirty="0"/>
              <a:t>Abstain	--	2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C67ADE-AC37-7844-804F-D22AB17B65C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BFAB4E-1010-154E-AAC0-9A05CF000E1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1F8CF29-A302-8D47-B59F-A2D3C158ED2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39358283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A23CF3-98BE-3E45-90F5-0D0F101C31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72F991-F877-B140-B490-1AA90FC1E9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public key only authentication,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Should for the uplink case, data always be piggy-backed?</a:t>
            </a:r>
          </a:p>
          <a:p>
            <a:pPr marL="457200" indent="-457200">
              <a:buAutoNum type="arabicPeriod"/>
            </a:pPr>
            <a:endParaRPr lang="en-US" dirty="0"/>
          </a:p>
          <a:p>
            <a:pPr marL="0" indent="0"/>
            <a:r>
              <a:rPr lang="en-US" dirty="0"/>
              <a:t>Note: refers to 11-19/2036r3, page 2.</a:t>
            </a:r>
          </a:p>
          <a:p>
            <a:pPr marL="0" indent="0"/>
            <a:r>
              <a:rPr lang="en-US" dirty="0"/>
              <a:t>Clarification: for cases in which public key </a:t>
            </a:r>
            <a:r>
              <a:rPr lang="en-US" dirty="0" err="1"/>
              <a:t>auth</a:t>
            </a:r>
            <a:r>
              <a:rPr lang="en-US" dirty="0"/>
              <a:t> is not applied, this question does not apply</a:t>
            </a:r>
          </a:p>
          <a:p>
            <a:pPr marL="0" indent="0"/>
            <a:endParaRPr lang="en-US" dirty="0"/>
          </a:p>
          <a:p>
            <a:pPr marL="0" indent="0"/>
            <a:r>
              <a:rPr lang="en-US" dirty="0"/>
              <a:t>Yes		--		1</a:t>
            </a:r>
          </a:p>
          <a:p>
            <a:pPr marL="0" indent="0"/>
            <a:r>
              <a:rPr lang="en-US" dirty="0"/>
              <a:t>No			--		0</a:t>
            </a:r>
          </a:p>
          <a:p>
            <a:pPr marL="0" indent="0"/>
            <a:r>
              <a:rPr lang="en-US" dirty="0"/>
              <a:t>Abstain	--		5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C67ADE-AC37-7844-804F-D22AB17B65C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BFAB4E-1010-154E-AAC0-9A05CF000E1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1F8CF29-A302-8D47-B59F-A2D3C158ED2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2771007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B82679-C382-C44E-8C54-D44D5F826D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#51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256DAC-DB3B-8649-9CAC-9A9B57607F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Addition of Specification Framework Text</a:t>
            </a:r>
          </a:p>
          <a:p>
            <a:endParaRPr lang="en-US" dirty="0"/>
          </a:p>
          <a:p>
            <a:r>
              <a:rPr lang="en-US" dirty="0"/>
              <a:t>Move to accept the proposed specification framework text (under the heading SFD Proposal) as contained in 11-19/2037r2</a:t>
            </a:r>
            <a:br>
              <a:rPr lang="en-US" dirty="0"/>
            </a:br>
            <a:r>
              <a:rPr lang="en-US" dirty="0"/>
              <a:t>and instruct the editor to incorporate the text in the </a:t>
            </a:r>
            <a:r>
              <a:rPr lang="en-US" dirty="0" err="1"/>
              <a:t>TGbc</a:t>
            </a:r>
            <a:r>
              <a:rPr lang="en-US" dirty="0"/>
              <a:t> SFD.</a:t>
            </a:r>
          </a:p>
          <a:p>
            <a:endParaRPr lang="en-US" dirty="0"/>
          </a:p>
          <a:p>
            <a:r>
              <a:rPr lang="en-US" dirty="0"/>
              <a:t>Mover:	Hitoshi Morioka</a:t>
            </a:r>
          </a:p>
          <a:p>
            <a:r>
              <a:rPr lang="en-US" dirty="0"/>
              <a:t>Second: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Y/N/A:	6 – 0 – 0 motion passes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FF1ED8-4237-8D41-B668-95C3EB46D1F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3EEC8A-FACA-BC48-816E-A0E79FD7828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6DF3C47-C181-4E4E-81CA-A0A3916C58A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01846293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B82679-C382-C44E-8C54-D44D5F826D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#52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256DAC-DB3B-8649-9CAC-9A9B57607F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Addition of Specification Framework Text</a:t>
            </a:r>
          </a:p>
          <a:p>
            <a:endParaRPr lang="en-US" dirty="0"/>
          </a:p>
          <a:p>
            <a:r>
              <a:rPr lang="en-US" dirty="0"/>
              <a:t>Move to accept the proposed specification framework text (under the heading SFD Proposal) as contained in 11-19/2036r4</a:t>
            </a:r>
            <a:br>
              <a:rPr lang="en-US" dirty="0"/>
            </a:br>
            <a:r>
              <a:rPr lang="en-US" dirty="0"/>
              <a:t>and instruct the editor to incorporate the text in the </a:t>
            </a:r>
            <a:r>
              <a:rPr lang="en-US" dirty="0" err="1"/>
              <a:t>TGbc</a:t>
            </a:r>
            <a:r>
              <a:rPr lang="en-US" dirty="0"/>
              <a:t> SFD.</a:t>
            </a:r>
          </a:p>
          <a:p>
            <a:endParaRPr lang="en-US" dirty="0"/>
          </a:p>
          <a:p>
            <a:r>
              <a:rPr lang="en-US" dirty="0"/>
              <a:t>Mover:	Hitoshi Morioka</a:t>
            </a:r>
          </a:p>
          <a:p>
            <a:r>
              <a:rPr lang="en-US" dirty="0"/>
              <a:t>Second:	Hiroshi Mano</a:t>
            </a:r>
          </a:p>
          <a:p>
            <a:r>
              <a:rPr lang="en-US" dirty="0"/>
              <a:t>Y/N/A:	4 – 0 – 2 motion passes.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FF1ED8-4237-8D41-B668-95C3EB46D1F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3EEC8A-FACA-BC48-816E-A0E79FD7828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6DF3C47-C181-4E4E-81CA-A0A3916C58A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80647492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B82679-C382-C44E-8C54-D44D5F826D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#53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256DAC-DB3B-8649-9CAC-9A9B57607F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Addition of Specification Framework Text</a:t>
            </a:r>
          </a:p>
          <a:p>
            <a:endParaRPr lang="en-US" dirty="0"/>
          </a:p>
          <a:p>
            <a:r>
              <a:rPr lang="en-US" dirty="0"/>
              <a:t>Move to accept the changes to the SFD (track changes in doc) as contained in 11-19/2069r1</a:t>
            </a:r>
          </a:p>
          <a:p>
            <a:r>
              <a:rPr lang="en-US" dirty="0"/>
              <a:t>And instruct the Editor to apply them to the </a:t>
            </a:r>
            <a:r>
              <a:rPr lang="en-US" dirty="0" err="1"/>
              <a:t>TGbc</a:t>
            </a:r>
            <a:r>
              <a:rPr lang="en-US" dirty="0"/>
              <a:t> SFD.</a:t>
            </a:r>
          </a:p>
          <a:p>
            <a:endParaRPr lang="en-US" dirty="0"/>
          </a:p>
          <a:p>
            <a:r>
              <a:rPr lang="en-US" dirty="0"/>
              <a:t>Mover:	Antonio de la Oliva</a:t>
            </a:r>
          </a:p>
          <a:p>
            <a:r>
              <a:rPr lang="en-US" dirty="0"/>
              <a:t>Second: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Y/N/A:	4 – 0 – 0 motion passes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FF1ED8-4237-8D41-B668-95C3EB46D1F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3EEC8A-FACA-BC48-816E-A0E79FD7828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6DF3C47-C181-4E4E-81CA-A0A3916C58A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56557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A17B30-88E6-BA45-9F55-9947856289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#21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0C8B1F-DE42-5749-9F20-961948647A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support the proposed comment resolutions as contained in the “2020-08-25 – </a:t>
            </a:r>
            <a:r>
              <a:rPr lang="en-US" dirty="0" err="1"/>
              <a:t>Abhi</a:t>
            </a:r>
            <a:r>
              <a:rPr lang="en-US" dirty="0"/>
              <a:t> Straw Poll” tab of 11-20/1173r5?</a:t>
            </a:r>
          </a:p>
          <a:p>
            <a:endParaRPr lang="en-US" dirty="0"/>
          </a:p>
          <a:p>
            <a:r>
              <a:rPr lang="en-US" dirty="0"/>
              <a:t>Y/N/A:</a:t>
            </a:r>
          </a:p>
          <a:p>
            <a:endParaRPr lang="en-US" dirty="0"/>
          </a:p>
          <a:p>
            <a:r>
              <a:rPr lang="en-US" dirty="0"/>
              <a:t>Straw Poll supported by unanimous consent (with </a:t>
            </a:r>
            <a:r>
              <a:rPr lang="en-US"/>
              <a:t>one abstain).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669981-A62B-8D43-B6E3-50A26427A7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F7B3A9-605B-8A4C-AF91-B01EECFA660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3DB7B4C-BFF7-2143-AA20-168A2015C9E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45543170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#54 </a:t>
            </a:r>
            <a:br>
              <a:rPr lang="en-US" dirty="0"/>
            </a:br>
            <a:r>
              <a:rPr lang="en-US" dirty="0"/>
              <a:t>Authorize Telcons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981201"/>
            <a:ext cx="7770813" cy="1828800"/>
          </a:xfrm>
        </p:spPr>
        <p:txBody>
          <a:bodyPr/>
          <a:lstStyle/>
          <a:p>
            <a:r>
              <a:rPr lang="en-US" dirty="0"/>
              <a:t>Move to approve the following schedule of teleconferences</a:t>
            </a:r>
          </a:p>
          <a:p>
            <a:endParaRPr lang="en-US" dirty="0"/>
          </a:p>
          <a:p>
            <a:r>
              <a:rPr lang="en-US" dirty="0"/>
              <a:t>Moved: Stephen McCann</a:t>
            </a:r>
          </a:p>
          <a:p>
            <a:r>
              <a:rPr lang="en-US" dirty="0"/>
              <a:t>Second: Antonio de la Oliva</a:t>
            </a:r>
          </a:p>
          <a:p>
            <a:r>
              <a:rPr lang="en-US" dirty="0"/>
              <a:t>Result y-n-a: accepted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50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2020</a:t>
            </a:r>
            <a:endParaRPr lang="en-GB" dirty="0"/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2305598"/>
              </p:ext>
            </p:extLst>
          </p:nvPr>
        </p:nvGraphicFramePr>
        <p:xfrm>
          <a:off x="914400" y="4221088"/>
          <a:ext cx="7467600" cy="2301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253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084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Group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Dates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Start 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Duration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TGbc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Tuesdays, </a:t>
                      </a:r>
                    </a:p>
                    <a:p>
                      <a:r>
                        <a:rPr lang="en-US" dirty="0"/>
                        <a:t>Nov 26th</a:t>
                      </a:r>
                    </a:p>
                    <a:p>
                      <a:r>
                        <a:rPr lang="en-US" dirty="0"/>
                        <a:t>Dec 10</a:t>
                      </a:r>
                      <a:r>
                        <a:rPr lang="en-US" baseline="30000" dirty="0"/>
                        <a:t>th</a:t>
                      </a:r>
                      <a:endParaRPr lang="en-US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Jan 7</a:t>
                      </a:r>
                      <a:r>
                        <a:rPr lang="en-US" baseline="30000" dirty="0"/>
                        <a:t>th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10:00h</a:t>
                      </a:r>
                      <a:r>
                        <a:rPr lang="en-US" baseline="0" dirty="0"/>
                        <a:t> 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 hour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73387406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#55</a:t>
            </a:r>
            <a:br>
              <a:rPr lang="en-US" dirty="0"/>
            </a:br>
            <a:r>
              <a:rPr lang="en-US" dirty="0" err="1"/>
              <a:t>TGbc</a:t>
            </a:r>
            <a:r>
              <a:rPr lang="en-US" dirty="0"/>
              <a:t> Timeline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Move to approve the </a:t>
            </a:r>
            <a:r>
              <a:rPr lang="en-US" dirty="0" err="1"/>
              <a:t>TGbc</a:t>
            </a:r>
            <a:r>
              <a:rPr lang="en-US" dirty="0"/>
              <a:t> Timeline updates as shown on slide 31 of document 11-19/1748r1.</a:t>
            </a:r>
          </a:p>
          <a:p>
            <a:pPr>
              <a:buFont typeface="Arial"/>
              <a:buChar char="•"/>
            </a:pPr>
            <a:endParaRPr lang="en-US" dirty="0"/>
          </a:p>
          <a:p>
            <a:pPr>
              <a:buFont typeface="Arial"/>
              <a:buChar char="•"/>
            </a:pPr>
            <a:r>
              <a:rPr lang="en-US" dirty="0"/>
              <a:t>Mover:		Hiroshi Mano</a:t>
            </a:r>
          </a:p>
          <a:p>
            <a:pPr>
              <a:buFont typeface="Arial"/>
              <a:buChar char="•"/>
            </a:pPr>
            <a:r>
              <a:rPr lang="en-US" dirty="0"/>
              <a:t>Second:	Hitoshi Morioka</a:t>
            </a:r>
          </a:p>
          <a:p>
            <a:pPr>
              <a:buFont typeface="Arial"/>
              <a:buChar char="•"/>
            </a:pPr>
            <a:r>
              <a:rPr lang="en-US" dirty="0"/>
              <a:t>Y/N/A:		 accepted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51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2775105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September 2019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#33 -- #43</a:t>
            </a:r>
          </a:p>
          <a:p>
            <a:r>
              <a:rPr lang="en-US" dirty="0"/>
              <a:t>Straw Polls #2 -- #3</a:t>
            </a:r>
          </a:p>
          <a:p>
            <a:endParaRPr lang="en-US" dirty="0"/>
          </a:p>
          <a:p>
            <a:r>
              <a:rPr lang="en-US" dirty="0"/>
              <a:t>Hanoi, Vietnam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September 2020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52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7611390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#33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11/19-1426r2</a:t>
            </a:r>
          </a:p>
          <a:p>
            <a:endParaRPr lang="en-US" dirty="0"/>
          </a:p>
          <a:p>
            <a:r>
              <a:rPr lang="en-US" dirty="0"/>
              <a:t>Mover:	Hitoshi Morioka</a:t>
            </a:r>
          </a:p>
          <a:p>
            <a:r>
              <a:rPr lang="en-US" dirty="0"/>
              <a:t>Second:	Hiroshi Mano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53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19484699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#34 </a:t>
            </a:r>
            <a:br>
              <a:rPr lang="en-US" dirty="0"/>
            </a:br>
            <a:r>
              <a:rPr lang="en-US" dirty="0"/>
              <a:t>Approve meeting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meeting minutes of the previous face-to-face meeting as contained in document 11-19/1005r0.</a:t>
            </a:r>
          </a:p>
          <a:p>
            <a:endParaRPr lang="en-US" dirty="0"/>
          </a:p>
          <a:p>
            <a:r>
              <a:rPr lang="en-US" dirty="0"/>
              <a:t>Note: 		Motion is on consent agenda (see Motion #33)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54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72534288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#35 </a:t>
            </a:r>
            <a:br>
              <a:rPr lang="en-US" dirty="0"/>
            </a:br>
            <a:r>
              <a:rPr lang="en-US" dirty="0"/>
              <a:t>Approve telephone conference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telephone conference minutes of the previous face-to-face meeting as contained in document 11-19/1369r0.</a:t>
            </a:r>
          </a:p>
          <a:p>
            <a:endParaRPr lang="en-US" dirty="0"/>
          </a:p>
          <a:p>
            <a:r>
              <a:rPr lang="en-US" dirty="0"/>
              <a:t>Note: 		Motion is on consent agenda (see </a:t>
            </a:r>
            <a:r>
              <a:rPr lang="en-US"/>
              <a:t>Motion #33)</a:t>
            </a:r>
            <a:endParaRPr lang="en-US" dirty="0"/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55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82921888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5144EB-7F42-F646-8FF0-C29E6D32C2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563DEB-4E56-4D44-9A23-181E8F53D1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Addition of Functional requirement</a:t>
            </a:r>
          </a:p>
          <a:p>
            <a:endParaRPr lang="en-US" dirty="0"/>
          </a:p>
          <a:p>
            <a:r>
              <a:rPr lang="en-US" dirty="0"/>
              <a:t>Move to add the functional requirement as shown on slide 6 of 11-19/1506r1 to the </a:t>
            </a:r>
            <a:r>
              <a:rPr lang="en-US" dirty="0" err="1"/>
              <a:t>TGbc</a:t>
            </a:r>
            <a:r>
              <a:rPr lang="en-US" dirty="0"/>
              <a:t> Functional Requirement Document.</a:t>
            </a:r>
          </a:p>
          <a:p>
            <a:endParaRPr lang="en-US" dirty="0"/>
          </a:p>
          <a:p>
            <a:r>
              <a:rPr lang="en-US" dirty="0"/>
              <a:t>Mover:	Hitoshi Morioka</a:t>
            </a:r>
          </a:p>
          <a:p>
            <a:r>
              <a:rPr lang="en-US" dirty="0"/>
              <a:t>Second:	Stephen McCann</a:t>
            </a:r>
          </a:p>
          <a:p>
            <a:r>
              <a:rPr lang="en-US" dirty="0"/>
              <a:t>Y/N/A:	6 / 0 / 4 – motion passes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937BA11-6FB0-3E4B-A0EE-1EA73EF77F2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AE5BE1-C7DA-2A4E-AED7-7CEDCD4662F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CA6C7DE-6DD6-2343-96D9-5F2B019A162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61669975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5144EB-7F42-F646-8FF0-C29E6D32C2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563DEB-4E56-4D44-9A23-181E8F53D1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Addition of Functional requirement</a:t>
            </a:r>
          </a:p>
          <a:p>
            <a:endParaRPr lang="en-US" dirty="0"/>
          </a:p>
          <a:p>
            <a:r>
              <a:rPr lang="en-US" dirty="0"/>
              <a:t>Move to add the functional requirement as shown on page 2 of 11-19/1311r1 to the </a:t>
            </a:r>
            <a:r>
              <a:rPr lang="en-US" dirty="0" err="1"/>
              <a:t>TGbc</a:t>
            </a:r>
            <a:r>
              <a:rPr lang="en-US" dirty="0"/>
              <a:t> Functional Requirement Document.</a:t>
            </a:r>
          </a:p>
          <a:p>
            <a:endParaRPr lang="en-US" dirty="0"/>
          </a:p>
          <a:p>
            <a:r>
              <a:rPr lang="en-US" dirty="0"/>
              <a:t>Mover:	Hitoshi Morioka</a:t>
            </a:r>
          </a:p>
          <a:p>
            <a:r>
              <a:rPr lang="en-US" dirty="0"/>
              <a:t>Second:	Hiroshi Mano</a:t>
            </a:r>
          </a:p>
          <a:p>
            <a:r>
              <a:rPr lang="en-US" dirty="0"/>
              <a:t>Y/N/A:	3 / 0 / 8 – motion passes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937BA11-6FB0-3E4B-A0EE-1EA73EF77F2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AE5BE1-C7DA-2A4E-AED7-7CEDCD4662F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CA6C7DE-6DD6-2343-96D9-5F2B019A162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91043217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B82679-C382-C44E-8C54-D44D5F826D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256DAC-DB3B-8649-9CAC-9A9B57607F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Addition of Specification Framework Text</a:t>
            </a:r>
          </a:p>
          <a:p>
            <a:endParaRPr lang="en-US" dirty="0"/>
          </a:p>
          <a:p>
            <a:r>
              <a:rPr lang="en-US" dirty="0"/>
              <a:t>Move to accept the proposed specification framework text as contained in 11-19/1643r0</a:t>
            </a:r>
            <a:br>
              <a:rPr lang="en-US" dirty="0"/>
            </a:br>
            <a:r>
              <a:rPr lang="en-US" dirty="0"/>
              <a:t>and instruct the editor to incorporate the text in the </a:t>
            </a:r>
            <a:r>
              <a:rPr lang="en-US" dirty="0" err="1"/>
              <a:t>TGbc</a:t>
            </a:r>
            <a:r>
              <a:rPr lang="en-US" dirty="0"/>
              <a:t> SFD.</a:t>
            </a:r>
          </a:p>
          <a:p>
            <a:endParaRPr lang="en-US" dirty="0"/>
          </a:p>
          <a:p>
            <a:r>
              <a:rPr lang="en-US" dirty="0"/>
              <a:t>Mover:	Stephen McCann</a:t>
            </a:r>
          </a:p>
          <a:p>
            <a:r>
              <a:rPr lang="en-US" dirty="0"/>
              <a:t>Second:	Hiroshi Mano</a:t>
            </a:r>
          </a:p>
          <a:p>
            <a:r>
              <a:rPr lang="en-US" dirty="0"/>
              <a:t>Y/N/A:	7 / 0 / 3 – motion passes.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FF1ED8-4237-8D41-B668-95C3EB46D1F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3EEC8A-FACA-BC48-816E-A0E79FD7828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6DF3C47-C181-4E4E-81CA-A0A3916C58A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68175986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FB33AF-BCF1-D648-B2F7-A050CE1B7A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5C8315-68F1-C74A-A2DE-D0DCA3932F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CA" dirty="0"/>
              <a:t>Should 802.11bc amendment enable at least one of A-MSDU or A-MPDU operation to work for broadcast frames?</a:t>
            </a:r>
          </a:p>
          <a:p>
            <a:pPr>
              <a:buFont typeface="Arial" panose="020B0604020202020204" pitchFamily="34" charset="0"/>
              <a:buChar char="•"/>
            </a:pPr>
            <a:endParaRPr lang="en-CA" dirty="0"/>
          </a:p>
          <a:p>
            <a:pPr marL="457200" indent="-457200">
              <a:buFont typeface="+mj-lt"/>
              <a:buAutoNum type="arabicPeriod"/>
            </a:pPr>
            <a:r>
              <a:rPr lang="en-CA" dirty="0"/>
              <a:t>Yes -- 6</a:t>
            </a:r>
          </a:p>
          <a:p>
            <a:pPr marL="457200" indent="-457200">
              <a:buFont typeface="+mj-lt"/>
              <a:buAutoNum type="arabicPeriod"/>
            </a:pPr>
            <a:r>
              <a:rPr lang="en-CA" dirty="0"/>
              <a:t>No -- 0</a:t>
            </a:r>
          </a:p>
          <a:p>
            <a:pPr marL="457200" indent="-457200">
              <a:buFont typeface="+mj-lt"/>
              <a:buAutoNum type="arabicPeriod"/>
            </a:pPr>
            <a:r>
              <a:rPr lang="en-CA" dirty="0"/>
              <a:t>Abstain -- 5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040347E-76FF-9E46-A19E-0B4D022C7F2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AF48CE-FD4D-424A-BA32-F0F2704E601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5673649-8B24-2D44-9EDA-9954B77402A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750374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July 2020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#56 -- #64</a:t>
            </a:r>
          </a:p>
          <a:p>
            <a:r>
              <a:rPr lang="en-US" dirty="0"/>
              <a:t>Straw Polls  -- none</a:t>
            </a:r>
          </a:p>
          <a:p>
            <a:r>
              <a:rPr lang="en-US" dirty="0"/>
              <a:t>Online Plenary Meeting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September 2020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8262325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2DB994-C20B-294D-8AA4-FBF3A424B0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C72A63-4922-4E47-A295-264809696F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Addition of Functional Requirement</a:t>
            </a:r>
          </a:p>
          <a:p>
            <a:endParaRPr lang="en-US" dirty="0"/>
          </a:p>
          <a:p>
            <a:r>
              <a:rPr lang="en-US" dirty="0"/>
              <a:t>Move to accept the following functional requirement </a:t>
            </a:r>
            <a:br>
              <a:rPr lang="en-US" dirty="0"/>
            </a:br>
            <a:r>
              <a:rPr lang="en-US" dirty="0"/>
              <a:t>and to instruct the editor to add it to the  </a:t>
            </a:r>
            <a:r>
              <a:rPr lang="en-US" dirty="0" err="1"/>
              <a:t>TGbc</a:t>
            </a:r>
            <a:r>
              <a:rPr lang="en-US" dirty="0"/>
              <a:t> Functional Requirement Document:</a:t>
            </a:r>
          </a:p>
          <a:p>
            <a:pPr lvl="1"/>
            <a:r>
              <a:rPr lang="en-US" sz="1800" dirty="0" err="1"/>
              <a:t>TGbc</a:t>
            </a:r>
            <a:r>
              <a:rPr lang="en-US" sz="1800" dirty="0"/>
              <a:t> R3.6.xx: The 802.11bc amendment shall provide a mechanism for aggregating frames for broadcasting.</a:t>
            </a:r>
          </a:p>
          <a:p>
            <a:r>
              <a:rPr lang="en-US" sz="2000" dirty="0"/>
              <a:t>Mover:		Stephen McCann</a:t>
            </a:r>
          </a:p>
          <a:p>
            <a:r>
              <a:rPr lang="en-US" sz="2000" dirty="0"/>
              <a:t>Second:		Antonio de la Oliva</a:t>
            </a:r>
          </a:p>
          <a:p>
            <a:r>
              <a:rPr lang="en-US" sz="2000" dirty="0"/>
              <a:t>Y/N/A:		5 / 0 / 4 – motion passes.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2392BFB-C396-534D-807E-CD15038042B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B3E4DD-225B-7443-8C86-D9970B7F25D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123322A-330A-A048-8F3D-8DAD4D5D1E7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72336739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#40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modified agenda for </a:t>
            </a:r>
            <a:r>
              <a:rPr lang="en-US" dirty="0" err="1"/>
              <a:t>TGbc</a:t>
            </a:r>
            <a:r>
              <a:rPr lang="en-US" dirty="0"/>
              <a:t> as contained in document 11/19-1426r3</a:t>
            </a:r>
          </a:p>
          <a:p>
            <a:endParaRPr lang="en-US" dirty="0"/>
          </a:p>
          <a:p>
            <a:r>
              <a:rPr lang="en-US" dirty="0"/>
              <a:t>Mover:	Stephen McCann</a:t>
            </a:r>
          </a:p>
          <a:p>
            <a:r>
              <a:rPr lang="en-US" dirty="0"/>
              <a:t>Second:	Carol Ansley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61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82062632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A3050D-DA00-7946-9BD9-84700F09F4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D79248-85BF-9F44-AD57-79204F086E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/>
              <a:t>Which frame type do you prefer to use for </a:t>
            </a:r>
            <a:r>
              <a:rPr kumimoji="1" lang="en-US" altLang="ja-JP" dirty="0" err="1"/>
              <a:t>eBCS</a:t>
            </a:r>
            <a:r>
              <a:rPr kumimoji="1" lang="en-US" altLang="ja-JP" dirty="0"/>
              <a:t> Data frame? [refers to 11-19/1506r2]</a:t>
            </a:r>
          </a:p>
          <a:p>
            <a:endParaRPr lang="en-US" altLang="ja-JP" dirty="0"/>
          </a:p>
          <a:p>
            <a:pPr marL="457200" indent="-457200">
              <a:buAutoNum type="arabicParenR"/>
            </a:pPr>
            <a:r>
              <a:rPr kumimoji="1" lang="en-US" altLang="ja-JP" dirty="0"/>
              <a:t>Data frame  -- 8</a:t>
            </a:r>
          </a:p>
          <a:p>
            <a:pPr marL="457200" indent="-457200">
              <a:buAutoNum type="arabicParenR"/>
            </a:pPr>
            <a:r>
              <a:rPr lang="en-US" altLang="ja-JP" dirty="0"/>
              <a:t>Public Action frame -- 0</a:t>
            </a:r>
          </a:p>
          <a:p>
            <a:pPr marL="457200" indent="-457200">
              <a:buAutoNum type="arabicParenR"/>
            </a:pPr>
            <a:r>
              <a:rPr lang="en-US" altLang="ja-JP" dirty="0"/>
              <a:t>Mixture of Public Action frames and Data frames -- 8</a:t>
            </a:r>
          </a:p>
          <a:p>
            <a:pPr marL="457200" indent="-457200">
              <a:buAutoNum type="arabicParenR"/>
            </a:pPr>
            <a:r>
              <a:rPr kumimoji="1" lang="en-US" altLang="ja-JP" dirty="0"/>
              <a:t>Other frame type -- 1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AC8862-BF90-7F4C-B97D-DCDDE982D0F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3B5704-BE6D-EA4A-B613-FF5E1B358E1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237167F-F7AC-A44D-846D-37CD0060B4D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5749036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#41 </a:t>
            </a:r>
            <a:br>
              <a:rPr lang="en-US" dirty="0"/>
            </a:br>
            <a:r>
              <a:rPr lang="en-US" dirty="0"/>
              <a:t>Authorize Telcons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981201"/>
            <a:ext cx="7770813" cy="1828800"/>
          </a:xfrm>
        </p:spPr>
        <p:txBody>
          <a:bodyPr/>
          <a:lstStyle/>
          <a:p>
            <a:r>
              <a:rPr lang="en-US" dirty="0"/>
              <a:t>Move to approve the following schedule of teleconferences</a:t>
            </a:r>
          </a:p>
          <a:p>
            <a:endParaRPr lang="en-US" dirty="0"/>
          </a:p>
          <a:p>
            <a:r>
              <a:rPr lang="en-US" dirty="0"/>
              <a:t>Moved: </a:t>
            </a:r>
            <a:r>
              <a:rPr lang="en-US" dirty="0" err="1"/>
              <a:t>Xiaofei</a:t>
            </a:r>
            <a:r>
              <a:rPr lang="en-US" dirty="0"/>
              <a:t> Wang, Second: Stephen McCann</a:t>
            </a:r>
          </a:p>
          <a:p>
            <a:r>
              <a:rPr lang="en-US" dirty="0"/>
              <a:t>Result y-n-a: accepted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63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2020</a:t>
            </a:r>
            <a:endParaRPr lang="en-GB" dirty="0"/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2044047"/>
              </p:ext>
            </p:extLst>
          </p:nvPr>
        </p:nvGraphicFramePr>
        <p:xfrm>
          <a:off x="914400" y="4221088"/>
          <a:ext cx="7467600" cy="1752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6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Group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Dates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Start 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Duration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TGbc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Tuesday, </a:t>
                      </a:r>
                      <a:r>
                        <a:rPr lang="en-US"/>
                        <a:t>October 29th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10:00h</a:t>
                      </a:r>
                      <a:r>
                        <a:rPr lang="en-US" baseline="0" dirty="0"/>
                        <a:t> 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1.5 hour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5332833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#42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modified agenda for </a:t>
            </a:r>
            <a:r>
              <a:rPr lang="en-US" dirty="0" err="1"/>
              <a:t>TGbc</a:t>
            </a:r>
            <a:r>
              <a:rPr lang="en-US" dirty="0"/>
              <a:t> as contained in document 11/19-1426r5</a:t>
            </a:r>
          </a:p>
          <a:p>
            <a:endParaRPr lang="en-US" dirty="0"/>
          </a:p>
          <a:p>
            <a:r>
              <a:rPr lang="en-US" dirty="0"/>
              <a:t>Mover:	Hiroshi Mano</a:t>
            </a:r>
          </a:p>
          <a:p>
            <a:r>
              <a:rPr lang="en-US" dirty="0"/>
              <a:t>Second:	Hitoshi Morioka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64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8719486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82D94F-6A86-8B4A-B176-EA766C9330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28BEA2-C0B0-194E-B382-37AA1A0FB0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Removal of duplicate Functional Requirement</a:t>
            </a:r>
          </a:p>
          <a:p>
            <a:endParaRPr lang="en-US" dirty="0"/>
          </a:p>
          <a:p>
            <a:r>
              <a:rPr lang="en-US" dirty="0"/>
              <a:t>Move to remove functional requirement R3.4.3 from the FR Document (11-19/0151r4).</a:t>
            </a:r>
          </a:p>
          <a:p>
            <a:endParaRPr lang="en-US" dirty="0"/>
          </a:p>
          <a:p>
            <a:r>
              <a:rPr lang="en-US" dirty="0"/>
              <a:t>Mover:	Hitoshi Morioka</a:t>
            </a:r>
          </a:p>
          <a:p>
            <a:r>
              <a:rPr lang="en-US" dirty="0"/>
              <a:t>Second:	Stephen McCann</a:t>
            </a:r>
          </a:p>
          <a:p>
            <a:r>
              <a:rPr lang="en-US" dirty="0"/>
              <a:t>Y/N/A:	8 / 0 / 0 – </a:t>
            </a:r>
            <a:r>
              <a:rPr lang="en-US"/>
              <a:t>motion passes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1EDCF42-9E24-1A48-AD25-A651E323F69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39A356-9D19-1A47-9AE2-3E512B008CF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9A5282A-1619-0F46-B0ED-B03741D9151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47619102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July 2019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#26 -- #32</a:t>
            </a:r>
          </a:p>
          <a:p>
            <a:r>
              <a:rPr lang="en-US" dirty="0"/>
              <a:t>Straw Polls none</a:t>
            </a:r>
          </a:p>
          <a:p>
            <a:endParaRPr lang="en-US" dirty="0"/>
          </a:p>
          <a:p>
            <a:r>
              <a:rPr lang="en-US" dirty="0"/>
              <a:t>Vienna, AT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September 2020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66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2760312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#26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11/19-0943r1</a:t>
            </a:r>
          </a:p>
          <a:p>
            <a:endParaRPr lang="en-US" dirty="0"/>
          </a:p>
          <a:p>
            <a:r>
              <a:rPr lang="en-US" dirty="0"/>
              <a:t>Mover:	Hitoshi Morioka</a:t>
            </a:r>
          </a:p>
          <a:p>
            <a:r>
              <a:rPr lang="en-US" dirty="0"/>
              <a:t>Second:	Stephen McCann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67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62979455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#27 </a:t>
            </a:r>
            <a:br>
              <a:rPr lang="en-US" dirty="0"/>
            </a:br>
            <a:r>
              <a:rPr lang="en-US" dirty="0"/>
              <a:t>Approve meeting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meeting minutes of the previous face-to-face meeting as contained in document 11-19/0819r0.</a:t>
            </a:r>
          </a:p>
          <a:p>
            <a:endParaRPr lang="en-US" dirty="0"/>
          </a:p>
          <a:p>
            <a:r>
              <a:rPr lang="en-US" dirty="0"/>
              <a:t>Note: 		Motion is on consent agenda (see Motion #26)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68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02130681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#28 </a:t>
            </a:r>
            <a:br>
              <a:rPr lang="en-US" dirty="0"/>
            </a:br>
            <a:r>
              <a:rPr lang="en-US" dirty="0"/>
              <a:t>Approve telephone conference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telephone conference minutes of the previous face-to-face meeting as contained in document 11-19/1004r0.</a:t>
            </a:r>
          </a:p>
          <a:p>
            <a:endParaRPr lang="en-US" dirty="0"/>
          </a:p>
          <a:p>
            <a:r>
              <a:rPr lang="en-US" dirty="0"/>
              <a:t>Note: 		Motion is on consent agenda (see Motion #26)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69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092200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#65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11/20-0999r1</a:t>
            </a:r>
          </a:p>
          <a:p>
            <a:endParaRPr lang="en-US" dirty="0"/>
          </a:p>
          <a:p>
            <a:r>
              <a:rPr lang="en-US" dirty="0"/>
              <a:t>Mover: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Hitoshi Morioka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9843082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8F0261-D25D-3D46-BE96-9D768ACB44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EB636F-81B8-AB47-9263-7E4BED3C6D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changes to the </a:t>
            </a:r>
            <a:r>
              <a:rPr lang="en-US" dirty="0" err="1"/>
              <a:t>TGbc</a:t>
            </a:r>
            <a:r>
              <a:rPr lang="en-US" dirty="0"/>
              <a:t> Functional Requirements as contained in 11-19/1001r2</a:t>
            </a:r>
          </a:p>
          <a:p>
            <a:r>
              <a:rPr lang="en-US" dirty="0"/>
              <a:t>And instruct the Editor to incorporate those changes in the </a:t>
            </a:r>
            <a:r>
              <a:rPr lang="en-US" dirty="0" err="1"/>
              <a:t>TGbc</a:t>
            </a:r>
            <a:r>
              <a:rPr lang="en-US" dirty="0"/>
              <a:t> Functional Requirements document (11-19/0151)</a:t>
            </a:r>
          </a:p>
          <a:p>
            <a:endParaRPr lang="en-US" dirty="0"/>
          </a:p>
          <a:p>
            <a:r>
              <a:rPr lang="en-US" dirty="0"/>
              <a:t>Moved:	Stephen McCann</a:t>
            </a:r>
          </a:p>
          <a:p>
            <a:r>
              <a:rPr lang="en-US" dirty="0"/>
              <a:t>Second:	Hitoshi Morioka</a:t>
            </a:r>
          </a:p>
          <a:p>
            <a:endParaRPr lang="en-US" dirty="0"/>
          </a:p>
          <a:p>
            <a:r>
              <a:rPr lang="en-US" dirty="0"/>
              <a:t>Y/N/A:	13 – 0 – 0 passes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02B32A5-B92B-0442-B9D0-F2174772F2F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ADDB4C-B902-524E-9E4E-12F156421E6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835411E-FF40-9F40-92CD-495CE57410F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33660896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E8AAEE-B411-3849-BD24-C8F45F5497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BD76C1-3F50-E245-BCED-95A9CD1F70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add the functional requirement as contained on slide 7 of 11-19/1240r1 to the </a:t>
            </a:r>
            <a:r>
              <a:rPr lang="en-US" dirty="0" err="1"/>
              <a:t>TGbc</a:t>
            </a:r>
            <a:r>
              <a:rPr lang="en-US" dirty="0"/>
              <a:t> Functional Requirements document.</a:t>
            </a:r>
          </a:p>
          <a:p>
            <a:endParaRPr lang="en-US" dirty="0"/>
          </a:p>
          <a:p>
            <a:r>
              <a:rPr lang="en-US" dirty="0"/>
              <a:t>Moved: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Stephen McCann</a:t>
            </a:r>
          </a:p>
          <a:p>
            <a:endParaRPr lang="en-US" dirty="0"/>
          </a:p>
          <a:p>
            <a:r>
              <a:rPr lang="en-US" dirty="0"/>
              <a:t>Y/N/A:	10 – 0 - 0 passes.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0D10F04-BBBA-9240-A695-1B9D8C37193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02A548-B12B-1840-907B-B301D20372A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0062BF6-2665-8849-A4AB-7153CDC3427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3430785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99F0F9-73BD-284C-8C32-69749D7A16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B25CAE-BBD7-A74A-BA75-BC8F5695AB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modify the agenda for </a:t>
            </a:r>
            <a:r>
              <a:rPr lang="en-US" dirty="0" err="1"/>
              <a:t>TGbc</a:t>
            </a:r>
            <a:r>
              <a:rPr lang="en-US" dirty="0"/>
              <a:t> as contained in document 11/19-0943r2</a:t>
            </a:r>
          </a:p>
          <a:p>
            <a:endParaRPr lang="en-US" dirty="0"/>
          </a:p>
          <a:p>
            <a:r>
              <a:rPr lang="en-US" dirty="0"/>
              <a:t>Mover:	Stephen McCann</a:t>
            </a:r>
          </a:p>
          <a:p>
            <a:r>
              <a:rPr lang="en-US" dirty="0"/>
              <a:t>Second:	Carol Ansley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9420631-C14B-0C41-B217-8E3B7391075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3EB4D4-42DB-2749-ACA8-B8DF0187183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B0B5B77-271A-464D-9207-930CAD62EF7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501926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#32 </a:t>
            </a:r>
            <a:br>
              <a:rPr lang="en-US" dirty="0"/>
            </a:br>
            <a:r>
              <a:rPr lang="en-US" dirty="0"/>
              <a:t>Authorize Telcons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981201"/>
            <a:ext cx="7770813" cy="1828800"/>
          </a:xfrm>
        </p:spPr>
        <p:txBody>
          <a:bodyPr/>
          <a:lstStyle/>
          <a:p>
            <a:r>
              <a:rPr lang="en-US"/>
              <a:t>Move to approve the following schedule of teleconferences</a:t>
            </a:r>
          </a:p>
          <a:p>
            <a:endParaRPr lang="en-US"/>
          </a:p>
          <a:p>
            <a:r>
              <a:rPr lang="en-US"/>
              <a:t>Moved: Hitoshi Morioka, Second: Xiaofei Wang</a:t>
            </a:r>
          </a:p>
          <a:p>
            <a:r>
              <a:rPr lang="en-US"/>
              <a:t>Result y-n-a: accepted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73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2020</a:t>
            </a:r>
            <a:endParaRPr lang="en-GB" dirty="0"/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2083709"/>
              </p:ext>
            </p:extLst>
          </p:nvPr>
        </p:nvGraphicFramePr>
        <p:xfrm>
          <a:off x="914400" y="4221088"/>
          <a:ext cx="7467600" cy="1752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6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Group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Dates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Start 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Duration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TGbc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Tuesday, August 13th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10:00h</a:t>
                      </a:r>
                      <a:r>
                        <a:rPr lang="en-US" baseline="0" dirty="0"/>
                        <a:t> 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 hour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22565130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May 2019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#16 -- #25</a:t>
            </a:r>
          </a:p>
          <a:p>
            <a:r>
              <a:rPr lang="en-US" dirty="0"/>
              <a:t>Straw Polls none</a:t>
            </a:r>
          </a:p>
          <a:p>
            <a:endParaRPr lang="en-US" dirty="0"/>
          </a:p>
          <a:p>
            <a:r>
              <a:rPr lang="en-US" dirty="0"/>
              <a:t>Grand Hyatt Atlanta Buckhead, Atlanta, GA, USA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September 2020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74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7877640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#16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11/19-0812r2</a:t>
            </a:r>
          </a:p>
          <a:p>
            <a:endParaRPr lang="en-US" dirty="0"/>
          </a:p>
          <a:p>
            <a:r>
              <a:rPr lang="en-US" dirty="0"/>
              <a:t>Mover:  Hiroshi Mano</a:t>
            </a:r>
          </a:p>
          <a:p>
            <a:r>
              <a:rPr lang="en-US" dirty="0"/>
              <a:t>Second: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75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12111203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#17</a:t>
            </a:r>
            <a:br>
              <a:rPr lang="en-US" dirty="0"/>
            </a:br>
            <a:r>
              <a:rPr lang="en-US" dirty="0"/>
              <a:t>Approve meeting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meeting minutes of the previous face-to-face meeting as contained in document &lt;11-19/0465r0&gt;.</a:t>
            </a:r>
          </a:p>
          <a:p>
            <a:endParaRPr lang="en-US" dirty="0"/>
          </a:p>
          <a:p>
            <a:r>
              <a:rPr lang="en-US" dirty="0"/>
              <a:t>Note: 		Motion is on consent agenda (see Motion #16)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76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3816840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#18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modified agenda for </a:t>
            </a:r>
            <a:r>
              <a:rPr lang="en-US" dirty="0" err="1"/>
              <a:t>TGbc</a:t>
            </a:r>
            <a:r>
              <a:rPr lang="en-US" dirty="0"/>
              <a:t> as contained in document 11/19-0812r3</a:t>
            </a:r>
          </a:p>
          <a:p>
            <a:endParaRPr lang="en-US" dirty="0"/>
          </a:p>
          <a:p>
            <a:r>
              <a:rPr lang="en-US" dirty="0"/>
              <a:t>Mover:	Hiroshi Mano</a:t>
            </a:r>
          </a:p>
          <a:p>
            <a:r>
              <a:rPr lang="en-US" dirty="0"/>
              <a:t>Second:	Stephen McCann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77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75539201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67988B-4B61-BD4B-B519-9FDDCB53FB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Motion #19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B10199-AABF-8240-A18A-569EE41372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Move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add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following</a:t>
            </a:r>
            <a:r>
              <a:rPr lang="de-DE" dirty="0"/>
              <a:t> </a:t>
            </a:r>
            <a:r>
              <a:rPr lang="de-DE" dirty="0" err="1"/>
              <a:t>requirements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Functional</a:t>
            </a:r>
            <a:r>
              <a:rPr lang="de-DE" dirty="0"/>
              <a:t> </a:t>
            </a:r>
            <a:r>
              <a:rPr lang="de-DE" dirty="0" err="1"/>
              <a:t>Requirement</a:t>
            </a:r>
            <a:r>
              <a:rPr lang="de-DE" dirty="0"/>
              <a:t> </a:t>
            </a:r>
            <a:r>
              <a:rPr lang="de-DE" dirty="0" err="1"/>
              <a:t>document</a:t>
            </a:r>
            <a:r>
              <a:rPr lang="de-DE" dirty="0"/>
              <a:t> (11-19/0151):</a:t>
            </a:r>
          </a:p>
          <a:p>
            <a:pPr lvl="2"/>
            <a:r>
              <a:rPr lang="de-DE" sz="2000" dirty="0"/>
              <a:t>3.x Relation </a:t>
            </a:r>
            <a:r>
              <a:rPr lang="de-DE" sz="2000" dirty="0" err="1"/>
              <a:t>between</a:t>
            </a:r>
            <a:r>
              <a:rPr lang="de-DE" sz="2000" dirty="0"/>
              <a:t> AP </a:t>
            </a:r>
            <a:r>
              <a:rPr lang="de-DE" sz="2000" dirty="0" err="1"/>
              <a:t>and</a:t>
            </a:r>
            <a:r>
              <a:rPr lang="de-DE" sz="2000" dirty="0"/>
              <a:t> DS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kumimoji="1" lang="en-US" altLang="ja-JP" sz="2000" dirty="0" err="1"/>
              <a:t>Rxx</a:t>
            </a:r>
            <a:r>
              <a:rPr kumimoji="1" lang="en-US" altLang="ja-JP" sz="2000" dirty="0"/>
              <a:t>: At the AP, there shall be a mapping of the received frame from the DS in deciding whether or not to use </a:t>
            </a:r>
            <a:r>
              <a:rPr kumimoji="1" lang="en-US" altLang="ja-JP" sz="2000" dirty="0" err="1"/>
              <a:t>eBCS</a:t>
            </a:r>
            <a:r>
              <a:rPr kumimoji="1" lang="en-US" altLang="ja-JP" sz="2000" dirty="0"/>
              <a:t> for forwarding the frame towards the STA.</a:t>
            </a:r>
            <a:endParaRPr lang="en-GB" sz="2000" dirty="0"/>
          </a:p>
          <a:p>
            <a:pPr marL="800100" lvl="2" indent="0"/>
            <a:r>
              <a:rPr lang="en-GB" sz="2000" dirty="0"/>
              <a:t>3.6 Simultaneous broadcast service </a:t>
            </a:r>
            <a:endParaRPr lang="en-US" altLang="ja-JP" sz="2000" dirty="0"/>
          </a:p>
          <a:p>
            <a:pPr lvl="2">
              <a:buFont typeface="Arial" panose="020B0604020202020204" pitchFamily="34" charset="0"/>
              <a:buChar char="•"/>
            </a:pPr>
            <a:r>
              <a:rPr kumimoji="1" lang="en-US" altLang="ja-JP" sz="2000" dirty="0" err="1"/>
              <a:t>Rxx</a:t>
            </a:r>
            <a:r>
              <a:rPr kumimoji="1" lang="en-US" altLang="ja-JP" sz="2000" dirty="0"/>
              <a:t>: </a:t>
            </a:r>
            <a:r>
              <a:rPr lang="en-US" altLang="ja-JP" sz="2000" dirty="0"/>
              <a:t>All </a:t>
            </a:r>
            <a:r>
              <a:rPr lang="en-US" altLang="ja-JP" sz="2000" dirty="0" err="1"/>
              <a:t>eBCS</a:t>
            </a:r>
            <a:r>
              <a:rPr lang="en-US" altLang="ja-JP" sz="2000" dirty="0"/>
              <a:t> streams shall be treated equally.</a:t>
            </a:r>
            <a:endParaRPr kumimoji="1" lang="en-US" altLang="ja-JP" sz="3200" dirty="0"/>
          </a:p>
          <a:p>
            <a:pPr marL="0" indent="0"/>
            <a:r>
              <a:rPr kumimoji="1" lang="en-US" altLang="ja-JP" dirty="0"/>
              <a:t>Mover:	Hitoshi Morioka</a:t>
            </a:r>
          </a:p>
          <a:p>
            <a:pPr marL="0" indent="0"/>
            <a:r>
              <a:rPr kumimoji="1" lang="en-US" altLang="ja-JP" dirty="0"/>
              <a:t>Second:	Hiroshi Mano</a:t>
            </a:r>
          </a:p>
          <a:p>
            <a:pPr marL="0" indent="0"/>
            <a:r>
              <a:rPr kumimoji="1" lang="en-US" altLang="ja-JP" dirty="0"/>
              <a:t>Y/N/A:	14 / 0 / 0</a:t>
            </a:r>
          </a:p>
          <a:p>
            <a:pPr marL="0" indent="0"/>
            <a:r>
              <a:rPr kumimoji="1" lang="en-US" altLang="ja-JP" sz="1600" dirty="0"/>
              <a:t>Note: The Editor will assign corresponding Clause and Requirement numbers.</a:t>
            </a:r>
            <a:endParaRPr kumimoji="1" lang="en-US" altLang="ja-JP" dirty="0"/>
          </a:p>
          <a:p>
            <a:endParaRPr lang="de-D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B8F9517-49E2-3B4C-8258-8328FA0835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C7C097-38D4-5D41-ADA8-939FD73B9FC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4ACC0CB-E320-5D42-AEBD-180D9910385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81230228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15E04C-3E7A-894C-82B7-20CA0549EA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Motion #20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B15424-558F-A546-8819-C660721BAA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/>
              <a:t>Motion to approve </a:t>
            </a:r>
            <a:r>
              <a:rPr kumimoji="1" lang="en-US" altLang="ja-JP" dirty="0" err="1"/>
              <a:t>TGbc</a:t>
            </a:r>
            <a:r>
              <a:rPr kumimoji="1" lang="en-US" altLang="ja-JP" dirty="0"/>
              <a:t> use case scenario described in 11-19/0472r2.</a:t>
            </a:r>
          </a:p>
          <a:p>
            <a:r>
              <a:rPr kumimoji="1" lang="en-US" altLang="ja-JP" dirty="0"/>
              <a:t>And to incorporates slide#3 to #6 of 11-19/0472r2 to the </a:t>
            </a:r>
            <a:r>
              <a:rPr kumimoji="1" lang="en-US" altLang="ja-JP" dirty="0" err="1"/>
              <a:t>TGbc</a:t>
            </a:r>
            <a:r>
              <a:rPr kumimoji="1" lang="en-US" altLang="ja-JP" dirty="0"/>
              <a:t> 11-19/0268 use-case-document.</a:t>
            </a:r>
          </a:p>
          <a:p>
            <a:endParaRPr kumimoji="1" lang="en-US" altLang="ja-JP" dirty="0"/>
          </a:p>
          <a:p>
            <a:r>
              <a:rPr kumimoji="1" lang="en-US" altLang="ja-JP" dirty="0"/>
              <a:t>Mover: Hiroshi Mano</a:t>
            </a:r>
          </a:p>
          <a:p>
            <a:r>
              <a:rPr kumimoji="1" lang="en-US" altLang="ja-JP" dirty="0"/>
              <a:t>Second: </a:t>
            </a:r>
            <a:r>
              <a:rPr kumimoji="1" lang="en-US" altLang="ja-JP" dirty="0" err="1"/>
              <a:t>Xiaofei</a:t>
            </a:r>
            <a:r>
              <a:rPr kumimoji="1" lang="en-US" altLang="ja-JP" dirty="0"/>
              <a:t> Wang</a:t>
            </a:r>
          </a:p>
          <a:p>
            <a:r>
              <a:rPr kumimoji="1" lang="en-US" altLang="ja-JP" dirty="0"/>
              <a:t>Y/N/A:	10 / 0 / 3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5822EFB-91BC-5745-AA40-DC54BDB3BA3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18C8D3-BE8D-AA45-9244-26B649E81F2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9DA69C8-F407-4247-BC6F-9B71DD45B42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062815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#66</a:t>
            </a:r>
            <a:br>
              <a:rPr lang="en-US" dirty="0"/>
            </a:br>
            <a:r>
              <a:rPr lang="en-US" dirty="0"/>
              <a:t>Approval of Minutes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following </a:t>
            </a:r>
            <a:r>
              <a:rPr lang="en-GB" sz="1600" dirty="0" err="1"/>
              <a:t>TGbc</a:t>
            </a:r>
            <a:r>
              <a:rPr lang="en-GB" sz="1600" dirty="0"/>
              <a:t> minutes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11-19/2114r0 (Irvine Face-to-face meeting)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11-20/0229r0 (Feb 11 telco)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11-20/0230r0 (Feb 25 telco)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11-20/0231r0 (Mar 10 telco)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11-20/0232r0 (Mar 17 telco)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11-20/0437r1 (Mar 31 telco)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11-20/0438r0 (Apr 28 telco)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11-20/0754r0 (May 12 telco)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11-20/0785r0 (May 19 telco)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11-20/0850r0 (Jun 2 telco)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11-20/0880r1 (Jun 9 telco)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>
                <a:solidFill>
                  <a:schemeClr val="tx1"/>
                </a:solidFill>
              </a:rPr>
              <a:t>11-20/0945r1 (Jun 23 telco)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>
                <a:solidFill>
                  <a:schemeClr val="accent6"/>
                </a:solidFill>
              </a:rPr>
              <a:t>11-20/1023r0 (Jul 8 telco)</a:t>
            </a:r>
          </a:p>
          <a:p>
            <a:r>
              <a:rPr lang="en-GB" sz="1600" dirty="0"/>
              <a:t>Mover/Second:	Hitoshi Morioka / </a:t>
            </a:r>
            <a:r>
              <a:rPr lang="en-GB" sz="1600" dirty="0" err="1"/>
              <a:t>Xiaofei</a:t>
            </a:r>
            <a:r>
              <a:rPr lang="en-GB" sz="1600" dirty="0"/>
              <a:t> Wang</a:t>
            </a:r>
          </a:p>
          <a:p>
            <a:r>
              <a:rPr lang="en-GB" sz="1600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2020</a:t>
            </a:r>
            <a:endParaRPr lang="en-GB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779FBFD-DCF7-9649-819B-7FE9457B2524}"/>
              </a:ext>
            </a:extLst>
          </p:cNvPr>
          <p:cNvSpPr txBox="1"/>
          <p:nvPr/>
        </p:nvSpPr>
        <p:spPr>
          <a:xfrm rot="1969673">
            <a:off x="6066555" y="2636912"/>
            <a:ext cx="295232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chemeClr val="accent6"/>
                </a:solidFill>
              </a:rPr>
              <a:t>Note: Motion text copied from 11-20/0935r1.</a:t>
            </a:r>
            <a:br>
              <a:rPr lang="en-US" sz="1800" dirty="0">
                <a:solidFill>
                  <a:schemeClr val="accent6"/>
                </a:solidFill>
              </a:rPr>
            </a:br>
            <a:r>
              <a:rPr lang="en-US" sz="1800" dirty="0">
                <a:solidFill>
                  <a:schemeClr val="accent6"/>
                </a:solidFill>
              </a:rPr>
              <a:t>Draft text approved by WG Chair</a:t>
            </a:r>
          </a:p>
        </p:txBody>
      </p:sp>
    </p:spTree>
    <p:extLst>
      <p:ext uri="{BB962C8B-B14F-4D97-AF65-F5344CB8AC3E}">
        <p14:creationId xmlns:p14="http://schemas.microsoft.com/office/powerpoint/2010/main" val="2716680065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D0FCE8-AF54-1443-A27B-D1A55A2F16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Motion #21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AB8F2C-FEF7-454B-B41F-1317489B44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use case as contained in 11-19/894r1 and include the use case shown on slide 3 of 11-19/894r1 into the </a:t>
            </a:r>
            <a:r>
              <a:rPr lang="en-US" dirty="0" err="1"/>
              <a:t>TGbc</a:t>
            </a:r>
            <a:r>
              <a:rPr lang="en-US" dirty="0"/>
              <a:t> Use Case document </a:t>
            </a:r>
            <a:r>
              <a:rPr kumimoji="1" lang="en-US" altLang="ja-JP" dirty="0"/>
              <a:t>11-19/0268 allowing for editorial changes.</a:t>
            </a:r>
          </a:p>
          <a:p>
            <a:endParaRPr kumimoji="1" lang="en-US" dirty="0"/>
          </a:p>
          <a:p>
            <a:r>
              <a:rPr kumimoji="1" lang="en-US" dirty="0"/>
              <a:t>Mover:	Abhishek </a:t>
            </a:r>
            <a:r>
              <a:rPr kumimoji="1" lang="en-US" dirty="0" err="1"/>
              <a:t>Patil</a:t>
            </a:r>
            <a:endParaRPr kumimoji="1" lang="en-US" dirty="0"/>
          </a:p>
          <a:p>
            <a:r>
              <a:rPr kumimoji="1" lang="en-US" dirty="0"/>
              <a:t>Second:	</a:t>
            </a:r>
            <a:r>
              <a:rPr kumimoji="1" lang="en-US" dirty="0" err="1"/>
              <a:t>Bahar</a:t>
            </a:r>
            <a:r>
              <a:rPr kumimoji="1" lang="en-US" dirty="0"/>
              <a:t> Sadeghi</a:t>
            </a:r>
          </a:p>
          <a:p>
            <a:r>
              <a:rPr kumimoji="1" lang="en-US" dirty="0"/>
              <a:t>Y/N/A:	11 / 0 / 3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AC4D788-DB07-1647-ABF9-D6DEB9ECC55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5C5159-717F-5746-A7A3-6E8CD8A0B4D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82491A0-91C2-4647-9F5D-CB65D91A880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33900378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9274D7-5709-A04C-B79E-D5E755216B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0E7D35-26B3-3546-B3E2-FA7D87BAED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72816"/>
            <a:ext cx="7770813" cy="4113213"/>
          </a:xfrm>
        </p:spPr>
        <p:txBody>
          <a:bodyPr/>
          <a:lstStyle/>
          <a:p>
            <a:r>
              <a:rPr lang="de-DE" dirty="0"/>
              <a:t>Move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add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following</a:t>
            </a:r>
            <a:r>
              <a:rPr lang="de-DE" dirty="0"/>
              <a:t> </a:t>
            </a:r>
            <a:r>
              <a:rPr lang="de-DE" dirty="0" err="1"/>
              <a:t>requirement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TGbc</a:t>
            </a:r>
            <a:r>
              <a:rPr lang="de-DE" dirty="0"/>
              <a:t> </a:t>
            </a:r>
            <a:r>
              <a:rPr lang="de-DE" dirty="0" err="1"/>
              <a:t>Functional</a:t>
            </a:r>
            <a:r>
              <a:rPr lang="de-DE" dirty="0"/>
              <a:t> </a:t>
            </a:r>
            <a:r>
              <a:rPr lang="de-DE" dirty="0" err="1"/>
              <a:t>Requirement</a:t>
            </a:r>
            <a:r>
              <a:rPr lang="de-DE" dirty="0"/>
              <a:t> </a:t>
            </a:r>
            <a:r>
              <a:rPr lang="de-DE" dirty="0" err="1"/>
              <a:t>document</a:t>
            </a:r>
            <a:r>
              <a:rPr lang="de-DE" dirty="0"/>
              <a:t> (11-19/0151):</a:t>
            </a:r>
          </a:p>
          <a:p>
            <a:pPr lvl="2"/>
            <a:r>
              <a:rPr lang="de-DE" sz="1600" dirty="0"/>
              <a:t>3.6 </a:t>
            </a:r>
            <a:r>
              <a:rPr lang="de-DE" sz="1600" dirty="0" err="1"/>
              <a:t>Simultaneous</a:t>
            </a:r>
            <a:r>
              <a:rPr lang="de-DE" sz="1600" dirty="0"/>
              <a:t> Broadcast Service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Rx:	802.11bc amendment shall provide a mechanism for a STA to signal to the AP to provide additional service information (e.g. date, time, location, RSSI) when delivering the SDU via the MAC SAP.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Rx:	802.11bc amendment shall provide a mechanism for an AP to provide additional service information locally available (e.g. date, time, location, RSSI) when delivering the SDU via the MAC SAP.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And remove the word “Simultaneous” from the title 3.6</a:t>
            </a:r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altLang="ja-JP" dirty="0"/>
              <a:t>Mover:	</a:t>
            </a:r>
            <a:r>
              <a:rPr kumimoji="1" lang="en-US" dirty="0"/>
              <a:t> Abhishek </a:t>
            </a:r>
            <a:r>
              <a:rPr kumimoji="1" lang="en-US" dirty="0" err="1"/>
              <a:t>Patil</a:t>
            </a:r>
            <a:endParaRPr kumimoji="1" lang="en-US" altLang="ja-JP" dirty="0"/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dirty="0"/>
              <a:t>Second:	George Cherian</a:t>
            </a:r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dirty="0"/>
              <a:t>Y/N/</a:t>
            </a:r>
            <a:r>
              <a:rPr kumimoji="1" lang="en-US"/>
              <a:t>A:		12 / 0 / 9</a:t>
            </a:r>
            <a:endParaRPr kumimoji="1" lang="en-US" dirty="0"/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altLang="ja-JP" sz="1600" dirty="0"/>
              <a:t>Note: The Editor will assign corresponding Clause and Requirement numbers.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716DDCF-72EE-9744-A179-B83EDE39DA3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C32C43-C3B2-8A4C-A32F-3FFB287460E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27716B-12EA-514E-A88B-E3479BD2F92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04526805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E8C398-49FE-4D46-BC6F-815A44E43E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B9061A-3477-2F4D-86F4-4F067F5FC5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modify the </a:t>
            </a:r>
            <a:r>
              <a:rPr lang="en-US" dirty="0" err="1"/>
              <a:t>TGbc</a:t>
            </a:r>
            <a:r>
              <a:rPr lang="en-US" dirty="0"/>
              <a:t> agenda (11-19/812r3) to continue considering agenda items from the Thursday AM2 slot in the current (Wed AM1) slot.</a:t>
            </a:r>
          </a:p>
          <a:p>
            <a:endParaRPr lang="en-US" dirty="0"/>
          </a:p>
          <a:p>
            <a:r>
              <a:rPr lang="en-US" dirty="0"/>
              <a:t>Mover:	Stephen McCann</a:t>
            </a:r>
          </a:p>
          <a:p>
            <a:r>
              <a:rPr lang="en-US" dirty="0"/>
              <a:t>Second:	Hiroshi Mano</a:t>
            </a:r>
          </a:p>
          <a:p>
            <a:r>
              <a:rPr lang="en-US" dirty="0"/>
              <a:t>Y/N/A:		</a:t>
            </a:r>
            <a:r>
              <a:rPr lang="en-US" dirty="0" err="1"/>
              <a:t>Unamiously</a:t>
            </a:r>
            <a:r>
              <a:rPr lang="en-US" dirty="0"/>
              <a:t> approved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1D0FC08-35E4-844D-9D07-78A23626374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F4CF73-8A9F-4349-AD8A-05110C4A6B2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18BE56E-71E8-9F4F-8E67-D372782E5A0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15093975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462DED-CD3A-5B46-8AEE-1439E717CC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Motion #24</a:t>
            </a:r>
            <a:br>
              <a:rPr lang="de-DE" dirty="0"/>
            </a:br>
            <a:r>
              <a:rPr lang="de-DE" dirty="0" err="1"/>
              <a:t>Confirmation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Technical Editor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E888D8-8E13-2F4E-B874-6ABF2C7C0B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confirm</a:t>
            </a:r>
          </a:p>
          <a:p>
            <a:endParaRPr lang="en-US" dirty="0"/>
          </a:p>
          <a:p>
            <a:r>
              <a:rPr lang="en-US" dirty="0"/>
              <a:t>		Carol Ansley (</a:t>
            </a:r>
            <a:r>
              <a:rPr lang="en-US" dirty="0" err="1"/>
              <a:t>Commscope</a:t>
            </a:r>
            <a:r>
              <a:rPr lang="en-US" dirty="0"/>
              <a:t>)</a:t>
            </a:r>
          </a:p>
          <a:p>
            <a:endParaRPr lang="en-US" dirty="0"/>
          </a:p>
          <a:p>
            <a:r>
              <a:rPr lang="en-US" dirty="0"/>
              <a:t>As the </a:t>
            </a:r>
            <a:r>
              <a:rPr lang="en-US" dirty="0" err="1"/>
              <a:t>TGbc</a:t>
            </a:r>
            <a:r>
              <a:rPr lang="en-US" dirty="0"/>
              <a:t> Technical Editor.</a:t>
            </a:r>
          </a:p>
          <a:p>
            <a:endParaRPr lang="en-US" dirty="0"/>
          </a:p>
          <a:p>
            <a:r>
              <a:rPr lang="en-US" dirty="0"/>
              <a:t>Mover:	Peter  Yee</a:t>
            </a:r>
          </a:p>
          <a:p>
            <a:r>
              <a:rPr lang="en-US" dirty="0"/>
              <a:t>Second:	</a:t>
            </a:r>
            <a:r>
              <a:rPr lang="en-US" dirty="0" err="1"/>
              <a:t>Bahar</a:t>
            </a:r>
            <a:r>
              <a:rPr lang="en-US" dirty="0"/>
              <a:t> Sadeghi</a:t>
            </a:r>
          </a:p>
          <a:p>
            <a:r>
              <a:rPr lang="en-US" dirty="0"/>
              <a:t>Y/N/A:		</a:t>
            </a:r>
            <a:r>
              <a:rPr lang="en-US" dirty="0" err="1"/>
              <a:t>Unamiously</a:t>
            </a:r>
            <a:r>
              <a:rPr lang="en-US" dirty="0"/>
              <a:t> approved by acclamation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44820F0-2AC9-5144-98D6-42067E4C04A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05B7E5-8AB4-1C49-A04C-66AE40C4CC9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7FDDB42-CE9A-6F49-AF93-5027EB35F61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76413205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#25 </a:t>
            </a:r>
            <a:br>
              <a:rPr lang="en-US" dirty="0"/>
            </a:br>
            <a:r>
              <a:rPr lang="en-US" dirty="0"/>
              <a:t>Authorize Telcons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981201"/>
            <a:ext cx="7770813" cy="1828800"/>
          </a:xfrm>
        </p:spPr>
        <p:txBody>
          <a:bodyPr/>
          <a:lstStyle/>
          <a:p>
            <a:r>
              <a:rPr lang="en-US" dirty="0"/>
              <a:t>Move to </a:t>
            </a:r>
            <a:r>
              <a:rPr lang="de-DE" dirty="0" err="1"/>
              <a:t>approve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following</a:t>
            </a:r>
            <a:r>
              <a:rPr lang="de-DE" dirty="0"/>
              <a:t> </a:t>
            </a:r>
            <a:r>
              <a:rPr lang="de-DE" dirty="0" err="1"/>
              <a:t>schedule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teleconferences</a:t>
            </a:r>
            <a:endParaRPr lang="de-DE" dirty="0"/>
          </a:p>
          <a:p>
            <a:r>
              <a:rPr lang="de-DE" dirty="0" err="1"/>
              <a:t>Moved</a:t>
            </a:r>
            <a:r>
              <a:rPr lang="de-DE" dirty="0"/>
              <a:t>: Peter </a:t>
            </a:r>
            <a:r>
              <a:rPr lang="de-DE" dirty="0" err="1"/>
              <a:t>Yee</a:t>
            </a:r>
            <a:endParaRPr lang="de-DE" dirty="0"/>
          </a:p>
          <a:p>
            <a:r>
              <a:rPr lang="de-DE" dirty="0"/>
              <a:t>Second: Stephen  McCann</a:t>
            </a:r>
          </a:p>
          <a:p>
            <a:r>
              <a:rPr lang="de-DE" dirty="0" err="1"/>
              <a:t>Result</a:t>
            </a:r>
            <a:r>
              <a:rPr lang="de-DE" dirty="0"/>
              <a:t>: </a:t>
            </a:r>
            <a:r>
              <a:rPr lang="de-DE" dirty="0" err="1"/>
              <a:t>unaniously</a:t>
            </a:r>
            <a:r>
              <a:rPr lang="de-DE" dirty="0"/>
              <a:t> </a:t>
            </a:r>
            <a:r>
              <a:rPr lang="de-DE" dirty="0" err="1"/>
              <a:t>approved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84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2020</a:t>
            </a:r>
            <a:endParaRPr lang="en-GB" dirty="0"/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5203718"/>
              </p:ext>
            </p:extLst>
          </p:nvPr>
        </p:nvGraphicFramePr>
        <p:xfrm>
          <a:off x="914400" y="4221088"/>
          <a:ext cx="7467600" cy="1752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6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Group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Dates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Start 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Duration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TGbc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Tuesday,</a:t>
                      </a:r>
                    </a:p>
                    <a:p>
                      <a:r>
                        <a:rPr lang="en-US" dirty="0"/>
                        <a:t>June 11, 2019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10:00h</a:t>
                      </a:r>
                      <a:r>
                        <a:rPr lang="en-US" baseline="0" dirty="0"/>
                        <a:t> 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 hour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CF8B913F-1A24-CE4E-B940-07CBA57A7C5C}"/>
              </a:ext>
            </a:extLst>
          </p:cNvPr>
          <p:cNvSpPr txBox="1"/>
          <p:nvPr/>
        </p:nvSpPr>
        <p:spPr>
          <a:xfrm>
            <a:off x="696912" y="5877272"/>
            <a:ext cx="76850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517667859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March 2019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#15 -- #20</a:t>
            </a:r>
          </a:p>
          <a:p>
            <a:r>
              <a:rPr lang="en-US" dirty="0"/>
              <a:t>Straw Polls none</a:t>
            </a:r>
          </a:p>
          <a:p>
            <a:endParaRPr lang="en-US" dirty="0"/>
          </a:p>
          <a:p>
            <a:r>
              <a:rPr lang="en-US" dirty="0"/>
              <a:t>Vancouver, BC, CND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September 2020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85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3528009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#15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11/19-0219r0</a:t>
            </a:r>
          </a:p>
          <a:p>
            <a:endParaRPr lang="en-US" dirty="0"/>
          </a:p>
          <a:p>
            <a:r>
              <a:rPr lang="en-US" dirty="0"/>
              <a:t>Mover: </a:t>
            </a:r>
            <a:r>
              <a:rPr lang="en-US" dirty="0" err="1"/>
              <a:t>Xiaofei</a:t>
            </a:r>
            <a:endParaRPr lang="en-US" dirty="0"/>
          </a:p>
          <a:p>
            <a:r>
              <a:rPr lang="en-US" dirty="0"/>
              <a:t>Second: Hitoshi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86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62519808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#16</a:t>
            </a:r>
            <a:br>
              <a:rPr lang="en-US" dirty="0"/>
            </a:br>
            <a:r>
              <a:rPr lang="en-US" dirty="0"/>
              <a:t>Approve meeting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meeting minutes of the January 2019 face-to-face meeting as contained in document 11-19/0119r1.</a:t>
            </a:r>
          </a:p>
          <a:p>
            <a:endParaRPr lang="en-US" dirty="0"/>
          </a:p>
          <a:p>
            <a:r>
              <a:rPr lang="en-US" dirty="0"/>
              <a:t>Mover:	</a:t>
            </a:r>
            <a:r>
              <a:rPr lang="en-US" dirty="0" err="1"/>
              <a:t>Xiaofei</a:t>
            </a:r>
            <a:endParaRPr lang="en-US" dirty="0"/>
          </a:p>
          <a:p>
            <a:r>
              <a:rPr lang="en-US" dirty="0"/>
              <a:t>Second:	Hitoshi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87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89565322"/>
      </p:ext>
    </p:extLst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#17</a:t>
            </a:r>
            <a:br>
              <a:rPr lang="en-US" dirty="0"/>
            </a:br>
            <a:r>
              <a:rPr lang="en-US" dirty="0"/>
              <a:t>Approve telephone conference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</a:t>
            </a:r>
            <a:r>
              <a:rPr lang="en-US" dirty="0">
                <a:sym typeface="Wingdings" pitchFamily="2" charset="2"/>
              </a:rPr>
              <a:t>February 12</a:t>
            </a:r>
            <a:r>
              <a:rPr lang="en-US" baseline="30000" dirty="0">
                <a:sym typeface="Wingdings" pitchFamily="2" charset="2"/>
              </a:rPr>
              <a:t>th</a:t>
            </a:r>
            <a:r>
              <a:rPr lang="en-US" dirty="0">
                <a:sym typeface="Wingdings" pitchFamily="2" charset="2"/>
              </a:rPr>
              <a:t> 2019 teleconference minutes in document 11-19-0270r0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Mover:	</a:t>
            </a:r>
            <a:r>
              <a:rPr lang="en-US" dirty="0" err="1"/>
              <a:t>Xiaofei</a:t>
            </a:r>
            <a:endParaRPr lang="en-US" dirty="0"/>
          </a:p>
          <a:p>
            <a:r>
              <a:rPr lang="en-US" dirty="0"/>
              <a:t>Second:	Hitoshi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88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2020</a:t>
            </a:r>
            <a:endParaRPr lang="en-GB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3FB2F3A-A59F-4E9B-AC19-D22DA24DEA4E}"/>
              </a:ext>
            </a:extLst>
          </p:cNvPr>
          <p:cNvSpPr/>
          <p:nvPr/>
        </p:nvSpPr>
        <p:spPr>
          <a:xfrm>
            <a:off x="2450265" y="3198168"/>
            <a:ext cx="424346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Approved by unanimous consent</a:t>
            </a:r>
          </a:p>
        </p:txBody>
      </p:sp>
    </p:spTree>
    <p:extLst>
      <p:ext uri="{BB962C8B-B14F-4D97-AF65-F5344CB8AC3E}">
        <p14:creationId xmlns:p14="http://schemas.microsoft.com/office/powerpoint/2010/main" val="2599311754"/>
      </p:ext>
    </p:extLst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A016DE-FEE0-0C44-9D0E-92811EEBB6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#18</a:t>
            </a:r>
            <a:br>
              <a:rPr lang="en-US" dirty="0"/>
            </a:br>
            <a:r>
              <a:rPr lang="en-US" dirty="0"/>
              <a:t>Adoption of Functional Requirement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B6D88E-E2DE-FA46-AF74-60D725C108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additional functional requirements contained in 11-19/0446r3,</a:t>
            </a:r>
            <a:br>
              <a:rPr lang="en-US" dirty="0"/>
            </a:br>
            <a:r>
              <a:rPr lang="en-US" dirty="0"/>
              <a:t>and incorporate those requirements into the </a:t>
            </a:r>
            <a:r>
              <a:rPr lang="en-US" dirty="0" err="1"/>
              <a:t>TGbc</a:t>
            </a:r>
            <a:r>
              <a:rPr lang="en-US" dirty="0"/>
              <a:t> Functional Requirements Document (11-19/0151r1).</a:t>
            </a:r>
          </a:p>
          <a:p>
            <a:endParaRPr lang="en-US" dirty="0"/>
          </a:p>
          <a:p>
            <a:r>
              <a:rPr lang="en-US" dirty="0"/>
              <a:t>Moved:	</a:t>
            </a:r>
            <a:r>
              <a:rPr lang="en-US" dirty="0" err="1"/>
              <a:t>Bahar</a:t>
            </a:r>
            <a:r>
              <a:rPr lang="en-US" dirty="0"/>
              <a:t> Sadeghi </a:t>
            </a:r>
          </a:p>
          <a:p>
            <a:r>
              <a:rPr lang="en-US" dirty="0"/>
              <a:t>Second:		Hiroshi Mano</a:t>
            </a:r>
          </a:p>
          <a:p>
            <a:r>
              <a:rPr lang="en-US" dirty="0"/>
              <a:t>Y/N/A:		10/0/1 motion passes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94315F-8555-B84B-94B4-1ADD57A50A7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DACDBC-E421-8C41-B8C3-961FB12D2B2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B9298E0-468F-B14B-8648-D773DF9FB9A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511352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Motion #67</a:t>
            </a:r>
            <a:br>
              <a:rPr lang="en-US" sz="2800" dirty="0"/>
            </a:br>
            <a:r>
              <a:rPr lang="en-US" sz="2800" dirty="0"/>
              <a:t>Approval of speculative edits of the SFD &amp; Creation of D0.1 &amp; 10-day Comment Collection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/>
              <a:t>Move to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Approve the speculative edits of the SFD as contained in 11-20/0677r</a:t>
            </a:r>
            <a:r>
              <a:rPr lang="en-US" sz="1600" dirty="0">
                <a:solidFill>
                  <a:schemeClr val="accent6"/>
                </a:solidFill>
              </a:rPr>
              <a:t>2</a:t>
            </a:r>
            <a:r>
              <a:rPr lang="en-US" sz="1600" dirty="0">
                <a:solidFill>
                  <a:schemeClr val="tx1"/>
                </a:solidFill>
              </a:rPr>
              <a:t> and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Instruct the Editor to update the (approved) </a:t>
            </a:r>
            <a:r>
              <a:rPr lang="en-US" sz="1600" dirty="0" err="1">
                <a:solidFill>
                  <a:schemeClr val="tx1"/>
                </a:solidFill>
              </a:rPr>
              <a:t>TGbc</a:t>
            </a:r>
            <a:r>
              <a:rPr lang="en-US" sz="1600" dirty="0">
                <a:solidFill>
                  <a:schemeClr val="tx1"/>
                </a:solidFill>
              </a:rPr>
              <a:t> Specification Framework Document as contained in 11-19/1429r3 accordingly and create a new revision R4, and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Close the </a:t>
            </a:r>
            <a:r>
              <a:rPr lang="en-US" sz="1600" dirty="0" err="1">
                <a:solidFill>
                  <a:schemeClr val="tx1"/>
                </a:solidFill>
              </a:rPr>
              <a:t>TGbc</a:t>
            </a:r>
            <a:r>
              <a:rPr lang="en-US" sz="1600" dirty="0">
                <a:solidFill>
                  <a:schemeClr val="tx1"/>
                </a:solidFill>
              </a:rPr>
              <a:t> Specification Framework Document as contained in 11-19/1429r4 and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Instruct the Editor to convert the </a:t>
            </a:r>
            <a:r>
              <a:rPr lang="en-US" sz="1600" dirty="0" err="1">
                <a:solidFill>
                  <a:schemeClr val="tx1"/>
                </a:solidFill>
              </a:rPr>
              <a:t>TGbc</a:t>
            </a:r>
            <a:r>
              <a:rPr lang="en-US" sz="1600" dirty="0">
                <a:solidFill>
                  <a:schemeClr val="tx1"/>
                </a:solidFill>
              </a:rPr>
              <a:t> Specification Framework Document into a </a:t>
            </a:r>
            <a:r>
              <a:rPr lang="en-US" sz="1600" dirty="0" err="1">
                <a:solidFill>
                  <a:schemeClr val="tx1"/>
                </a:solidFill>
              </a:rPr>
              <a:t>TGbc</a:t>
            </a:r>
            <a:r>
              <a:rPr lang="en-US" sz="1600" dirty="0">
                <a:solidFill>
                  <a:schemeClr val="tx1"/>
                </a:solidFill>
              </a:rPr>
              <a:t> Draft D0.1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accent6"/>
                </a:solidFill>
              </a:rPr>
              <a:t>Authorize a 10-day ”Comment Collection” on D0.1</a:t>
            </a:r>
          </a:p>
          <a:p>
            <a:pPr marL="0" indent="0"/>
            <a:endParaRPr lang="en-US" sz="1600" dirty="0">
              <a:solidFill>
                <a:schemeClr val="tx1"/>
              </a:solidFill>
            </a:endParaRPr>
          </a:p>
          <a:p>
            <a:pPr marL="0" indent="0"/>
            <a:r>
              <a:rPr lang="en-GB" sz="1600" dirty="0"/>
              <a:t>Mover/Second:	Hitoshi Morioka / </a:t>
            </a:r>
            <a:r>
              <a:rPr lang="en-GB" sz="1600" dirty="0" err="1"/>
              <a:t>Xiaofei</a:t>
            </a:r>
            <a:r>
              <a:rPr lang="en-GB" sz="1600" dirty="0"/>
              <a:t> Wang</a:t>
            </a:r>
          </a:p>
          <a:p>
            <a:pPr marL="0" indent="0"/>
            <a:endParaRPr lang="en-US" sz="1600" dirty="0">
              <a:solidFill>
                <a:schemeClr val="tx1"/>
              </a:solidFill>
            </a:endParaRPr>
          </a:p>
          <a:p>
            <a:pPr marL="0" indent="0"/>
            <a:r>
              <a:rPr lang="en-US" sz="1600" dirty="0">
                <a:solidFill>
                  <a:schemeClr val="tx1"/>
                </a:solidFill>
              </a:rPr>
              <a:t>Yes / No / Abstain: Approved by unanimous consent</a:t>
            </a:r>
            <a:endParaRPr lang="en-US" sz="1600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2020</a:t>
            </a:r>
            <a:endParaRPr lang="en-GB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779FBFD-DCF7-9649-819B-7FE9457B2524}"/>
              </a:ext>
            </a:extLst>
          </p:cNvPr>
          <p:cNvSpPr txBox="1"/>
          <p:nvPr/>
        </p:nvSpPr>
        <p:spPr>
          <a:xfrm rot="1969673">
            <a:off x="6327723" y="4800474"/>
            <a:ext cx="278503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chemeClr val="accent6"/>
                </a:solidFill>
              </a:rPr>
              <a:t>Note: Motion text copied from 11-20/0935r1.</a:t>
            </a:r>
            <a:br>
              <a:rPr lang="en-US" sz="1800" dirty="0">
                <a:solidFill>
                  <a:schemeClr val="accent6"/>
                </a:solidFill>
              </a:rPr>
            </a:br>
            <a:r>
              <a:rPr lang="en-US" sz="1800" dirty="0">
                <a:solidFill>
                  <a:schemeClr val="accent6"/>
                </a:solidFill>
              </a:rPr>
              <a:t>Draft text approved by WG Chair</a:t>
            </a:r>
          </a:p>
          <a:p>
            <a:r>
              <a:rPr lang="en-US" sz="1800" dirty="0">
                <a:solidFill>
                  <a:schemeClr val="accent6"/>
                </a:solidFill>
              </a:rPr>
              <a:t>Addition in BLUE</a:t>
            </a:r>
          </a:p>
        </p:txBody>
      </p:sp>
    </p:spTree>
    <p:extLst>
      <p:ext uri="{BB962C8B-B14F-4D97-AF65-F5344CB8AC3E}">
        <p14:creationId xmlns:p14="http://schemas.microsoft.com/office/powerpoint/2010/main" val="728415278"/>
      </p:ext>
    </p:extLst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A016DE-FEE0-0C44-9D0E-92811EEBB6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#19</a:t>
            </a:r>
            <a:br>
              <a:rPr lang="en-US" dirty="0"/>
            </a:br>
            <a:r>
              <a:rPr lang="en-US" dirty="0" err="1"/>
              <a:t>TGbc</a:t>
            </a:r>
            <a:r>
              <a:rPr lang="en-US" dirty="0"/>
              <a:t> Use Case Document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B6D88E-E2DE-FA46-AF74-60D725C108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</a:t>
            </a:r>
            <a:r>
              <a:rPr lang="en-US" dirty="0" err="1"/>
              <a:t>TGbc</a:t>
            </a:r>
            <a:r>
              <a:rPr lang="en-US" dirty="0"/>
              <a:t> use case document 11-19/0268r4.</a:t>
            </a:r>
          </a:p>
          <a:p>
            <a:endParaRPr lang="en-US" dirty="0"/>
          </a:p>
          <a:p>
            <a:r>
              <a:rPr lang="en-US" dirty="0"/>
              <a:t>Moved:	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	Hiroshi Mano</a:t>
            </a:r>
          </a:p>
          <a:p>
            <a:r>
              <a:rPr lang="en-US" dirty="0"/>
              <a:t>Y/N/A:			11/0/0 motion passes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94315F-8555-B84B-94B4-1ADD57A50A7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DACDBC-E421-8C41-B8C3-961FB12D2B2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B9298E0-468F-B14B-8648-D773DF9FB9A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59528102"/>
      </p:ext>
    </p:extLst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#20 </a:t>
            </a:r>
            <a:br>
              <a:rPr lang="en-US" dirty="0"/>
            </a:br>
            <a:r>
              <a:rPr lang="en-US" dirty="0"/>
              <a:t>Authorize Telcons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2023863"/>
          </a:xfrm>
        </p:spPr>
        <p:txBody>
          <a:bodyPr/>
          <a:lstStyle/>
          <a:p>
            <a:r>
              <a:rPr lang="en-US" dirty="0"/>
              <a:t>Move to </a:t>
            </a:r>
            <a:r>
              <a:rPr lang="de-DE" dirty="0"/>
              <a:t>approve the following schedule of teleconferences and cancel the teleconference (already approved) for March 19th.</a:t>
            </a:r>
          </a:p>
          <a:p>
            <a:r>
              <a:rPr lang="de-DE" dirty="0"/>
              <a:t>Moved: Xiaofei Wang, Second: Peter Yee, Result unanimous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91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2020</a:t>
            </a:r>
            <a:endParaRPr lang="en-GB" dirty="0"/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8904292"/>
              </p:ext>
            </p:extLst>
          </p:nvPr>
        </p:nvGraphicFramePr>
        <p:xfrm>
          <a:off x="914400" y="4221088"/>
          <a:ext cx="74676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6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Group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Dates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Start 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Duration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TGbc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Tuesday April 9th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10:00h</a:t>
                      </a:r>
                      <a:r>
                        <a:rPr lang="en-US" baseline="0" dirty="0"/>
                        <a:t> 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 hour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38575720"/>
      </p:ext>
    </p:extLst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January 2019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#1 -- #14</a:t>
            </a:r>
          </a:p>
          <a:p>
            <a:r>
              <a:rPr lang="en-US" dirty="0"/>
              <a:t>Straw Polls #1 </a:t>
            </a:r>
            <a:r>
              <a:rPr lang="en-US"/>
              <a:t>-- #1</a:t>
            </a:r>
            <a:endParaRPr lang="en-US" dirty="0"/>
          </a:p>
          <a:p>
            <a:endParaRPr lang="en-US" dirty="0"/>
          </a:p>
          <a:p>
            <a:r>
              <a:rPr lang="en-US" dirty="0"/>
              <a:t>St. Louis, Missouri, USA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September 2020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92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5796221"/>
      </p:ext>
    </p:extLst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11/18-2124r2</a:t>
            </a:r>
          </a:p>
          <a:p>
            <a:endParaRPr lang="en-US" dirty="0"/>
          </a:p>
          <a:p>
            <a:r>
              <a:rPr lang="en-US" dirty="0"/>
              <a:t>Mover: Hiroshi Mano</a:t>
            </a:r>
          </a:p>
          <a:p>
            <a:r>
              <a:rPr lang="en-US" dirty="0"/>
              <a:t>Second: Hitoshi Morioka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93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24334103"/>
      </p:ext>
    </p:extLst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</a:t>
            </a:r>
            <a:br>
              <a:rPr lang="en-US" dirty="0"/>
            </a:br>
            <a:r>
              <a:rPr lang="en-US" dirty="0"/>
              <a:t>Approve meeting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meeting minutes of the previous face-to-face meeting as contained in document 11-18/1750r0.</a:t>
            </a:r>
          </a:p>
          <a:p>
            <a:endParaRPr lang="en-US" dirty="0"/>
          </a:p>
          <a:p>
            <a:r>
              <a:rPr lang="en-US" dirty="0"/>
              <a:t>Note: 		Motion is on consent agenda (see Motion #1)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94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56662998"/>
      </p:ext>
    </p:extLst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</a:t>
            </a:r>
            <a:br>
              <a:rPr lang="en-US" dirty="0"/>
            </a:br>
            <a:r>
              <a:rPr lang="en-US" dirty="0"/>
              <a:t>Approve telephone conference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telephone conference minutes of the previous face-to-face meeting as contained in document 11-18/2103r0.</a:t>
            </a:r>
          </a:p>
          <a:p>
            <a:endParaRPr lang="en-US" dirty="0"/>
          </a:p>
          <a:p>
            <a:r>
              <a:rPr lang="en-US" dirty="0"/>
              <a:t>Note: 		Motion is on consent agenda (see Motion #1)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95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72349864"/>
      </p:ext>
    </p:extLst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modified agenda for </a:t>
            </a:r>
            <a:r>
              <a:rPr lang="en-US" dirty="0" err="1"/>
              <a:t>TGbc</a:t>
            </a:r>
            <a:r>
              <a:rPr lang="en-US" dirty="0"/>
              <a:t> as contained in document 11/18-2124r3</a:t>
            </a:r>
          </a:p>
          <a:p>
            <a:endParaRPr lang="en-US" dirty="0"/>
          </a:p>
          <a:p>
            <a:r>
              <a:rPr lang="en-US" dirty="0"/>
              <a:t>Mover:	Stephen McCann</a:t>
            </a:r>
          </a:p>
          <a:p>
            <a:r>
              <a:rPr lang="en-US" dirty="0"/>
              <a:t>Second:	Hiroshi Mano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96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81309771"/>
      </p:ext>
    </p:extLst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4A602A-A98D-E544-AE72-63DB19070A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#5</a:t>
            </a:r>
            <a:br>
              <a:rPr lang="en-US" dirty="0"/>
            </a:br>
            <a:r>
              <a:rPr lang="en-US" dirty="0" err="1"/>
              <a:t>TGbc</a:t>
            </a:r>
            <a:r>
              <a:rPr lang="en-US" dirty="0"/>
              <a:t> Vice Chair Election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A1D001-F4FD-224C-8DDF-502F1E99CB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elect </a:t>
            </a:r>
          </a:p>
          <a:p>
            <a:r>
              <a:rPr lang="en-US" dirty="0"/>
              <a:t>			Hitoshi MORIOKA, SRC Software</a:t>
            </a:r>
          </a:p>
          <a:p>
            <a:r>
              <a:rPr lang="en-US" dirty="0"/>
              <a:t>	and</a:t>
            </a:r>
          </a:p>
          <a:p>
            <a:r>
              <a:rPr lang="en-US" dirty="0"/>
              <a:t>			Stephen </a:t>
            </a:r>
            <a:r>
              <a:rPr lang="en-US" dirty="0" err="1"/>
              <a:t>McCANN</a:t>
            </a:r>
            <a:r>
              <a:rPr lang="en-US" dirty="0"/>
              <a:t>, Blackberry</a:t>
            </a:r>
          </a:p>
          <a:p>
            <a:r>
              <a:rPr lang="en-US" dirty="0"/>
              <a:t>as </a:t>
            </a:r>
            <a:r>
              <a:rPr lang="en-US" dirty="0" err="1"/>
              <a:t>TGbc</a:t>
            </a:r>
            <a:r>
              <a:rPr lang="en-US" dirty="0"/>
              <a:t> Vice Chairs</a:t>
            </a:r>
          </a:p>
          <a:p>
            <a:endParaRPr lang="en-US" dirty="0"/>
          </a:p>
          <a:p>
            <a:r>
              <a:rPr lang="en-US" dirty="0"/>
              <a:t>Moved:	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Seconded:		Hiroshi Mano</a:t>
            </a:r>
          </a:p>
          <a:p>
            <a:r>
              <a:rPr lang="en-US" dirty="0"/>
              <a:t>Y/N/A:		6/0/0 – motion passes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5C0BB70-87CF-5340-9C39-DEE9BA68747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4F4D74-E3C2-3E47-AF3E-95F2FB321D5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33D504F-EEEF-9E49-97CC-64F5E9E65CF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61458897"/>
      </p:ext>
    </p:extLst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4A602A-A98D-E544-AE72-63DB19070A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#6</a:t>
            </a:r>
            <a:br>
              <a:rPr lang="en-US" dirty="0"/>
            </a:br>
            <a:r>
              <a:rPr lang="en-US" dirty="0" err="1"/>
              <a:t>TGbc</a:t>
            </a:r>
            <a:r>
              <a:rPr lang="en-US" dirty="0"/>
              <a:t> Secretary Confirmation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A1D001-F4FD-224C-8DDF-502F1E99CB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confirm </a:t>
            </a:r>
          </a:p>
          <a:p>
            <a:r>
              <a:rPr lang="en-US" dirty="0"/>
              <a:t>			</a:t>
            </a:r>
            <a:r>
              <a:rPr lang="en-US" dirty="0" err="1"/>
              <a:t>Xiaofei</a:t>
            </a:r>
            <a:r>
              <a:rPr lang="en-US" dirty="0"/>
              <a:t>, WANG, Interdigital</a:t>
            </a:r>
          </a:p>
          <a:p>
            <a:r>
              <a:rPr lang="en-US" dirty="0"/>
              <a:t>as the </a:t>
            </a:r>
            <a:r>
              <a:rPr lang="en-US" dirty="0" err="1"/>
              <a:t>TGbc</a:t>
            </a:r>
            <a:r>
              <a:rPr lang="en-US" dirty="0"/>
              <a:t> Secretary.</a:t>
            </a:r>
          </a:p>
          <a:p>
            <a:endParaRPr lang="en-US" dirty="0"/>
          </a:p>
          <a:p>
            <a:r>
              <a:rPr lang="en-US" dirty="0"/>
              <a:t>Moved:		Hiroshi Mano</a:t>
            </a:r>
          </a:p>
          <a:p>
            <a:r>
              <a:rPr lang="en-US" dirty="0"/>
              <a:t>Seconded:		Hitoshi Morioka</a:t>
            </a:r>
          </a:p>
          <a:p>
            <a:r>
              <a:rPr lang="en-US" dirty="0"/>
              <a:t>Y/N/A:		Motion approved by acclamation	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5C0BB70-87CF-5340-9C39-DEE9BA68747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4F4D74-E3C2-3E47-AF3E-95F2FB321D5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33D504F-EEEF-9E49-97CC-64F5E9E65CF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8275323"/>
      </p:ext>
    </p:extLst>
  </p:cSld>
  <p:clrMapOvr>
    <a:masterClrMapping/>
  </p:clrMapOvr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FBA514-A381-D440-B6E3-C5ADF795EA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#7</a:t>
            </a:r>
            <a:br>
              <a:rPr lang="en-US" dirty="0"/>
            </a:br>
            <a:r>
              <a:rPr lang="en-US" dirty="0"/>
              <a:t>802.11bc Selection Procedure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8EF6D6-9F14-8B4E-A3F9-1F90E66E89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adopt 11-19/0135r0 as the IEEE 802.11 </a:t>
            </a:r>
            <a:r>
              <a:rPr lang="en-US" dirty="0" err="1"/>
              <a:t>TGbc</a:t>
            </a:r>
            <a:r>
              <a:rPr lang="en-US" dirty="0"/>
              <a:t> Selection Procedure</a:t>
            </a:r>
          </a:p>
          <a:p>
            <a:endParaRPr lang="en-US" dirty="0"/>
          </a:p>
          <a:p>
            <a:r>
              <a:rPr lang="en-US" dirty="0"/>
              <a:t>Moved:		Hiroshi Mano</a:t>
            </a:r>
          </a:p>
          <a:p>
            <a:r>
              <a:rPr lang="en-US" dirty="0"/>
              <a:t>Second:		Hitoshi Morioka</a:t>
            </a:r>
          </a:p>
          <a:p>
            <a:r>
              <a:rPr lang="en-US" dirty="0"/>
              <a:t>Y/N/A:		4/0/1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2A7F6A0-B357-3B45-AD1F-44C0864046C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8D854E-C92A-E54F-801F-9ABEFF5F9AC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0D967ED-30A6-D14D-9340-ACACA9166EC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89174645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BCS-Chair-Slides-Templat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TGbc-Motion-Deck-Template" id="{ECB33585-1DA0-DB4C-90FD-69A13A3A7B22}" vid="{F4C3F58A-6086-1749-AE1C-61531CD19C9C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802-11-BCS-Chair-Slides-Template</Template>
  <TotalTime>13939</TotalTime>
  <Words>7006</Words>
  <Application>Microsoft Macintosh PowerPoint</Application>
  <PresentationFormat>On-screen Show (4:3)</PresentationFormat>
  <Paragraphs>1270</Paragraphs>
  <Slides>119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119</vt:i4>
      </vt:variant>
    </vt:vector>
  </HeadingPairs>
  <TitlesOfParts>
    <vt:vector size="123" baseType="lpstr">
      <vt:lpstr>Arial</vt:lpstr>
      <vt:lpstr>Times New Roman</vt:lpstr>
      <vt:lpstr>802-11-BCS-Chair-Slides-Template</vt:lpstr>
      <vt:lpstr>Document</vt:lpstr>
      <vt:lpstr>Motion Booklet for IEEE 802.11 TGbc</vt:lpstr>
      <vt:lpstr>Abstract</vt:lpstr>
      <vt:lpstr>Telcos between July and September 2020: Motions &amp; Straw Polls</vt:lpstr>
      <vt:lpstr>Straw Poll #22</vt:lpstr>
      <vt:lpstr>Straw Poll #21</vt:lpstr>
      <vt:lpstr>July 2020 Motions &amp; Straw Polls</vt:lpstr>
      <vt:lpstr>Motion #65 Approve Agenda</vt:lpstr>
      <vt:lpstr>Motion #66 Approval of Minutes</vt:lpstr>
      <vt:lpstr>Motion #67 Approval of speculative edits of the SFD &amp; Creation of D0.1 &amp; 10-day Comment Collection</vt:lpstr>
      <vt:lpstr>Motion #68 Approval of Timeline</vt:lpstr>
      <vt:lpstr>Telcos between March and July 2020: Motions &amp; Straw Polls</vt:lpstr>
      <vt:lpstr>Straw Poll #20</vt:lpstr>
      <vt:lpstr>Straw Poll #19</vt:lpstr>
      <vt:lpstr>Straw Poll #18</vt:lpstr>
      <vt:lpstr>Straw Poll #17</vt:lpstr>
      <vt:lpstr>Straw Poll #16</vt:lpstr>
      <vt:lpstr>Straw Poll #15</vt:lpstr>
      <vt:lpstr>Straw Poll #14</vt:lpstr>
      <vt:lpstr>Straw Poll #13</vt:lpstr>
      <vt:lpstr>Straw Poll #12</vt:lpstr>
      <vt:lpstr>Straw Poll #11</vt:lpstr>
      <vt:lpstr>Straw Poll #10</vt:lpstr>
      <vt:lpstr>January 2020 Motions &amp; Straw Polls</vt:lpstr>
      <vt:lpstr>Motion #56 Approve Agenda</vt:lpstr>
      <vt:lpstr>Motion #57  Approve meeting minutes</vt:lpstr>
      <vt:lpstr>Motion #58  Approve telephone conference minutes</vt:lpstr>
      <vt:lpstr>Motion #59 Approve Agenda</vt:lpstr>
      <vt:lpstr>Motion #60 Approve Agenda</vt:lpstr>
      <vt:lpstr>Motion #61</vt:lpstr>
      <vt:lpstr>Motion #62</vt:lpstr>
      <vt:lpstr>Motion #63 Approve Agenda</vt:lpstr>
      <vt:lpstr>Motion #64 Authorize Telcons</vt:lpstr>
      <vt:lpstr>November 2019 Motions &amp; Straw Polls</vt:lpstr>
      <vt:lpstr>Motion #44 Approve Agenda</vt:lpstr>
      <vt:lpstr>Motion #45  Approve meeting minutes</vt:lpstr>
      <vt:lpstr>Motion #46  Approve telephone conference minutes</vt:lpstr>
      <vt:lpstr>Motion #47 Modify Agenda</vt:lpstr>
      <vt:lpstr>Motion #48</vt:lpstr>
      <vt:lpstr>Straw Poll #4</vt:lpstr>
      <vt:lpstr>Straw Poll #5</vt:lpstr>
      <vt:lpstr>Motion #49</vt:lpstr>
      <vt:lpstr>Motion #50 Modify Agenda</vt:lpstr>
      <vt:lpstr>Straw Poll #6</vt:lpstr>
      <vt:lpstr>Straw Poll #7</vt:lpstr>
      <vt:lpstr>Straw Poll #8</vt:lpstr>
      <vt:lpstr>Straw Poll #9</vt:lpstr>
      <vt:lpstr>Motion #51</vt:lpstr>
      <vt:lpstr>Motion #52</vt:lpstr>
      <vt:lpstr>Motion #53</vt:lpstr>
      <vt:lpstr>Motion #54  Authorize Telcons</vt:lpstr>
      <vt:lpstr>Motion #55 TGbc Timeline</vt:lpstr>
      <vt:lpstr>September 2019 Motions &amp; Straw Polls</vt:lpstr>
      <vt:lpstr>Motion #33 Approve Agenda</vt:lpstr>
      <vt:lpstr>Motion #34  Approve meeting minutes</vt:lpstr>
      <vt:lpstr>Motion #35  Approve telephone conference minutes</vt:lpstr>
      <vt:lpstr>Motion #36</vt:lpstr>
      <vt:lpstr>Motion #37</vt:lpstr>
      <vt:lpstr>Motion #38</vt:lpstr>
      <vt:lpstr>Straw Poll #2</vt:lpstr>
      <vt:lpstr>Motion #39</vt:lpstr>
      <vt:lpstr>Motion #40 Approve Agenda</vt:lpstr>
      <vt:lpstr>Straw Poll #3</vt:lpstr>
      <vt:lpstr>Motion #41  Authorize Telcons</vt:lpstr>
      <vt:lpstr>Motion #42 Approve Agenda</vt:lpstr>
      <vt:lpstr>Motion #43</vt:lpstr>
      <vt:lpstr>July 2019 Motions &amp; Straw Polls</vt:lpstr>
      <vt:lpstr>Motion #26 Approve Agenda</vt:lpstr>
      <vt:lpstr>Motion #27  Approve meeting minutes</vt:lpstr>
      <vt:lpstr>Motion #28  Approve telephone conference minutes</vt:lpstr>
      <vt:lpstr>Motion #29</vt:lpstr>
      <vt:lpstr>Motion #30</vt:lpstr>
      <vt:lpstr>Motion #31</vt:lpstr>
      <vt:lpstr>Motion #32  Authorize Telcons</vt:lpstr>
      <vt:lpstr>May 2019 Motions &amp; Straw Polls</vt:lpstr>
      <vt:lpstr>Motion #16 Approve Agenda</vt:lpstr>
      <vt:lpstr>Motion #17 Approve meeting minutes</vt:lpstr>
      <vt:lpstr>Motion #18 Approve Agenda</vt:lpstr>
      <vt:lpstr>Motion #19</vt:lpstr>
      <vt:lpstr>Motion #20</vt:lpstr>
      <vt:lpstr>Motion #21</vt:lpstr>
      <vt:lpstr>Motion #22</vt:lpstr>
      <vt:lpstr>Motion #23</vt:lpstr>
      <vt:lpstr>Motion #24 Confirmation of Technical Editor</vt:lpstr>
      <vt:lpstr>Motion #25  Authorize Telcons</vt:lpstr>
      <vt:lpstr>March 2019 Motions &amp; Straw Polls</vt:lpstr>
      <vt:lpstr>Motion #15 Approve Agenda</vt:lpstr>
      <vt:lpstr>Motion #16 Approve meeting minutes</vt:lpstr>
      <vt:lpstr>Motion #17 Approve telephone conference minutes</vt:lpstr>
      <vt:lpstr>Motion #18 Adoption of Functional Requirement</vt:lpstr>
      <vt:lpstr>Motion #19 TGbc Use Case Document</vt:lpstr>
      <vt:lpstr>Motion #20  Authorize Telcons</vt:lpstr>
      <vt:lpstr>January 2019 Motions &amp; Straw Polls</vt:lpstr>
      <vt:lpstr>Motion #1 Approve Agenda</vt:lpstr>
      <vt:lpstr>Motion #2 Approve meeting minutes</vt:lpstr>
      <vt:lpstr>Motion #3 Approve telephone conference minutes</vt:lpstr>
      <vt:lpstr>Motion #4 Approve Agenda</vt:lpstr>
      <vt:lpstr>Motion #5 TGbc Vice Chair Election</vt:lpstr>
      <vt:lpstr>Motion #6 TGbc Secretary Confirmation</vt:lpstr>
      <vt:lpstr>Motion #7 802.11bc Selection Procedure</vt:lpstr>
      <vt:lpstr>Motion#8</vt:lpstr>
      <vt:lpstr>Motion#9 Adoption of Functional Requirement</vt:lpstr>
      <vt:lpstr>Motion #10 Approve Agenda</vt:lpstr>
      <vt:lpstr>Motion #11 Adoption of Functional Requirement</vt:lpstr>
      <vt:lpstr>Straw poll #1</vt:lpstr>
      <vt:lpstr>Motion #12 TGbc Use Case Document Template</vt:lpstr>
      <vt:lpstr>Motion #13 Authorize Telcons</vt:lpstr>
      <vt:lpstr>Motion #14 TGbc Timeline</vt:lpstr>
      <vt:lpstr>Month YEAR Motions &amp; Straw Polls</vt:lpstr>
      <vt:lpstr>Motion #&lt;yymm&gt;/01 Approve Agenda</vt:lpstr>
      <vt:lpstr>Motion #&lt;yymm&gt;/02  Approve meeting minutes</vt:lpstr>
      <vt:lpstr>Motion #&lt;yymm&gt;/02  Approve telephone conference minutes</vt:lpstr>
      <vt:lpstr>Motion #&lt;yymm&gt;/nn Authorize ad-hoc meetings</vt:lpstr>
      <vt:lpstr>Motion #&lt;yymm&gt;/nn  Authorize Telcons</vt:lpstr>
      <vt:lpstr>Motion #&lt;yymm&gt;/nn TGbc Timeline</vt:lpstr>
      <vt:lpstr>Motion Templates</vt:lpstr>
      <vt:lpstr>Motion #&lt;yymm&gt;/&lt;nn&gt; Approve Modification of Agenda</vt:lpstr>
      <vt:lpstr>Motion #&lt;yymm&gt;/&lt;nn&gt; Approve BCS PAR</vt:lpstr>
      <vt:lpstr>Motion #&lt;yymm&gt;/&lt;nn&gt; Approve BCS CSD</vt:lpstr>
      <vt:lpstr>References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Motion Booklet for IEEE 802.11 TGbc</dc:title>
  <dc:subject/>
  <dc:creator>Marc Emmelmann</dc:creator>
  <cp:keywords/>
  <dc:description/>
  <cp:lastModifiedBy>Emmelmann, Marc</cp:lastModifiedBy>
  <cp:revision>211</cp:revision>
  <cp:lastPrinted>1601-01-01T00:00:00Z</cp:lastPrinted>
  <dcterms:created xsi:type="dcterms:W3CDTF">2019-01-14T15:07:49Z</dcterms:created>
  <dcterms:modified xsi:type="dcterms:W3CDTF">2020-09-08T14:06:32Z</dcterms:modified>
  <cp:category/>
</cp:coreProperties>
</file>