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1"/>
  </p:notesMasterIdLst>
  <p:handoutMasterIdLst>
    <p:handoutMasterId r:id="rId112"/>
  </p:handoutMasterIdLst>
  <p:sldIdLst>
    <p:sldId id="256" r:id="rId2"/>
    <p:sldId id="257" r:id="rId3"/>
    <p:sldId id="399" r:id="rId4"/>
    <p:sldId id="409" r:id="rId5"/>
    <p:sldId id="408" r:id="rId6"/>
    <p:sldId id="407" r:id="rId7"/>
    <p:sldId id="406" r:id="rId8"/>
    <p:sldId id="405" r:id="rId9"/>
    <p:sldId id="404" r:id="rId10"/>
    <p:sldId id="403" r:id="rId11"/>
    <p:sldId id="401" r:id="rId12"/>
    <p:sldId id="402" r:id="rId13"/>
    <p:sldId id="389" r:id="rId14"/>
    <p:sldId id="390" r:id="rId15"/>
    <p:sldId id="391" r:id="rId16"/>
    <p:sldId id="392" r:id="rId17"/>
    <p:sldId id="393" r:id="rId18"/>
    <p:sldId id="394" r:id="rId19"/>
    <p:sldId id="395" r:id="rId20"/>
    <p:sldId id="396" r:id="rId21"/>
    <p:sldId id="398" r:id="rId22"/>
    <p:sldId id="397" r:id="rId23"/>
    <p:sldId id="370" r:id="rId24"/>
    <p:sldId id="371" r:id="rId25"/>
    <p:sldId id="372" r:id="rId26"/>
    <p:sldId id="373" r:id="rId27"/>
    <p:sldId id="377" r:id="rId28"/>
    <p:sldId id="376" r:id="rId29"/>
    <p:sldId id="378" r:id="rId30"/>
    <p:sldId id="379" r:id="rId31"/>
    <p:sldId id="380" r:id="rId32"/>
    <p:sldId id="381" r:id="rId33"/>
    <p:sldId id="383" r:id="rId34"/>
    <p:sldId id="385" r:id="rId35"/>
    <p:sldId id="386" r:id="rId36"/>
    <p:sldId id="384" r:id="rId37"/>
    <p:sldId id="382" r:id="rId38"/>
    <p:sldId id="387" r:id="rId39"/>
    <p:sldId id="388" r:id="rId40"/>
    <p:sldId id="374" r:id="rId41"/>
    <p:sldId id="375" r:id="rId42"/>
    <p:sldId id="355" r:id="rId43"/>
    <p:sldId id="356" r:id="rId44"/>
    <p:sldId id="357" r:id="rId45"/>
    <p:sldId id="358" r:id="rId46"/>
    <p:sldId id="360" r:id="rId47"/>
    <p:sldId id="361" r:id="rId48"/>
    <p:sldId id="362" r:id="rId49"/>
    <p:sldId id="363" r:id="rId50"/>
    <p:sldId id="364" r:id="rId51"/>
    <p:sldId id="365" r:id="rId52"/>
    <p:sldId id="366" r:id="rId53"/>
    <p:sldId id="359" r:id="rId54"/>
    <p:sldId id="369" r:id="rId55"/>
    <p:sldId id="367" r:id="rId56"/>
    <p:sldId id="345" r:id="rId57"/>
    <p:sldId id="346" r:id="rId58"/>
    <p:sldId id="347" r:id="rId59"/>
    <p:sldId id="348" r:id="rId60"/>
    <p:sldId id="352" r:id="rId61"/>
    <p:sldId id="353" r:id="rId62"/>
    <p:sldId id="354" r:id="rId63"/>
    <p:sldId id="350" r:id="rId64"/>
    <p:sldId id="331" r:id="rId65"/>
    <p:sldId id="332" r:id="rId66"/>
    <p:sldId id="333" r:id="rId67"/>
    <p:sldId id="341" r:id="rId68"/>
    <p:sldId id="338" r:id="rId69"/>
    <p:sldId id="339" r:id="rId70"/>
    <p:sldId id="342" r:id="rId71"/>
    <p:sldId id="343" r:id="rId72"/>
    <p:sldId id="344" r:id="rId73"/>
    <p:sldId id="340" r:id="rId74"/>
    <p:sldId id="336" r:id="rId75"/>
    <p:sldId id="322" r:id="rId76"/>
    <p:sldId id="323" r:id="rId77"/>
    <p:sldId id="324" r:id="rId78"/>
    <p:sldId id="325" r:id="rId79"/>
    <p:sldId id="329" r:id="rId80"/>
    <p:sldId id="330" r:id="rId81"/>
    <p:sldId id="327" r:id="rId82"/>
    <p:sldId id="303" r:id="rId83"/>
    <p:sldId id="305" r:id="rId84"/>
    <p:sldId id="306" r:id="rId85"/>
    <p:sldId id="307" r:id="rId86"/>
    <p:sldId id="311" r:id="rId87"/>
    <p:sldId id="308" r:id="rId88"/>
    <p:sldId id="309" r:id="rId89"/>
    <p:sldId id="310" r:id="rId90"/>
    <p:sldId id="312" r:id="rId91"/>
    <p:sldId id="314" r:id="rId92"/>
    <p:sldId id="317" r:id="rId93"/>
    <p:sldId id="318" r:id="rId94"/>
    <p:sldId id="320" r:id="rId95"/>
    <p:sldId id="319" r:id="rId96"/>
    <p:sldId id="315" r:id="rId97"/>
    <p:sldId id="316" r:id="rId98"/>
    <p:sldId id="321" r:id="rId99"/>
    <p:sldId id="271" r:id="rId100"/>
    <p:sldId id="272" r:id="rId101"/>
    <p:sldId id="274" r:id="rId102"/>
    <p:sldId id="298" r:id="rId103"/>
    <p:sldId id="299" r:id="rId104"/>
    <p:sldId id="293" r:id="rId105"/>
    <p:sldId id="297" r:id="rId106"/>
    <p:sldId id="300" r:id="rId107"/>
    <p:sldId id="301" r:id="rId108"/>
    <p:sldId id="302" r:id="rId109"/>
    <p:sldId id="264" r:id="rId1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20-03 to 2020-xx Telcos" id="{2E48E407-5365-6F40-96CC-8CE045B5DC5D}">
          <p14:sldIdLst>
            <p14:sldId id="399"/>
            <p14:sldId id="409"/>
            <p14:sldId id="408"/>
            <p14:sldId id="407"/>
            <p14:sldId id="406"/>
            <p14:sldId id="405"/>
            <p14:sldId id="404"/>
            <p14:sldId id="403"/>
            <p14:sldId id="401"/>
            <p14:sldId id="402"/>
          </p14:sldIdLst>
        </p14:section>
        <p14:section name="2020-01-13 Irvina, CA, USA" id="{640652FB-F0E8-F648-A4B7-6075F473DE37}">
          <p14:sldIdLst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398"/>
            <p14:sldId id="397"/>
          </p14:sldIdLst>
        </p14:section>
        <p14:section name="2019-11-11 Waikoloa, HI, USA" id="{45759C9E-248C-6148-966D-6B3FF375F094}">
          <p14:sldIdLst>
            <p14:sldId id="370"/>
            <p14:sldId id="371"/>
            <p14:sldId id="372"/>
            <p14:sldId id="373"/>
            <p14:sldId id="377"/>
            <p14:sldId id="376"/>
            <p14:sldId id="378"/>
            <p14:sldId id="379"/>
            <p14:sldId id="380"/>
            <p14:sldId id="381"/>
            <p14:sldId id="383"/>
            <p14:sldId id="385"/>
            <p14:sldId id="386"/>
            <p14:sldId id="384"/>
            <p14:sldId id="382"/>
            <p14:sldId id="387"/>
            <p14:sldId id="388"/>
            <p14:sldId id="374"/>
            <p14:sldId id="375"/>
          </p14:sldIdLst>
        </p14:section>
        <p14:section name="2019-09-15 Hanoi, Vietnam" id="{E39C1014-80DD-D24E-81BF-AF0B13C8DA5D}">
          <p14:sldIdLst>
            <p14:sldId id="355"/>
            <p14:sldId id="356"/>
            <p14:sldId id="357"/>
            <p14:sldId id="358"/>
            <p14:sldId id="360"/>
            <p14:sldId id="361"/>
            <p14:sldId id="362"/>
            <p14:sldId id="363"/>
            <p14:sldId id="364"/>
            <p14:sldId id="365"/>
            <p14:sldId id="366"/>
            <p14:sldId id="359"/>
            <p14:sldId id="369"/>
            <p14:sldId id="367"/>
          </p14:sldIdLst>
        </p14:section>
        <p14:section name="2019-07-14 Vienna, AT" id="{7F46FC5A-E04F-E74E-B8D6-5188AAEAD9E5}">
          <p14:sldIdLst>
            <p14:sldId id="345"/>
            <p14:sldId id="346"/>
            <p14:sldId id="347"/>
            <p14:sldId id="348"/>
            <p14:sldId id="352"/>
            <p14:sldId id="353"/>
            <p14:sldId id="354"/>
            <p14:sldId id="350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31" autoAdjust="0"/>
    <p:restoredTop sz="86385"/>
  </p:normalViewPr>
  <p:slideViewPr>
    <p:cSldViewPr>
      <p:cViewPr varScale="1">
        <p:scale>
          <a:sx n="108" d="100"/>
          <a:sy n="108" d="100"/>
        </p:scale>
        <p:origin x="872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handoutMaster" Target="handoutMasters/handoutMaster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presProps" Target="presProp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June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June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June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June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June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June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June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June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June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June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June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802.11-18/2123r14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2020-06-23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3218695"/>
              </p:ext>
            </p:extLst>
          </p:nvPr>
        </p:nvGraphicFramePr>
        <p:xfrm>
          <a:off x="504825" y="2286000"/>
          <a:ext cx="8039100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4" name="Document" r:id="rId4" imgW="8261444" imgH="2516318" progId="Word.Document.8">
                  <p:embed/>
                </p:oleObj>
              </mc:Choice>
              <mc:Fallback>
                <p:oleObj name="Document" r:id="rId4" imgW="8261444" imgH="2516318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2286000"/>
                        <a:ext cx="8039100" cy="244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11-20/0040r7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6 -- no: 0  --  abstain: 2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531857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11-20/0025r4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(taking 11-19/1429r3 as a baseline).</a:t>
            </a:r>
          </a:p>
          <a:p>
            <a:endParaRPr lang="en-US" sz="2000" dirty="0"/>
          </a:p>
          <a:p>
            <a:r>
              <a:rPr lang="en-US" sz="2000" dirty="0"/>
              <a:t>Result:  yes</a:t>
            </a:r>
            <a:r>
              <a:rPr lang="en-US" sz="2000"/>
              <a:t>:  4 -- no: 0  </a:t>
            </a:r>
            <a:r>
              <a:rPr lang="en-US" sz="2000" dirty="0"/>
              <a:t>--  </a:t>
            </a:r>
            <a:r>
              <a:rPr lang="en-US" sz="2000"/>
              <a:t>abstain: 4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909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#xx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XXX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(11-20/677, </a:t>
            </a:r>
            <a:r>
              <a:rPr lang="en-GB" sz="2000" dirty="0"/>
              <a:t>Speculative Updates</a:t>
            </a:r>
            <a:r>
              <a:rPr lang="en-US" sz="2000" dirty="0"/>
              <a:t>).</a:t>
            </a:r>
          </a:p>
          <a:p>
            <a:endParaRPr lang="en-US" sz="2000" dirty="0"/>
          </a:p>
          <a:p>
            <a:r>
              <a:rPr lang="en-US" sz="2000" dirty="0"/>
              <a:t>Result:  yes</a:t>
            </a:r>
            <a:r>
              <a:rPr lang="en-US" sz="2000"/>
              <a:t>:  xxx </a:t>
            </a:r>
            <a:r>
              <a:rPr lang="en-US" sz="2000" dirty="0"/>
              <a:t>-- no</a:t>
            </a:r>
            <a:r>
              <a:rPr lang="en-US" sz="2000"/>
              <a:t>: xxx  </a:t>
            </a:r>
            <a:r>
              <a:rPr lang="en-US" sz="2000" dirty="0"/>
              <a:t>--  abstain</a:t>
            </a:r>
            <a:r>
              <a:rPr lang="en-US" sz="2000"/>
              <a:t>: xxx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43837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#56 -- #64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Irvine, CA,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June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025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11/19-2138r2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8770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11-19/1689r0.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4071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</a:t>
            </a:r>
            <a:r>
              <a:rPr lang="en-US"/>
              <a:t>document 11-19/2108r0 and 11-19/2111r0.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6179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</a:t>
            </a:r>
            <a:r>
              <a:rPr lang="en-US"/>
              <a:t>document 11/19-2138r3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0282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11/19-2138r4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9940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11-20/38r1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Hitoshi Morioka</a:t>
            </a:r>
          </a:p>
          <a:p>
            <a:pPr marL="0" indent="0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10 – 0 -2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260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11-20/149r0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pPr marL="0" indent="0"/>
            <a:r>
              <a:rPr lang="en-US" dirty="0"/>
              <a:t>Second: Carol Ansley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11 – 0 – 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0926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11/19-2138r5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43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#64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r>
              <a:rPr lang="en-US" dirty="0"/>
              <a:t> 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66326"/>
              </p:ext>
            </p:extLst>
          </p:nvPr>
        </p:nvGraphicFramePr>
        <p:xfrm>
          <a:off x="914400" y="422108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Feb 11, 25, 2020</a:t>
                      </a:r>
                    </a:p>
                    <a:p>
                      <a:r>
                        <a:rPr lang="en-US" dirty="0"/>
                        <a:t>Mar 10,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10:00AM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7465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#44 -- #55</a:t>
            </a:r>
          </a:p>
          <a:p>
            <a:r>
              <a:rPr lang="en-US" dirty="0"/>
              <a:t>Straw Polls #4 </a:t>
            </a:r>
            <a:r>
              <a:rPr lang="en-US"/>
              <a:t>-- #9</a:t>
            </a:r>
            <a:endParaRPr lang="en-US" dirty="0"/>
          </a:p>
          <a:p>
            <a:endParaRPr lang="en-US" dirty="0"/>
          </a:p>
          <a:p>
            <a:r>
              <a:rPr lang="en-US" dirty="0"/>
              <a:t>Waikoloa, HI,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June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422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11/19-1747r1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083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#45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11-19/1370r0.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4573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#46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11-19/1687r0.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8727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#47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5700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11-19/1976r2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Antonio de la Oliva</a:t>
            </a:r>
          </a:p>
          <a:p>
            <a:r>
              <a:rPr lang="en-US" dirty="0"/>
              <a:t>Y/N/A:	9-0-3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5654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3C6D-FFAE-AB45-AB17-571F6D57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2A62-9021-D740-AEF8-FE9AE224B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802.11bc amendment enable a mechanism to provide service information through periodic frame transmission?</a:t>
            </a:r>
          </a:p>
          <a:p>
            <a:endParaRPr lang="en-US" dirty="0"/>
          </a:p>
          <a:p>
            <a:r>
              <a:rPr lang="en-US" dirty="0"/>
              <a:t>Yes		-- 6</a:t>
            </a:r>
          </a:p>
          <a:p>
            <a:r>
              <a:rPr lang="en-US" dirty="0"/>
              <a:t>No			-- 1</a:t>
            </a:r>
          </a:p>
          <a:p>
            <a:r>
              <a:rPr lang="en-US" dirty="0"/>
              <a:t>Abstain	-- 7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– refers to 11-19/2017r0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9BB50-AFB5-2549-957F-F726DAA982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D2880-D853-104E-BC0D-749B0126A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C2030F-3E7B-0344-BD24-64A100A07A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88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March and XXX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</a:t>
            </a:r>
            <a:r>
              <a:rPr lang="en-US"/>
              <a:t>#10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June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6792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IEEE 802.11bc amendment provide mechanisms to have different origin authentication keys per service?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Yes		--	8</a:t>
            </a:r>
          </a:p>
          <a:p>
            <a:pPr marL="457200" indent="-457200">
              <a:buAutoNum type="arabicPeriod"/>
            </a:pPr>
            <a:r>
              <a:rPr lang="en-US" dirty="0"/>
              <a:t>No			--	0</a:t>
            </a:r>
          </a:p>
          <a:p>
            <a:pPr marL="457200" indent="-457200">
              <a:buAutoNum type="arabicPeriod"/>
            </a:pPr>
            <a:r>
              <a:rPr lang="en-US" dirty="0"/>
              <a:t>Abstain	--	3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11-19/1978r0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1353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11-19/1801r6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Abhishek </a:t>
            </a:r>
            <a:r>
              <a:rPr lang="en-US" dirty="0" err="1"/>
              <a:t>Patil</a:t>
            </a:r>
            <a:endParaRPr lang="en-US" dirty="0"/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8-0-0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9300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#50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11-19/1747r3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3317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uplink use case?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-- 4</a:t>
            </a:r>
          </a:p>
          <a:p>
            <a:pPr marL="0" indent="0"/>
            <a:r>
              <a:rPr lang="en-US" dirty="0"/>
              <a:t>No		-- 1</a:t>
            </a:r>
          </a:p>
          <a:p>
            <a:pPr marL="0" indent="0"/>
            <a:r>
              <a:rPr lang="en-US" dirty="0"/>
              <a:t>Abstain -- 0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0413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downlink use case?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1</a:t>
            </a:r>
          </a:p>
          <a:p>
            <a:pPr marL="0" indent="0"/>
            <a:r>
              <a:rPr lang="en-US" dirty="0"/>
              <a:t>No			--	2</a:t>
            </a:r>
          </a:p>
          <a:p>
            <a:pPr marL="0" indent="0"/>
            <a:r>
              <a:rPr lang="en-US" dirty="0"/>
              <a:t>Abstain	--	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0576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we define an </a:t>
            </a:r>
            <a:r>
              <a:rPr lang="en-US" dirty="0" err="1"/>
              <a:t>eBCS</a:t>
            </a:r>
            <a:r>
              <a:rPr lang="en-US" dirty="0"/>
              <a:t> frame, which only carries data (plus signature)?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4</a:t>
            </a:r>
          </a:p>
          <a:p>
            <a:pPr marL="0" indent="0"/>
            <a:r>
              <a:rPr lang="en-US" dirty="0"/>
              <a:t>No			--	0</a:t>
            </a:r>
          </a:p>
          <a:p>
            <a:pPr marL="0" indent="0"/>
            <a:r>
              <a:rPr lang="en-US" dirty="0"/>
              <a:t>Abstain	--	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3582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for the uplink case, data always be piggy-backed?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r>
              <a:rPr lang="en-US" dirty="0"/>
              <a:t>Clarification: for cases in which public key </a:t>
            </a:r>
            <a:r>
              <a:rPr lang="en-US" dirty="0" err="1"/>
              <a:t>auth</a:t>
            </a:r>
            <a:r>
              <a:rPr lang="en-US" dirty="0"/>
              <a:t> is not applied, this question does not apply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	1</a:t>
            </a:r>
          </a:p>
          <a:p>
            <a:pPr marL="0" indent="0"/>
            <a:r>
              <a:rPr lang="en-US" dirty="0"/>
              <a:t>No			--		0</a:t>
            </a:r>
          </a:p>
          <a:p>
            <a:pPr marL="0" indent="0"/>
            <a:r>
              <a:rPr lang="en-US" dirty="0"/>
              <a:t>Abstain	--	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710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11-19/2037r2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6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84629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11-19/2036r4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4 – 0 – 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6474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changes to the SFD (track changes in doc) as contained in 11-19/2069r1</a:t>
            </a:r>
          </a:p>
          <a:p>
            <a:r>
              <a:rPr lang="en-US" dirty="0"/>
              <a:t>And instruct the Editor to apply them to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4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55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11-20/0039r2 </a:t>
            </a:r>
            <a:r>
              <a:rPr lang="de-DE" dirty="0" err="1"/>
              <a:t>and</a:t>
            </a:r>
            <a:r>
              <a:rPr lang="de-DE" dirty="0"/>
              <a:t> 11-20/932r1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16375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#54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Stephen McCann</a:t>
            </a:r>
          </a:p>
          <a:p>
            <a:r>
              <a:rPr lang="en-US" dirty="0"/>
              <a:t>Second: Antonio de la Oliva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305598"/>
              </p:ext>
            </p:extLst>
          </p:nvPr>
        </p:nvGraphicFramePr>
        <p:xfrm>
          <a:off x="914400" y="4221088"/>
          <a:ext cx="74676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Nov 26th</a:t>
                      </a:r>
                    </a:p>
                    <a:p>
                      <a:r>
                        <a:rPr lang="en-US" dirty="0"/>
                        <a:t>Dec 10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Jan 7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38740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updates as shown on slide 31 of document 11-19/1748r1.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Hitoshi Morioka</a:t>
            </a:r>
          </a:p>
          <a:p>
            <a:pPr>
              <a:buFont typeface="Arial"/>
              <a:buChar char="•"/>
            </a:pPr>
            <a:r>
              <a:rPr lang="en-US" dirty="0"/>
              <a:t>Y/N/A:		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7751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#33 -- #43</a:t>
            </a:r>
          </a:p>
          <a:p>
            <a:r>
              <a:rPr lang="en-US" dirty="0"/>
              <a:t>Straw Polls #2 -- #3</a:t>
            </a:r>
          </a:p>
          <a:p>
            <a:endParaRPr lang="en-US" dirty="0"/>
          </a:p>
          <a:p>
            <a:r>
              <a:rPr lang="en-US" dirty="0"/>
              <a:t>Hanoi, Vietnam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June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139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11/19-1426r2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48469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11-19/1005r0.</a:t>
            </a:r>
          </a:p>
          <a:p>
            <a:endParaRPr lang="en-US" dirty="0"/>
          </a:p>
          <a:p>
            <a:r>
              <a:rPr lang="en-US" dirty="0"/>
              <a:t>Note: 		Motion is on consent agenda (see Motion #33)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3428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11-19/1369r0.</a:t>
            </a:r>
          </a:p>
          <a:p>
            <a:endParaRPr lang="en-US" dirty="0"/>
          </a:p>
          <a:p>
            <a:r>
              <a:rPr lang="en-US" dirty="0"/>
              <a:t>Note: 		Motion is on consent agenda (see </a:t>
            </a:r>
            <a:r>
              <a:rPr lang="en-US"/>
              <a:t>Motion #33)</a:t>
            </a:r>
            <a:endParaRPr lang="en-US" dirty="0"/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92188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slide 6 of 11-19/1506r1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6 / 0 / 4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66997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page 2 of 11-19/1311r1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3 / 0 / 8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4321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11-19/1643r0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7 / 0 / 3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7598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33AF-BCF1-D648-B2F7-A050CE1B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8315-68F1-C74A-A2DE-D0DCA3932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802.11bc amendment enable at least one of A-MSDU or A-MPDU operation to work for broadcast frames?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-- 6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-- 0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-- 5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347E-76FF-9E46-A19E-0B4D022C7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48CE-FD4D-424A-BA32-F0F2704E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673649-8B24-2D44-9EDA-9954B77402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7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Referring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11-20/0039r1: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For</a:t>
            </a:r>
            <a:r>
              <a:rPr lang="de-DE" dirty="0"/>
              <a:t> HLSA, </a:t>
            </a:r>
            <a:r>
              <a:rPr lang="de-DE" dirty="0" err="1"/>
              <a:t>which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1.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certifiicate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included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2.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(</a:t>
            </a:r>
            <a:r>
              <a:rPr lang="de-DE" dirty="0" err="1"/>
              <a:t>never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3.	Not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Info. Higher </a:t>
            </a:r>
            <a:r>
              <a:rPr lang="de-DE" dirty="0" err="1"/>
              <a:t>layer</a:t>
            </a:r>
            <a:r>
              <a:rPr lang="de-DE" dirty="0"/>
              <a:t> </a:t>
            </a:r>
            <a:r>
              <a:rPr lang="de-DE" dirty="0" err="1"/>
              <a:t>advertises</a:t>
            </a:r>
            <a:r>
              <a:rPr lang="de-DE" dirty="0"/>
              <a:t> in </a:t>
            </a:r>
            <a:r>
              <a:rPr lang="de-DE" dirty="0" err="1"/>
              <a:t>eBCS</a:t>
            </a:r>
            <a:r>
              <a:rPr lang="de-DE" dirty="0"/>
              <a:t> Data.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4		Need </a:t>
            </a:r>
            <a:r>
              <a:rPr lang="de-DE" dirty="0" err="1"/>
              <a:t>more</a:t>
            </a:r>
            <a:r>
              <a:rPr lang="de-DE" dirty="0"/>
              <a:t> time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consider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1 –  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2 –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3 –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4 -- 3</a:t>
            </a:r>
            <a:br>
              <a:rPr lang="de-DE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51977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994-C20B-294D-8AA4-FBF3A424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2A63-4922-4E47-A295-26480969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accept the following functional requirement </a:t>
            </a:r>
            <a:br>
              <a:rPr lang="en-US" dirty="0"/>
            </a:br>
            <a:r>
              <a:rPr lang="en-US" dirty="0"/>
              <a:t>and to instruct the editor to add it to the  </a:t>
            </a:r>
            <a:r>
              <a:rPr lang="en-US" dirty="0" err="1"/>
              <a:t>TGbc</a:t>
            </a:r>
            <a:r>
              <a:rPr lang="en-US" dirty="0"/>
              <a:t> Functional Requirement Document:</a:t>
            </a:r>
          </a:p>
          <a:p>
            <a:pPr lvl="1"/>
            <a:r>
              <a:rPr lang="en-US" sz="1800" dirty="0" err="1"/>
              <a:t>TGbc</a:t>
            </a:r>
            <a:r>
              <a:rPr lang="en-US" sz="1800" dirty="0"/>
              <a:t> R3.6.xx: The 802.11bc amendment shall provide a mechanism for aggregating frames for broadcasting.</a:t>
            </a:r>
          </a:p>
          <a:p>
            <a:r>
              <a:rPr lang="en-US" sz="2000" dirty="0"/>
              <a:t>Mover:		Stephen McCann</a:t>
            </a:r>
          </a:p>
          <a:p>
            <a:r>
              <a:rPr lang="en-US" sz="2000" dirty="0"/>
              <a:t>Second:		Antonio de la Oliva</a:t>
            </a:r>
          </a:p>
          <a:p>
            <a:r>
              <a:rPr lang="en-US" sz="2000" dirty="0"/>
              <a:t>Y/N/A:		5 / 0 / 4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2BFB-C396-534D-807E-CD1503804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E4DD-225B-7443-8C86-D9970B7F2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23322A-330A-A048-8F3D-8DAD4D5D1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33673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6263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3050D-DA00-7946-9BD9-84700F09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9248-85BF-9F44-AD57-79204F086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frame type do you prefer to use for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frame? [refers to 11-19/1506r2]</a:t>
            </a:r>
          </a:p>
          <a:p>
            <a:endParaRPr lang="en-US" altLang="ja-JP" dirty="0"/>
          </a:p>
          <a:p>
            <a:pPr marL="457200" indent="-457200">
              <a:buAutoNum type="arabicParenR"/>
            </a:pPr>
            <a:r>
              <a:rPr kumimoji="1" lang="en-US" altLang="ja-JP" dirty="0"/>
              <a:t>Data frame  -- 8</a:t>
            </a:r>
          </a:p>
          <a:p>
            <a:pPr marL="457200" indent="-457200">
              <a:buAutoNum type="arabicParenR"/>
            </a:pPr>
            <a:r>
              <a:rPr lang="en-US" altLang="ja-JP" dirty="0"/>
              <a:t>Public Action frame -- 0</a:t>
            </a:r>
          </a:p>
          <a:p>
            <a:pPr marL="457200" indent="-457200">
              <a:buAutoNum type="arabicParenR"/>
            </a:pPr>
            <a:r>
              <a:rPr lang="en-US" altLang="ja-JP" dirty="0"/>
              <a:t>Mixture of Public Action frames and Data frames -- 8</a:t>
            </a:r>
          </a:p>
          <a:p>
            <a:pPr marL="457200" indent="-457200">
              <a:buAutoNum type="arabicParenR"/>
            </a:pPr>
            <a:r>
              <a:rPr kumimoji="1" lang="en-US" altLang="ja-JP" dirty="0"/>
              <a:t>Other frame type -- 1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C8862-BF90-7F4C-B97D-DCDDE982D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704-BE6D-EA4A-B613-FF5E1B358E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37167F-F7AC-A44D-846D-37CD0060B4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4903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Second: Stephen McCann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44047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</a:t>
                      </a:r>
                      <a:r>
                        <a:rPr lang="en-US"/>
                        <a:t>October 29th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283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11/19-1426r5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1948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D94F-6A86-8B4A-B176-EA766C933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8BEA2-C0B0-194E-B382-37AA1A0FB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Removal of duplicate Functional Requirement</a:t>
            </a:r>
          </a:p>
          <a:p>
            <a:endParaRPr lang="en-US" dirty="0"/>
          </a:p>
          <a:p>
            <a:r>
              <a:rPr lang="en-US" dirty="0"/>
              <a:t>Move to remove functional requirement R3.4.3 from the FR Document (11-19/0151r4).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 / 0 / 0 – </a:t>
            </a:r>
            <a:r>
              <a:rPr lang="en-US"/>
              <a:t>motion passes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DCF42-9E24-1A48-AD25-A651E323F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A356-9D19-1A47-9AE2-3E512B008C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A5282A-1619-0F46-B0ED-B03741D91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61910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#26 -- #32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Vienna, 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June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6031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11/19-0943r1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97945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11-19/0819r0.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3068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11-19/1004r0.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0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9.6.33 (</a:t>
            </a:r>
            <a:r>
              <a:rPr lang="en-GB" dirty="0" err="1"/>
              <a:t>eBCS</a:t>
            </a:r>
            <a:r>
              <a:rPr lang="en-GB" dirty="0"/>
              <a:t> Service Advertisement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can advertise a schedule (periodicity and duration) of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/>
              <a:t>Yes: 6</a:t>
            </a:r>
            <a:r>
              <a:rPr lang="en-US" dirty="0"/>
              <a:t>	</a:t>
            </a:r>
            <a:r>
              <a:rPr lang="en-US"/>
              <a:t>No: 0</a:t>
            </a:r>
            <a:r>
              <a:rPr lang="en-US" dirty="0"/>
              <a:t>	</a:t>
            </a:r>
            <a:r>
              <a:rPr lang="en-US"/>
              <a:t>Abstain: 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58589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0261-D25D-3D46-BE96-9D768AC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636F-81B8-AB47-9263-7E4BED3C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changes to the </a:t>
            </a:r>
            <a:r>
              <a:rPr lang="en-US" dirty="0" err="1"/>
              <a:t>TGbc</a:t>
            </a:r>
            <a:r>
              <a:rPr lang="en-US" dirty="0"/>
              <a:t> Functional Requirements as contained in 11-19/1001r2</a:t>
            </a:r>
          </a:p>
          <a:p>
            <a:r>
              <a:rPr lang="en-US" dirty="0"/>
              <a:t>And instruct the Editor to incorporate those changes in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</a:p>
          <a:p>
            <a:endParaRPr lang="en-US" dirty="0"/>
          </a:p>
          <a:p>
            <a:r>
              <a:rPr lang="en-US" dirty="0"/>
              <a:t>Moved: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Y/N/A:	13 – 0 – 0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B32A5-B92B-0442-B9D0-F2174772F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DB4C-B902-524E-9E4E-12F156421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5411E-FF40-9F40-92CD-495CE5741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66089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AAEE-B411-3849-BD24-C8F45F5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76C1-3F50-E245-BCED-95A9CD1F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functional requirement as contained on slide 7 of 11-19/1240r1 to the </a:t>
            </a:r>
            <a:r>
              <a:rPr lang="en-US" dirty="0" err="1"/>
              <a:t>TGbc</a:t>
            </a:r>
            <a:r>
              <a:rPr lang="en-US" dirty="0"/>
              <a:t> Functional Requirements document.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	10 – 0 - 0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0F04-BBBA-9240-A695-1B9D8C37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A548-B12B-1840-907B-B301D20372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062BF6-2665-8849-A4AB-7153CDC34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3078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F0F9-73BD-284C-8C32-69749D7A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5CAE-BBD7-A74A-BA75-BC8F5695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20631-C14B-0C41-B217-8E3B73910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4D4-42DB-2749-ACA8-B8DF01871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B5B77-271A-464D-9207-930CAD62EF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2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/>
              <a:t>Move to approve the following schedule of teleconferences</a:t>
            </a:r>
          </a:p>
          <a:p>
            <a:endParaRPr lang="en-US"/>
          </a:p>
          <a:p>
            <a:r>
              <a:rPr lang="en-US"/>
              <a:t>Moved: Hitoshi Morioka, Second: Xiaofei Wang</a:t>
            </a:r>
          </a:p>
          <a:p>
            <a:r>
              <a:rPr lang="en-US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370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August 13th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6513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#25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June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9.6.34 </a:t>
            </a:r>
            <a:r>
              <a:rPr lang="en-US" sz="1800" b="1" dirty="0" err="1"/>
              <a:t>eBCS</a:t>
            </a:r>
            <a:r>
              <a:rPr lang="en-US" sz="1800" b="1" dirty="0"/>
              <a:t> Termination Notice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This frame is transmitted by 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to announce the termination the </a:t>
            </a:r>
            <a:r>
              <a:rPr lang="en-US" sz="1800" b="1" dirty="0" err="1"/>
              <a:t>eBCS</a:t>
            </a:r>
            <a:r>
              <a:rPr lang="en-US" sz="1800" b="1" dirty="0"/>
              <a:t> service.</a:t>
            </a:r>
          </a:p>
          <a:p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70588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June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9.6.31 (</a:t>
            </a:r>
            <a:r>
              <a:rPr lang="en-GB" dirty="0" err="1"/>
              <a:t>eBCS</a:t>
            </a:r>
            <a:r>
              <a:rPr lang="en-GB" dirty="0"/>
              <a:t> Service Request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err="1"/>
              <a:t>TGbc</a:t>
            </a:r>
            <a:r>
              <a:rPr lang="en-US" sz="1800" b="1" dirty="0"/>
              <a:t> shall define a mechanism for STAs to negotiate durations of services when negotiating for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Note: the transmitter of a e-BCS service is expected to have authority on the duration of the </a:t>
            </a:r>
            <a:r>
              <a:rPr lang="en-US" sz="1800" b="1" dirty="0" err="1"/>
              <a:t>eBCS</a:t>
            </a:r>
            <a:r>
              <a:rPr lang="en-US" sz="1800" b="1" dirty="0"/>
              <a:t> service and can respond with an </a:t>
            </a:r>
            <a:r>
              <a:rPr lang="en-US" sz="1800" b="1" dirty="0" err="1"/>
              <a:t>eBCS</a:t>
            </a:r>
            <a:r>
              <a:rPr lang="en-US" sz="1800" b="1" dirty="0"/>
              <a:t> Response frame (9.6.32).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47102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June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11-20/0092r3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5 -- no: 0  --  abstain: 4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613290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June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13781</TotalTime>
  <Words>6405</Words>
  <Application>Microsoft Macintosh PowerPoint</Application>
  <PresentationFormat>On-screen Show (4:3)</PresentationFormat>
  <Paragraphs>1163</Paragraphs>
  <Slides>109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109</vt:i4>
      </vt:variant>
    </vt:vector>
  </HeadingPairs>
  <TitlesOfParts>
    <vt:vector size="116" baseType="lpstr">
      <vt:lpstr>Arial Unicode MS</vt:lpstr>
      <vt:lpstr>MS Gothic</vt:lpstr>
      <vt:lpstr>Arial</vt:lpstr>
      <vt:lpstr>Times New Roman</vt:lpstr>
      <vt:lpstr>Wingdings</vt:lpstr>
      <vt:lpstr>802-11-BCS-Chair-Slides-Template</vt:lpstr>
      <vt:lpstr>Document</vt:lpstr>
      <vt:lpstr>Motion Booklet for IEEE 802.11 TGbc</vt:lpstr>
      <vt:lpstr>Abstract</vt:lpstr>
      <vt:lpstr>Telcos between March and XXX 2020: Motions &amp; Straw Polls</vt:lpstr>
      <vt:lpstr>Straw Poll #17</vt:lpstr>
      <vt:lpstr>Straw Poll #16</vt:lpstr>
      <vt:lpstr>Straw Poll #15</vt:lpstr>
      <vt:lpstr>Straw Poll #14</vt:lpstr>
      <vt:lpstr>Straw Poll #13</vt:lpstr>
      <vt:lpstr>Straw Poll #12</vt:lpstr>
      <vt:lpstr>Straw Poll #11</vt:lpstr>
      <vt:lpstr>Straw Poll #10</vt:lpstr>
      <vt:lpstr>Straw Poll #xx</vt:lpstr>
      <vt:lpstr>January 2020 Motions &amp; Straw Polls</vt:lpstr>
      <vt:lpstr>Motion #56 Approve Agenda</vt:lpstr>
      <vt:lpstr>Motion #57  Approve meeting minutes</vt:lpstr>
      <vt:lpstr>Motion #58  Approve telephone conference minutes</vt:lpstr>
      <vt:lpstr>Motion #59 Approve Agenda</vt:lpstr>
      <vt:lpstr>Motion #60 Approve Agenda</vt:lpstr>
      <vt:lpstr>Motion #61</vt:lpstr>
      <vt:lpstr>Motion #62</vt:lpstr>
      <vt:lpstr>Motion #63 Approve Agenda</vt:lpstr>
      <vt:lpstr>Motion #64 Authorize Telcons</vt:lpstr>
      <vt:lpstr>November 2019 Motions &amp; Straw Polls</vt:lpstr>
      <vt:lpstr>Motion #44 Approve Agenda</vt:lpstr>
      <vt:lpstr>Motion #45  Approve meeting minutes</vt:lpstr>
      <vt:lpstr>Motion #46  Approve telephone conference minutes</vt:lpstr>
      <vt:lpstr>Motion #47 Modify Agenda</vt:lpstr>
      <vt:lpstr>Motion #48</vt:lpstr>
      <vt:lpstr>Straw Poll #4</vt:lpstr>
      <vt:lpstr>Straw Poll #5</vt:lpstr>
      <vt:lpstr>Motion #49</vt:lpstr>
      <vt:lpstr>Motion #50 Modify Agenda</vt:lpstr>
      <vt:lpstr>Straw Poll #6</vt:lpstr>
      <vt:lpstr>Straw Poll #7</vt:lpstr>
      <vt:lpstr>Straw Poll #8</vt:lpstr>
      <vt:lpstr>Straw Poll #9</vt:lpstr>
      <vt:lpstr>Motion #51</vt:lpstr>
      <vt:lpstr>Motion #52</vt:lpstr>
      <vt:lpstr>Motion #53</vt:lpstr>
      <vt:lpstr>Motion #54  Authorize Telcons</vt:lpstr>
      <vt:lpstr>Motion #55 TGbc Timeline</vt:lpstr>
      <vt:lpstr>September 2019 Motions &amp; Straw Polls</vt:lpstr>
      <vt:lpstr>Motion #33 Approve Agenda</vt:lpstr>
      <vt:lpstr>Motion #34  Approve meeting minutes</vt:lpstr>
      <vt:lpstr>Motion #35  Approve telephone conference minutes</vt:lpstr>
      <vt:lpstr>Motion #36</vt:lpstr>
      <vt:lpstr>Motion #37</vt:lpstr>
      <vt:lpstr>Motion #38</vt:lpstr>
      <vt:lpstr>Straw Poll #2</vt:lpstr>
      <vt:lpstr>Motion #39</vt:lpstr>
      <vt:lpstr>Motion #40 Approve Agenda</vt:lpstr>
      <vt:lpstr>Straw Poll #3</vt:lpstr>
      <vt:lpstr>Motion #41  Authorize Telcons</vt:lpstr>
      <vt:lpstr>Motion #42 Approve Agenda</vt:lpstr>
      <vt:lpstr>Motion #43</vt:lpstr>
      <vt:lpstr>July 2019 Motions &amp; Straw Polls</vt:lpstr>
      <vt:lpstr>Motion #26 Approve Agenda</vt:lpstr>
      <vt:lpstr>Motion #27  Approve meeting minutes</vt:lpstr>
      <vt:lpstr>Motion #28  Approve telephone conference minutes</vt:lpstr>
      <vt:lpstr>Motion #29</vt:lpstr>
      <vt:lpstr>Motion #30</vt:lpstr>
      <vt:lpstr>Motion #31</vt:lpstr>
      <vt:lpstr>Motion #32  Authorize Telcons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Emmelmann, Marc</cp:lastModifiedBy>
  <cp:revision>186</cp:revision>
  <cp:lastPrinted>1601-01-01T00:00:00Z</cp:lastPrinted>
  <dcterms:created xsi:type="dcterms:W3CDTF">2019-01-14T15:07:49Z</dcterms:created>
  <dcterms:modified xsi:type="dcterms:W3CDTF">2020-06-24T07:42:16Z</dcterms:modified>
  <cp:category/>
</cp:coreProperties>
</file>