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8"/>
  </p:notesMasterIdLst>
  <p:handoutMasterIdLst>
    <p:handoutMasterId r:id="rId69"/>
  </p:handoutMasterIdLst>
  <p:sldIdLst>
    <p:sldId id="256" r:id="rId2"/>
    <p:sldId id="257" r:id="rId3"/>
    <p:sldId id="355" r:id="rId4"/>
    <p:sldId id="356" r:id="rId5"/>
    <p:sldId id="357" r:id="rId6"/>
    <p:sldId id="358" r:id="rId7"/>
    <p:sldId id="360" r:id="rId8"/>
    <p:sldId id="361" r:id="rId9"/>
    <p:sldId id="362" r:id="rId10"/>
    <p:sldId id="363" r:id="rId11"/>
    <p:sldId id="364" r:id="rId12"/>
    <p:sldId id="359" r:id="rId13"/>
    <p:sldId id="345" r:id="rId14"/>
    <p:sldId id="346" r:id="rId15"/>
    <p:sldId id="347" r:id="rId16"/>
    <p:sldId id="348" r:id="rId17"/>
    <p:sldId id="352" r:id="rId18"/>
    <p:sldId id="353" r:id="rId19"/>
    <p:sldId id="354" r:id="rId20"/>
    <p:sldId id="350" r:id="rId21"/>
    <p:sldId id="331" r:id="rId22"/>
    <p:sldId id="332" r:id="rId23"/>
    <p:sldId id="333" r:id="rId24"/>
    <p:sldId id="341" r:id="rId25"/>
    <p:sldId id="338" r:id="rId26"/>
    <p:sldId id="339" r:id="rId27"/>
    <p:sldId id="342" r:id="rId28"/>
    <p:sldId id="343" r:id="rId29"/>
    <p:sldId id="344" r:id="rId30"/>
    <p:sldId id="340" r:id="rId31"/>
    <p:sldId id="336" r:id="rId32"/>
    <p:sldId id="322" r:id="rId33"/>
    <p:sldId id="323" r:id="rId34"/>
    <p:sldId id="324" r:id="rId35"/>
    <p:sldId id="325" r:id="rId36"/>
    <p:sldId id="329" r:id="rId37"/>
    <p:sldId id="330" r:id="rId38"/>
    <p:sldId id="327" r:id="rId39"/>
    <p:sldId id="303" r:id="rId40"/>
    <p:sldId id="305" r:id="rId41"/>
    <p:sldId id="306" r:id="rId42"/>
    <p:sldId id="307" r:id="rId43"/>
    <p:sldId id="311" r:id="rId44"/>
    <p:sldId id="308" r:id="rId45"/>
    <p:sldId id="309" r:id="rId46"/>
    <p:sldId id="310" r:id="rId47"/>
    <p:sldId id="312" r:id="rId48"/>
    <p:sldId id="314" r:id="rId49"/>
    <p:sldId id="317" r:id="rId50"/>
    <p:sldId id="318" r:id="rId51"/>
    <p:sldId id="320" r:id="rId52"/>
    <p:sldId id="319" r:id="rId53"/>
    <p:sldId id="315" r:id="rId54"/>
    <p:sldId id="316" r:id="rId55"/>
    <p:sldId id="321" r:id="rId56"/>
    <p:sldId id="271" r:id="rId57"/>
    <p:sldId id="272" r:id="rId58"/>
    <p:sldId id="274" r:id="rId59"/>
    <p:sldId id="298" r:id="rId60"/>
    <p:sldId id="299" r:id="rId61"/>
    <p:sldId id="293" r:id="rId62"/>
    <p:sldId id="297" r:id="rId63"/>
    <p:sldId id="300" r:id="rId64"/>
    <p:sldId id="301" r:id="rId65"/>
    <p:sldId id="302" r:id="rId66"/>
    <p:sldId id="264" r:id="rId6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D575E81-37DA-674D-AA2F-7BEE58498C02}">
          <p14:sldIdLst>
            <p14:sldId id="256"/>
            <p14:sldId id="257"/>
          </p14:sldIdLst>
        </p14:section>
        <p14:section name="2019-09-15 Hanoi, Vietnam" id="{E39C1014-80DD-D24E-81BF-AF0B13C8DA5D}">
          <p14:sldIdLst>
            <p14:sldId id="355"/>
            <p14:sldId id="356"/>
            <p14:sldId id="357"/>
            <p14:sldId id="358"/>
            <p14:sldId id="360"/>
            <p14:sldId id="361"/>
            <p14:sldId id="362"/>
            <p14:sldId id="363"/>
            <p14:sldId id="364"/>
            <p14:sldId id="359"/>
          </p14:sldIdLst>
        </p14:section>
        <p14:section name="2019-07-14 Vienna, AT" id="{7F46FC5A-E04F-E74E-B8D6-5188AAEAD9E5}">
          <p14:sldIdLst>
            <p14:sldId id="345"/>
            <p14:sldId id="346"/>
            <p14:sldId id="347"/>
            <p14:sldId id="348"/>
            <p14:sldId id="352"/>
            <p14:sldId id="353"/>
            <p14:sldId id="354"/>
            <p14:sldId id="350"/>
          </p14:sldIdLst>
        </p14:section>
        <p14:section name="2019-05-13 Atlanta, GA, USA" id="{13BB22C2-EA21-EB41-89F6-E3D762743B86}">
          <p14:sldIdLst>
            <p14:sldId id="331"/>
            <p14:sldId id="332"/>
            <p14:sldId id="333"/>
            <p14:sldId id="341"/>
            <p14:sldId id="338"/>
            <p14:sldId id="339"/>
            <p14:sldId id="342"/>
            <p14:sldId id="343"/>
            <p14:sldId id="344"/>
            <p14:sldId id="340"/>
            <p14:sldId id="336"/>
          </p14:sldIdLst>
        </p14:section>
        <p14:section name="2019-03-10 Vancouver, CND" id="{B7CC20C1-E53E-104C-8211-A334DC38B488}">
          <p14:sldIdLst>
            <p14:sldId id="322"/>
            <p14:sldId id="323"/>
            <p14:sldId id="324"/>
            <p14:sldId id="325"/>
            <p14:sldId id="329"/>
            <p14:sldId id="330"/>
            <p14:sldId id="327"/>
          </p14:sldIdLst>
        </p14:section>
        <p14:section name="2019-01 St. Louis, Missouri, USA" id="{A571B865-5D7B-4041-980E-8AE3B82F79D3}">
          <p14:sldIdLst>
            <p14:sldId id="303"/>
            <p14:sldId id="305"/>
            <p14:sldId id="306"/>
            <p14:sldId id="307"/>
            <p14:sldId id="311"/>
            <p14:sldId id="308"/>
            <p14:sldId id="309"/>
            <p14:sldId id="310"/>
            <p14:sldId id="312"/>
            <p14:sldId id="314"/>
            <p14:sldId id="317"/>
            <p14:sldId id="318"/>
            <p14:sldId id="320"/>
            <p14:sldId id="319"/>
            <p14:sldId id="315"/>
            <p14:sldId id="316"/>
          </p14:sldIdLst>
        </p14:section>
        <p14:section name="20xx-yy Motions Template" id="{C8004D1A-F92A-D14B-BC6F-03E6AA5A2C45}">
          <p14:sldIdLst>
            <p14:sldId id="321"/>
            <p14:sldId id="271"/>
            <p14:sldId id="272"/>
            <p14:sldId id="274"/>
            <p14:sldId id="298"/>
            <p14:sldId id="299"/>
            <p14:sldId id="293"/>
          </p14:sldIdLst>
        </p14:section>
        <p14:section name="Motion Templates" id="{769A356C-B36D-B44B-A133-E8CDD1B8C7D7}">
          <p14:sldIdLst>
            <p14:sldId id="297"/>
            <p14:sldId id="300"/>
            <p14:sldId id="301"/>
            <p14:sldId id="302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431" autoAdjust="0"/>
    <p:restoredTop sz="86385"/>
  </p:normalViewPr>
  <p:slideViewPr>
    <p:cSldViewPr>
      <p:cViewPr varScale="1">
        <p:scale>
          <a:sx n="108" d="100"/>
          <a:sy n="108" d="100"/>
        </p:scale>
        <p:origin x="872" y="20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6427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September 2019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September 2019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September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September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September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66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September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2019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September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802.11-18/2123r5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ocuments?is_dcn=762&amp;is_year=2008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Motion Booklet for IEEE 802.11 </a:t>
            </a:r>
            <a:r>
              <a:rPr lang="en-GB" dirty="0" err="1"/>
              <a:t>TGbc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2019-03-12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3218695"/>
              </p:ext>
            </p:extLst>
          </p:nvPr>
        </p:nvGraphicFramePr>
        <p:xfrm>
          <a:off x="504825" y="2286000"/>
          <a:ext cx="8039100" cy="244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2" name="Document" r:id="rId4" imgW="8261444" imgH="2516318" progId="Word.Document.8">
                  <p:embed/>
                </p:oleObj>
              </mc:Choice>
              <mc:Fallback>
                <p:oleObj name="Document" r:id="rId4" imgW="8261444" imgH="2516318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825" y="2286000"/>
                        <a:ext cx="8039100" cy="2447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B33AF-BCF1-D648-B2F7-A050CE1B7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5C8315-68F1-C74A-A2DE-D0DCA3932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Should 802.11bc amendment enable at least one of A-MSDU or A-MPDU operation to work for broadcast frames?</a:t>
            </a:r>
          </a:p>
          <a:p>
            <a:pPr>
              <a:buFont typeface="Arial" panose="020B0604020202020204" pitchFamily="34" charset="0"/>
              <a:buChar char="•"/>
            </a:pPr>
            <a:endParaRPr lang="en-CA" dirty="0"/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Yes -- 6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No -- 0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Abstain -- 5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40347E-76FF-9E46-A19E-0B4D022C7F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F48CE-FD4D-424A-BA32-F0F2704E60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5673649-8B24-2D44-9EDA-9954B77402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50374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DB994-C20B-294D-8AA4-FBF3A424B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C72A63-4922-4E47-A295-264809696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accept the following functional requirement </a:t>
            </a:r>
            <a:br>
              <a:rPr lang="en-US" dirty="0"/>
            </a:br>
            <a:r>
              <a:rPr lang="en-US" dirty="0"/>
              <a:t>and to instruct the editor to add it to the  </a:t>
            </a:r>
            <a:r>
              <a:rPr lang="en-US" dirty="0" err="1"/>
              <a:t>TGbc</a:t>
            </a:r>
            <a:r>
              <a:rPr lang="en-US" dirty="0"/>
              <a:t> Functional Requirement Document:</a:t>
            </a:r>
          </a:p>
          <a:p>
            <a:pPr lvl="1"/>
            <a:r>
              <a:rPr lang="en-US" sz="1800" dirty="0" err="1"/>
              <a:t>TGbc</a:t>
            </a:r>
            <a:r>
              <a:rPr lang="en-US" sz="1800" dirty="0"/>
              <a:t> R3.6.xx: The 802.11bc amendment shall provide a mechanism for aggregating frames for broadcasting.</a:t>
            </a:r>
          </a:p>
          <a:p>
            <a:r>
              <a:rPr lang="en-US" sz="2000" dirty="0"/>
              <a:t>Mover:		Stephen McCann</a:t>
            </a:r>
          </a:p>
          <a:p>
            <a:r>
              <a:rPr lang="en-US" sz="2000" dirty="0"/>
              <a:t>Second:		Antonio de la Oliva</a:t>
            </a:r>
          </a:p>
          <a:p>
            <a:r>
              <a:rPr lang="en-US" sz="2000" dirty="0"/>
              <a:t>Y/N/A:		5 / 0 / 4 –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392BFB-C396-534D-807E-CD15038042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B3E4DD-225B-7443-8C86-D9970B7F25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123322A-330A-A048-8F3D-8DAD4D5D1E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23367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#??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Moved:, Second:</a:t>
            </a:r>
          </a:p>
          <a:p>
            <a:r>
              <a:rPr lang="en-US" dirty="0"/>
              <a:t>Result y-n-a: </a:t>
            </a:r>
            <a:r>
              <a:rPr lang="en-US" strike="sngStrike" dirty="0"/>
              <a:t>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9239719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 </a:t>
                      </a:r>
                      <a:r>
                        <a:rPr lang="en-US"/>
                        <a:t>October 29th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3328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#26 -- #32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Vienna, AT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27603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11/19-0943r1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29794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#27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11-19/0819r0.</a:t>
            </a:r>
          </a:p>
          <a:p>
            <a:endParaRPr lang="en-US" dirty="0"/>
          </a:p>
          <a:p>
            <a:r>
              <a:rPr lang="en-US" dirty="0"/>
              <a:t>Note: 		Motion is on consent agenda (see Motion #26)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21306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#28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11-19/1004r0.</a:t>
            </a:r>
          </a:p>
          <a:p>
            <a:endParaRPr lang="en-US" dirty="0"/>
          </a:p>
          <a:p>
            <a:r>
              <a:rPr lang="en-US" dirty="0"/>
              <a:t>Note: 		Motion is on consent agenda (see Motion #26)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92200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F0261-D25D-3D46-BE96-9D768ACB4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EB636F-81B8-AB47-9263-7E4BED3C6D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changes to the </a:t>
            </a:r>
            <a:r>
              <a:rPr lang="en-US" dirty="0" err="1"/>
              <a:t>TGbc</a:t>
            </a:r>
            <a:r>
              <a:rPr lang="en-US" dirty="0"/>
              <a:t> Functional Requirements as contained in 11-19/1001r2</a:t>
            </a:r>
          </a:p>
          <a:p>
            <a:r>
              <a:rPr lang="en-US" dirty="0"/>
              <a:t>And instruct the Editor to incorporate those changes in the </a:t>
            </a:r>
            <a:r>
              <a:rPr lang="en-US" dirty="0" err="1"/>
              <a:t>TGbc</a:t>
            </a:r>
            <a:r>
              <a:rPr lang="en-US" dirty="0"/>
              <a:t> Functional Requirements document (11-19/0151)</a:t>
            </a:r>
          </a:p>
          <a:p>
            <a:endParaRPr lang="en-US" dirty="0"/>
          </a:p>
          <a:p>
            <a:r>
              <a:rPr lang="en-US" dirty="0"/>
              <a:t>Moved:	Stephen McCann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Y/N/A:	13 – 0 – 0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2B32A5-B92B-0442-B9D0-F2174772F2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ADDB4C-B902-524E-9E4E-12F156421E6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835411E-FF40-9F40-92CD-495CE57410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36608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8AAEE-B411-3849-BD24-C8F45F549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D76C1-3F50-E245-BCED-95A9CD1F7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the functional requirement as contained on slide 7 of 11-19/1240r1 to the </a:t>
            </a:r>
            <a:r>
              <a:rPr lang="en-US" dirty="0" err="1"/>
              <a:t>TGbc</a:t>
            </a:r>
            <a:r>
              <a:rPr lang="en-US" dirty="0"/>
              <a:t> Functional Requirements document.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Y/N/A:	10 – 0 - 0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D10F04-BBBA-9240-A695-1B9D8C3719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02A548-B12B-1840-907B-B301D20372A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062BF6-2665-8849-A4AB-7153CDC342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4307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9F0F9-73BD-284C-8C32-69749D7A1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B25CAE-BBD7-A74A-BA75-BC8F5695A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modify the agenda for </a:t>
            </a:r>
            <a:r>
              <a:rPr lang="en-US" dirty="0" err="1"/>
              <a:t>TGbc</a:t>
            </a:r>
            <a:r>
              <a:rPr lang="en-US" dirty="0"/>
              <a:t> as contained in document 11/19-0943r2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Carol Ansley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420631-C14B-0C41-B217-8E3B739107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3EB4D4-42DB-2749-ACA8-B8DF0187183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B0B5B77-271A-464D-9207-930CAD62EF7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01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 Booklet for the Enhanced Broadcast Services (BCS) Task Group (</a:t>
            </a:r>
            <a:r>
              <a:rPr lang="en-GB" dirty="0" err="1"/>
              <a:t>TGbc</a:t>
            </a:r>
            <a:r>
              <a:rPr lang="en-GB" dirty="0"/>
              <a:t>).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Motions are consecutively numbered since the formation of the task group.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#32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/>
              <a:t>Move to approve the following schedule of teleconferences</a:t>
            </a:r>
          </a:p>
          <a:p>
            <a:endParaRPr lang="en-US"/>
          </a:p>
          <a:p>
            <a:r>
              <a:rPr lang="en-US"/>
              <a:t>Moved: Hitoshi Morioka, Second: Xiaofei Wang</a:t>
            </a:r>
          </a:p>
          <a:p>
            <a:r>
              <a:rPr lang="en-US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083709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 August 13th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25651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#16 -- #25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Grand Hyatt Atlanta Buckhead, Atlanta, GA,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8776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11/19-0812r2</a:t>
            </a:r>
          </a:p>
          <a:p>
            <a:endParaRPr lang="en-US" dirty="0"/>
          </a:p>
          <a:p>
            <a:r>
              <a:rPr lang="en-US" dirty="0"/>
              <a:t>Mover:  Hiroshi Mano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21112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&lt;11-19/0465r0&gt;.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#16)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38168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11/19-0812r3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55392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7988B-4B61-BD4B-B519-9FDDCB53F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10199-AABF-8240-A18A-569EE41372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Move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requirements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Functional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(11-19/0151):</a:t>
            </a:r>
          </a:p>
          <a:p>
            <a:pPr lvl="2"/>
            <a:r>
              <a:rPr lang="de-DE" sz="2000" dirty="0"/>
              <a:t>3.x Relation </a:t>
            </a:r>
            <a:r>
              <a:rPr lang="de-DE" sz="2000" dirty="0" err="1"/>
              <a:t>between</a:t>
            </a:r>
            <a:r>
              <a:rPr lang="de-DE" sz="2000" dirty="0"/>
              <a:t> AP </a:t>
            </a:r>
            <a:r>
              <a:rPr lang="de-DE" sz="2000" dirty="0" err="1"/>
              <a:t>and</a:t>
            </a:r>
            <a:r>
              <a:rPr lang="de-DE" sz="2000" dirty="0"/>
              <a:t> 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2000" dirty="0" err="1"/>
              <a:t>Rxx</a:t>
            </a:r>
            <a:r>
              <a:rPr kumimoji="1" lang="en-US" altLang="ja-JP" sz="2000" dirty="0"/>
              <a:t>: At the AP, there shall be a mapping of the received frame from the DS in deciding whether or not to use </a:t>
            </a:r>
            <a:r>
              <a:rPr kumimoji="1" lang="en-US" altLang="ja-JP" sz="2000" dirty="0" err="1"/>
              <a:t>eBCS</a:t>
            </a:r>
            <a:r>
              <a:rPr kumimoji="1" lang="en-US" altLang="ja-JP" sz="2000" dirty="0"/>
              <a:t> for forwarding the frame towards the STA.</a:t>
            </a:r>
            <a:endParaRPr lang="en-GB" sz="2000" dirty="0"/>
          </a:p>
          <a:p>
            <a:pPr marL="800100" lvl="2" indent="0"/>
            <a:r>
              <a:rPr lang="en-GB" sz="2000" dirty="0"/>
              <a:t>3.6 Simultaneous broadcast service </a:t>
            </a:r>
            <a:endParaRPr lang="en-US" altLang="ja-JP" sz="2000" dirty="0"/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2000" dirty="0" err="1"/>
              <a:t>Rxx</a:t>
            </a:r>
            <a:r>
              <a:rPr kumimoji="1" lang="en-US" altLang="ja-JP" sz="2000" dirty="0"/>
              <a:t>: </a:t>
            </a:r>
            <a:r>
              <a:rPr lang="en-US" altLang="ja-JP" sz="2000" dirty="0"/>
              <a:t>All </a:t>
            </a:r>
            <a:r>
              <a:rPr lang="en-US" altLang="ja-JP" sz="2000" dirty="0" err="1"/>
              <a:t>eBCS</a:t>
            </a:r>
            <a:r>
              <a:rPr lang="en-US" altLang="ja-JP" sz="2000" dirty="0"/>
              <a:t> streams shall be treated equally.</a:t>
            </a:r>
            <a:endParaRPr kumimoji="1" lang="en-US" altLang="ja-JP" sz="3200" dirty="0"/>
          </a:p>
          <a:p>
            <a:pPr marL="0" indent="0"/>
            <a:r>
              <a:rPr kumimoji="1" lang="en-US" altLang="ja-JP" dirty="0"/>
              <a:t>Mover:	Hitoshi Morioka</a:t>
            </a:r>
          </a:p>
          <a:p>
            <a:pPr marL="0" indent="0"/>
            <a:r>
              <a:rPr kumimoji="1" lang="en-US" altLang="ja-JP" dirty="0"/>
              <a:t>Second:	Hiroshi Mano</a:t>
            </a:r>
          </a:p>
          <a:p>
            <a:pPr marL="0" indent="0"/>
            <a:r>
              <a:rPr kumimoji="1" lang="en-US" altLang="ja-JP" dirty="0"/>
              <a:t>Y/N/A:	14 / 0 / 0</a:t>
            </a:r>
          </a:p>
          <a:p>
            <a:pPr marL="0" indent="0"/>
            <a:r>
              <a:rPr kumimoji="1" lang="en-US" altLang="ja-JP" sz="1600" dirty="0"/>
              <a:t>Note: The Editor will assign corresponding Clause and Requirement numbers.</a:t>
            </a:r>
            <a:endParaRPr kumimoji="1" lang="en-US" altLang="ja-JP" dirty="0"/>
          </a:p>
          <a:p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8F9517-49E2-3B4C-8258-8328FA0835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C7C097-38D4-5D41-ADA8-939FD73B9FC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4ACC0CB-E320-5D42-AEBD-180D9910385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12302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5E04C-3E7A-894C-82B7-20CA0549E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15424-558F-A546-8819-C660721BA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Motion to approve </a:t>
            </a:r>
            <a:r>
              <a:rPr kumimoji="1" lang="en-US" altLang="ja-JP" dirty="0" err="1"/>
              <a:t>TGbc</a:t>
            </a:r>
            <a:r>
              <a:rPr kumimoji="1" lang="en-US" altLang="ja-JP" dirty="0"/>
              <a:t> use case scenario described in 11-19/0472r2.</a:t>
            </a:r>
          </a:p>
          <a:p>
            <a:r>
              <a:rPr kumimoji="1" lang="en-US" altLang="ja-JP" dirty="0"/>
              <a:t>And to incorporates slide#3 to #6 of 11-19/0472r2 to the </a:t>
            </a:r>
            <a:r>
              <a:rPr kumimoji="1" lang="en-US" altLang="ja-JP" dirty="0" err="1"/>
              <a:t>TGbc</a:t>
            </a:r>
            <a:r>
              <a:rPr kumimoji="1" lang="en-US" altLang="ja-JP" dirty="0"/>
              <a:t> 11-19/0268 use-case-document.</a:t>
            </a:r>
          </a:p>
          <a:p>
            <a:endParaRPr kumimoji="1" lang="en-US" altLang="ja-JP" dirty="0"/>
          </a:p>
          <a:p>
            <a:r>
              <a:rPr kumimoji="1" lang="en-US" altLang="ja-JP" dirty="0"/>
              <a:t>Mover: Hiroshi Mano</a:t>
            </a:r>
          </a:p>
          <a:p>
            <a:r>
              <a:rPr kumimoji="1" lang="en-US" altLang="ja-JP" dirty="0"/>
              <a:t>Second: </a:t>
            </a:r>
            <a:r>
              <a:rPr kumimoji="1" lang="en-US" altLang="ja-JP" dirty="0" err="1"/>
              <a:t>Xiaofei</a:t>
            </a:r>
            <a:r>
              <a:rPr kumimoji="1" lang="en-US" altLang="ja-JP" dirty="0"/>
              <a:t> Wang</a:t>
            </a:r>
          </a:p>
          <a:p>
            <a:r>
              <a:rPr kumimoji="1" lang="en-US" altLang="ja-JP" dirty="0"/>
              <a:t>Y/N/A:	10 / 0 / 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822EFB-91BC-5745-AA40-DC54BDB3BA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18C8D3-BE8D-AA45-9244-26B649E81F2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9DA69C8-F407-4247-BC6F-9B71DD45B42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62815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0FCE8-AF54-1443-A27B-D1A55A2F1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B8F2C-FEF7-454B-B41F-1317489B4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use case as contained in 11-19/894r1 and include the use case shown on slide 3 of 11-19/894r1 into the </a:t>
            </a:r>
            <a:r>
              <a:rPr lang="en-US" dirty="0" err="1"/>
              <a:t>TGbc</a:t>
            </a:r>
            <a:r>
              <a:rPr lang="en-US" dirty="0"/>
              <a:t> Use Case document </a:t>
            </a:r>
            <a:r>
              <a:rPr kumimoji="1" lang="en-US" altLang="ja-JP" dirty="0"/>
              <a:t>11-19/0268 allowing for editorial changes.</a:t>
            </a:r>
          </a:p>
          <a:p>
            <a:endParaRPr kumimoji="1" lang="en-US" dirty="0"/>
          </a:p>
          <a:p>
            <a:r>
              <a:rPr kumimoji="1" lang="en-US" dirty="0"/>
              <a:t>Mover:	Abhishek </a:t>
            </a:r>
            <a:r>
              <a:rPr kumimoji="1" lang="en-US" dirty="0" err="1"/>
              <a:t>Patil</a:t>
            </a:r>
            <a:endParaRPr kumimoji="1" lang="en-US" dirty="0"/>
          </a:p>
          <a:p>
            <a:r>
              <a:rPr kumimoji="1" lang="en-US" dirty="0"/>
              <a:t>Second:	</a:t>
            </a:r>
            <a:r>
              <a:rPr kumimoji="1" lang="en-US" dirty="0" err="1"/>
              <a:t>Bahar</a:t>
            </a:r>
            <a:r>
              <a:rPr kumimoji="1" lang="en-US" dirty="0"/>
              <a:t> Sadeghi</a:t>
            </a:r>
          </a:p>
          <a:p>
            <a:r>
              <a:rPr kumimoji="1" lang="en-US" dirty="0"/>
              <a:t>Y/N/A:	11 / 0 / 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C4D788-DB07-1647-ABF9-D6DEB9ECC55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5C5159-717F-5746-A7A3-6E8CD8A0B4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82491A0-91C2-4647-9F5D-CB65D91A880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39003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274D7-5709-A04C-B79E-D5E755216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0E7D35-26B3-3546-B3E2-FA7D87BAE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72816"/>
            <a:ext cx="7770813" cy="4113213"/>
          </a:xfrm>
        </p:spPr>
        <p:txBody>
          <a:bodyPr/>
          <a:lstStyle/>
          <a:p>
            <a:r>
              <a:rPr lang="de-DE" dirty="0"/>
              <a:t>Move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Functional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(11-19/0151):</a:t>
            </a:r>
          </a:p>
          <a:p>
            <a:pPr lvl="2"/>
            <a:r>
              <a:rPr lang="de-DE" sz="1600" dirty="0"/>
              <a:t>3.6 </a:t>
            </a:r>
            <a:r>
              <a:rPr lang="de-DE" sz="1600" dirty="0" err="1"/>
              <a:t>Simultaneous</a:t>
            </a:r>
            <a:r>
              <a:rPr lang="de-DE" sz="1600" dirty="0"/>
              <a:t> Broadcast Service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Rx:	802.11bc amendment shall provide a mechanism for a STA to signal to the AP to provide additional service information (e.g. date, time, location, RSSI) when delivering the SDU via the MAC SAP.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Rx:	802.11bc amendment shall provide a mechanism for an AP to provide additional service information locally available (e.g. date, time, location, RSSI) when delivering the SDU via the MAC SAP.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And remove the word “Simultaneous” from the title 3.6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Mover:	</a:t>
            </a:r>
            <a:r>
              <a:rPr kumimoji="1" lang="en-US" dirty="0"/>
              <a:t> Abhishek </a:t>
            </a:r>
            <a:r>
              <a:rPr kumimoji="1" lang="en-US" dirty="0" err="1"/>
              <a:t>Patil</a:t>
            </a:r>
            <a:endParaRPr kumimoji="1"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dirty="0"/>
              <a:t>Second:	George Cherian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dirty="0"/>
              <a:t>Y/N/</a:t>
            </a:r>
            <a:r>
              <a:rPr kumimoji="1" lang="en-US"/>
              <a:t>A:		12 / 0 / 9</a:t>
            </a:r>
            <a:endParaRPr kumimoji="1" lang="en-US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Note: The Editor will assign corresponding Clause and Requirement numbers.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16DDCF-72EE-9744-A179-B83EDE39DA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32C43-C3B2-8A4C-A32F-3FFB287460E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27716B-12EA-514E-A88B-E3479BD2F92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45268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8C398-49FE-4D46-BC6F-815A44E43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9061A-3477-2F4D-86F4-4F067F5FC5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modify the </a:t>
            </a:r>
            <a:r>
              <a:rPr lang="en-US" dirty="0" err="1"/>
              <a:t>TGbc</a:t>
            </a:r>
            <a:r>
              <a:rPr lang="en-US" dirty="0"/>
              <a:t> agenda (11-19/812r3) to continue considering agenda items from the Thursday AM2 slot in the current (Wed AM1) slot.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	</a:t>
            </a:r>
            <a:r>
              <a:rPr lang="en-US" dirty="0" err="1"/>
              <a:t>Unamiously</a:t>
            </a:r>
            <a:r>
              <a:rPr lang="en-US" dirty="0"/>
              <a:t> approved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D0FC08-35E4-844D-9D07-78A2362637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4CF73-8A9F-4349-AD8A-05110C4A6B2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8BE56E-71E8-9F4F-8E67-D372782E5A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5093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#33 -- ???</a:t>
            </a:r>
          </a:p>
          <a:p>
            <a:r>
              <a:rPr lang="en-US" dirty="0"/>
              <a:t>Straw Polls #2 -- #???</a:t>
            </a:r>
          </a:p>
          <a:p>
            <a:endParaRPr lang="en-US" dirty="0"/>
          </a:p>
          <a:p>
            <a:r>
              <a:rPr lang="en-US" dirty="0"/>
              <a:t>Hanoi, Vietnam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761139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62DED-CD3A-5B46-8AEE-1439E717C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#24</a:t>
            </a:r>
            <a:br>
              <a:rPr lang="de-DE" dirty="0"/>
            </a:br>
            <a:r>
              <a:rPr lang="de-DE" dirty="0" err="1"/>
              <a:t>Confirmation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Technical Editor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E888D8-8E13-2F4E-B874-6ABF2C7C0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</a:t>
            </a:r>
          </a:p>
          <a:p>
            <a:endParaRPr lang="en-US" dirty="0"/>
          </a:p>
          <a:p>
            <a:r>
              <a:rPr lang="en-US" dirty="0"/>
              <a:t>		Carol Ansley (</a:t>
            </a:r>
            <a:r>
              <a:rPr lang="en-US" dirty="0" err="1"/>
              <a:t>Commscope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As the </a:t>
            </a:r>
            <a:r>
              <a:rPr lang="en-US" dirty="0" err="1"/>
              <a:t>TGbc</a:t>
            </a:r>
            <a:r>
              <a:rPr lang="en-US" dirty="0"/>
              <a:t> Technical Editor.</a:t>
            </a:r>
          </a:p>
          <a:p>
            <a:endParaRPr lang="en-US" dirty="0"/>
          </a:p>
          <a:p>
            <a:r>
              <a:rPr lang="en-US" dirty="0"/>
              <a:t>Mover:	Peter  Yee</a:t>
            </a:r>
          </a:p>
          <a:p>
            <a:r>
              <a:rPr lang="en-US" dirty="0"/>
              <a:t>Second:	</a:t>
            </a:r>
            <a:r>
              <a:rPr lang="en-US" dirty="0" err="1"/>
              <a:t>Bahar</a:t>
            </a:r>
            <a:r>
              <a:rPr lang="en-US" dirty="0"/>
              <a:t> Sadeghi</a:t>
            </a:r>
          </a:p>
          <a:p>
            <a:r>
              <a:rPr lang="en-US" dirty="0"/>
              <a:t>Y/N/A:		</a:t>
            </a:r>
            <a:r>
              <a:rPr lang="en-US" dirty="0" err="1"/>
              <a:t>Unamiously</a:t>
            </a:r>
            <a:r>
              <a:rPr lang="en-US" dirty="0"/>
              <a:t> approved by acclamation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4820F0-2AC9-5144-98D6-42067E4C04A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05B7E5-8AB4-1C49-A04C-66AE40C4CC9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FDDB42-CE9A-6F49-AF93-5027EB35F61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641320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#25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teleconferences</a:t>
            </a:r>
            <a:endParaRPr lang="de-DE" dirty="0"/>
          </a:p>
          <a:p>
            <a:r>
              <a:rPr lang="de-DE" dirty="0" err="1"/>
              <a:t>Moved</a:t>
            </a:r>
            <a:r>
              <a:rPr lang="de-DE" dirty="0"/>
              <a:t>: Peter </a:t>
            </a:r>
            <a:r>
              <a:rPr lang="de-DE" dirty="0" err="1"/>
              <a:t>Yee</a:t>
            </a:r>
            <a:endParaRPr lang="de-DE" dirty="0"/>
          </a:p>
          <a:p>
            <a:r>
              <a:rPr lang="de-DE" dirty="0"/>
              <a:t>Second: Stephen  McCann</a:t>
            </a:r>
          </a:p>
          <a:p>
            <a:r>
              <a:rPr lang="de-DE" dirty="0" err="1"/>
              <a:t>Result</a:t>
            </a:r>
            <a:r>
              <a:rPr lang="de-DE" dirty="0"/>
              <a:t>: </a:t>
            </a:r>
            <a:r>
              <a:rPr lang="de-DE" dirty="0" err="1"/>
              <a:t>unaniously</a:t>
            </a:r>
            <a:r>
              <a:rPr lang="de-DE" dirty="0"/>
              <a:t> </a:t>
            </a:r>
            <a:r>
              <a:rPr lang="de-DE" dirty="0" err="1"/>
              <a:t>approved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5203718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</a:t>
                      </a:r>
                    </a:p>
                    <a:p>
                      <a:r>
                        <a:rPr lang="en-US" dirty="0"/>
                        <a:t>June 11,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F8B913F-1A24-CE4E-B940-07CBA57A7C5C}"/>
              </a:ext>
            </a:extLst>
          </p:cNvPr>
          <p:cNvSpPr txBox="1"/>
          <p:nvPr/>
        </p:nvSpPr>
        <p:spPr>
          <a:xfrm>
            <a:off x="696912" y="5877272"/>
            <a:ext cx="7685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1766785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#15 -- #20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Vancouver, BC, CND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52800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11/19-0219r0</a:t>
            </a:r>
          </a:p>
          <a:p>
            <a:endParaRPr lang="en-US" dirty="0"/>
          </a:p>
          <a:p>
            <a:r>
              <a:rPr lang="en-US" dirty="0"/>
              <a:t>Mover: 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 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25198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January 2019 face-to-face meeting as contained in document 11-19/0119r1.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	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956532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</a:t>
            </a:r>
            <a:r>
              <a:rPr lang="en-US" dirty="0">
                <a:sym typeface="Wingdings" pitchFamily="2" charset="2"/>
              </a:rPr>
              <a:t>February 12</a:t>
            </a:r>
            <a:r>
              <a:rPr lang="en-US" baseline="30000" dirty="0">
                <a:sym typeface="Wingdings" pitchFamily="2" charset="2"/>
              </a:rPr>
              <a:t>th</a:t>
            </a:r>
            <a:r>
              <a:rPr lang="en-US" dirty="0">
                <a:sym typeface="Wingdings" pitchFamily="2" charset="2"/>
              </a:rPr>
              <a:t> 2019 teleconference minutes in document 11-19-0270r0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	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3FB2F3A-A59F-4E9B-AC19-D22DA24DEA4E}"/>
              </a:ext>
            </a:extLst>
          </p:cNvPr>
          <p:cNvSpPr/>
          <p:nvPr/>
        </p:nvSpPr>
        <p:spPr>
          <a:xfrm>
            <a:off x="2450265" y="3198168"/>
            <a:ext cx="42434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Approved by unanimous consent</a:t>
            </a:r>
          </a:p>
        </p:txBody>
      </p:sp>
    </p:spTree>
    <p:extLst>
      <p:ext uri="{BB962C8B-B14F-4D97-AF65-F5344CB8AC3E}">
        <p14:creationId xmlns:p14="http://schemas.microsoft.com/office/powerpoint/2010/main" val="259931175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additional functional requirements contained in 11-19/0446r3,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Requirements Document (11-19/0151r1).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Bahar</a:t>
            </a:r>
            <a:r>
              <a:rPr lang="en-US" dirty="0"/>
              <a:t> Sadeghi 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10/0/1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113526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#19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Use Case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use case document 11-19/0268r4.</a:t>
            </a:r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	11/0/0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952810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#20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2023863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/>
              <a:t>approve the following schedule of teleconferences and cancel the teleconference (already approved) for March 19th.</a:t>
            </a:r>
          </a:p>
          <a:p>
            <a:r>
              <a:rPr lang="de-DE" dirty="0"/>
              <a:t>Moved: Xiaofei Wang, Second: Peter Yee, Result unanimous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904292"/>
              </p:ext>
            </p:extLst>
          </p:nvPr>
        </p:nvGraphicFramePr>
        <p:xfrm>
          <a:off x="914400" y="4221088"/>
          <a:ext cx="7467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 April 9th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857572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#1 -- #14</a:t>
            </a:r>
          </a:p>
          <a:p>
            <a:r>
              <a:rPr lang="en-US" dirty="0"/>
              <a:t>Straw Polls #1 </a:t>
            </a:r>
            <a:r>
              <a:rPr lang="en-US"/>
              <a:t>-- #1</a:t>
            </a:r>
            <a:endParaRPr lang="en-US" dirty="0"/>
          </a:p>
          <a:p>
            <a:endParaRPr lang="en-US" dirty="0"/>
          </a:p>
          <a:p>
            <a:r>
              <a:rPr lang="en-US" dirty="0"/>
              <a:t>St. Louis, Missouri,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796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11/19-1426r2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948469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11/18-2124r2</a:t>
            </a:r>
          </a:p>
          <a:p>
            <a:endParaRPr lang="en-US" dirty="0"/>
          </a:p>
          <a:p>
            <a:r>
              <a:rPr lang="en-US" dirty="0"/>
              <a:t>Mover: Hiroshi Mano</a:t>
            </a:r>
          </a:p>
          <a:p>
            <a:r>
              <a:rPr lang="en-US" dirty="0"/>
              <a:t>Second: 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433410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11-18/1750r0.</a:t>
            </a:r>
          </a:p>
          <a:p>
            <a:endParaRPr lang="en-US" dirty="0"/>
          </a:p>
          <a:p>
            <a:r>
              <a:rPr lang="en-US" dirty="0"/>
              <a:t>Note: 		Motion is on consent agenda (see Motion #1)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666299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11-18/2103r0.</a:t>
            </a:r>
          </a:p>
          <a:p>
            <a:endParaRPr lang="en-US" dirty="0"/>
          </a:p>
          <a:p>
            <a:r>
              <a:rPr lang="en-US" dirty="0"/>
              <a:t>Note: 		Motion is on consent agenda (see Motion #1)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234986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11/18-2124r3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130977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602A-A98D-E544-AE72-63DB1907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Vice Chair 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D001-F4FD-224C-8DDF-502F1E9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elect </a:t>
            </a:r>
          </a:p>
          <a:p>
            <a:r>
              <a:rPr lang="en-US" dirty="0"/>
              <a:t>			Hitoshi MORIOKA, SRC Software</a:t>
            </a:r>
          </a:p>
          <a:p>
            <a:r>
              <a:rPr lang="en-US" dirty="0"/>
              <a:t>	and</a:t>
            </a:r>
          </a:p>
          <a:p>
            <a:r>
              <a:rPr lang="en-US" dirty="0"/>
              <a:t>			Stephen </a:t>
            </a:r>
            <a:r>
              <a:rPr lang="en-US" dirty="0" err="1"/>
              <a:t>McCANN</a:t>
            </a:r>
            <a:r>
              <a:rPr lang="en-US" dirty="0"/>
              <a:t>, Blackberry</a:t>
            </a:r>
          </a:p>
          <a:p>
            <a:r>
              <a:rPr lang="en-US" dirty="0"/>
              <a:t>as </a:t>
            </a:r>
            <a:r>
              <a:rPr lang="en-US" dirty="0" err="1"/>
              <a:t>TGbc</a:t>
            </a:r>
            <a:r>
              <a:rPr lang="en-US" dirty="0"/>
              <a:t> Vice Chairs</a:t>
            </a:r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Seconded:		Hiroshi Mano</a:t>
            </a:r>
          </a:p>
          <a:p>
            <a:r>
              <a:rPr lang="en-US" dirty="0"/>
              <a:t>Y/N/A:		6/0/0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BB70-87CF-5340-9C39-DEE9BA687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4D74-E3C2-3E47-AF3E-95F2FB321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D504F-EEEF-9E49-97CC-64F5E9E65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145889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602A-A98D-E544-AE72-63DB1907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Secretary Confirmation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D001-F4FD-224C-8DDF-502F1E9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 </a:t>
            </a:r>
          </a:p>
          <a:p>
            <a:r>
              <a:rPr lang="en-US" dirty="0"/>
              <a:t>			</a:t>
            </a:r>
            <a:r>
              <a:rPr lang="en-US" dirty="0" err="1"/>
              <a:t>Xiaofei</a:t>
            </a:r>
            <a:r>
              <a:rPr lang="en-US" dirty="0"/>
              <a:t>, WANG, Interdigital</a:t>
            </a:r>
          </a:p>
          <a:p>
            <a:r>
              <a:rPr lang="en-US" dirty="0"/>
              <a:t>as the </a:t>
            </a:r>
            <a:r>
              <a:rPr lang="en-US" dirty="0" err="1"/>
              <a:t>TGbc</a:t>
            </a:r>
            <a:r>
              <a:rPr lang="en-US" dirty="0"/>
              <a:t> Secretary.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Seconded:		Hitoshi Morioka</a:t>
            </a:r>
          </a:p>
          <a:p>
            <a:r>
              <a:rPr lang="en-US" dirty="0"/>
              <a:t>Y/N/A:		Motion approved by acclamation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BB70-87CF-5340-9C39-DEE9BA687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4D74-E3C2-3E47-AF3E-95F2FB321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D504F-EEEF-9E49-97CC-64F5E9E65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27532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BA514-A381-D440-B6E3-C5ADF795E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</a:t>
            </a:r>
            <a:br>
              <a:rPr lang="en-US" dirty="0"/>
            </a:br>
            <a:r>
              <a:rPr lang="en-US" dirty="0"/>
              <a:t>802.11bc Selection 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8EF6D6-9F14-8B4E-A3F9-1F90E66E89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11-19/0135r0 as the IEEE 802.11 </a:t>
            </a:r>
            <a:r>
              <a:rPr lang="en-US" dirty="0" err="1"/>
              <a:t>TGbc</a:t>
            </a:r>
            <a:r>
              <a:rPr lang="en-US" dirty="0"/>
              <a:t> Selection Procedure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Second:		Hitoshi Morioka</a:t>
            </a:r>
          </a:p>
          <a:p>
            <a:r>
              <a:rPr lang="en-US" dirty="0"/>
              <a:t>Y/N/A:		4/0/1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A7F6A0-B357-3B45-AD1F-44C0864046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8D854E-C92A-E54F-801F-9ABEFF5F9A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D967ED-30A6-D14D-9340-ACACA9166EC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917464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document 11-19/0151r0 as the 802.11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908175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Motion#9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Functional Requirements contained in 11-19/171r1,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 Document (11-19/151).</a:t>
            </a:r>
          </a:p>
          <a:p>
            <a:endParaRPr lang="en-US" dirty="0"/>
          </a:p>
          <a:p>
            <a:r>
              <a:rPr lang="en-US" dirty="0"/>
              <a:t>Moved:		Hitoshi Morioka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</a:t>
            </a:r>
            <a:r>
              <a:rPr lang="en-US"/>
              <a:t>	6/0/1 </a:t>
            </a:r>
            <a:r>
              <a:rPr lang="en-US" dirty="0"/>
              <a:t>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256882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11/18-2124r4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9467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#34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11-19/1005r0.</a:t>
            </a:r>
          </a:p>
          <a:p>
            <a:endParaRPr lang="en-US" dirty="0"/>
          </a:p>
          <a:p>
            <a:r>
              <a:rPr lang="en-US" dirty="0"/>
              <a:t>Note: 		Motion is on consent agenda (see Motion #33)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253428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Functional Requirements contained in 11-19/0183r1,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 Document (11-19/151).</a:t>
            </a:r>
          </a:p>
          <a:p>
            <a:endParaRPr lang="en-US" dirty="0"/>
          </a:p>
          <a:p>
            <a:r>
              <a:rPr lang="en-US" dirty="0"/>
              <a:t>Moved:		Hitoshi Morioka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231397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B346B-539E-564C-AA87-D3C37405F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0016B-3633-B14D-B9D8-D64DEFAA9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have a common template for </a:t>
            </a:r>
            <a:r>
              <a:rPr lang="en-US" dirty="0" err="1"/>
              <a:t>TGbc</a:t>
            </a:r>
            <a:r>
              <a:rPr lang="en-US" dirty="0"/>
              <a:t> use case scenario slides?</a:t>
            </a:r>
          </a:p>
          <a:p>
            <a:endParaRPr lang="en-US" dirty="0"/>
          </a:p>
          <a:p>
            <a:r>
              <a:rPr lang="en-US" dirty="0"/>
              <a:t>Yes		5</a:t>
            </a:r>
          </a:p>
          <a:p>
            <a:r>
              <a:rPr lang="en-US" dirty="0"/>
              <a:t>No			0</a:t>
            </a:r>
          </a:p>
          <a:p>
            <a:r>
              <a:rPr lang="en-US" dirty="0"/>
              <a:t>Abstain	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78101F-EB8F-1A47-BEB5-221D53ECFE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95699-C115-DA46-8E71-A7F01BE1A7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D2FBB78-F512-4944-B240-AB12AB7555E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673791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Use Case Document Template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template contained in slide 4 of document 11-19/0182r0 to be used for describing </a:t>
            </a:r>
            <a:r>
              <a:rPr lang="en-US" dirty="0" err="1"/>
              <a:t>TGbc</a:t>
            </a:r>
            <a:r>
              <a:rPr lang="en-US" dirty="0"/>
              <a:t> use cases that are to be considered for inclusion in the </a:t>
            </a:r>
            <a:r>
              <a:rPr lang="en-US" dirty="0" err="1"/>
              <a:t>TGbc</a:t>
            </a:r>
            <a:r>
              <a:rPr lang="en-US" dirty="0"/>
              <a:t> Use Case Document.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Second:		Hitoshi Morioka</a:t>
            </a:r>
          </a:p>
          <a:p>
            <a:r>
              <a:rPr lang="en-US" dirty="0"/>
              <a:t>Y/N/A:		7/0/4 – motion passes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99261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teleconferences</a:t>
            </a:r>
            <a:r>
              <a:rPr lang="de-DE" dirty="0"/>
              <a:t>: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 err="1"/>
              <a:t>Moved</a:t>
            </a:r>
            <a:r>
              <a:rPr lang="de-DE" dirty="0"/>
              <a:t>: Hiroshi Mano</a:t>
            </a:r>
          </a:p>
          <a:p>
            <a:r>
              <a:rPr lang="de-DE" dirty="0"/>
              <a:t>Second: Hitoshi Morioka</a:t>
            </a:r>
          </a:p>
          <a:p>
            <a:r>
              <a:rPr lang="de-DE" dirty="0" err="1"/>
              <a:t>Result</a:t>
            </a:r>
            <a:r>
              <a:rPr lang="de-DE" dirty="0"/>
              <a:t>:	</a:t>
            </a: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90941"/>
              </p:ext>
            </p:extLst>
          </p:nvPr>
        </p:nvGraphicFramePr>
        <p:xfrm>
          <a:off x="1136848" y="2914248"/>
          <a:ext cx="7467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  <a:p>
                      <a:r>
                        <a:rPr lang="en-US" dirty="0"/>
                        <a:t>Feb 12, 2019</a:t>
                      </a:r>
                    </a:p>
                    <a:p>
                      <a:r>
                        <a:rPr lang="en-US" dirty="0"/>
                        <a:t>March 19,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10069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#14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35 of document 11-18/2126r1.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		Hiroshi Mano</a:t>
            </a:r>
          </a:p>
          <a:p>
            <a:pPr>
              <a:buFont typeface="Arial"/>
              <a:buChar char="•"/>
            </a:pPr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>
              <a:buFont typeface="Arial"/>
              <a:buChar char="•"/>
            </a:pPr>
            <a:r>
              <a:rPr lang="en-US" dirty="0"/>
              <a:t>Y/N/A:		Approved by </a:t>
            </a:r>
            <a:r>
              <a:rPr lang="en-US"/>
              <a:t>unanimous consent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900762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Month YEAR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#??? -- #???</a:t>
            </a:r>
          </a:p>
          <a:p>
            <a:r>
              <a:rPr lang="en-US" dirty="0"/>
              <a:t>Straw Polls #??? -- #???</a:t>
            </a:r>
          </a:p>
          <a:p>
            <a:endParaRPr lang="en-US" dirty="0"/>
          </a:p>
          <a:p>
            <a:r>
              <a:rPr lang="en-US" dirty="0"/>
              <a:t>LOCATION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323166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11/YY-XXXXr0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63651" y="5386069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&gt;/02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&lt;11-xx/xxxxr0&gt;.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#xxx)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379982" y="3398658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In case of consent agenda, assure text is the same as on agenda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&gt;/02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&lt;11-xx/xxxxr0&gt;.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#xxx)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  <p:sp>
        <p:nvSpPr>
          <p:cNvPr id="8" name="Textfeld 6">
            <a:extLst>
              <a:ext uri="{FF2B5EF4-FFF2-40B4-BE49-F238E27FC236}">
                <a16:creationId xmlns:a16="http://schemas.microsoft.com/office/drawing/2014/main" id="{734D495E-80AA-544D-BC37-7319EE9DC9B9}"/>
              </a:ext>
            </a:extLst>
          </p:cNvPr>
          <p:cNvSpPr txBox="1"/>
          <p:nvPr/>
        </p:nvSpPr>
        <p:spPr>
          <a:xfrm rot="20107319">
            <a:off x="379982" y="3398658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In case of consent agenda, assure text is the same as on agenda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/>
              <a:t>Authorize ad-hoc meetings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•	</a:t>
            </a:r>
            <a:r>
              <a:rPr lang="de-DE" dirty="0" err="1"/>
              <a:t>Authorize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hold an ad-hoc </a:t>
            </a:r>
            <a:r>
              <a:rPr lang="de-DE" dirty="0" err="1"/>
              <a:t>meeting</a:t>
            </a:r>
            <a:r>
              <a:rPr lang="de-DE" dirty="0"/>
              <a:t> on &lt;</a:t>
            </a:r>
            <a:r>
              <a:rPr lang="de-DE" dirty="0" err="1"/>
              <a:t>dates</a:t>
            </a:r>
            <a:r>
              <a:rPr lang="de-DE" dirty="0"/>
              <a:t>&gt; in &lt;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venue</a:t>
            </a:r>
            <a:r>
              <a:rPr lang="de-DE" dirty="0"/>
              <a:t> </a:t>
            </a:r>
            <a:r>
              <a:rPr lang="de-DE" dirty="0" err="1"/>
              <a:t>being</a:t>
            </a:r>
            <a:r>
              <a:rPr lang="de-DE" dirty="0"/>
              <a:t> &lt;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purpose</a:t>
            </a:r>
            <a:r>
              <a:rPr lang="de-DE" dirty="0"/>
              <a:t> of &lt;</a:t>
            </a:r>
            <a:r>
              <a:rPr lang="de-DE" dirty="0" err="1"/>
              <a:t>purpose</a:t>
            </a:r>
            <a:r>
              <a:rPr lang="de-DE" dirty="0"/>
              <a:t>&gt;.</a:t>
            </a:r>
          </a:p>
          <a:p>
            <a:endParaRPr lang="de-DE" dirty="0"/>
          </a:p>
          <a:p>
            <a:r>
              <a:rPr lang="de-DE" dirty="0"/>
              <a:t>•	[</a:t>
            </a:r>
            <a:r>
              <a:rPr lang="de-DE" dirty="0" err="1"/>
              <a:t>Moved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&lt;</a:t>
            </a:r>
            <a:r>
              <a:rPr lang="de-DE" dirty="0" err="1"/>
              <a:t>name</a:t>
            </a:r>
            <a:r>
              <a:rPr lang="de-DE" dirty="0"/>
              <a:t>&gt; on behalf of &lt;</a:t>
            </a:r>
            <a:r>
              <a:rPr lang="de-DE" dirty="0" err="1"/>
              <a:t>group</a:t>
            </a:r>
            <a:r>
              <a:rPr lang="de-DE" dirty="0"/>
              <a:t>&gt;</a:t>
            </a:r>
          </a:p>
          <a:p>
            <a:r>
              <a:rPr lang="de-DE" dirty="0"/>
              <a:t>•	&lt;</a:t>
            </a:r>
            <a:r>
              <a:rPr lang="de-DE" dirty="0" err="1"/>
              <a:t>group</a:t>
            </a:r>
            <a:r>
              <a:rPr lang="de-DE" dirty="0"/>
              <a:t>&gt; </a:t>
            </a:r>
            <a:r>
              <a:rPr lang="de-DE" dirty="0" err="1"/>
              <a:t>vote</a:t>
            </a:r>
            <a:r>
              <a:rPr lang="de-DE" dirty="0"/>
              <a:t>: </a:t>
            </a:r>
          </a:p>
          <a:p>
            <a:r>
              <a:rPr lang="de-DE" dirty="0"/>
              <a:t>•	</a:t>
            </a:r>
            <a:r>
              <a:rPr lang="de-DE" dirty="0" err="1"/>
              <a:t>Moved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 </a:t>
            </a:r>
            <a:r>
              <a:rPr lang="de-DE" dirty="0" err="1"/>
              <a:t>Seconded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</a:t>
            </a:r>
            <a:r>
              <a:rPr lang="de-DE" dirty="0" err="1"/>
              <a:t>Result</a:t>
            </a:r>
            <a:r>
              <a:rPr lang="de-DE" dirty="0"/>
              <a:t>: y-n-a]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#35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11-19/1369r0.</a:t>
            </a:r>
          </a:p>
          <a:p>
            <a:endParaRPr lang="en-US" dirty="0"/>
          </a:p>
          <a:p>
            <a:r>
              <a:rPr lang="en-US" dirty="0"/>
              <a:t>Note: 		Motion is on consent agenda (see </a:t>
            </a:r>
            <a:r>
              <a:rPr lang="en-US"/>
              <a:t>Motion #33)</a:t>
            </a:r>
            <a:endParaRPr lang="en-US" dirty="0"/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292188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Authorize </a:t>
            </a:r>
            <a:r>
              <a:rPr lang="en-US" dirty="0" err="1"/>
              <a:t>Telcons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of </a:t>
            </a:r>
            <a:r>
              <a:rPr lang="de-DE" dirty="0" err="1"/>
              <a:t>teleconferences</a:t>
            </a:r>
            <a:r>
              <a:rPr lang="de-DE" dirty="0"/>
              <a:t> </a:t>
            </a:r>
            <a:r>
              <a:rPr lang="de-DE" dirty="0" err="1"/>
              <a:t>beginning</a:t>
            </a:r>
            <a:r>
              <a:rPr lang="de-DE" dirty="0"/>
              <a:t> no </a:t>
            </a:r>
            <a:r>
              <a:rPr lang="de-DE" dirty="0" err="1"/>
              <a:t>sooner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&lt;</a:t>
            </a:r>
            <a:r>
              <a:rPr lang="de-DE" dirty="0" err="1"/>
              <a:t>current</a:t>
            </a:r>
            <a:r>
              <a:rPr lang="de-DE" dirty="0"/>
              <a:t> date + 10 </a:t>
            </a:r>
            <a:r>
              <a:rPr lang="de-DE" dirty="0" err="1"/>
              <a:t>days</a:t>
            </a:r>
            <a:r>
              <a:rPr lang="de-DE" dirty="0"/>
              <a:t>&gt; [and </a:t>
            </a:r>
            <a:r>
              <a:rPr lang="de-DE" dirty="0" err="1"/>
              <a:t>ending</a:t>
            </a:r>
            <a:r>
              <a:rPr lang="de-DE" dirty="0"/>
              <a:t> 15 </a:t>
            </a:r>
            <a:r>
              <a:rPr lang="de-DE" dirty="0" err="1"/>
              <a:t>days</a:t>
            </a:r>
            <a:r>
              <a:rPr lang="de-DE" dirty="0"/>
              <a:t> </a:t>
            </a:r>
            <a:r>
              <a:rPr lang="de-DE" dirty="0" err="1"/>
              <a:t>past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end of </a:t>
            </a:r>
            <a:r>
              <a:rPr lang="de-DE" dirty="0" err="1"/>
              <a:t>the</a:t>
            </a:r>
            <a:r>
              <a:rPr lang="de-DE" dirty="0"/>
              <a:t> &lt;date&gt; </a:t>
            </a:r>
            <a:r>
              <a:rPr lang="de-DE" dirty="0" err="1"/>
              <a:t>Plenary</a:t>
            </a:r>
            <a:r>
              <a:rPr lang="de-DE" dirty="0"/>
              <a:t> Session].</a:t>
            </a:r>
          </a:p>
          <a:p>
            <a:r>
              <a:rPr lang="de-DE" dirty="0" err="1"/>
              <a:t>Moved</a:t>
            </a:r>
            <a:r>
              <a:rPr lang="de-DE" dirty="0"/>
              <a:t>: xxx, Second: xxx, </a:t>
            </a:r>
            <a:r>
              <a:rPr lang="de-DE" dirty="0" err="1"/>
              <a:t>Result</a:t>
            </a:r>
            <a:r>
              <a:rPr lang="de-DE" dirty="0"/>
              <a:t> </a:t>
            </a:r>
            <a:r>
              <a:rPr lang="de-DE" dirty="0" err="1"/>
              <a:t>y</a:t>
            </a:r>
            <a:r>
              <a:rPr lang="de-DE" dirty="0"/>
              <a:t>-</a:t>
            </a:r>
            <a:r>
              <a:rPr lang="de-DE" dirty="0" err="1"/>
              <a:t>n</a:t>
            </a:r>
            <a:r>
              <a:rPr lang="de-DE" dirty="0"/>
              <a:t>-a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395423"/>
              </p:ext>
            </p:extLst>
          </p:nvPr>
        </p:nvGraphicFramePr>
        <p:xfrm>
          <a:off x="914400" y="4221088"/>
          <a:ext cx="7467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F8B913F-1A24-CE4E-B940-07CBA57A7C5C}"/>
              </a:ext>
            </a:extLst>
          </p:cNvPr>
          <p:cNvSpPr txBox="1"/>
          <p:nvPr/>
        </p:nvSpPr>
        <p:spPr>
          <a:xfrm>
            <a:off x="696912" y="5877272"/>
            <a:ext cx="7685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Note: Telephone conferences on XXXX and XXX are already approved by the motion from the previous face-to-face meeting.</a:t>
            </a:r>
          </a:p>
        </p:txBody>
      </p:sp>
      <p:sp>
        <p:nvSpPr>
          <p:cNvPr id="9" name="Textfeld 6">
            <a:extLst>
              <a:ext uri="{FF2B5EF4-FFF2-40B4-BE49-F238E27FC236}">
                <a16:creationId xmlns:a16="http://schemas.microsoft.com/office/drawing/2014/main" id="{603CB107-B694-2544-818F-0E1F60581513}"/>
              </a:ext>
            </a:extLst>
          </p:cNvPr>
          <p:cNvSpPr txBox="1"/>
          <p:nvPr/>
        </p:nvSpPr>
        <p:spPr>
          <a:xfrm rot="20107319">
            <a:off x="126942" y="3655598"/>
            <a:ext cx="64524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Make sure they are the same as on the Chair Slides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&lt;XXX&gt; of document 11-yy/xxxxr0.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</a:t>
            </a:r>
          </a:p>
          <a:p>
            <a:pPr>
              <a:buFont typeface="Arial"/>
              <a:buChar char="•"/>
            </a:pPr>
            <a:r>
              <a:rPr lang="en-US" dirty="0"/>
              <a:t>Second:</a:t>
            </a:r>
          </a:p>
          <a:p>
            <a:pPr>
              <a:buFont typeface="Arial"/>
              <a:buChar char="•"/>
            </a:pPr>
            <a:r>
              <a:rPr lang="en-US" dirty="0"/>
              <a:t>Y/N/A: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2611618" y="3297837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Templates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Selected motion templates per 11-08/762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Modification of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revised agenda for the BCS TIG/SG as contained in document 11/YY-</a:t>
            </a:r>
            <a:r>
              <a:rPr lang="en-US" dirty="0" err="1"/>
              <a:t>XXXXrY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146404" y="2664046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  <p:extLst>
      <p:ext uri="{BB962C8B-B14F-4D97-AF65-F5344CB8AC3E}">
        <p14:creationId xmlns:p14="http://schemas.microsoft.com/office/powerpoint/2010/main" val="391708213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B49E6-C9F2-BA46-8D70-CC4C9E407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PAR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59A3B-175A-DA46-93D8-4AC6DADCD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PAR contained in the document referenced below meets IEEE-SA guidelines,</a:t>
            </a:r>
          </a:p>
          <a:p>
            <a:r>
              <a:rPr lang="en-US" dirty="0"/>
              <a:t>request that the PAR contained in &lt;document-reference&gt; be posted to the IEEE 802 Executive Committee (EC) agenda for WG 802 preview and EC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B22E56-36E1-2442-99B0-F46FBF8F4D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31621C-11E0-4A4E-9A3C-F4A204027FB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44C7A1-A8D9-7F4E-B4F8-5987FE760C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1859984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04822-9020-B046-A211-2B4B2F4FE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7219E-D46F-9041-99F9-92C5F6F5F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CSD contained in the document referenced below meets IEEE 802 guidelines,</a:t>
            </a:r>
          </a:p>
          <a:p>
            <a:r>
              <a:rPr lang="en-US" dirty="0"/>
              <a:t>request that the CSD contained in &lt;document-reference&gt; be posted to the IEEE 802 Executive Committee (EC) agenda for WG 802 preview and EC approval.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84D3A4-E72A-124F-BFA5-2AF3658BED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3519CD-FD65-8249-97C7-A9F0A2C893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9D21873-4F59-D84C-9739-1E60AD6C75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492340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GB"/>
              <a:t>September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66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Motion Templates (</a:t>
            </a:r>
            <a:r>
              <a:rPr lang="en-US" dirty="0">
                <a:hlinkClick r:id="rId3"/>
              </a:rPr>
              <a:t>11-08/762</a:t>
            </a:r>
            <a:r>
              <a:rPr lang="en-US" dirty="0"/>
              <a:t>)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144EB-7F42-F646-8FF0-C29E6D32C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63DEB-4E56-4D44-9A23-181E8F53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add the functional requirement as shown on slide 6 of 11-19/1506r1 to the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6 / 0 / 4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7BA11-6FB0-3E4B-A0EE-1EA73EF77F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E5BE1-C7DA-2A4E-AED7-7CEDCD4662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A6C7DE-6DD6-2343-96D9-5F2B019A16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1669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144EB-7F42-F646-8FF0-C29E6D32C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63DEB-4E56-4D44-9A23-181E8F53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add the functional requirement as shown on page 2 of 11-19/1311r1 to the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3 / 0 / 8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7BA11-6FB0-3E4B-A0EE-1EA73EF77F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E5BE1-C7DA-2A4E-AED7-7CEDCD4662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A6C7DE-6DD6-2343-96D9-5F2B019A16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10432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11-19/1643r0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7 / 0 / 3 –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817598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BCS-Chair-Slides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TGbc-Motion-Deck-Template" id="{ECB33585-1DA0-DB4C-90FD-69A13A3A7B22}" vid="{F4C3F58A-6086-1749-AE1C-61531CD19C9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802-11-BCS-Chair-Slides-Template</Template>
  <TotalTime>5749</TotalTime>
  <Words>2373</Words>
  <Application>Microsoft Macintosh PowerPoint</Application>
  <PresentationFormat>On-screen Show (4:3)</PresentationFormat>
  <Paragraphs>702</Paragraphs>
  <Slides>66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66</vt:i4>
      </vt:variant>
    </vt:vector>
  </HeadingPairs>
  <TitlesOfParts>
    <vt:vector size="73" baseType="lpstr">
      <vt:lpstr>Arial Unicode MS</vt:lpstr>
      <vt:lpstr>MS Gothic</vt:lpstr>
      <vt:lpstr>Arial</vt:lpstr>
      <vt:lpstr>Times New Roman</vt:lpstr>
      <vt:lpstr>Wingdings</vt:lpstr>
      <vt:lpstr>802-11-BCS-Chair-Slides-Template</vt:lpstr>
      <vt:lpstr>Document</vt:lpstr>
      <vt:lpstr>Motion Booklet for IEEE 802.11 TGbc</vt:lpstr>
      <vt:lpstr>Abstract</vt:lpstr>
      <vt:lpstr>September 2019 Motions &amp; Straw Polls</vt:lpstr>
      <vt:lpstr>Motion #33 Approve Agenda</vt:lpstr>
      <vt:lpstr>Motion #34  Approve meeting minutes</vt:lpstr>
      <vt:lpstr>Motion #35  Approve telephone conference minutes</vt:lpstr>
      <vt:lpstr>Motion #36</vt:lpstr>
      <vt:lpstr>Motion #37</vt:lpstr>
      <vt:lpstr>Motion #38</vt:lpstr>
      <vt:lpstr>Straw Poll #2</vt:lpstr>
      <vt:lpstr>Motion #39</vt:lpstr>
      <vt:lpstr>Motion #??  Authorize Telcons</vt:lpstr>
      <vt:lpstr>July 2019 Motions &amp; Straw Polls</vt:lpstr>
      <vt:lpstr>Motion #26 Approve Agenda</vt:lpstr>
      <vt:lpstr>Motion #27  Approve meeting minutes</vt:lpstr>
      <vt:lpstr>Motion #28  Approve telephone conference minutes</vt:lpstr>
      <vt:lpstr>Motion #29</vt:lpstr>
      <vt:lpstr>Motion #30</vt:lpstr>
      <vt:lpstr>Motion #31</vt:lpstr>
      <vt:lpstr>Motion #32  Authorize Telcons</vt:lpstr>
      <vt:lpstr>May 2019 Motions &amp; Straw Polls</vt:lpstr>
      <vt:lpstr>Motion #16 Approve Agenda</vt:lpstr>
      <vt:lpstr>Motion #17 Approve meeting minutes</vt:lpstr>
      <vt:lpstr>Motion #18 Approve Agenda</vt:lpstr>
      <vt:lpstr>Motion #19</vt:lpstr>
      <vt:lpstr>Motion #20</vt:lpstr>
      <vt:lpstr>Motion #21</vt:lpstr>
      <vt:lpstr>Motion #22</vt:lpstr>
      <vt:lpstr>Motion #23</vt:lpstr>
      <vt:lpstr>Motion #24 Confirmation of Technical Editor</vt:lpstr>
      <vt:lpstr>Motion #25  Authorize Telcons</vt:lpstr>
      <vt:lpstr>March 2019 Motions &amp; Straw Polls</vt:lpstr>
      <vt:lpstr>Motion #15 Approve Agenda</vt:lpstr>
      <vt:lpstr>Motion #16 Approve meeting minutes</vt:lpstr>
      <vt:lpstr>Motion #17 Approve telephone conference minutes</vt:lpstr>
      <vt:lpstr>Motion #18 Adoption of Functional Requirement</vt:lpstr>
      <vt:lpstr>Motion #19 TGbc Use Case Document</vt:lpstr>
      <vt:lpstr>Motion #20  Authorize Telcons</vt:lpstr>
      <vt:lpstr>January 2019 Motions &amp; Straw Polls</vt:lpstr>
      <vt:lpstr>Motion #1 Approve Agenda</vt:lpstr>
      <vt:lpstr>Motion #2 Approve meeting minutes</vt:lpstr>
      <vt:lpstr>Motion #3 Approve telephone conference minutes</vt:lpstr>
      <vt:lpstr>Motion #4 Approve Agenda</vt:lpstr>
      <vt:lpstr>Motion #5 TGbc Vice Chair Election</vt:lpstr>
      <vt:lpstr>Motion #6 TGbc Secretary Confirmation</vt:lpstr>
      <vt:lpstr>Motion #7 802.11bc Selection Procedure</vt:lpstr>
      <vt:lpstr>Motion#8</vt:lpstr>
      <vt:lpstr>Motion#9 Adoption of Functional Requirement</vt:lpstr>
      <vt:lpstr>Motion #10 Approve Agenda</vt:lpstr>
      <vt:lpstr>Motion #11 Adoption of Functional Requirement</vt:lpstr>
      <vt:lpstr>Straw poll #1</vt:lpstr>
      <vt:lpstr>Motion #12 TGbc Use Case Document Template</vt:lpstr>
      <vt:lpstr>Motion #13 Authorize Telcons</vt:lpstr>
      <vt:lpstr>Motion #14 TGbc Timeline</vt:lpstr>
      <vt:lpstr>Month YEAR Motions &amp; Straw Polls</vt:lpstr>
      <vt:lpstr>Motion #&lt;yymm&gt;/01 Approve Agenda</vt:lpstr>
      <vt:lpstr>Motion #&lt;yymm&gt;/02  Approve meeting minutes</vt:lpstr>
      <vt:lpstr>Motion #&lt;yymm&gt;/02  Approve telephone conference minutes</vt:lpstr>
      <vt:lpstr>Motion #&lt;yymm&gt;/nn Authorize ad-hoc meetings</vt:lpstr>
      <vt:lpstr>Motion #&lt;yymm&gt;/nn  Authorize Telcons</vt:lpstr>
      <vt:lpstr>Motion #&lt;yymm&gt;/nn TGbc Timeline</vt:lpstr>
      <vt:lpstr>Motion Templates</vt:lpstr>
      <vt:lpstr>Motion #&lt;yymm&gt;/&lt;nn&gt; Approve Modification of Agenda</vt:lpstr>
      <vt:lpstr>Motion #&lt;yymm&gt;/&lt;nn&gt; Approve BCS PAR</vt:lpstr>
      <vt:lpstr>Motion #&lt;yymm&gt;/&lt;nn&gt; Approve BCS CSD</vt:lpstr>
      <vt:lpstr>References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Booklet for IEEE 802.11 TGbc</dc:title>
  <dc:subject/>
  <dc:creator>Marc Emmelmann</dc:creator>
  <cp:keywords/>
  <dc:description/>
  <cp:lastModifiedBy>Marc Emmelmann</cp:lastModifiedBy>
  <cp:revision>93</cp:revision>
  <cp:lastPrinted>1601-01-01T00:00:00Z</cp:lastPrinted>
  <dcterms:created xsi:type="dcterms:W3CDTF">2019-01-14T15:07:49Z</dcterms:created>
  <dcterms:modified xsi:type="dcterms:W3CDTF">2019-09-16T10:55:38Z</dcterms:modified>
  <cp:category/>
</cp:coreProperties>
</file>