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81"/>
  </p:notesMasterIdLst>
  <p:handoutMasterIdLst>
    <p:handoutMasterId r:id="rId82"/>
  </p:handoutMasterIdLst>
  <p:sldIdLst>
    <p:sldId id="269" r:id="rId2"/>
    <p:sldId id="302" r:id="rId3"/>
    <p:sldId id="300" r:id="rId4"/>
    <p:sldId id="295" r:id="rId5"/>
    <p:sldId id="298" r:id="rId6"/>
    <p:sldId id="503" r:id="rId7"/>
    <p:sldId id="738" r:id="rId8"/>
    <p:sldId id="301" r:id="rId9"/>
    <p:sldId id="306" r:id="rId10"/>
    <p:sldId id="516" r:id="rId11"/>
    <p:sldId id="515" r:id="rId12"/>
    <p:sldId id="1095" r:id="rId13"/>
    <p:sldId id="1096" r:id="rId14"/>
    <p:sldId id="1208" r:id="rId15"/>
    <p:sldId id="1197" r:id="rId16"/>
    <p:sldId id="1232" r:id="rId17"/>
    <p:sldId id="1222" r:id="rId18"/>
    <p:sldId id="1221" r:id="rId19"/>
    <p:sldId id="1198" r:id="rId20"/>
    <p:sldId id="1254" r:id="rId21"/>
    <p:sldId id="1259" r:id="rId22"/>
    <p:sldId id="1262" r:id="rId23"/>
    <p:sldId id="1266" r:id="rId24"/>
    <p:sldId id="1270" r:id="rId25"/>
    <p:sldId id="1260" r:id="rId26"/>
    <p:sldId id="1263" r:id="rId27"/>
    <p:sldId id="1267" r:id="rId28"/>
    <p:sldId id="1268" r:id="rId29"/>
    <p:sldId id="1264" r:id="rId30"/>
    <p:sldId id="1265" r:id="rId31"/>
    <p:sldId id="1226" r:id="rId32"/>
    <p:sldId id="1201" r:id="rId33"/>
    <p:sldId id="1218" r:id="rId34"/>
    <p:sldId id="1219" r:id="rId35"/>
    <p:sldId id="1220" r:id="rId36"/>
    <p:sldId id="1211" r:id="rId37"/>
    <p:sldId id="1212" r:id="rId38"/>
    <p:sldId id="1233" r:id="rId39"/>
    <p:sldId id="1234" r:id="rId40"/>
    <p:sldId id="1214" r:id="rId41"/>
    <p:sldId id="1235" r:id="rId42"/>
    <p:sldId id="1236" r:id="rId43"/>
    <p:sldId id="1247" r:id="rId44"/>
    <p:sldId id="1237" r:id="rId45"/>
    <p:sldId id="1238" r:id="rId46"/>
    <p:sldId id="1240" r:id="rId47"/>
    <p:sldId id="1241" r:id="rId48"/>
    <p:sldId id="1239" r:id="rId49"/>
    <p:sldId id="1242" r:id="rId50"/>
    <p:sldId id="1243" r:id="rId51"/>
    <p:sldId id="1244" r:id="rId52"/>
    <p:sldId id="1245" r:id="rId53"/>
    <p:sldId id="1248" r:id="rId54"/>
    <p:sldId id="1250" r:id="rId55"/>
    <p:sldId id="1249" r:id="rId56"/>
    <p:sldId id="1251" r:id="rId57"/>
    <p:sldId id="1252" r:id="rId58"/>
    <p:sldId id="1253" r:id="rId59"/>
    <p:sldId id="1255" r:id="rId60"/>
    <p:sldId id="1258" r:id="rId61"/>
    <p:sldId id="1256" r:id="rId62"/>
    <p:sldId id="1215" r:id="rId63"/>
    <p:sldId id="1188" r:id="rId64"/>
    <p:sldId id="1189" r:id="rId65"/>
    <p:sldId id="1229" r:id="rId66"/>
    <p:sldId id="1231" r:id="rId67"/>
    <p:sldId id="1230" r:id="rId68"/>
    <p:sldId id="1246" r:id="rId69"/>
    <p:sldId id="1257" r:id="rId70"/>
    <p:sldId id="1217" r:id="rId71"/>
    <p:sldId id="1216" r:id="rId72"/>
    <p:sldId id="1227" r:id="rId73"/>
    <p:sldId id="1204" r:id="rId74"/>
    <p:sldId id="1205" r:id="rId75"/>
    <p:sldId id="1206" r:id="rId76"/>
    <p:sldId id="1228" r:id="rId77"/>
    <p:sldId id="868" r:id="rId78"/>
    <p:sldId id="874" r:id="rId79"/>
    <p:sldId id="305" r:id="rId8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B2B2B2"/>
    <a:srgbClr val="FFCCCC"/>
    <a:srgbClr val="FF6600"/>
    <a:srgbClr val="FF00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1403" autoAdjust="0"/>
  </p:normalViewPr>
  <p:slideViewPr>
    <p:cSldViewPr>
      <p:cViewPr varScale="1">
        <p:scale>
          <a:sx n="66" d="100"/>
          <a:sy n="66" d="100"/>
        </p:scale>
        <p:origin x="1232"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90057" y="363379"/>
            <a:ext cx="32554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802.11-18/2118r3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Jan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mentor.ieee.org/802.11/dcn/18/11-18-2138-00-coex-november-2018-meeting-minutes.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ieee802.org/11/Reports/csc_update.htm" TargetMode="External"/><Relationship Id="rId2" Type="http://schemas.openxmlformats.org/officeDocument/2006/relationships/hyperlink" Target="https://mentor.ieee.org/802.11/dcn/19/11-19-0172-00-coex-coex-sc-proposed-coex-workshop-invitation.doc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portal.etsi.org/webapp/WorkProgram/Report_WorkItem.asp?WKI_ID=53378" TargetMode="External"/><Relationship Id="rId2" Type="http://schemas.openxmlformats.org/officeDocument/2006/relationships/hyperlink" Target="https://www.etsi.org/deliver/etsi_en/301800_301899/301893/02.01.01_60/en_301893v020101p.pdf" TargetMode="External"/><Relationship Id="rId1" Type="http://schemas.openxmlformats.org/officeDocument/2006/relationships/slideLayout" Target="../slideLayouts/slideLayout2.xml"/><Relationship Id="rId5" Type="http://schemas.openxmlformats.org/officeDocument/2006/relationships/hyperlink" Target="https://docbox.etsi.org/BRAN/BRAN/70-Draft/00230016/BRAN-230016v2111.docx" TargetMode="External"/><Relationship Id="rId4" Type="http://schemas.openxmlformats.org/officeDocument/2006/relationships/hyperlink" Target="https://portal.etsi.org/webapp/workProgram/Report_Schedule.asp?WKI_ID=53378"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3gpp.org/ftp/TSG_RAN/WG1_RL1/TSGR1_AH/NR_AH_1901/Docs/R1-1900157.zip"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3gpp.org/ftp/Specs/archive/38_series/38.889/38889-100.zip"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19/11-19-0063-01-coex-proposed-ls-to-3gpp-ran1-wrt-short-and-no-lbt.doc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75.xml.rels><?xml version="1.0" encoding="UTF-8" standalone="yes"?>
<Relationships xmlns="http://schemas.openxmlformats.org/package/2006/relationships"><Relationship Id="rId3" Type="http://schemas.openxmlformats.org/officeDocument/2006/relationships/hyperlink" Target="https://mentor.ieee.org/802.11/dcn/18/11-18-1642-00-coex-3gpp-ran1-ran2-and-ran4-status-on-nr-unlicensed-and-laa.pptx" TargetMode="External"/><Relationship Id="rId2" Type="http://schemas.openxmlformats.org/officeDocument/2006/relationships/hyperlink" Target="https://mentor.ieee.org/802.11/dcn/18/11-18-1561-00-0000-3gpp-ran-wg4-reply-ls-to-ieee-802-11-wg-regarding-certain-channel-combinations-for-laa-in-5ghz.docx" TargetMode="External"/><Relationship Id="rId1" Type="http://schemas.openxmlformats.org/officeDocument/2006/relationships/slideLayout" Target="../slideLayouts/slideLayout2.xml"/><Relationship Id="rId4" Type="http://schemas.openxmlformats.org/officeDocument/2006/relationships/hyperlink" Target="https://mentor.ieee.org/802.11/dcn/18/11-18-1687-00-0000-2018-09-liaison-from-3gpp-ran-re-certain-channel-combinations-for-laa-in-5ghz.docx" TargetMode="External"/></Relationships>
</file>

<file path=ppt/slides/_rels/slide76.xml.rels><?xml version="1.0" encoding="UTF-8" standalone="yes"?>
<Relationships xmlns="http://schemas.openxmlformats.org/package/2006/relationships"><Relationship Id="rId2" Type="http://schemas.openxmlformats.org/officeDocument/2006/relationships/hyperlink" Target="https://mentor.ieee.org/802.11/dcn/18/11-18-1305-00-coex-proposed-ls-to-3gpp-ran4-on-certain-channel-combinations-in-laa.docx"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St Louis </a:t>
            </a:r>
            <a:r>
              <a:rPr lang="en-US" dirty="0" smtClean="0">
                <a:solidFill>
                  <a:schemeClr val="accent6"/>
                </a:solidFill>
              </a:rPr>
              <a:t>in Jan 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15 January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smtClean="0">
                <a:solidFill>
                  <a:schemeClr val="accent2"/>
                </a:solidFill>
              </a:rPr>
              <a:t>Minutes</a:t>
            </a:r>
            <a:endParaRPr lang="en-AU" sz="2400" b="1" i="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71728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approval of the meeting minutes from Hawaii</a:t>
            </a:r>
            <a:endParaRPr lang="en-AU" dirty="0"/>
          </a:p>
        </p:txBody>
      </p:sp>
      <p:sp>
        <p:nvSpPr>
          <p:cNvPr id="3" name="Content Placeholder 2"/>
          <p:cNvSpPr>
            <a:spLocks noGrp="1"/>
          </p:cNvSpPr>
          <p:nvPr>
            <p:ph idx="1"/>
          </p:nvPr>
        </p:nvSpPr>
        <p:spPr/>
        <p:txBody>
          <a:bodyPr/>
          <a:lstStyle/>
          <a:p>
            <a:pPr lvl="1"/>
            <a:r>
              <a:rPr lang="en-AU" dirty="0" smtClean="0"/>
              <a:t>The minutes for the Coexistence SC at the Bangkok meeting in Nov 2018 are available on Mentor:</a:t>
            </a:r>
          </a:p>
          <a:p>
            <a:pPr lvl="2"/>
            <a:r>
              <a:rPr lang="en-AU" dirty="0" smtClean="0">
                <a:solidFill>
                  <a:srgbClr val="FF0000"/>
                </a:solidFill>
                <a:hlinkClick r:id="rId2"/>
              </a:rPr>
              <a:t>11-18-2138-00</a:t>
            </a:r>
            <a:endParaRPr lang="en-AU" dirty="0" smtClean="0">
              <a:solidFill>
                <a:srgbClr val="FF0000"/>
              </a:solidFill>
            </a:endParaRPr>
          </a:p>
          <a:p>
            <a:pPr lvl="1"/>
            <a:r>
              <a:rPr lang="en-AU" dirty="0" smtClean="0"/>
              <a:t>Motion:</a:t>
            </a:r>
          </a:p>
          <a:p>
            <a:pPr lvl="2"/>
            <a:r>
              <a:rPr lang="en-AU" i="1" dirty="0" smtClean="0"/>
              <a:t>The IEEE 802 </a:t>
            </a:r>
            <a:r>
              <a:rPr lang="en-AU" i="1" dirty="0" err="1" smtClean="0"/>
              <a:t>Coex</a:t>
            </a:r>
            <a:r>
              <a:rPr lang="en-AU" i="1" dirty="0" smtClean="0"/>
              <a:t> SC approves </a:t>
            </a:r>
            <a:r>
              <a:rPr lang="en-AU" dirty="0" smtClean="0">
                <a:solidFill>
                  <a:srgbClr val="FF0000"/>
                </a:solidFill>
                <a:hlinkClick r:id="rId2"/>
              </a:rPr>
              <a:t>11-18-2138-00</a:t>
            </a:r>
            <a:r>
              <a:rPr lang="en-AU" i="1" dirty="0" smtClean="0">
                <a:solidFill>
                  <a:srgbClr val="FF0000"/>
                </a:solidFill>
              </a:rPr>
              <a:t> </a:t>
            </a:r>
            <a:r>
              <a:rPr lang="en-AU" i="1" dirty="0" smtClean="0"/>
              <a:t>as minutes of its meeting in Bangkok in Nov 2018</a:t>
            </a:r>
          </a:p>
          <a:p>
            <a:pPr lvl="2"/>
            <a:r>
              <a:rPr lang="en-AU" dirty="0" smtClean="0"/>
              <a:t>Moved: </a:t>
            </a:r>
          </a:p>
          <a:p>
            <a:pPr lvl="2"/>
            <a:r>
              <a:rPr lang="en-AU" dirty="0" smtClean="0"/>
              <a:t>Seconded:</a:t>
            </a:r>
          </a:p>
          <a:p>
            <a:pPr lvl="2"/>
            <a:r>
              <a:rPr lang="en-AU" dirty="0" smtClean="0"/>
              <a:t>Result: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102448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The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257899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start the organisation of the </a:t>
            </a:r>
            <a:r>
              <a:rPr lang="en-AU" dirty="0"/>
              <a:t>Coexistence Workshop</a:t>
            </a:r>
          </a:p>
        </p:txBody>
      </p:sp>
      <p:sp>
        <p:nvSpPr>
          <p:cNvPr id="3" name="Content Placeholder 2"/>
          <p:cNvSpPr>
            <a:spLocks noGrp="1"/>
          </p:cNvSpPr>
          <p:nvPr>
            <p:ph idx="1"/>
          </p:nvPr>
        </p:nvSpPr>
        <p:spPr/>
        <p:txBody>
          <a:bodyPr/>
          <a:lstStyle/>
          <a:p>
            <a:pPr lvl="1"/>
            <a:r>
              <a:rPr lang="en-AU" dirty="0" smtClean="0"/>
              <a:t>Back in March 2018, some SC participants suggested a Coexistence Workshop be held with 3GPP RAN</a:t>
            </a:r>
          </a:p>
          <a:p>
            <a:pPr lvl="1"/>
            <a:r>
              <a:rPr lang="en-AU" dirty="0" smtClean="0"/>
              <a:t>An invitation/proposal was sent to 3GPP RAN  in July 2018</a:t>
            </a:r>
          </a:p>
          <a:p>
            <a:pPr lvl="1"/>
            <a:r>
              <a:rPr lang="en-AU" dirty="0" smtClean="0"/>
              <a:t>The </a:t>
            </a:r>
            <a:r>
              <a:rPr lang="en-AU" dirty="0" err="1" smtClean="0"/>
              <a:t>Coex</a:t>
            </a:r>
            <a:r>
              <a:rPr lang="en-AU" dirty="0" smtClean="0"/>
              <a:t> SC finally confirmed in Nov 2018 that the Workshop will be coincident with the IEEE 802 Plenary in July 2019 in Vienna, Austria</a:t>
            </a:r>
          </a:p>
          <a:p>
            <a:pPr lvl="2"/>
            <a:r>
              <a:rPr lang="en-AU" dirty="0" smtClean="0"/>
              <a:t>There were too many clashes to allow an earlier date </a:t>
            </a:r>
            <a:r>
              <a:rPr lang="en-AU" dirty="0"/>
              <a:t>for the </a:t>
            </a:r>
            <a:r>
              <a:rPr lang="en-AU" dirty="0" smtClean="0"/>
              <a:t>Workshop</a:t>
            </a:r>
          </a:p>
          <a:p>
            <a:pPr lvl="2"/>
            <a:r>
              <a:rPr lang="en-AU" dirty="0"/>
              <a:t>It is believed/hoped that the July 2019 timing of the Workshop will still provide opportunity for </a:t>
            </a:r>
            <a:r>
              <a:rPr lang="en-AU" dirty="0" smtClean="0"/>
              <a:t>influence</a:t>
            </a:r>
          </a:p>
          <a:p>
            <a:pPr lvl="1"/>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01046858"/>
              </p:ext>
            </p:extLst>
          </p:nvPr>
        </p:nvGraphicFramePr>
        <p:xfrm>
          <a:off x="7138988" y="2438400"/>
          <a:ext cx="914400" cy="806450"/>
        </p:xfrm>
        <a:graphic>
          <a:graphicData uri="http://schemas.openxmlformats.org/presentationml/2006/ole">
            <mc:AlternateContent xmlns:mc="http://schemas.openxmlformats.org/markup-compatibility/2006">
              <mc:Choice xmlns:v="urn:schemas-microsoft-com:vml" Requires="v">
                <p:oleObj spid="_x0000_s30779" name="Acrobat Document" showAsIcon="1" r:id="rId3" imgW="914400" imgH="806400" progId="AcroExch.Document.DC">
                  <p:embed/>
                </p:oleObj>
              </mc:Choice>
              <mc:Fallback>
                <p:oleObj name="Acrobat Document" showAsIcon="1" r:id="rId3" imgW="914400" imgH="806400" progId="AcroExch.Document.DC">
                  <p:embed/>
                  <p:pic>
                    <p:nvPicPr>
                      <p:cNvPr id="6" name="Object 5"/>
                      <p:cNvPicPr/>
                      <p:nvPr/>
                    </p:nvPicPr>
                    <p:blipFill>
                      <a:blip r:embed="rId4"/>
                      <a:stretch>
                        <a:fillRect/>
                      </a:stretch>
                    </p:blipFill>
                    <p:spPr>
                      <a:xfrm>
                        <a:off x="7138988"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659123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start the organisation of the </a:t>
            </a:r>
            <a:r>
              <a:rPr lang="en-AU" dirty="0"/>
              <a:t>Coexistence Workshop</a:t>
            </a:r>
          </a:p>
        </p:txBody>
      </p:sp>
      <p:sp>
        <p:nvSpPr>
          <p:cNvPr id="3" name="Content Placeholder 2"/>
          <p:cNvSpPr>
            <a:spLocks noGrp="1"/>
          </p:cNvSpPr>
          <p:nvPr>
            <p:ph idx="1"/>
          </p:nvPr>
        </p:nvSpPr>
        <p:spPr/>
        <p:txBody>
          <a:bodyPr/>
          <a:lstStyle/>
          <a:p>
            <a:pPr lvl="1"/>
            <a:r>
              <a:rPr lang="en-AU" dirty="0" smtClean="0"/>
              <a:t>…</a:t>
            </a:r>
          </a:p>
          <a:p>
            <a:pPr lvl="1"/>
            <a:r>
              <a:rPr lang="en-AU" dirty="0" smtClean="0"/>
              <a:t>At this meeting, the </a:t>
            </a:r>
            <a:r>
              <a:rPr lang="en-AU" dirty="0" err="1" smtClean="0"/>
              <a:t>Coex</a:t>
            </a:r>
            <a:r>
              <a:rPr lang="en-AU" dirty="0" smtClean="0"/>
              <a:t> SC will hopefully:</a:t>
            </a:r>
          </a:p>
          <a:p>
            <a:pPr lvl="2"/>
            <a:r>
              <a:rPr lang="en-AU" dirty="0" smtClean="0"/>
              <a:t>Agree on the arrangements for the </a:t>
            </a:r>
            <a:r>
              <a:rPr lang="en-AU" dirty="0"/>
              <a:t>Coexistence </a:t>
            </a:r>
            <a:r>
              <a:rPr lang="en-AU" dirty="0" smtClean="0"/>
              <a:t>Workshop</a:t>
            </a:r>
          </a:p>
          <a:p>
            <a:pPr lvl="2"/>
            <a:r>
              <a:rPr lang="en-AU" dirty="0" smtClean="0"/>
              <a:t>Decide who else to invite</a:t>
            </a:r>
          </a:p>
          <a:p>
            <a:pPr lvl="2"/>
            <a:r>
              <a:rPr lang="en-AU" dirty="0" smtClean="0"/>
              <a:t>Discuss a workshop style</a:t>
            </a:r>
          </a:p>
          <a:p>
            <a:pPr lvl="2"/>
            <a:r>
              <a:rPr lang="en-AU" dirty="0" smtClean="0"/>
              <a:t>Discuss a draft agenda</a:t>
            </a:r>
          </a:p>
          <a:p>
            <a:pPr lvl="2"/>
            <a:r>
              <a:rPr lang="en-AU" dirty="0" smtClean="0"/>
              <a:t>Issue a call for speakers/topics</a:t>
            </a:r>
          </a:p>
          <a:p>
            <a:pPr lvl="2"/>
            <a:r>
              <a:rPr lang="en-AU" dirty="0" smtClean="0"/>
              <a:t>Approve invitations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373137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AU" dirty="0"/>
              <a:t>There were too many clashes to allow an earlier </a:t>
            </a:r>
            <a:r>
              <a:rPr lang="en-AU" dirty="0" smtClean="0"/>
              <a:t>date for the Workshop</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graphicFrame>
        <p:nvGraphicFramePr>
          <p:cNvPr id="5" name="Table 4"/>
          <p:cNvGraphicFramePr>
            <a:graphicFrameLocks noGrp="1"/>
          </p:cNvGraphicFramePr>
          <p:nvPr>
            <p:extLst/>
          </p:nvPr>
        </p:nvGraphicFramePr>
        <p:xfrm>
          <a:off x="76198" y="2057400"/>
          <a:ext cx="8991602" cy="4251960"/>
        </p:xfrm>
        <a:graphic>
          <a:graphicData uri="http://schemas.openxmlformats.org/drawingml/2006/table">
            <a:tbl>
              <a:tblPr firstRow="1" firstCol="1" bandRow="1">
                <a:tableStyleId>{21E4AEA4-8DFA-4A89-87EB-49C32662AFE0}</a:tableStyleId>
              </a:tblPr>
              <a:tblGrid>
                <a:gridCol w="469127">
                  <a:extLst>
                    <a:ext uri="{9D8B030D-6E8A-4147-A177-3AD203B41FA5}">
                      <a16:colId xmlns:a16="http://schemas.microsoft.com/office/drawing/2014/main" val="1726181458"/>
                    </a:ext>
                  </a:extLst>
                </a:gridCol>
                <a:gridCol w="1704495">
                  <a:extLst>
                    <a:ext uri="{9D8B030D-6E8A-4147-A177-3AD203B41FA5}">
                      <a16:colId xmlns:a16="http://schemas.microsoft.com/office/drawing/2014/main" val="3956467777"/>
                    </a:ext>
                  </a:extLst>
                </a:gridCol>
                <a:gridCol w="1704495">
                  <a:extLst>
                    <a:ext uri="{9D8B030D-6E8A-4147-A177-3AD203B41FA5}">
                      <a16:colId xmlns:a16="http://schemas.microsoft.com/office/drawing/2014/main" val="3911543441"/>
                    </a:ext>
                  </a:extLst>
                </a:gridCol>
                <a:gridCol w="1704495">
                  <a:extLst>
                    <a:ext uri="{9D8B030D-6E8A-4147-A177-3AD203B41FA5}">
                      <a16:colId xmlns:a16="http://schemas.microsoft.com/office/drawing/2014/main" val="853525256"/>
                    </a:ext>
                  </a:extLst>
                </a:gridCol>
                <a:gridCol w="1704495">
                  <a:extLst>
                    <a:ext uri="{9D8B030D-6E8A-4147-A177-3AD203B41FA5}">
                      <a16:colId xmlns:a16="http://schemas.microsoft.com/office/drawing/2014/main" val="117346652"/>
                    </a:ext>
                  </a:extLst>
                </a:gridCol>
                <a:gridCol w="1704495">
                  <a:extLst>
                    <a:ext uri="{9D8B030D-6E8A-4147-A177-3AD203B41FA5}">
                      <a16:colId xmlns:a16="http://schemas.microsoft.com/office/drawing/2014/main" val="2258381664"/>
                    </a:ext>
                  </a:extLst>
                </a:gridCol>
              </a:tblGrid>
              <a:tr h="190500">
                <a:tc>
                  <a:txBody>
                    <a:bodyPr/>
                    <a:lstStyle/>
                    <a:p>
                      <a:pPr algn="ctr"/>
                      <a:endParaRPr lang="en-AU" sz="1200" dirty="0">
                        <a:effectLst/>
                        <a:latin typeface="+mj-lt"/>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kern="1200" dirty="0" smtClean="0">
                          <a:effectLst/>
                        </a:rPr>
                        <a:t>Week1</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a:effectLst/>
                        </a:rPr>
                        <a:t>Week2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a:effectLst/>
                        </a:rPr>
                        <a:t>Week3</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a:effectLst/>
                        </a:rPr>
                        <a:t>Week4</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a:effectLst/>
                        </a:rPr>
                        <a:t>Week5</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90195844"/>
                  </a:ext>
                </a:extLst>
              </a:tr>
              <a:tr h="482600">
                <a:tc>
                  <a:txBody>
                    <a:bodyPr/>
                    <a:lstStyle/>
                    <a:p>
                      <a:pPr algn="ctr">
                        <a:spcAft>
                          <a:spcPts val="0"/>
                        </a:spcAft>
                      </a:pPr>
                      <a:r>
                        <a:rPr lang="en-AU" sz="1200" dirty="0" smtClean="0">
                          <a:effectLst/>
                        </a:rPr>
                        <a:t>Nov</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 </a:t>
                      </a:r>
                      <a:r>
                        <a:rPr lang="en-AU" sz="1200" dirty="0">
                          <a:effectLst/>
                        </a:rPr>
                        <a:t>(</a:t>
                      </a:r>
                      <a:r>
                        <a:rPr lang="en-AU" sz="1200" dirty="0" smtClean="0">
                          <a:effectLst/>
                        </a:rPr>
                        <a:t>Spokane)  12-16</a:t>
                      </a:r>
                      <a:br>
                        <a:rPr lang="en-AU" sz="1200" dirty="0" smtClean="0">
                          <a:effectLst/>
                        </a:rPr>
                      </a:br>
                      <a:r>
                        <a:rPr lang="en-AU" sz="1200" dirty="0" smtClean="0">
                          <a:effectLst/>
                        </a:rPr>
                        <a:t>802.11 </a:t>
                      </a:r>
                      <a:r>
                        <a:rPr lang="en-AU" sz="1200" dirty="0">
                          <a:effectLst/>
                        </a:rPr>
                        <a:t>(</a:t>
                      </a:r>
                      <a:r>
                        <a:rPr lang="en-AU" sz="1200" dirty="0" smtClean="0">
                          <a:effectLst/>
                        </a:rPr>
                        <a:t>Bangkok) 12-16</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01424145"/>
                  </a:ext>
                </a:extLst>
              </a:tr>
              <a:tr h="190500">
                <a:tc>
                  <a:txBody>
                    <a:bodyPr/>
                    <a:lstStyle/>
                    <a:p>
                      <a:pPr algn="ctr">
                        <a:spcAft>
                          <a:spcPts val="0"/>
                        </a:spcAft>
                      </a:pPr>
                      <a:r>
                        <a:rPr lang="en-AU" sz="1200" dirty="0" smtClean="0">
                          <a:effectLst/>
                        </a:rPr>
                        <a:t>Dec</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AU" sz="1200" dirty="0" smtClean="0">
                          <a:effectLst/>
                        </a:rPr>
                        <a:t>RAN (Sorrento) 10-13</a:t>
                      </a: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1993808"/>
                  </a:ext>
                </a:extLst>
              </a:tr>
              <a:tr h="215900">
                <a:tc>
                  <a:txBody>
                    <a:bodyPr/>
                    <a:lstStyle/>
                    <a:p>
                      <a:pPr algn="ctr">
                        <a:spcAft>
                          <a:spcPts val="0"/>
                        </a:spcAft>
                      </a:pPr>
                      <a:r>
                        <a:rPr lang="en-AU" sz="1200" dirty="0" smtClean="0">
                          <a:effectLst/>
                        </a:rPr>
                        <a:t>Jan</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802.11 (St</a:t>
                      </a:r>
                      <a:r>
                        <a:rPr lang="en-AU" sz="1200" dirty="0">
                          <a:effectLst/>
                        </a:rPr>
                        <a:t>. </a:t>
                      </a:r>
                      <a:r>
                        <a:rPr lang="en-AU" sz="1200" dirty="0" smtClean="0">
                          <a:effectLst/>
                        </a:rPr>
                        <a:t>Louis) 14-18</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a:t>
                      </a:r>
                      <a:r>
                        <a:rPr lang="en-AU" sz="1200" baseline="0" dirty="0" smtClean="0">
                          <a:effectLst/>
                        </a:rPr>
                        <a:t> (</a:t>
                      </a:r>
                      <a:r>
                        <a:rPr lang="en-AU" sz="1200" dirty="0" smtClean="0">
                          <a:effectLst/>
                        </a:rPr>
                        <a:t>Taipei) 21-25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68565901"/>
                  </a:ext>
                </a:extLst>
              </a:tr>
              <a:tr h="330200">
                <a:tc>
                  <a:txBody>
                    <a:bodyPr/>
                    <a:lstStyle/>
                    <a:p>
                      <a:pPr algn="ctr">
                        <a:spcAft>
                          <a:spcPts val="0"/>
                        </a:spcAft>
                      </a:pPr>
                      <a:r>
                        <a:rPr lang="en-AU" sz="1200" dirty="0" smtClean="0">
                          <a:effectLst/>
                        </a:rPr>
                        <a:t>Feb</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 (Athens) 25-1</a:t>
                      </a:r>
                    </a:p>
                    <a:p>
                      <a:pPr algn="ctr">
                        <a:spcAft>
                          <a:spcPts val="0"/>
                        </a:spcAft>
                      </a:pPr>
                      <a:r>
                        <a:rPr lang="en-AU" sz="1200" dirty="0" smtClean="0">
                          <a:effectLst/>
                          <a:latin typeface="+mj-lt"/>
                          <a:ea typeface="Calibri" panose="020F0502020204030204" pitchFamily="34" charset="0"/>
                          <a:cs typeface="Times New Roman" panose="02020603050405020304" pitchFamily="18" charset="0"/>
                        </a:rPr>
                        <a:t>ETSI</a:t>
                      </a:r>
                      <a:r>
                        <a:rPr lang="en-AU" sz="1200" baseline="0" dirty="0" smtClean="0">
                          <a:effectLst/>
                          <a:latin typeface="+mj-lt"/>
                          <a:ea typeface="Calibri" panose="020F0502020204030204" pitchFamily="34" charset="0"/>
                          <a:cs typeface="Times New Roman" panose="02020603050405020304" pitchFamily="18" charset="0"/>
                        </a:rPr>
                        <a:t> BRAN 25-28</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54932299"/>
                  </a:ext>
                </a:extLst>
              </a:tr>
              <a:tr h="190500">
                <a:tc>
                  <a:txBody>
                    <a:bodyPr/>
                    <a:lstStyle/>
                    <a:p>
                      <a:pPr algn="ctr">
                        <a:spcAft>
                          <a:spcPts val="0"/>
                        </a:spcAft>
                      </a:pPr>
                      <a:r>
                        <a:rPr lang="en-AU" sz="1200" dirty="0" smtClean="0">
                          <a:effectLst/>
                        </a:rPr>
                        <a:t>Mar</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AU" sz="1200" dirty="0" smtClean="0">
                          <a:effectLst/>
                        </a:rPr>
                        <a:t>WFA (China) 5-7</a:t>
                      </a: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802.11 (Van.) 11-15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AU" sz="1200" dirty="0" smtClean="0">
                          <a:effectLst/>
                        </a:rPr>
                        <a:t>RAN (China)</a:t>
                      </a:r>
                      <a:r>
                        <a:rPr lang="en-AU" sz="1200" baseline="0" dirty="0" smtClean="0">
                          <a:effectLst/>
                        </a:rPr>
                        <a:t> 18-21</a:t>
                      </a: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63521664"/>
                  </a:ext>
                </a:extLst>
              </a:tr>
              <a:tr h="190500">
                <a:tc>
                  <a:txBody>
                    <a:bodyPr/>
                    <a:lstStyle/>
                    <a:p>
                      <a:pPr algn="ctr">
                        <a:spcAft>
                          <a:spcPts val="0"/>
                        </a:spcAft>
                      </a:pPr>
                      <a:r>
                        <a:rPr lang="en-AU" sz="1200" dirty="0" smtClean="0">
                          <a:effectLst/>
                        </a:rPr>
                        <a:t>Apr</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 (China) 8-12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46389952"/>
                  </a:ext>
                </a:extLst>
              </a:tr>
              <a:tr h="330200">
                <a:tc>
                  <a:txBody>
                    <a:bodyPr/>
                    <a:lstStyle/>
                    <a:p>
                      <a:pPr algn="ctr">
                        <a:spcAft>
                          <a:spcPts val="0"/>
                        </a:spcAft>
                      </a:pPr>
                      <a:r>
                        <a:rPr lang="en-AU" sz="1200" dirty="0">
                          <a:effectLst/>
                        </a:rPr>
                        <a:t>May</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 </a:t>
                      </a:r>
                      <a:r>
                        <a:rPr lang="en-AU" sz="1200" dirty="0">
                          <a:effectLst/>
                        </a:rPr>
                        <a:t>(</a:t>
                      </a:r>
                      <a:r>
                        <a:rPr lang="en-AU" sz="1200" dirty="0" smtClean="0">
                          <a:effectLst/>
                        </a:rPr>
                        <a:t>US) 13-17</a:t>
                      </a:r>
                    </a:p>
                    <a:p>
                      <a:pPr algn="ctr">
                        <a:spcAft>
                          <a:spcPts val="0"/>
                        </a:spcAft>
                      </a:pPr>
                      <a:r>
                        <a:rPr lang="en-AU" sz="1200" dirty="0" smtClean="0">
                          <a:effectLst/>
                        </a:rPr>
                        <a:t>802.11</a:t>
                      </a:r>
                      <a:r>
                        <a:rPr lang="en-AU" sz="1200" baseline="0" dirty="0" smtClean="0">
                          <a:effectLst/>
                        </a:rPr>
                        <a:t> (</a:t>
                      </a:r>
                      <a:r>
                        <a:rPr lang="en-AU" sz="1200" dirty="0" smtClean="0">
                          <a:effectLst/>
                        </a:rPr>
                        <a:t>Atlanta) 13-17</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08215233"/>
                  </a:ext>
                </a:extLst>
              </a:tr>
              <a:tr h="190500">
                <a:tc>
                  <a:txBody>
                    <a:bodyPr/>
                    <a:lstStyle/>
                    <a:p>
                      <a:pPr algn="ctr">
                        <a:spcAft>
                          <a:spcPts val="0"/>
                        </a:spcAft>
                      </a:pPr>
                      <a:r>
                        <a:rPr lang="en-AU" sz="1200" dirty="0" smtClean="0">
                          <a:effectLst/>
                        </a:rPr>
                        <a:t>Jun</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kern="1200" dirty="0" smtClean="0">
                          <a:effectLst/>
                        </a:rPr>
                        <a:t>RAN (US) 3-6</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kern="1200" dirty="0" smtClean="0">
                          <a:effectLst/>
                        </a:rPr>
                        <a:t>WFA (DC) 4-6</a:t>
                      </a:r>
                      <a:endParaRPr lang="en-AU" sz="1200" kern="1200" dirty="0" smtClean="0">
                        <a:solidFill>
                          <a:schemeClr val="dk1"/>
                        </a:solidFill>
                        <a:effectLst/>
                        <a:latin typeface="+mn-lt"/>
                        <a:ea typeface="+mn-ea"/>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AU" sz="1200" dirty="0" smtClean="0">
                          <a:effectLst/>
                          <a:latin typeface="+mj-lt"/>
                          <a:cs typeface="Times New Roman" panose="02020603050405020304" pitchFamily="18" charset="0"/>
                        </a:rPr>
                        <a:t>ETSI BRAN 18-21</a:t>
                      </a: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08372628"/>
                  </a:ext>
                </a:extLst>
              </a:tr>
              <a:tr h="190500">
                <a:tc>
                  <a:txBody>
                    <a:bodyPr/>
                    <a:lstStyle/>
                    <a:p>
                      <a:pPr algn="ctr">
                        <a:spcAft>
                          <a:spcPts val="0"/>
                        </a:spcAft>
                      </a:pPr>
                      <a:r>
                        <a:rPr lang="en-AU" sz="1200" dirty="0" smtClean="0">
                          <a:effectLst/>
                        </a:rPr>
                        <a:t>Jul</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802.11 (Vienna) 15-19</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55297774"/>
                  </a:ext>
                </a:extLst>
              </a:tr>
              <a:tr h="190500">
                <a:tc>
                  <a:txBody>
                    <a:bodyPr/>
                    <a:lstStyle/>
                    <a:p>
                      <a:pPr algn="ctr">
                        <a:spcAft>
                          <a:spcPts val="0"/>
                        </a:spcAft>
                      </a:pPr>
                      <a:r>
                        <a:rPr lang="en-AU" sz="1200" dirty="0" smtClean="0">
                          <a:effectLst/>
                        </a:rPr>
                        <a:t>Aug</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 (Prague) 26-30</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23064366"/>
                  </a:ext>
                </a:extLst>
              </a:tr>
              <a:tr h="190500">
                <a:tc>
                  <a:txBody>
                    <a:bodyPr/>
                    <a:lstStyle/>
                    <a:p>
                      <a:pPr algn="ctr">
                        <a:spcAft>
                          <a:spcPts val="0"/>
                        </a:spcAft>
                      </a:pPr>
                      <a:r>
                        <a:rPr lang="en-AU" sz="1200" dirty="0" smtClean="0">
                          <a:effectLst/>
                        </a:rPr>
                        <a:t>Sep</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802.11 (Hanoi) 16-20</a:t>
                      </a:r>
                    </a:p>
                    <a:p>
                      <a:pPr algn="ctr">
                        <a:spcAft>
                          <a:spcPts val="0"/>
                        </a:spcAft>
                      </a:pPr>
                      <a:r>
                        <a:rPr lang="en-AU" sz="1200" dirty="0" smtClean="0">
                          <a:effectLst/>
                        </a:rPr>
                        <a:t>RAN (US) 16-19</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05133733"/>
                  </a:ext>
                </a:extLst>
              </a:tr>
              <a:tr h="190500">
                <a:tc>
                  <a:txBody>
                    <a:bodyPr/>
                    <a:lstStyle/>
                    <a:p>
                      <a:pPr algn="ctr">
                        <a:spcAft>
                          <a:spcPts val="0"/>
                        </a:spcAft>
                      </a:pPr>
                      <a:r>
                        <a:rPr lang="en-AU" sz="1200" dirty="0" smtClean="0">
                          <a:effectLst/>
                        </a:rPr>
                        <a:t>Oct</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 (China) 14-18</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80996350"/>
                  </a:ext>
                </a:extLst>
              </a:tr>
              <a:tr h="190500">
                <a:tc>
                  <a:txBody>
                    <a:bodyPr/>
                    <a:lstStyle/>
                    <a:p>
                      <a:pPr algn="ctr">
                        <a:spcAft>
                          <a:spcPts val="0"/>
                        </a:spcAft>
                      </a:pPr>
                      <a:r>
                        <a:rPr lang="en-AU" sz="1200" dirty="0" smtClean="0">
                          <a:effectLst/>
                        </a:rPr>
                        <a:t>Nov</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802.11 (Hawaii) 11-15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a:t>
                      </a:r>
                      <a:r>
                        <a:rPr lang="en-AU" sz="1200" baseline="0" dirty="0" smtClean="0">
                          <a:effectLst/>
                        </a:rPr>
                        <a:t> (</a:t>
                      </a:r>
                      <a:r>
                        <a:rPr lang="en-AU" sz="1200" dirty="0" smtClean="0">
                          <a:effectLst/>
                        </a:rPr>
                        <a:t>US) 18</a:t>
                      </a:r>
                      <a:r>
                        <a:rPr lang="en-AU" sz="1200" baseline="0" dirty="0" smtClean="0">
                          <a:effectLst/>
                        </a:rPr>
                        <a:t>-22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6406645"/>
                  </a:ext>
                </a:extLst>
              </a:tr>
            </a:tbl>
          </a:graphicData>
        </a:graphic>
      </p:graphicFrame>
      <p:sp>
        <p:nvSpPr>
          <p:cNvPr id="16" name="Rectangle 15"/>
          <p:cNvSpPr/>
          <p:nvPr/>
        </p:nvSpPr>
        <p:spPr bwMode="auto">
          <a:xfrm>
            <a:off x="1447800" y="5257800"/>
            <a:ext cx="17526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dirty="0" smtClean="0">
                <a:solidFill>
                  <a:srgbClr val="FF0000"/>
                </a:solidFill>
                <a:latin typeface="+mj-lt"/>
              </a:rPr>
              <a:t>Agreed Workshop dates</a:t>
            </a:r>
            <a:endParaRPr kumimoji="0" lang="en-AU" sz="1600" b="0" i="0" u="none" strike="noStrike" cap="none" normalizeH="0" baseline="0" dirty="0" smtClean="0">
              <a:ln>
                <a:noFill/>
              </a:ln>
              <a:solidFill>
                <a:srgbClr val="FF0000"/>
              </a:solidFill>
              <a:effectLst/>
              <a:latin typeface="+mj-lt"/>
            </a:endParaRPr>
          </a:p>
        </p:txBody>
      </p:sp>
      <p:cxnSp>
        <p:nvCxnSpPr>
          <p:cNvPr id="17" name="Straight Arrow Connector 16"/>
          <p:cNvCxnSpPr>
            <a:stCxn id="16" idx="3"/>
          </p:cNvCxnSpPr>
          <p:nvPr/>
        </p:nvCxnSpPr>
        <p:spPr bwMode="auto">
          <a:xfrm flipV="1">
            <a:off x="3200400" y="5005388"/>
            <a:ext cx="762000" cy="557212"/>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4284461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believed/hoped that the July 2019 timing of the Workshop will still provide opportunity for influence</a:t>
            </a:r>
            <a:endParaRPr lang="en-AU" dirty="0"/>
          </a:p>
        </p:txBody>
      </p:sp>
      <p:sp>
        <p:nvSpPr>
          <p:cNvPr id="3" name="Content Placeholder 2"/>
          <p:cNvSpPr>
            <a:spLocks noGrp="1"/>
          </p:cNvSpPr>
          <p:nvPr>
            <p:ph idx="1"/>
          </p:nvPr>
        </p:nvSpPr>
        <p:spPr/>
        <p:txBody>
          <a:bodyPr/>
          <a:lstStyle/>
          <a:p>
            <a:pPr lvl="1"/>
            <a:r>
              <a:rPr lang="en-AU" dirty="0"/>
              <a:t>There was some concern that </a:t>
            </a:r>
            <a:r>
              <a:rPr lang="en-AU" dirty="0" smtClean="0"/>
              <a:t>the July 2019 date </a:t>
            </a:r>
            <a:r>
              <a:rPr lang="en-AU" dirty="0"/>
              <a:t>is too </a:t>
            </a:r>
            <a:r>
              <a:rPr lang="en-AU" dirty="0" smtClean="0"/>
              <a:t>late</a:t>
            </a:r>
          </a:p>
          <a:p>
            <a:pPr lvl="1"/>
            <a:r>
              <a:rPr lang="en-AU" dirty="0" smtClean="0"/>
              <a:t>Unfortunately, July 2019 is the earliest that could be arranged</a:t>
            </a:r>
          </a:p>
          <a:p>
            <a:pPr lvl="1"/>
            <a:r>
              <a:rPr lang="en-AU" dirty="0" smtClean="0"/>
              <a:t>In addition, the RAN Chair believes the timing still allows IEEE 802 an opportunity to influence the final outcome in 3GPP RAN on NR-U coexistence topics</a:t>
            </a:r>
          </a:p>
          <a:p>
            <a:pPr lvl="2"/>
            <a:r>
              <a:rPr lang="en-US" i="1" dirty="0"/>
              <a:t>In terms of timing for the workshop I believe we need to find a balance between allowing time to establish an initial consensus on most functions related to co-existence, whilst still having the opportunity to influence the final </a:t>
            </a:r>
            <a:r>
              <a:rPr lang="en-US" i="1" dirty="0" smtClean="0"/>
              <a:t>outcome</a:t>
            </a:r>
          </a:p>
          <a:p>
            <a:pPr lvl="2"/>
            <a:r>
              <a:rPr lang="en-US" dirty="0" smtClean="0"/>
              <a:t>Source: e-mail from RAN Chair in Oct 2018</a:t>
            </a:r>
          </a:p>
          <a:p>
            <a:pPr lvl="1"/>
            <a:r>
              <a:rPr lang="en-US" dirty="0" smtClean="0"/>
              <a:t>It will be up to IEEE 802.11 WG stakeholders to ensure we understand the Wi-Fi/NR-U coexistence issues and influence the outcome in 3GPP and other forums </a:t>
            </a:r>
            <a:endParaRPr lang="en-US"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496214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802.11 WG will hopefully agree </a:t>
            </a:r>
            <a:r>
              <a:rPr lang="en-AU" dirty="0"/>
              <a:t>on the arrangements for the Coexistence </a:t>
            </a:r>
            <a:r>
              <a:rPr lang="en-AU" dirty="0" smtClean="0"/>
              <a:t>Workshop</a:t>
            </a:r>
            <a:endParaRPr lang="en-AU" dirty="0"/>
          </a:p>
        </p:txBody>
      </p:sp>
      <p:sp>
        <p:nvSpPr>
          <p:cNvPr id="3" name="Content Placeholder 2"/>
          <p:cNvSpPr>
            <a:spLocks noGrp="1"/>
          </p:cNvSpPr>
          <p:nvPr>
            <p:ph idx="1"/>
          </p:nvPr>
        </p:nvSpPr>
        <p:spPr/>
        <p:txBody>
          <a:bodyPr/>
          <a:lstStyle/>
          <a:p>
            <a:pPr lvl="1"/>
            <a:r>
              <a:rPr lang="en-AU" dirty="0"/>
              <a:t>Current summary from Jon Rosdahl</a:t>
            </a:r>
          </a:p>
          <a:p>
            <a:pPr lvl="2"/>
            <a:r>
              <a:rPr lang="en-AU" i="1" dirty="0"/>
              <a:t>Wednesday </a:t>
            </a:r>
            <a:r>
              <a:rPr lang="en-AU" i="1" dirty="0" smtClean="0"/>
              <a:t>1-9pm on 17 July 2019</a:t>
            </a:r>
            <a:endParaRPr lang="en-AU" i="1" dirty="0"/>
          </a:p>
          <a:p>
            <a:pPr lvl="2"/>
            <a:r>
              <a:rPr lang="en-AU" i="1" dirty="0"/>
              <a:t>Plan for about 100 people</a:t>
            </a:r>
          </a:p>
          <a:p>
            <a:pPr lvl="2"/>
            <a:r>
              <a:rPr lang="en-AU" i="1" dirty="0"/>
              <a:t>F&amp;B to include coffee/tea and possible snacks at 3 and later.</a:t>
            </a:r>
          </a:p>
          <a:p>
            <a:pPr lvl="2"/>
            <a:r>
              <a:rPr lang="en-AU" i="1" dirty="0"/>
              <a:t>F&amp;B to include a possible meal at 6pm or 7pm</a:t>
            </a:r>
          </a:p>
          <a:p>
            <a:pPr lvl="2"/>
            <a:r>
              <a:rPr lang="en-AU" i="1" dirty="0"/>
              <a:t>Registration to cover the majority of costs - guess is $150 - $200. (unconfirmed)</a:t>
            </a:r>
          </a:p>
          <a:p>
            <a:pPr lvl="2"/>
            <a:r>
              <a:rPr lang="en-AU" i="1" dirty="0"/>
              <a:t>May be able to include the workshop in the hotel block</a:t>
            </a:r>
          </a:p>
          <a:p>
            <a:pPr lvl="2"/>
            <a:r>
              <a:rPr lang="en-AU" i="1" dirty="0"/>
              <a:t>Workshop and 802 Plenary are independent events. Badging is separate and does not give entrance to the other event. </a:t>
            </a:r>
            <a:r>
              <a:rPr lang="en-AU" i="1" dirty="0">
                <a:solidFill>
                  <a:srgbClr val="FF0000"/>
                </a:solidFill>
              </a:rPr>
              <a:t>(802 badge may give access)</a:t>
            </a:r>
          </a:p>
          <a:p>
            <a:pPr lvl="2"/>
            <a:r>
              <a:rPr lang="en-AU" i="1" dirty="0"/>
              <a:t>802.11 will schedule 3 COEX slots Wednesday PM1 and PM2 and Thursday PM2 (obviously there will be </a:t>
            </a:r>
            <a:r>
              <a:rPr lang="en-AU" i="1" dirty="0" err="1"/>
              <a:t>mtg</a:t>
            </a:r>
            <a:r>
              <a:rPr lang="en-AU" i="1" dirty="0"/>
              <a:t> on Wednesday)</a:t>
            </a:r>
          </a:p>
          <a:p>
            <a:pPr lvl="2"/>
            <a:r>
              <a:rPr lang="en-AU" i="1" dirty="0"/>
              <a:t>COEX report to be on the agenda for 802.11 Closing Plenary.</a:t>
            </a:r>
          </a:p>
          <a:p>
            <a:pPr lvl="1"/>
            <a:r>
              <a:rPr lang="en-AU" dirty="0"/>
              <a:t> Jon is currently waiting on response from hotel</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88180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Welcome to the 10th F2F meeting of the </a:t>
            </a:r>
            <a:r>
              <a:rPr lang="en-AU" i="1" dirty="0" smtClean="0"/>
              <a:t>Coexistence Standing Committee </a:t>
            </a:r>
            <a:r>
              <a:rPr lang="en-AU" dirty="0" smtClean="0"/>
              <a:t>in St Louis in January 2019</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Warsaw (May 2018), San Diego (July 2018), Hawaii (Sept 2018), Bangkok (Nov 2019) and will meet once or twice this week</a:t>
            </a:r>
          </a:p>
          <a:p>
            <a:pPr lvl="2"/>
            <a:r>
              <a:rPr lang="en-AU" dirty="0" smtClean="0"/>
              <a:t>Wed PM1</a:t>
            </a:r>
          </a:p>
          <a:p>
            <a:pPr lvl="2"/>
            <a:r>
              <a:rPr lang="en-AU" dirty="0" smtClean="0"/>
              <a:t>Thu PM1 (if required)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Requests have been sent to 3GPP for suggestions on invitations, agenda and format</a:t>
            </a:r>
            <a:endParaRPr lang="en-AU" dirty="0"/>
          </a:p>
        </p:txBody>
      </p:sp>
      <p:sp>
        <p:nvSpPr>
          <p:cNvPr id="3" name="Content Placeholder 2"/>
          <p:cNvSpPr>
            <a:spLocks noGrp="1"/>
          </p:cNvSpPr>
          <p:nvPr>
            <p:ph idx="1"/>
          </p:nvPr>
        </p:nvSpPr>
        <p:spPr/>
        <p:txBody>
          <a:bodyPr/>
          <a:lstStyle/>
          <a:p>
            <a:pPr lvl="1"/>
            <a:r>
              <a:rPr lang="en-AU" dirty="0" smtClean="0"/>
              <a:t>The </a:t>
            </a:r>
            <a:r>
              <a:rPr lang="en-AU" dirty="0" err="1" smtClean="0"/>
              <a:t>Coex</a:t>
            </a:r>
            <a:r>
              <a:rPr lang="en-AU" dirty="0" smtClean="0"/>
              <a:t> SC Chair sent an e-mail to 3GPP leadership in Dec 2018</a:t>
            </a:r>
          </a:p>
          <a:p>
            <a:pPr lvl="2"/>
            <a:r>
              <a:rPr lang="en-AU" i="1" dirty="0"/>
              <a:t>The practical logistical details of the Coexistence Workshop in July 2019 in Vienna will be finalised at the IEEE 802.11 </a:t>
            </a:r>
            <a:r>
              <a:rPr lang="en-AU" i="1" dirty="0" err="1"/>
              <a:t>Coex</a:t>
            </a:r>
            <a:r>
              <a:rPr lang="en-AU" i="1" dirty="0"/>
              <a:t> SC meeting in January. We will send you the details as soon as possible after that meeting. However, in the meantime, there are some open questions for which we would appreciate your perspective:</a:t>
            </a:r>
          </a:p>
          <a:p>
            <a:pPr lvl="3"/>
            <a:r>
              <a:rPr lang="en-AU" i="1" dirty="0"/>
              <a:t>Who should be invited?</a:t>
            </a:r>
          </a:p>
          <a:p>
            <a:pPr lvl="3"/>
            <a:r>
              <a:rPr lang="en-AU" i="1" dirty="0"/>
              <a:t>What should be on the agenda?</a:t>
            </a:r>
          </a:p>
          <a:p>
            <a:pPr lvl="3"/>
            <a:r>
              <a:rPr lang="en-AU" i="1" dirty="0"/>
              <a:t>Should the Workshop avoid “official” presentations?</a:t>
            </a:r>
          </a:p>
          <a:p>
            <a:pPr lvl="2"/>
            <a:r>
              <a:rPr lang="en-AU" b="0"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575631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Coex</a:t>
            </a:r>
            <a:r>
              <a:rPr lang="en-US" dirty="0" smtClean="0"/>
              <a:t> SC Chair asked 3GPP who </a:t>
            </a:r>
            <a:r>
              <a:rPr lang="en-US" dirty="0"/>
              <a:t>should be invited? </a:t>
            </a:r>
            <a:r>
              <a:rPr lang="en-AU" dirty="0"/>
              <a:t/>
            </a:r>
            <a:br>
              <a:rPr lang="en-AU" dirty="0"/>
            </a:br>
            <a:endParaRPr lang="en-AU" dirty="0"/>
          </a:p>
        </p:txBody>
      </p:sp>
      <p:sp>
        <p:nvSpPr>
          <p:cNvPr id="3" name="Content Placeholder 2"/>
          <p:cNvSpPr>
            <a:spLocks noGrp="1"/>
          </p:cNvSpPr>
          <p:nvPr>
            <p:ph idx="1"/>
          </p:nvPr>
        </p:nvSpPr>
        <p:spPr/>
        <p:txBody>
          <a:bodyPr/>
          <a:lstStyle/>
          <a:p>
            <a:r>
              <a:rPr lang="en-US" dirty="0" smtClean="0"/>
              <a:t>Request </a:t>
            </a:r>
            <a:r>
              <a:rPr lang="en-US" dirty="0"/>
              <a:t>from </a:t>
            </a:r>
            <a:r>
              <a:rPr lang="en-US" dirty="0" smtClean="0"/>
              <a:t>Andrew Myles (</a:t>
            </a:r>
            <a:r>
              <a:rPr lang="en-US" dirty="0" err="1" smtClean="0"/>
              <a:t>Coex</a:t>
            </a:r>
            <a:r>
              <a:rPr lang="en-US" dirty="0" smtClean="0"/>
              <a:t> SC Chair)</a:t>
            </a:r>
          </a:p>
          <a:p>
            <a:pPr lvl="1"/>
            <a:r>
              <a:rPr lang="en-AU" i="1" dirty="0"/>
              <a:t>There has been some discussion about inviting reps from other organisations to the Workshop. So far suggestions have been made for:</a:t>
            </a:r>
          </a:p>
          <a:p>
            <a:pPr lvl="2"/>
            <a:r>
              <a:rPr lang="en-AU" i="1" dirty="0"/>
              <a:t>Wi-Fi Alliance</a:t>
            </a:r>
          </a:p>
          <a:p>
            <a:pPr lvl="2"/>
            <a:r>
              <a:rPr lang="en-AU" i="1" dirty="0"/>
              <a:t>Wireless Broadband Alliance</a:t>
            </a:r>
          </a:p>
          <a:p>
            <a:pPr lvl="2"/>
            <a:r>
              <a:rPr lang="en-AU" i="1" dirty="0"/>
              <a:t>ETSI </a:t>
            </a:r>
            <a:r>
              <a:rPr lang="en-AU" i="1" dirty="0" smtClean="0"/>
              <a:t>BRAN</a:t>
            </a:r>
            <a:endParaRPr lang="en-AU" i="1" dirty="0"/>
          </a:p>
          <a:p>
            <a:pPr lvl="1"/>
            <a:r>
              <a:rPr lang="en-AU" i="1" dirty="0"/>
              <a:t>I suspect there are some other interested organisations, particularly on the cellular side. Could you make some suggestions, and also provide relevant contact details</a:t>
            </a:r>
            <a:r>
              <a:rPr lang="en-AU" i="1" dirty="0" smtClean="0"/>
              <a:t>?</a:t>
            </a:r>
            <a:endParaRPr lang="en-AU" i="1" dirty="0"/>
          </a:p>
          <a:p>
            <a:pPr lvl="1"/>
            <a:r>
              <a:rPr lang="en-AU" i="1" dirty="0"/>
              <a:t>At the Workshop in 2015, regulators were invited, and at least a few attended or sent stakeholders. There seems to be a consensus in the </a:t>
            </a:r>
            <a:r>
              <a:rPr lang="en-AU" i="1" dirty="0" err="1"/>
              <a:t>Coex</a:t>
            </a:r>
            <a:r>
              <a:rPr lang="en-AU" i="1" dirty="0"/>
              <a:t> SC that we should not invite regulators at this stage because their presence might limit open discussion. Do you agree?</a:t>
            </a:r>
          </a:p>
          <a:p>
            <a:r>
              <a:rPr lang="en-US" dirty="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1019904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3GPP RAN Chair responded to the enquiry about who </a:t>
            </a:r>
            <a:r>
              <a:rPr lang="en-US" dirty="0"/>
              <a:t>should be </a:t>
            </a:r>
            <a:r>
              <a:rPr lang="en-US" dirty="0" smtClean="0"/>
              <a:t>invited </a:t>
            </a:r>
            <a:r>
              <a:rPr lang="en-AU" dirty="0"/>
              <a:t/>
            </a:r>
            <a:br>
              <a:rPr lang="en-AU" dirty="0"/>
            </a:br>
            <a:endParaRPr lang="en-AU" dirty="0"/>
          </a:p>
        </p:txBody>
      </p:sp>
      <p:sp>
        <p:nvSpPr>
          <p:cNvPr id="3" name="Content Placeholder 2"/>
          <p:cNvSpPr>
            <a:spLocks noGrp="1"/>
          </p:cNvSpPr>
          <p:nvPr>
            <p:ph idx="1"/>
          </p:nvPr>
        </p:nvSpPr>
        <p:spPr/>
        <p:txBody>
          <a:bodyPr/>
          <a:lstStyle/>
          <a:p>
            <a:r>
              <a:rPr lang="en-US" dirty="0"/>
              <a:t>Response from Balazs </a:t>
            </a:r>
            <a:r>
              <a:rPr lang="en-US" dirty="0" smtClean="0"/>
              <a:t>Bertenyi (3GPP RAN Chair)</a:t>
            </a:r>
          </a:p>
          <a:p>
            <a:pPr lvl="1"/>
            <a:r>
              <a:rPr lang="en-US" i="1" dirty="0" smtClean="0"/>
              <a:t>A possible list of additional organizations to invite (in addition to 3GPP, IEEE, WFA, ETSI BRAN): </a:t>
            </a:r>
            <a:endParaRPr lang="en-AU" i="1" dirty="0" smtClean="0"/>
          </a:p>
          <a:p>
            <a:pPr lvl="2"/>
            <a:r>
              <a:rPr lang="en-US" i="1" dirty="0" smtClean="0"/>
              <a:t>GSMA (cellular operators), 5G ACIA for Manufacturing Industry, Regulators (FCC, CEPT and those from major European countries), Cable Companies, Auto makers.</a:t>
            </a:r>
            <a:endParaRPr lang="en-AU" i="1" dirty="0" smtClean="0"/>
          </a:p>
          <a:p>
            <a:pPr lvl="1"/>
            <a:r>
              <a:rPr lang="en-US" i="1" dirty="0" smtClean="0"/>
              <a:t>In general it would be good to reach out to all known potential users of the 6GHz band.</a:t>
            </a:r>
            <a:endParaRPr lang="en-AU" i="1" dirty="0" smtClean="0"/>
          </a:p>
          <a:p>
            <a:pPr lvl="1"/>
            <a:r>
              <a:rPr lang="en-US" i="1" dirty="0" smtClean="0"/>
              <a:t>It is good to note, though, there is a good level of overlap of companies amongst all these different sectors. In particular, many are represented in 3GPP and would get the invitation through 3GPP.</a:t>
            </a:r>
            <a:endParaRPr lang="en-AU" i="1" dirty="0" smtClean="0"/>
          </a:p>
          <a:p>
            <a:r>
              <a:rPr lang="en-US" dirty="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2856444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Coex</a:t>
            </a:r>
            <a:r>
              <a:rPr lang="en-AU" dirty="0" smtClean="0"/>
              <a:t> </a:t>
            </a:r>
            <a:r>
              <a:rPr lang="en-AU" dirty="0"/>
              <a:t>SC will </a:t>
            </a:r>
            <a:r>
              <a:rPr lang="en-AU" dirty="0" smtClean="0"/>
              <a:t>decide </a:t>
            </a:r>
            <a:r>
              <a:rPr lang="en-AU" dirty="0"/>
              <a:t>who else to </a:t>
            </a:r>
            <a:r>
              <a:rPr lang="en-AU" dirty="0" smtClean="0"/>
              <a:t>invite to the Workshop</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The co-hosts of the Workshop will be IEEE 802.11 WG and 3GPP RAN</a:t>
            </a:r>
          </a:p>
          <a:p>
            <a:pPr lvl="1"/>
            <a:r>
              <a:rPr lang="en-AU" dirty="0" smtClean="0"/>
              <a:t>There seems to be some agreement to invite</a:t>
            </a:r>
          </a:p>
          <a:p>
            <a:pPr lvl="2"/>
            <a:r>
              <a:rPr lang="en-AU" dirty="0" smtClean="0"/>
              <a:t>Wi-Fi Alliance</a:t>
            </a:r>
          </a:p>
          <a:p>
            <a:pPr lvl="2"/>
            <a:r>
              <a:rPr lang="en-AU" dirty="0" smtClean="0"/>
              <a:t>Wireless Broadband Alliance</a:t>
            </a:r>
          </a:p>
          <a:p>
            <a:pPr lvl="2"/>
            <a:r>
              <a:rPr lang="en-AU" dirty="0" smtClean="0"/>
              <a:t>ETSI BRAN</a:t>
            </a:r>
          </a:p>
          <a:p>
            <a:pPr lvl="2"/>
            <a:r>
              <a:rPr lang="en-AU" dirty="0" smtClean="0"/>
              <a:t>GSMA</a:t>
            </a:r>
          </a:p>
          <a:p>
            <a:pPr lvl="2"/>
            <a:r>
              <a:rPr lang="en-US" dirty="0" smtClean="0"/>
              <a:t>GSMA </a:t>
            </a:r>
            <a:r>
              <a:rPr lang="en-US" dirty="0"/>
              <a:t>(cellular </a:t>
            </a:r>
            <a:r>
              <a:rPr lang="en-US" dirty="0" smtClean="0"/>
              <a:t>operators)</a:t>
            </a:r>
          </a:p>
          <a:p>
            <a:pPr lvl="2"/>
            <a:r>
              <a:rPr lang="en-US" dirty="0" smtClean="0"/>
              <a:t>5G </a:t>
            </a:r>
            <a:r>
              <a:rPr lang="en-US" dirty="0"/>
              <a:t>ACIA for Manufacturing </a:t>
            </a:r>
            <a:r>
              <a:rPr lang="en-US" dirty="0" smtClean="0"/>
              <a:t>Industry</a:t>
            </a:r>
          </a:p>
          <a:p>
            <a:pPr lvl="2"/>
            <a:r>
              <a:rPr lang="en-US" dirty="0"/>
              <a:t>Cable </a:t>
            </a:r>
            <a:r>
              <a:rPr lang="en-US" dirty="0" smtClean="0"/>
              <a:t>Companies</a:t>
            </a:r>
          </a:p>
          <a:p>
            <a:pPr lvl="2"/>
            <a:r>
              <a:rPr lang="en-US" dirty="0" smtClean="0"/>
              <a:t>Auto </a:t>
            </a:r>
            <a:r>
              <a:rPr lang="en-US" dirty="0"/>
              <a:t>makers </a:t>
            </a:r>
            <a:endParaRPr lang="en-US" dirty="0" smtClean="0"/>
          </a:p>
          <a:p>
            <a:pPr lvl="2"/>
            <a:r>
              <a:rPr lang="en-US" dirty="0"/>
              <a:t>In </a:t>
            </a:r>
            <a:r>
              <a:rPr lang="en-US" dirty="0" smtClean="0"/>
              <a:t>general, all </a:t>
            </a:r>
            <a:r>
              <a:rPr lang="en-US" dirty="0"/>
              <a:t>known potential users of the 6GHz band.</a:t>
            </a:r>
            <a:endParaRPr lang="en-AU" dirty="0"/>
          </a:p>
          <a:p>
            <a:pPr lvl="1"/>
            <a:r>
              <a:rPr lang="en-US" i="1" dirty="0" smtClean="0"/>
              <a:t>…</a:t>
            </a:r>
            <a:endParaRPr lang="en-US"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3539418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Coex</a:t>
            </a:r>
            <a:r>
              <a:rPr lang="en-AU" dirty="0" smtClean="0"/>
              <a:t> </a:t>
            </a:r>
            <a:r>
              <a:rPr lang="en-AU" dirty="0"/>
              <a:t>SC will </a:t>
            </a:r>
            <a:r>
              <a:rPr lang="en-AU" dirty="0" smtClean="0"/>
              <a:t>decide </a:t>
            </a:r>
            <a:r>
              <a:rPr lang="en-AU" dirty="0"/>
              <a:t>who else to </a:t>
            </a:r>
            <a:r>
              <a:rPr lang="en-AU" dirty="0" smtClean="0"/>
              <a:t>invite to the Workshop</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a:t>
            </a:r>
          </a:p>
          <a:p>
            <a:pPr lvl="1"/>
            <a:r>
              <a:rPr lang="en-AU" dirty="0" smtClean="0"/>
              <a:t>There seems to be some disagreement on invitations to regulators</a:t>
            </a:r>
          </a:p>
          <a:p>
            <a:pPr lvl="2"/>
            <a:r>
              <a:rPr lang="en-AU" dirty="0" smtClean="0"/>
              <a:t>Non presence of regulators might enable more free discussions …</a:t>
            </a:r>
          </a:p>
          <a:p>
            <a:pPr lvl="2"/>
            <a:r>
              <a:rPr lang="en-AU" dirty="0" smtClean="0"/>
              <a:t>… and </a:t>
            </a:r>
            <a:r>
              <a:rPr lang="en-AU" dirty="0"/>
              <a:t>yet Balazs Bertenyi </a:t>
            </a:r>
            <a:r>
              <a:rPr lang="en-AU" dirty="0" smtClean="0"/>
              <a:t>suggested they be invited</a:t>
            </a:r>
          </a:p>
          <a:p>
            <a:pPr lvl="2"/>
            <a:r>
              <a:rPr lang="en-AU" dirty="0" smtClean="0"/>
              <a:t>Thoughts?</a:t>
            </a:r>
          </a:p>
          <a:p>
            <a:pPr lvl="1"/>
            <a:r>
              <a:rPr lang="en-AU" dirty="0" smtClean="0"/>
              <a:t>Who should we invite? Contact</a:t>
            </a:r>
          </a:p>
          <a:p>
            <a:pPr lvl="2"/>
            <a:r>
              <a:rPr lang="en-AU" dirty="0"/>
              <a:t>Wi-Fi </a:t>
            </a:r>
            <a:r>
              <a:rPr lang="en-AU" dirty="0" smtClean="0"/>
              <a:t>Alliance - </a:t>
            </a:r>
            <a:r>
              <a:rPr lang="en-AU" dirty="0"/>
              <a:t>Edgard Figueroa (CEO)</a:t>
            </a:r>
          </a:p>
          <a:p>
            <a:pPr lvl="2"/>
            <a:r>
              <a:rPr lang="en-AU" dirty="0"/>
              <a:t>Wireless Broadband </a:t>
            </a:r>
            <a:r>
              <a:rPr lang="en-AU" dirty="0" smtClean="0"/>
              <a:t>Alliance – </a:t>
            </a:r>
            <a:r>
              <a:rPr lang="en-AU" dirty="0" err="1" smtClean="0"/>
              <a:t>Shrikant</a:t>
            </a:r>
            <a:r>
              <a:rPr lang="en-AU" dirty="0" smtClean="0"/>
              <a:t> </a:t>
            </a:r>
            <a:r>
              <a:rPr lang="en-AU" dirty="0" err="1" smtClean="0"/>
              <a:t>Shenwai</a:t>
            </a:r>
            <a:r>
              <a:rPr lang="en-AU" dirty="0" smtClean="0"/>
              <a:t> (CEO)</a:t>
            </a:r>
            <a:endParaRPr lang="en-AU" dirty="0"/>
          </a:p>
          <a:p>
            <a:pPr lvl="2"/>
            <a:r>
              <a:rPr lang="en-AU" dirty="0"/>
              <a:t>ETSI </a:t>
            </a:r>
            <a:r>
              <a:rPr lang="en-AU" dirty="0" smtClean="0"/>
              <a:t>BRAN – Edgard Vangeel (Chair) </a:t>
            </a:r>
            <a:endParaRPr lang="en-AU" dirty="0"/>
          </a:p>
          <a:p>
            <a:pPr lvl="2"/>
            <a:r>
              <a:rPr lang="en-US" dirty="0" smtClean="0"/>
              <a:t>GSMA – </a:t>
            </a:r>
            <a:r>
              <a:rPr lang="en-US" dirty="0" smtClean="0">
                <a:solidFill>
                  <a:srgbClr val="FF0000"/>
                </a:solidFill>
              </a:rPr>
              <a:t>who?</a:t>
            </a:r>
          </a:p>
          <a:p>
            <a:pPr lvl="2"/>
            <a:r>
              <a:rPr lang="en-US" dirty="0" smtClean="0"/>
              <a:t>5G ACIA</a:t>
            </a:r>
            <a:r>
              <a:rPr lang="en-US" dirty="0"/>
              <a:t> – </a:t>
            </a:r>
            <a:r>
              <a:rPr lang="en-US" dirty="0">
                <a:solidFill>
                  <a:srgbClr val="FF0000"/>
                </a:solidFill>
              </a:rPr>
              <a:t>who?</a:t>
            </a:r>
            <a:endParaRPr lang="en-US" dirty="0"/>
          </a:p>
          <a:p>
            <a:pPr lvl="2"/>
            <a:r>
              <a:rPr lang="en-US" dirty="0"/>
              <a:t>Cable </a:t>
            </a:r>
            <a:r>
              <a:rPr lang="en-US" dirty="0" smtClean="0"/>
              <a:t>Companies</a:t>
            </a:r>
            <a:r>
              <a:rPr lang="en-US" dirty="0"/>
              <a:t> – </a:t>
            </a:r>
            <a:r>
              <a:rPr lang="en-US" dirty="0">
                <a:solidFill>
                  <a:srgbClr val="FF0000"/>
                </a:solidFill>
              </a:rPr>
              <a:t>who?</a:t>
            </a:r>
            <a:endParaRPr lang="en-US" dirty="0"/>
          </a:p>
          <a:p>
            <a:pPr lvl="2"/>
            <a:r>
              <a:rPr lang="en-US" dirty="0"/>
              <a:t>Auto makers  – </a:t>
            </a:r>
            <a:r>
              <a:rPr lang="en-US" dirty="0">
                <a:solidFill>
                  <a:srgbClr val="FF0000"/>
                </a:solidFill>
              </a:rPr>
              <a:t>who?</a:t>
            </a:r>
            <a:endParaRPr lang="en-US" dirty="0"/>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4286973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Coex</a:t>
            </a:r>
            <a:r>
              <a:rPr lang="en-US" dirty="0" smtClean="0"/>
              <a:t> </a:t>
            </a:r>
            <a:r>
              <a:rPr lang="en-US" dirty="0"/>
              <a:t>SC Chair asked 3GPP </a:t>
            </a:r>
            <a:r>
              <a:rPr lang="en-US" dirty="0" smtClean="0"/>
              <a:t>what </a:t>
            </a:r>
            <a:r>
              <a:rPr lang="en-US" dirty="0"/>
              <a:t>should be on the agenda? </a:t>
            </a:r>
            <a:endParaRPr lang="en-AU" dirty="0"/>
          </a:p>
        </p:txBody>
      </p:sp>
      <p:sp>
        <p:nvSpPr>
          <p:cNvPr id="3" name="Content Placeholder 2"/>
          <p:cNvSpPr>
            <a:spLocks noGrp="1"/>
          </p:cNvSpPr>
          <p:nvPr>
            <p:ph idx="1"/>
          </p:nvPr>
        </p:nvSpPr>
        <p:spPr>
          <a:xfrm>
            <a:off x="685800" y="1371600"/>
            <a:ext cx="7772400" cy="4114800"/>
          </a:xfrm>
        </p:spPr>
        <p:txBody>
          <a:bodyPr/>
          <a:lstStyle/>
          <a:p>
            <a:r>
              <a:rPr lang="en-US" dirty="0"/>
              <a:t>Request from Andrew Myles (</a:t>
            </a:r>
            <a:r>
              <a:rPr lang="en-US" dirty="0" err="1"/>
              <a:t>Coex</a:t>
            </a:r>
            <a:r>
              <a:rPr lang="en-US" dirty="0"/>
              <a:t> SC Chair)</a:t>
            </a:r>
          </a:p>
          <a:p>
            <a:pPr lvl="1"/>
            <a:r>
              <a:rPr lang="en-AU" i="1" dirty="0"/>
              <a:t>The detailed agenda has not yet been determined, although a list of topics will be discussed at the </a:t>
            </a:r>
            <a:r>
              <a:rPr lang="en-AU" i="1" dirty="0" err="1"/>
              <a:t>Coex</a:t>
            </a:r>
            <a:r>
              <a:rPr lang="en-AU" i="1" dirty="0"/>
              <a:t> SC meeting in Jan 2019, following on from initial discussion in Nov 2018</a:t>
            </a:r>
          </a:p>
          <a:p>
            <a:pPr lvl="1"/>
            <a:r>
              <a:rPr lang="en-AU" i="1" dirty="0"/>
              <a:t> </a:t>
            </a:r>
            <a:r>
              <a:rPr lang="en-AU" i="1" dirty="0" smtClean="0"/>
              <a:t>Some </a:t>
            </a:r>
            <a:r>
              <a:rPr lang="en-AU" i="1" dirty="0"/>
              <a:t>of the topics discussed include:</a:t>
            </a:r>
          </a:p>
          <a:p>
            <a:pPr lvl="2"/>
            <a:r>
              <a:rPr lang="en-AU" i="1" dirty="0"/>
              <a:t>Reviews of progress (wrt to coexistence aspects) of </a:t>
            </a:r>
          </a:p>
          <a:p>
            <a:pPr lvl="3"/>
            <a:r>
              <a:rPr lang="en-AU" i="1" dirty="0"/>
              <a:t>802.11ax</a:t>
            </a:r>
          </a:p>
          <a:p>
            <a:pPr lvl="3"/>
            <a:r>
              <a:rPr lang="en-AU" i="1" dirty="0"/>
              <a:t>3GPP NR-U</a:t>
            </a:r>
          </a:p>
          <a:p>
            <a:pPr lvl="3"/>
            <a:r>
              <a:rPr lang="en-AU" i="1" dirty="0"/>
              <a:t>802.11 EHT</a:t>
            </a:r>
          </a:p>
          <a:p>
            <a:pPr lvl="2"/>
            <a:r>
              <a:rPr lang="en-AU" i="1" dirty="0"/>
              <a:t>Measurements of LAA/</a:t>
            </a:r>
            <a:r>
              <a:rPr lang="en-AU" i="1" dirty="0" err="1"/>
              <a:t>eLAA</a:t>
            </a:r>
            <a:r>
              <a:rPr lang="en-AU" i="1" dirty="0"/>
              <a:t> coexistence with 802.11 in actual deployments</a:t>
            </a:r>
          </a:p>
          <a:p>
            <a:pPr lvl="2"/>
            <a:r>
              <a:rPr lang="en-AU" i="1" dirty="0"/>
              <a:t>Discussion of coexistence mechanisms </a:t>
            </a:r>
          </a:p>
          <a:p>
            <a:pPr lvl="3"/>
            <a:r>
              <a:rPr lang="en-AU" i="1" dirty="0"/>
              <a:t>Use of 11a preamble or a new pre-amble</a:t>
            </a:r>
          </a:p>
          <a:p>
            <a:pPr lvl="3"/>
            <a:r>
              <a:rPr lang="en-AU" i="1" dirty="0"/>
              <a:t>Continued use of ED (or PD/ED) LBT mechanisms or something different</a:t>
            </a:r>
          </a:p>
          <a:p>
            <a:pPr lvl="3"/>
            <a:r>
              <a:rPr lang="en-AU" i="1" dirty="0"/>
              <a:t>Restricting use of no LBT or short LBT</a:t>
            </a:r>
          </a:p>
          <a:p>
            <a:pPr lvl="3"/>
            <a:r>
              <a:rPr lang="en-AU" i="1" dirty="0"/>
              <a:t>Increase number of starting and finishing positions in LTE/NR</a:t>
            </a:r>
          </a:p>
          <a:p>
            <a:pPr lvl="3"/>
            <a:r>
              <a:rPr lang="en-AU" i="1" dirty="0"/>
              <a:t>Restricting use of UL-DL switches in LTE/NR</a:t>
            </a:r>
          </a:p>
          <a:p>
            <a:pPr lvl="2"/>
            <a:r>
              <a:rPr lang="en-AU" i="1" dirty="0"/>
              <a:t>Evaluation criteria for coexistence mechanisms</a:t>
            </a:r>
          </a:p>
          <a:p>
            <a:pPr lvl="2"/>
            <a:r>
              <a:rPr lang="en-AU" i="1" dirty="0"/>
              <a:t>Summary of current 6GHZ regulatory </a:t>
            </a:r>
            <a:r>
              <a:rPr lang="en-AU" i="1" dirty="0" smtClean="0"/>
              <a:t>status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1231364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3GPP </a:t>
            </a:r>
            <a:r>
              <a:rPr lang="en-US" dirty="0"/>
              <a:t>RAN Chair responded to </a:t>
            </a:r>
            <a:r>
              <a:rPr lang="en-US" dirty="0" smtClean="0"/>
              <a:t>enquiry </a:t>
            </a:r>
            <a:r>
              <a:rPr lang="en-US" dirty="0"/>
              <a:t>about </a:t>
            </a:r>
            <a:r>
              <a:rPr lang="en-US" dirty="0" smtClean="0"/>
              <a:t>what </a:t>
            </a:r>
            <a:r>
              <a:rPr lang="en-US" dirty="0"/>
              <a:t>should be on the agenda? </a:t>
            </a:r>
            <a:endParaRPr lang="en-AU" dirty="0"/>
          </a:p>
        </p:txBody>
      </p:sp>
      <p:sp>
        <p:nvSpPr>
          <p:cNvPr id="3" name="Content Placeholder 2"/>
          <p:cNvSpPr>
            <a:spLocks noGrp="1"/>
          </p:cNvSpPr>
          <p:nvPr>
            <p:ph idx="1"/>
          </p:nvPr>
        </p:nvSpPr>
        <p:spPr/>
        <p:txBody>
          <a:bodyPr/>
          <a:lstStyle/>
          <a:p>
            <a:r>
              <a:rPr lang="en-US" dirty="0"/>
              <a:t>Response from Balazs </a:t>
            </a:r>
            <a:r>
              <a:rPr lang="en-US" dirty="0" smtClean="0"/>
              <a:t>Bertenyi (3GPP RAN Chair)</a:t>
            </a:r>
          </a:p>
          <a:p>
            <a:pPr lvl="1"/>
            <a:r>
              <a:rPr lang="en-US" i="1" dirty="0" smtClean="0"/>
              <a:t>In </a:t>
            </a:r>
            <a:r>
              <a:rPr lang="en-US" i="1" dirty="0"/>
              <a:t>general I do not believe we need a detailed agenda with lots of sub-agenda items. I trust the presentations will bring out the points that are relevant for discussion.</a:t>
            </a:r>
            <a:endParaRPr lang="en-AU" i="1" dirty="0"/>
          </a:p>
          <a:p>
            <a:pPr lvl="1"/>
            <a:r>
              <a:rPr lang="en-US" i="1" dirty="0"/>
              <a:t>I’m thinking of a level of detail along the lines of: </a:t>
            </a:r>
            <a:endParaRPr lang="en-AU" i="1" dirty="0"/>
          </a:p>
          <a:p>
            <a:pPr lvl="2"/>
            <a:r>
              <a:rPr lang="en-US" i="1" dirty="0"/>
              <a:t>Overview of progress for 802.11ax from the IEEE focusing more on aspects related to coexistence </a:t>
            </a:r>
            <a:endParaRPr lang="en-AU" i="1" dirty="0"/>
          </a:p>
          <a:p>
            <a:pPr lvl="3"/>
            <a:r>
              <a:rPr lang="en-US" i="1" dirty="0"/>
              <a:t>Can include any coexistence aspects from an 802.11 perspective</a:t>
            </a:r>
            <a:endParaRPr lang="en-AU" i="1" dirty="0"/>
          </a:p>
          <a:p>
            <a:pPr lvl="2"/>
            <a:r>
              <a:rPr lang="en-US" i="1" dirty="0"/>
              <a:t>Overview of NR-U focusing more on aspects related to coexistence. </a:t>
            </a:r>
            <a:endParaRPr lang="en-AU" i="1" dirty="0"/>
          </a:p>
          <a:p>
            <a:pPr lvl="3"/>
            <a:r>
              <a:rPr lang="en-US" i="1" dirty="0"/>
              <a:t>Can include any coexistence aspects from an 802.11 perspective</a:t>
            </a:r>
            <a:endParaRPr lang="en-AU" i="1" dirty="0"/>
          </a:p>
          <a:p>
            <a:pPr lvl="2"/>
            <a:r>
              <a:rPr lang="en-US" i="1" dirty="0"/>
              <a:t>Overview of regulatory status in 6 GHz </a:t>
            </a:r>
            <a:endParaRPr lang="en-AU" i="1" dirty="0"/>
          </a:p>
          <a:p>
            <a:pPr lvl="3"/>
            <a:r>
              <a:rPr lang="en-US" i="1" dirty="0"/>
              <a:t>Presentation of the perspectives of other invited organizations (Mobile operators, Cable companies, Industrial IOT, Auto makers)</a:t>
            </a:r>
            <a:endParaRPr lang="en-AU" i="1" dirty="0"/>
          </a:p>
          <a:p>
            <a:pPr lvl="2"/>
            <a:r>
              <a:rPr lang="en-US" i="1" dirty="0"/>
              <a:t>Q&amp;A and </a:t>
            </a:r>
            <a:r>
              <a:rPr lang="en-US" i="1" dirty="0" smtClean="0"/>
              <a:t>discussion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807520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Coex</a:t>
            </a:r>
            <a:r>
              <a:rPr lang="en-AU" dirty="0" smtClean="0"/>
              <a:t> SC will discuss possible agenda topics to include in the </a:t>
            </a:r>
            <a:r>
              <a:rPr lang="en-AU" dirty="0"/>
              <a:t>Coexistence Workshop</a:t>
            </a:r>
          </a:p>
        </p:txBody>
      </p:sp>
      <p:sp>
        <p:nvSpPr>
          <p:cNvPr id="3" name="Content Placeholder 2"/>
          <p:cNvSpPr>
            <a:spLocks noGrp="1"/>
          </p:cNvSpPr>
          <p:nvPr>
            <p:ph idx="1"/>
          </p:nvPr>
        </p:nvSpPr>
        <p:spPr/>
        <p:txBody>
          <a:bodyPr/>
          <a:lstStyle/>
          <a:p>
            <a:r>
              <a:rPr lang="en-AU" dirty="0" smtClean="0"/>
              <a:t>Topics previous discussed</a:t>
            </a:r>
            <a:endParaRPr lang="en-AU" dirty="0"/>
          </a:p>
          <a:p>
            <a:pPr lvl="1"/>
            <a:r>
              <a:rPr lang="en-AU" dirty="0"/>
              <a:t>Reviews of progress (wrt to coexistence aspects) of </a:t>
            </a:r>
          </a:p>
          <a:p>
            <a:pPr lvl="2"/>
            <a:r>
              <a:rPr lang="en-AU" dirty="0" smtClean="0"/>
              <a:t>802.11ax – </a:t>
            </a:r>
            <a:r>
              <a:rPr lang="en-AU" dirty="0" smtClean="0">
                <a:solidFill>
                  <a:srgbClr val="FF0000"/>
                </a:solidFill>
              </a:rPr>
              <a:t>someone from 11ax TG?</a:t>
            </a:r>
            <a:endParaRPr lang="en-AU" dirty="0">
              <a:solidFill>
                <a:srgbClr val="FF0000"/>
              </a:solidFill>
            </a:endParaRPr>
          </a:p>
          <a:p>
            <a:pPr lvl="2"/>
            <a:r>
              <a:rPr lang="en-AU" dirty="0"/>
              <a:t>3GPP NR-U – </a:t>
            </a:r>
            <a:r>
              <a:rPr lang="en-AU" dirty="0">
                <a:solidFill>
                  <a:srgbClr val="FF0000"/>
                </a:solidFill>
              </a:rPr>
              <a:t>someone from </a:t>
            </a:r>
            <a:r>
              <a:rPr lang="en-AU" dirty="0" smtClean="0">
                <a:solidFill>
                  <a:srgbClr val="FF0000"/>
                </a:solidFill>
              </a:rPr>
              <a:t>3GPP RAN1?</a:t>
            </a:r>
            <a:endParaRPr lang="en-AU" dirty="0"/>
          </a:p>
          <a:p>
            <a:pPr lvl="2"/>
            <a:r>
              <a:rPr lang="en-AU" dirty="0"/>
              <a:t>802.11 EHT – </a:t>
            </a:r>
            <a:r>
              <a:rPr lang="en-AU" dirty="0">
                <a:solidFill>
                  <a:srgbClr val="FF0000"/>
                </a:solidFill>
              </a:rPr>
              <a:t>someone from </a:t>
            </a:r>
            <a:r>
              <a:rPr lang="en-AU" dirty="0" smtClean="0">
                <a:solidFill>
                  <a:srgbClr val="FF0000"/>
                </a:solidFill>
              </a:rPr>
              <a:t>EHT SG?</a:t>
            </a:r>
            <a:endParaRPr lang="en-AU" dirty="0"/>
          </a:p>
          <a:p>
            <a:pPr lvl="1"/>
            <a:r>
              <a:rPr lang="en-AU" dirty="0"/>
              <a:t>Measurements of LAA/</a:t>
            </a:r>
            <a:r>
              <a:rPr lang="en-AU" dirty="0" err="1"/>
              <a:t>eLAA</a:t>
            </a:r>
            <a:r>
              <a:rPr lang="en-AU" dirty="0"/>
              <a:t> coexistence with 802.11 in </a:t>
            </a:r>
            <a:r>
              <a:rPr lang="en-AU" dirty="0" smtClean="0"/>
              <a:t>deployments</a:t>
            </a:r>
          </a:p>
          <a:p>
            <a:pPr lvl="2"/>
            <a:r>
              <a:rPr lang="en-AU" dirty="0" smtClean="0">
                <a:solidFill>
                  <a:srgbClr val="FF0000"/>
                </a:solidFill>
              </a:rPr>
              <a:t>Who?</a:t>
            </a:r>
            <a:endParaRPr lang="en-AU" dirty="0">
              <a:solidFill>
                <a:srgbClr val="FF0000"/>
              </a:solidFill>
            </a:endParaRPr>
          </a:p>
          <a:p>
            <a:pPr lvl="1"/>
            <a:r>
              <a:rPr lang="en-AU" dirty="0"/>
              <a:t>Discussion of coexistence </a:t>
            </a:r>
            <a:r>
              <a:rPr lang="en-AU" dirty="0" smtClean="0"/>
              <a:t>mechanisms – </a:t>
            </a:r>
            <a:r>
              <a:rPr lang="en-AU" dirty="0" smtClean="0">
                <a:solidFill>
                  <a:srgbClr val="FF0000"/>
                </a:solidFill>
              </a:rPr>
              <a:t>call for submissions?</a:t>
            </a:r>
            <a:endParaRPr lang="en-AU" dirty="0">
              <a:solidFill>
                <a:srgbClr val="FF0000"/>
              </a:solidFill>
            </a:endParaRPr>
          </a:p>
          <a:p>
            <a:pPr lvl="2"/>
            <a:r>
              <a:rPr lang="en-AU" dirty="0"/>
              <a:t>Use of 11a preamble or a new pre-amble</a:t>
            </a:r>
          </a:p>
          <a:p>
            <a:pPr lvl="2"/>
            <a:r>
              <a:rPr lang="en-AU" dirty="0"/>
              <a:t>Continued use of ED (or PD/ED) LBT mechanisms or something different</a:t>
            </a:r>
          </a:p>
          <a:p>
            <a:pPr lvl="2"/>
            <a:r>
              <a:rPr lang="en-AU" dirty="0"/>
              <a:t>Restricting use of no LBT or short LBT</a:t>
            </a:r>
          </a:p>
          <a:p>
            <a:pPr lvl="2"/>
            <a:r>
              <a:rPr lang="en-AU" dirty="0"/>
              <a:t>Increase number of starting and finishing positions in LTE/NR</a:t>
            </a:r>
          </a:p>
          <a:p>
            <a:pPr lvl="2"/>
            <a:r>
              <a:rPr lang="en-AU" dirty="0"/>
              <a:t>…</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185998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Coex</a:t>
            </a:r>
            <a:r>
              <a:rPr lang="en-AU" dirty="0" smtClean="0"/>
              <a:t> </a:t>
            </a:r>
            <a:r>
              <a:rPr lang="en-AU" dirty="0"/>
              <a:t>SC will discuss a possible agenda </a:t>
            </a:r>
            <a:r>
              <a:rPr lang="en-AU" dirty="0" smtClean="0"/>
              <a:t>topics to </a:t>
            </a:r>
            <a:r>
              <a:rPr lang="en-AU" dirty="0"/>
              <a:t>include in the Coexistence Workshop</a:t>
            </a:r>
          </a:p>
        </p:txBody>
      </p:sp>
      <p:sp>
        <p:nvSpPr>
          <p:cNvPr id="3" name="Content Placeholder 2"/>
          <p:cNvSpPr>
            <a:spLocks noGrp="1"/>
          </p:cNvSpPr>
          <p:nvPr>
            <p:ph idx="1"/>
          </p:nvPr>
        </p:nvSpPr>
        <p:spPr/>
        <p:txBody>
          <a:bodyPr/>
          <a:lstStyle/>
          <a:p>
            <a:r>
              <a:rPr lang="en-AU" dirty="0"/>
              <a:t>Topics previous discussed</a:t>
            </a:r>
          </a:p>
          <a:p>
            <a:pPr lvl="2"/>
            <a:r>
              <a:rPr lang="en-AU" dirty="0" smtClean="0"/>
              <a:t>…</a:t>
            </a:r>
            <a:endParaRPr lang="en-AU" dirty="0"/>
          </a:p>
          <a:p>
            <a:pPr lvl="2"/>
            <a:r>
              <a:rPr lang="en-AU" dirty="0"/>
              <a:t>Restricting use of UL-DL switches in LTE/NR</a:t>
            </a:r>
          </a:p>
          <a:p>
            <a:pPr lvl="2"/>
            <a:r>
              <a:rPr lang="en-GB" dirty="0"/>
              <a:t>Fast communication channels between 3GPP RAN &amp; IEEE 802.11</a:t>
            </a:r>
            <a:endParaRPr lang="en-AU" dirty="0"/>
          </a:p>
          <a:p>
            <a:pPr lvl="1"/>
            <a:r>
              <a:rPr lang="en-AU" dirty="0"/>
              <a:t>Evaluation criteria for coexistence </a:t>
            </a:r>
            <a:r>
              <a:rPr lang="en-AU" dirty="0" smtClean="0"/>
              <a:t>mechanisms - </a:t>
            </a:r>
            <a:r>
              <a:rPr lang="en-AU" dirty="0">
                <a:solidFill>
                  <a:srgbClr val="FF0000"/>
                </a:solidFill>
              </a:rPr>
              <a:t>call for submissions?</a:t>
            </a:r>
          </a:p>
          <a:p>
            <a:pPr lvl="1"/>
            <a:r>
              <a:rPr lang="en-AU" dirty="0" smtClean="0"/>
              <a:t>Summary </a:t>
            </a:r>
            <a:r>
              <a:rPr lang="en-AU" dirty="0"/>
              <a:t>of current </a:t>
            </a:r>
            <a:r>
              <a:rPr lang="en-AU" dirty="0" smtClean="0"/>
              <a:t>6GHz regulatory status – </a:t>
            </a:r>
            <a:r>
              <a:rPr lang="en-AU" dirty="0" smtClean="0">
                <a:solidFill>
                  <a:srgbClr val="FF0000"/>
                </a:solidFill>
              </a:rPr>
              <a:t>ETSI BRAN?</a:t>
            </a:r>
            <a:endParaRPr lang="en-AU" dirty="0">
              <a:solidFill>
                <a:srgbClr val="FF0000"/>
              </a:solidFill>
            </a:endParaRPr>
          </a:p>
          <a:p>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2852327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Coex</a:t>
            </a:r>
            <a:r>
              <a:rPr lang="en-US" dirty="0" smtClean="0"/>
              <a:t> </a:t>
            </a:r>
            <a:r>
              <a:rPr lang="en-US" dirty="0"/>
              <a:t>SC Chair asked 3GPP </a:t>
            </a:r>
            <a:r>
              <a:rPr lang="en-US" dirty="0" smtClean="0"/>
              <a:t>whether </a:t>
            </a:r>
            <a:r>
              <a:rPr lang="en-AU" dirty="0" smtClean="0"/>
              <a:t>the </a:t>
            </a:r>
            <a:r>
              <a:rPr lang="en-AU" dirty="0"/>
              <a:t>Workshop </a:t>
            </a:r>
            <a:r>
              <a:rPr lang="en-AU" dirty="0" smtClean="0"/>
              <a:t>should avoid </a:t>
            </a:r>
            <a:r>
              <a:rPr lang="en-AU" dirty="0"/>
              <a:t>“official” </a:t>
            </a:r>
            <a:r>
              <a:rPr lang="en-AU" dirty="0" smtClean="0"/>
              <a:t>presentations</a:t>
            </a:r>
            <a:endParaRPr lang="en-AU" dirty="0"/>
          </a:p>
        </p:txBody>
      </p:sp>
      <p:sp>
        <p:nvSpPr>
          <p:cNvPr id="3" name="Content Placeholder 2"/>
          <p:cNvSpPr>
            <a:spLocks noGrp="1"/>
          </p:cNvSpPr>
          <p:nvPr>
            <p:ph idx="1"/>
          </p:nvPr>
        </p:nvSpPr>
        <p:spPr/>
        <p:txBody>
          <a:bodyPr/>
          <a:lstStyle/>
          <a:p>
            <a:r>
              <a:rPr lang="en-US" dirty="0" smtClean="0"/>
              <a:t>Request from Andrew Myles (</a:t>
            </a:r>
            <a:r>
              <a:rPr lang="en-US" dirty="0" err="1" smtClean="0"/>
              <a:t>Coex</a:t>
            </a:r>
            <a:r>
              <a:rPr lang="en-US" dirty="0" smtClean="0"/>
              <a:t> SC Chair)</a:t>
            </a:r>
          </a:p>
          <a:p>
            <a:pPr lvl="1"/>
            <a:r>
              <a:rPr lang="en-AU" i="1" dirty="0" smtClean="0"/>
              <a:t>For many participants the last workshop in 2015 ended up being an LAA vs 802.11 fight rather than a true cooperative workshop solving coexistence issues. </a:t>
            </a:r>
          </a:p>
          <a:p>
            <a:pPr lvl="1"/>
            <a:r>
              <a:rPr lang="en-AU" i="1" dirty="0" smtClean="0"/>
              <a:t>This was probably caused by the nature of the agenda, which was focused on “official” presentations from IEEE 802, 3GPP, WFA, etc. </a:t>
            </a:r>
          </a:p>
          <a:p>
            <a:pPr lvl="1"/>
            <a:r>
              <a:rPr lang="en-AU" i="1" dirty="0" smtClean="0"/>
              <a:t>Maybe an alternative is to invite presentations from anyone, but with sufficient time for proper discussion?</a:t>
            </a:r>
          </a:p>
          <a:p>
            <a:pPr lvl="1"/>
            <a:r>
              <a:rPr lang="en-AU" i="1" dirty="0" smtClean="0"/>
              <a:t>This approach will need some discipline on timing but it could work. </a:t>
            </a:r>
          </a:p>
          <a:p>
            <a:pPr lvl="1"/>
            <a:r>
              <a:rPr lang="en-AU" i="1" dirty="0" smtClean="0"/>
              <a:t>Thoughts?</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1145055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first task for the Coexistence SC 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US" dirty="0" smtClean="0"/>
              <a:t>3GPP </a:t>
            </a:r>
            <a:r>
              <a:rPr lang="en-US" dirty="0"/>
              <a:t>RAN Chair responded to </a:t>
            </a:r>
            <a:r>
              <a:rPr lang="en-US" dirty="0" smtClean="0"/>
              <a:t>enquiry </a:t>
            </a:r>
            <a:r>
              <a:rPr lang="en-US" dirty="0"/>
              <a:t>about whether </a:t>
            </a:r>
            <a:r>
              <a:rPr lang="en-AU" dirty="0"/>
              <a:t>the Workshop should avoid “official” presentations</a:t>
            </a:r>
          </a:p>
        </p:txBody>
      </p:sp>
      <p:sp>
        <p:nvSpPr>
          <p:cNvPr id="3" name="Content Placeholder 2"/>
          <p:cNvSpPr>
            <a:spLocks noGrp="1"/>
          </p:cNvSpPr>
          <p:nvPr>
            <p:ph idx="1"/>
          </p:nvPr>
        </p:nvSpPr>
        <p:spPr/>
        <p:txBody>
          <a:bodyPr/>
          <a:lstStyle/>
          <a:p>
            <a:r>
              <a:rPr lang="en-US" dirty="0"/>
              <a:t>Response from Balazs </a:t>
            </a:r>
            <a:r>
              <a:rPr lang="en-US" dirty="0" smtClean="0"/>
              <a:t>Bertenyi (3GPP RAN Chair)</a:t>
            </a:r>
          </a:p>
          <a:p>
            <a:pPr lvl="1"/>
            <a:r>
              <a:rPr lang="en-AU" i="1" dirty="0"/>
              <a:t>It doesn’t seem necessary to call the presentations official or not official. Given this is an informative workshop I don’t see the need for such a designation.</a:t>
            </a:r>
          </a:p>
          <a:p>
            <a:pPr lvl="1"/>
            <a:r>
              <a:rPr lang="en-AU" i="1" dirty="0"/>
              <a:t>We could just have presentations mainly by the key stakeholders as per the agenda listed above rather than just invite anyone. And it would be good to have some time to have some discussions after each of the presentations.</a:t>
            </a:r>
          </a:p>
          <a:p>
            <a:pPr lvl="1"/>
            <a:r>
              <a:rPr lang="en-AU" i="1" dirty="0"/>
              <a:t>Also, it would seem that it would be useful to take the opportunity of the workshop to get a better higher level picture and understanding of the plans and perspectives of the various participants in the longer run.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299685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will </a:t>
            </a:r>
            <a:r>
              <a:rPr lang="en-AU" dirty="0" smtClean="0"/>
              <a:t>discuss the style of the workshop</a:t>
            </a:r>
            <a:endParaRPr lang="en-AU" dirty="0"/>
          </a:p>
        </p:txBody>
      </p:sp>
      <p:sp>
        <p:nvSpPr>
          <p:cNvPr id="3" name="Content Placeholder 2"/>
          <p:cNvSpPr>
            <a:spLocks noGrp="1"/>
          </p:cNvSpPr>
          <p:nvPr>
            <p:ph idx="1"/>
          </p:nvPr>
        </p:nvSpPr>
        <p:spPr/>
        <p:txBody>
          <a:bodyPr/>
          <a:lstStyle/>
          <a:p>
            <a:pPr lvl="1"/>
            <a:r>
              <a:rPr lang="en-AU" dirty="0" smtClean="0"/>
              <a:t>E-mail </a:t>
            </a:r>
            <a:r>
              <a:rPr lang="en-AU" dirty="0"/>
              <a:t>to Balazs Bertenyi </a:t>
            </a:r>
            <a:r>
              <a:rPr lang="en-AU" dirty="0" smtClean="0"/>
              <a:t>suggested a call for papers from anyone …</a:t>
            </a:r>
          </a:p>
          <a:p>
            <a:pPr lvl="1"/>
            <a:r>
              <a:rPr lang="en-AU" dirty="0" smtClean="0"/>
              <a:t>… and yet he responded with a preference for papers from main stakeholders only</a:t>
            </a:r>
          </a:p>
          <a:p>
            <a:pPr lvl="1"/>
            <a:r>
              <a:rPr lang="en-AU" dirty="0" smtClean="0"/>
              <a:t>… he also suggested that we leave sufficient time for discussion</a:t>
            </a:r>
          </a:p>
          <a:p>
            <a:pPr lvl="1"/>
            <a:r>
              <a:rPr lang="en-AU" dirty="0" smtClean="0"/>
              <a:t>Comments?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76109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 SC will consider approval of an invitation</a:t>
            </a:r>
            <a:endParaRPr lang="en-AU" dirty="0"/>
          </a:p>
        </p:txBody>
      </p:sp>
      <p:sp>
        <p:nvSpPr>
          <p:cNvPr id="3" name="Content Placeholder 2"/>
          <p:cNvSpPr>
            <a:spLocks noGrp="1"/>
          </p:cNvSpPr>
          <p:nvPr>
            <p:ph idx="1"/>
          </p:nvPr>
        </p:nvSpPr>
        <p:spPr/>
        <p:txBody>
          <a:bodyPr/>
          <a:lstStyle/>
          <a:p>
            <a:pPr lvl="1"/>
            <a:r>
              <a:rPr lang="en-AU" dirty="0" smtClean="0"/>
              <a:t>The SC Chair has put together a possible invitation to be sent to various organisations</a:t>
            </a:r>
          </a:p>
          <a:p>
            <a:pPr lvl="2"/>
            <a:r>
              <a:rPr lang="en-AU" dirty="0" smtClean="0"/>
              <a:t>See </a:t>
            </a:r>
            <a:r>
              <a:rPr lang="en-AU" dirty="0" smtClean="0">
                <a:hlinkClick r:id="rId2"/>
              </a:rPr>
              <a:t>11-19-0172-00</a:t>
            </a:r>
            <a:endParaRPr lang="en-AU" dirty="0"/>
          </a:p>
          <a:p>
            <a:pPr lvl="1"/>
            <a:r>
              <a:rPr lang="en-AU" dirty="0" smtClean="0"/>
              <a:t>Of course, we do not have all the details and so the invitation will provide a pointer to a web page </a:t>
            </a:r>
          </a:p>
          <a:p>
            <a:pPr lvl="2"/>
            <a:r>
              <a:rPr lang="en-AU" dirty="0" smtClean="0"/>
              <a:t>Link will be </a:t>
            </a:r>
            <a:r>
              <a:rPr lang="en-AU" dirty="0" smtClean="0">
                <a:solidFill>
                  <a:srgbClr val="FF0000"/>
                </a:solidFill>
                <a:hlinkClick r:id="rId3"/>
              </a:rPr>
              <a:t>http</a:t>
            </a:r>
            <a:r>
              <a:rPr lang="en-AU" dirty="0">
                <a:solidFill>
                  <a:srgbClr val="FF0000"/>
                </a:solidFill>
                <a:hlinkClick r:id="rId3"/>
              </a:rPr>
              <a:t>://www.ieee802.org/11/Reports/csc_update.htm</a:t>
            </a:r>
            <a:endParaRPr lang="en-AU" dirty="0">
              <a:solidFill>
                <a:srgbClr val="FF0000"/>
              </a:solidFill>
            </a:endParaRPr>
          </a:p>
          <a:p>
            <a:pPr lvl="2"/>
            <a:r>
              <a:rPr lang="en-AU" dirty="0" smtClean="0"/>
              <a:t>Content </a:t>
            </a:r>
            <a:r>
              <a:rPr lang="en-AU" dirty="0"/>
              <a:t>will eventually include an invitation, logistical details, a request for submissions and registration links</a:t>
            </a:r>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32</a:t>
            </a:fld>
            <a:endParaRPr lang="en-US"/>
          </a:p>
        </p:txBody>
      </p:sp>
    </p:spTree>
    <p:extLst>
      <p:ext uri="{BB962C8B-B14F-4D97-AF65-F5344CB8AC3E}">
        <p14:creationId xmlns:p14="http://schemas.microsoft.com/office/powerpoint/2010/main" val="1417807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LAA status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986337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some concern in Nov 2018 that highlighted LAA statistics were incorrect</a:t>
            </a:r>
            <a:endParaRPr lang="en-AU" dirty="0"/>
          </a:p>
        </p:txBody>
      </p:sp>
      <p:sp>
        <p:nvSpPr>
          <p:cNvPr id="3" name="Content Placeholder 2"/>
          <p:cNvSpPr>
            <a:spLocks noGrp="1"/>
          </p:cNvSpPr>
          <p:nvPr>
            <p:ph idx="1"/>
          </p:nvPr>
        </p:nvSpPr>
        <p:spPr/>
        <p:txBody>
          <a:bodyPr/>
          <a:lstStyle/>
          <a:p>
            <a:pPr lvl="1"/>
            <a:r>
              <a:rPr lang="en-AU" dirty="0" smtClean="0"/>
              <a:t>At the last </a:t>
            </a:r>
            <a:r>
              <a:rPr lang="en-AU" dirty="0" err="1" smtClean="0"/>
              <a:t>Coex</a:t>
            </a:r>
            <a:r>
              <a:rPr lang="en-AU" dirty="0" smtClean="0"/>
              <a:t> SC meeting in Bangkok, some estimates of LAA deployments from GSMA were highlighted as part of a discussion about the importance of our efforts to promote “fair” LAA/Wi-Fi coexistence</a:t>
            </a:r>
          </a:p>
          <a:p>
            <a:pPr lvl="1"/>
            <a:r>
              <a:rPr lang="en-AU" dirty="0" smtClean="0"/>
              <a:t>At least one participant noted that the LAA deployment data (from July 2018) was out of  date and the real numbers were much higher</a:t>
            </a:r>
          </a:p>
          <a:p>
            <a:pPr lvl="1"/>
            <a:r>
              <a:rPr lang="en-AU" dirty="0" smtClean="0"/>
              <a:t>Of course, higher numbers emphasise, even more, the </a:t>
            </a:r>
            <a:r>
              <a:rPr lang="en-AU" dirty="0"/>
              <a:t>importance </a:t>
            </a:r>
            <a:r>
              <a:rPr lang="en-AU" dirty="0" smtClean="0"/>
              <a:t>“</a:t>
            </a:r>
            <a:r>
              <a:rPr lang="en-AU" dirty="0"/>
              <a:t>fair” LAA/Wi-Fi </a:t>
            </a:r>
            <a:r>
              <a:rPr lang="en-AU" dirty="0" smtClean="0"/>
              <a:t>coexistence</a:t>
            </a:r>
          </a:p>
          <a:p>
            <a:pPr lvl="1"/>
            <a:r>
              <a:rPr lang="en-AU" dirty="0" smtClean="0"/>
              <a:t>However, updated statistics were obtained to provide a more complete picture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575467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Updated statistics conform that there is significant interest in LAA </a:t>
            </a:r>
            <a:endParaRPr lang="en-AU" dirty="0"/>
          </a:p>
        </p:txBody>
      </p:sp>
      <p:graphicFrame>
        <p:nvGraphicFramePr>
          <p:cNvPr id="6" name="Content Placeholder 5"/>
          <p:cNvGraphicFramePr>
            <a:graphicFrameLocks noGrp="1"/>
          </p:cNvGraphicFramePr>
          <p:nvPr>
            <p:ph idx="1"/>
            <p:extLst/>
          </p:nvPr>
        </p:nvGraphicFramePr>
        <p:xfrm>
          <a:off x="1524000" y="2180924"/>
          <a:ext cx="6172200" cy="2956560"/>
        </p:xfrm>
        <a:graphic>
          <a:graphicData uri="http://schemas.openxmlformats.org/drawingml/2006/table">
            <a:tbl>
              <a:tblPr firstRow="1" bandRow="1">
                <a:tableStyleId>{21E4AEA4-8DFA-4A89-87EB-49C32662AFE0}</a:tableStyleId>
              </a:tblPr>
              <a:tblGrid>
                <a:gridCol w="1264185">
                  <a:extLst>
                    <a:ext uri="{9D8B030D-6E8A-4147-A177-3AD203B41FA5}">
                      <a16:colId xmlns:a16="http://schemas.microsoft.com/office/drawing/2014/main" val="3409454223"/>
                    </a:ext>
                  </a:extLst>
                </a:gridCol>
                <a:gridCol w="1636005">
                  <a:extLst>
                    <a:ext uri="{9D8B030D-6E8A-4147-A177-3AD203B41FA5}">
                      <a16:colId xmlns:a16="http://schemas.microsoft.com/office/drawing/2014/main" val="1001302695"/>
                    </a:ext>
                  </a:extLst>
                </a:gridCol>
                <a:gridCol w="1636005">
                  <a:extLst>
                    <a:ext uri="{9D8B030D-6E8A-4147-A177-3AD203B41FA5}">
                      <a16:colId xmlns:a16="http://schemas.microsoft.com/office/drawing/2014/main" val="4129828934"/>
                    </a:ext>
                  </a:extLst>
                </a:gridCol>
                <a:gridCol w="1636005">
                  <a:extLst>
                    <a:ext uri="{9D8B030D-6E8A-4147-A177-3AD203B41FA5}">
                      <a16:colId xmlns:a16="http://schemas.microsoft.com/office/drawing/2014/main" val="175375953"/>
                    </a:ext>
                  </a:extLst>
                </a:gridCol>
              </a:tblGrid>
              <a:tr h="385221">
                <a:tc>
                  <a:txBody>
                    <a:bodyPr/>
                    <a:lstStyle/>
                    <a:p>
                      <a:r>
                        <a:rPr lang="en-AU" sz="1400" dirty="0" smtClean="0"/>
                        <a:t>Technology</a:t>
                      </a:r>
                      <a:endParaRPr lang="en-AU" sz="1400" dirty="0"/>
                    </a:p>
                  </a:txBody>
                  <a:tcPr anchor="ctr"/>
                </a:tc>
                <a:tc>
                  <a:txBody>
                    <a:bodyPr/>
                    <a:lstStyle/>
                    <a:p>
                      <a:r>
                        <a:rPr lang="en-AU" sz="1400" dirty="0" smtClean="0"/>
                        <a:t>Stage</a:t>
                      </a:r>
                      <a:endParaRPr lang="en-AU" sz="1400" dirty="0"/>
                    </a:p>
                  </a:txBody>
                  <a:tcPr anchor="ctr"/>
                </a:tc>
                <a:tc>
                  <a:txBody>
                    <a:bodyPr/>
                    <a:lstStyle/>
                    <a:p>
                      <a:pPr algn="ctr"/>
                      <a:r>
                        <a:rPr lang="en-AU" sz="1400" dirty="0" smtClean="0"/>
                        <a:t>GSMA</a:t>
                      </a:r>
                      <a:r>
                        <a:rPr lang="en-AU" sz="1400" b="1" kern="1200" baseline="30000" dirty="0" smtClean="0">
                          <a:solidFill>
                            <a:schemeClr val="lt1"/>
                          </a:solidFill>
                          <a:latin typeface="+mn-lt"/>
                          <a:ea typeface="+mn-ea"/>
                          <a:cs typeface="+mn-cs"/>
                        </a:rPr>
                        <a:t>1</a:t>
                      </a:r>
                      <a:r>
                        <a:rPr lang="en-AU" sz="1400" dirty="0" smtClean="0"/>
                        <a:t/>
                      </a:r>
                      <a:br>
                        <a:rPr lang="en-AU" sz="1400" dirty="0" smtClean="0"/>
                      </a:br>
                      <a:r>
                        <a:rPr lang="en-AU" sz="1400" dirty="0" smtClean="0"/>
                        <a:t>(July 2018)</a:t>
                      </a:r>
                      <a:endParaRPr lang="en-AU" sz="1400" dirty="0"/>
                    </a:p>
                  </a:txBody>
                  <a:tcPr anchor="ctr"/>
                </a:tc>
                <a:tc>
                  <a:txBody>
                    <a:bodyPr/>
                    <a:lstStyle/>
                    <a:p>
                      <a:pPr algn="ctr"/>
                      <a:r>
                        <a:rPr lang="en-AU" sz="1400" dirty="0" smtClean="0"/>
                        <a:t>GSA</a:t>
                      </a:r>
                      <a:r>
                        <a:rPr lang="en-AU" sz="1400" b="1" kern="1200" baseline="30000" dirty="0" smtClean="0">
                          <a:solidFill>
                            <a:schemeClr val="lt1"/>
                          </a:solidFill>
                          <a:latin typeface="+mn-lt"/>
                          <a:ea typeface="+mn-ea"/>
                          <a:cs typeface="+mn-cs"/>
                        </a:rPr>
                        <a:t>2</a:t>
                      </a:r>
                      <a:r>
                        <a:rPr lang="en-AU" sz="1400" dirty="0" smtClean="0"/>
                        <a:t/>
                      </a:r>
                      <a:br>
                        <a:rPr lang="en-AU" sz="1400" dirty="0" smtClean="0"/>
                      </a:br>
                      <a:r>
                        <a:rPr lang="en-AU" sz="1400" dirty="0" smtClean="0"/>
                        <a:t>(Oct 2018)</a:t>
                      </a:r>
                      <a:endParaRPr lang="en-AU" sz="1400" dirty="0"/>
                    </a:p>
                  </a:txBody>
                  <a:tcPr anchor="ctr"/>
                </a:tc>
                <a:extLst>
                  <a:ext uri="{0D108BD9-81ED-4DB2-BD59-A6C34878D82A}">
                    <a16:rowId xmlns:a16="http://schemas.microsoft.com/office/drawing/2014/main" val="199255957"/>
                  </a:ext>
                </a:extLst>
              </a:tr>
              <a:tr h="275697">
                <a:tc rowSpan="2">
                  <a:txBody>
                    <a:bodyPr/>
                    <a:lstStyle/>
                    <a:p>
                      <a:r>
                        <a:rPr lang="en-AU" sz="1400" dirty="0" smtClean="0"/>
                        <a:t>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23</a:t>
                      </a:r>
                      <a:endParaRPr lang="en-AU" sz="1400" dirty="0"/>
                    </a:p>
                  </a:txBody>
                  <a:tcPr anchor="ctr"/>
                </a:tc>
                <a:tc>
                  <a:txBody>
                    <a:bodyPr/>
                    <a:lstStyle/>
                    <a:p>
                      <a:pPr algn="ctr"/>
                      <a:r>
                        <a:rPr lang="en-AU" sz="1400" dirty="0" smtClean="0"/>
                        <a:t>22</a:t>
                      </a:r>
                      <a:endParaRPr lang="en-AU" sz="1400" dirty="0"/>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4</a:t>
                      </a:r>
                      <a:endParaRPr lang="en-AU" sz="1400" dirty="0"/>
                    </a:p>
                  </a:txBody>
                  <a:tcPr anchor="ctr"/>
                </a:tc>
                <a:tc>
                  <a:txBody>
                    <a:bodyPr/>
                    <a:lstStyle/>
                    <a:p>
                      <a:pPr algn="ctr"/>
                      <a:r>
                        <a:rPr lang="en-AU" sz="1400" dirty="0" smtClean="0"/>
                        <a:t>6</a:t>
                      </a:r>
                      <a:endParaRPr lang="en-AU" sz="1400" dirty="0"/>
                    </a:p>
                  </a:txBody>
                  <a:tcPr anchor="ctr"/>
                </a:tc>
                <a:extLst>
                  <a:ext uri="{0D108BD9-81ED-4DB2-BD59-A6C34878D82A}">
                    <a16:rowId xmlns:a16="http://schemas.microsoft.com/office/drawing/2014/main" val="2912597888"/>
                  </a:ext>
                </a:extLst>
              </a:tr>
              <a:tr h="275697">
                <a:tc rowSpan="2">
                  <a:txBody>
                    <a:bodyPr/>
                    <a:lstStyle/>
                    <a:p>
                      <a:r>
                        <a:rPr lang="en-AU" sz="1400" dirty="0" err="1" smtClean="0"/>
                        <a:t>eLAA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0</a:t>
                      </a:r>
                      <a:endParaRPr lang="en-AU" sz="1400" dirty="0"/>
                    </a:p>
                  </a:txBody>
                  <a:tcPr anchor="ctr"/>
                </a:tc>
                <a:extLst>
                  <a:ext uri="{0D108BD9-81ED-4DB2-BD59-A6C34878D82A}">
                    <a16:rowId xmlns:a16="http://schemas.microsoft.com/office/drawing/2014/main" val="1043723728"/>
                  </a:ext>
                </a:extLst>
              </a:tr>
              <a:tr h="275697">
                <a:tc rowSpan="2">
                  <a:txBody>
                    <a:bodyPr/>
                    <a:lstStyle/>
                    <a:p>
                      <a:r>
                        <a:rPr lang="en-AU" sz="1400" dirty="0" smtClean="0"/>
                        <a:t>LWA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2</a:t>
                      </a:r>
                      <a:endParaRPr lang="en-AU" sz="14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3901041144"/>
                  </a:ext>
                </a:extLst>
              </a:tr>
              <a:tr h="275697">
                <a:tc rowSpan="2">
                  <a:txBody>
                    <a:bodyPr/>
                    <a:lstStyle/>
                    <a:p>
                      <a:r>
                        <a:rPr lang="en-AU" sz="1400" dirty="0" smtClean="0"/>
                        <a:t>LTE-U</a:t>
                      </a:r>
                      <a:r>
                        <a:rPr lang="en-AU" sz="1400" kern="1200" baseline="30000" dirty="0" smtClean="0">
                          <a:solidFill>
                            <a:schemeClr val="dk1"/>
                          </a:solidFill>
                          <a:latin typeface="+mn-lt"/>
                          <a:ea typeface="+mn-ea"/>
                          <a:cs typeface="+mn-cs"/>
                        </a:rPr>
                        <a:t>3</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8</a:t>
                      </a:r>
                      <a:endParaRPr lang="en-AU" sz="14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3</a:t>
                      </a:r>
                      <a:endParaRPr lang="en-AU" sz="14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
        <p:nvSpPr>
          <p:cNvPr id="8" name="Rectangle 7"/>
          <p:cNvSpPr/>
          <p:nvPr/>
        </p:nvSpPr>
        <p:spPr bwMode="auto">
          <a:xfrm>
            <a:off x="1524000" y="5410200"/>
            <a:ext cx="6172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r>
              <a:rPr lang="en-AU" sz="1400" baseline="30000" dirty="0" smtClean="0">
                <a:latin typeface="+mj-lt"/>
              </a:rPr>
              <a:t>1	</a:t>
            </a:r>
            <a:r>
              <a:rPr lang="en-AU" sz="1400" dirty="0" smtClean="0">
                <a:latin typeface="+mj-lt"/>
              </a:rPr>
              <a:t>GSMA (July 2018)</a:t>
            </a:r>
          </a:p>
          <a:p>
            <a:pPr eaLnBrk="0" hangingPunct="0">
              <a:spcBef>
                <a:spcPts val="700"/>
              </a:spcBef>
              <a:tabLst>
                <a:tab pos="182563" algn="l"/>
              </a:tabLst>
            </a:pPr>
            <a:r>
              <a:rPr lang="en-AU" sz="1400" baseline="30000" dirty="0" smtClean="0">
                <a:latin typeface="+mj-lt"/>
              </a:rPr>
              <a:t>2	</a:t>
            </a:r>
            <a:r>
              <a:rPr lang="en-AU" sz="1400" dirty="0" smtClean="0">
                <a:latin typeface="+mj-lt"/>
              </a:rPr>
              <a:t>GSA: Evolution </a:t>
            </a:r>
            <a:r>
              <a:rPr lang="en-AU" sz="1400" dirty="0">
                <a:latin typeface="+mj-lt"/>
              </a:rPr>
              <a:t>from LTE to 5G: Global Market </a:t>
            </a:r>
            <a:r>
              <a:rPr lang="en-AU" sz="1400" dirty="0" smtClean="0">
                <a:latin typeface="+mj-lt"/>
              </a:rPr>
              <a:t>Status (Nov 2018)</a:t>
            </a:r>
            <a:endParaRPr lang="en-AU" sz="1400" baseline="30000" dirty="0">
              <a:latin typeface="+mj-lt"/>
            </a:endParaRPr>
          </a:p>
          <a:p>
            <a:pPr eaLnBrk="0" hangingPunct="0">
              <a:spcBef>
                <a:spcPts val="700"/>
              </a:spcBef>
              <a:tabLst>
                <a:tab pos="182563" algn="l"/>
              </a:tabLst>
            </a:pPr>
            <a:r>
              <a:rPr lang="en-AU" sz="1400" baseline="30000" dirty="0" smtClean="0">
                <a:latin typeface="+mj-lt"/>
              </a:rPr>
              <a:t>3</a:t>
            </a:r>
            <a:r>
              <a:rPr lang="en-AU" sz="1400" dirty="0">
                <a:latin typeface="+mj-lt"/>
              </a:rPr>
              <a:t> </a:t>
            </a:r>
            <a:r>
              <a:rPr lang="en-AU" sz="1400" dirty="0" smtClean="0">
                <a:latin typeface="+mj-lt"/>
              </a:rPr>
              <a:t>	Some LTE-U operators will refocus on LAA in 2019</a:t>
            </a:r>
            <a:endParaRPr lang="en-AU" sz="1400" dirty="0">
              <a:latin typeface="+mj-lt"/>
            </a:endParaRPr>
          </a:p>
          <a:p>
            <a:pPr eaLnBrk="0" hangingPunct="0">
              <a:spcBef>
                <a:spcPts val="700"/>
              </a:spcBef>
            </a:pPr>
            <a:r>
              <a:rPr lang="en-AU" sz="1400" dirty="0" smtClean="0">
                <a:latin typeface="+mj-lt"/>
              </a:rPr>
              <a:t> </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491896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ETSI BRAN #100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10384103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the ETSI BRAN #100 meeting</a:t>
            </a:r>
            <a:endParaRPr lang="en-AU" dirty="0"/>
          </a:p>
        </p:txBody>
      </p:sp>
      <p:sp>
        <p:nvSpPr>
          <p:cNvPr id="3" name="Content Placeholder 2"/>
          <p:cNvSpPr>
            <a:spLocks noGrp="1"/>
          </p:cNvSpPr>
          <p:nvPr>
            <p:ph idx="1"/>
          </p:nvPr>
        </p:nvSpPr>
        <p:spPr/>
        <p:txBody>
          <a:bodyPr/>
          <a:lstStyle/>
          <a:p>
            <a:pPr lvl="1"/>
            <a:r>
              <a:rPr lang="en-AU" dirty="0"/>
              <a:t>The </a:t>
            </a:r>
            <a:r>
              <a:rPr lang="en-AU" dirty="0" smtClean="0"/>
              <a:t>last </a:t>
            </a:r>
            <a:r>
              <a:rPr lang="en-AU" dirty="0"/>
              <a:t>meeting of ETSI BRAN </a:t>
            </a:r>
            <a:r>
              <a:rPr lang="en-AU" dirty="0" smtClean="0"/>
              <a:t>was just before Christmas</a:t>
            </a:r>
          </a:p>
          <a:p>
            <a:pPr lvl="2"/>
            <a:r>
              <a:rPr lang="en-AU" dirty="0" smtClean="0"/>
              <a:t>Dates</a:t>
            </a:r>
            <a:r>
              <a:rPr lang="en-AU" dirty="0"/>
              <a:t>: </a:t>
            </a:r>
            <a:r>
              <a:rPr lang="en-AU" dirty="0" smtClean="0"/>
              <a:t>17-21 Dec 2018</a:t>
            </a:r>
            <a:endParaRPr lang="en-AU" dirty="0"/>
          </a:p>
          <a:p>
            <a:pPr lvl="2"/>
            <a:r>
              <a:rPr lang="en-AU" dirty="0"/>
              <a:t>Location: Sophia </a:t>
            </a:r>
            <a:r>
              <a:rPr lang="en-AU" dirty="0" smtClean="0"/>
              <a:t>Antipolis</a:t>
            </a:r>
          </a:p>
          <a:p>
            <a:pPr lvl="1"/>
            <a:r>
              <a:rPr lang="en-AU" dirty="0" smtClean="0"/>
              <a:t>The </a:t>
            </a:r>
            <a:r>
              <a:rPr lang="en-AU" dirty="0" err="1" smtClean="0"/>
              <a:t>Coex</a:t>
            </a:r>
            <a:r>
              <a:rPr lang="en-AU" dirty="0" smtClean="0"/>
              <a:t> SC will hear a full report </a:t>
            </a:r>
            <a:r>
              <a:rPr lang="en-AU" dirty="0" smtClean="0"/>
              <a:t>based on the following pages of </a:t>
            </a:r>
            <a:r>
              <a:rPr lang="en-AU" dirty="0" smtClean="0"/>
              <a:t>the BRAN#100 </a:t>
            </a:r>
            <a:r>
              <a:rPr lang="en-AU" dirty="0" smtClean="0"/>
              <a:t>meeting:</a:t>
            </a:r>
          </a:p>
          <a:p>
            <a:pPr lvl="2"/>
            <a:r>
              <a:rPr lang="en-AU" dirty="0" smtClean="0"/>
              <a:t>Agenda</a:t>
            </a:r>
          </a:p>
          <a:p>
            <a:pPr lvl="2"/>
            <a:r>
              <a:rPr lang="en-AU" dirty="0" smtClean="0"/>
              <a:t>S</a:t>
            </a:r>
            <a:r>
              <a:rPr lang="en-AU" dirty="0" smtClean="0"/>
              <a:t>ubmissions </a:t>
            </a:r>
          </a:p>
          <a:p>
            <a:pPr lvl="2"/>
            <a:r>
              <a:rPr lang="en-AU" dirty="0" smtClean="0"/>
              <a:t>R</a:t>
            </a:r>
            <a:r>
              <a:rPr lang="en-AU" dirty="0" smtClean="0"/>
              <a:t>esults</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8597221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is developing the next version of EN 301 893, with v2.1.11 designated as “stable”</a:t>
            </a:r>
            <a:endParaRPr lang="en-AU" dirty="0"/>
          </a:p>
        </p:txBody>
      </p:sp>
      <p:sp>
        <p:nvSpPr>
          <p:cNvPr id="3" name="Content Placeholder 2"/>
          <p:cNvSpPr>
            <a:spLocks noGrp="1"/>
          </p:cNvSpPr>
          <p:nvPr>
            <p:ph idx="1"/>
          </p:nvPr>
        </p:nvSpPr>
        <p:spPr/>
        <p:txBody>
          <a:bodyPr/>
          <a:lstStyle/>
          <a:p>
            <a:pPr lvl="1"/>
            <a:r>
              <a:rPr lang="en-AU" dirty="0" smtClean="0"/>
              <a:t>The current active version of EN 301 893 is </a:t>
            </a:r>
            <a:r>
              <a:rPr lang="en-AU" dirty="0" smtClean="0">
                <a:hlinkClick r:id="rId2"/>
              </a:rPr>
              <a:t>v2.1.1</a:t>
            </a:r>
            <a:endParaRPr lang="en-AU" dirty="0" smtClean="0"/>
          </a:p>
          <a:p>
            <a:pPr lvl="2"/>
            <a:r>
              <a:rPr lang="en-AU" dirty="0" smtClean="0"/>
              <a:t>It became effective on 12 June 2018</a:t>
            </a:r>
          </a:p>
          <a:p>
            <a:pPr lvl="1"/>
            <a:r>
              <a:rPr lang="en-AU" dirty="0" smtClean="0"/>
              <a:t>EN 301 893 v2.1.1 does not recognise 802.11ax, mainly because it did not exist at the time  </a:t>
            </a:r>
          </a:p>
          <a:p>
            <a:pPr lvl="1"/>
            <a:r>
              <a:rPr lang="en-AU" dirty="0" smtClean="0"/>
              <a:t>ETSI BRAN is currently developing a revision of EN 301 893 that will allow 802.11ax to operate similarly to 802.11ac wrt adaptivity (in 5GHz)</a:t>
            </a:r>
          </a:p>
          <a:p>
            <a:pPr lvl="1"/>
            <a:r>
              <a:rPr lang="en-AU" dirty="0" smtClean="0"/>
              <a:t>The coexistence relevant goals of the </a:t>
            </a:r>
            <a:r>
              <a:rPr lang="en-AU" dirty="0" smtClean="0">
                <a:hlinkClick r:id="rId3"/>
              </a:rPr>
              <a:t>Work Item</a:t>
            </a:r>
            <a:r>
              <a:rPr lang="en-AU" dirty="0" smtClean="0"/>
              <a:t> are to:</a:t>
            </a:r>
          </a:p>
          <a:p>
            <a:pPr lvl="2"/>
            <a:r>
              <a:rPr lang="en-AU" i="1" dirty="0" smtClean="0"/>
              <a:t>Revise </a:t>
            </a:r>
            <a:r>
              <a:rPr lang="en-AU" i="1" dirty="0"/>
              <a:t>clause 4.2.7.3.2.5 on Energy Detection Threshold (ED) and other sections of Adaptivity related to </a:t>
            </a:r>
            <a:r>
              <a:rPr lang="en-AU" i="1" dirty="0" smtClean="0"/>
              <a:t>detection</a:t>
            </a:r>
          </a:p>
          <a:p>
            <a:pPr lvl="2"/>
            <a:r>
              <a:rPr lang="en-AU" i="1" dirty="0" smtClean="0"/>
              <a:t>To </a:t>
            </a:r>
            <a:r>
              <a:rPr lang="en-AU" i="1" dirty="0"/>
              <a:t>revise/improve existing test methods where appropriate. </a:t>
            </a:r>
            <a:endParaRPr lang="en-AU" i="1" dirty="0" smtClean="0"/>
          </a:p>
          <a:p>
            <a:pPr lvl="1"/>
            <a:r>
              <a:rPr lang="en-AU" dirty="0">
                <a:hlinkClick r:id="rId4"/>
              </a:rPr>
              <a:t>Progress</a:t>
            </a:r>
            <a:r>
              <a:rPr lang="en-AU" dirty="0" smtClean="0"/>
              <a:t> has been made so that the draft is now designated as “stable”</a:t>
            </a:r>
          </a:p>
          <a:p>
            <a:pPr lvl="2"/>
            <a:r>
              <a:rPr lang="en-AU" dirty="0" smtClean="0"/>
              <a:t>Draft </a:t>
            </a:r>
            <a:r>
              <a:rPr lang="en-AU" dirty="0" smtClean="0">
                <a:hlinkClick r:id="rId5"/>
              </a:rPr>
              <a:t>EN 301 893 v2.1.11</a:t>
            </a:r>
            <a:r>
              <a:rPr lang="en-AU" dirty="0" smtClean="0"/>
              <a:t> is the result of Dec 2018 meeting (status: stable)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1033788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BRAN#100 considered various coexistence topics</a:t>
            </a:r>
            <a:endParaRPr lang="en-AU" dirty="0"/>
          </a:p>
        </p:txBody>
      </p:sp>
      <p:sp>
        <p:nvSpPr>
          <p:cNvPr id="3" name="Content Placeholder 2"/>
          <p:cNvSpPr>
            <a:spLocks noGrp="1"/>
          </p:cNvSpPr>
          <p:nvPr>
            <p:ph sz="half" idx="1"/>
          </p:nvPr>
        </p:nvSpPr>
        <p:spPr>
          <a:xfrm>
            <a:off x="685800" y="1524000"/>
            <a:ext cx="3810000" cy="4876800"/>
          </a:xfrm>
        </p:spPr>
        <p:txBody>
          <a:bodyPr/>
          <a:lstStyle/>
          <a:p>
            <a:r>
              <a:rPr lang="en-AU" dirty="0" smtClean="0"/>
              <a:t>Summary</a:t>
            </a:r>
          </a:p>
          <a:p>
            <a:pPr lvl="1"/>
            <a:r>
              <a:rPr lang="en-AU" dirty="0"/>
              <a:t>BRAN will attempt to decide on proposed changes to paused COT requirements before </a:t>
            </a:r>
            <a:r>
              <a:rPr lang="en-AU" dirty="0" smtClean="0"/>
              <a:t>BRAN#101</a:t>
            </a:r>
          </a:p>
          <a:p>
            <a:pPr lvl="1"/>
            <a:r>
              <a:rPr lang="en-AU" dirty="0"/>
              <a:t>BRAN decided to send a LS to 3GPP clarifying the operation of grants in EN 301 </a:t>
            </a:r>
            <a:r>
              <a:rPr lang="en-AU" dirty="0" smtClean="0"/>
              <a:t>893</a:t>
            </a:r>
          </a:p>
          <a:p>
            <a:pPr lvl="1"/>
            <a:r>
              <a:rPr lang="en-AU" dirty="0"/>
              <a:t>BRAN discussed a mechanism proposed by Ericsson to test </a:t>
            </a:r>
            <a:r>
              <a:rPr lang="en-AU" dirty="0" smtClean="0"/>
              <a:t>PD but deferred any conclusion</a:t>
            </a:r>
          </a:p>
          <a:p>
            <a:pPr lvl="1"/>
            <a:r>
              <a:rPr lang="en-AU" dirty="0"/>
              <a:t>BRAN discussed a mechanism proposed by R&amp;S to test PD but did not come to a </a:t>
            </a:r>
            <a:r>
              <a:rPr lang="en-AU" dirty="0" smtClean="0"/>
              <a:t>conclusion</a:t>
            </a:r>
          </a:p>
          <a:p>
            <a:endParaRPr lang="en-AU" dirty="0"/>
          </a:p>
        </p:txBody>
      </p:sp>
      <p:sp>
        <p:nvSpPr>
          <p:cNvPr id="6" name="Content Placeholder 5"/>
          <p:cNvSpPr>
            <a:spLocks noGrp="1"/>
          </p:cNvSpPr>
          <p:nvPr>
            <p:ph sz="half" idx="2"/>
          </p:nvPr>
        </p:nvSpPr>
        <p:spPr>
          <a:xfrm>
            <a:off x="4648200" y="1524000"/>
            <a:ext cx="3810000" cy="4876800"/>
          </a:xfrm>
        </p:spPr>
        <p:txBody>
          <a:bodyPr/>
          <a:lstStyle/>
          <a:p>
            <a:pPr lvl="1"/>
            <a:r>
              <a:rPr lang="en-AU" dirty="0"/>
              <a:t>BRAN did not reach consensus on a proposal from Ericsson to include a -90 dBm noise source in ED testing</a:t>
            </a:r>
          </a:p>
          <a:p>
            <a:pPr lvl="1"/>
            <a:r>
              <a:rPr lang="en-AU" dirty="0"/>
              <a:t>Ericsson (with Carleton University) suggested a low cost test method for TXOP &amp; back-off distributions </a:t>
            </a:r>
          </a:p>
          <a:p>
            <a:pPr lvl="1"/>
            <a:r>
              <a:rPr lang="en-AU" dirty="0"/>
              <a:t>Cisco asserted there is growing evidence that EN 301 893 changes represent a good balance</a:t>
            </a:r>
          </a:p>
          <a:p>
            <a:pPr lvl="1"/>
            <a:r>
              <a:rPr lang="en-AU" dirty="0"/>
              <a:t>The suggestion to define PD/ED mechanism as an </a:t>
            </a:r>
            <a:r>
              <a:rPr lang="en-AU" i="1" dirty="0"/>
              <a:t>exception</a:t>
            </a:r>
            <a:r>
              <a:rPr lang="en-AU" dirty="0"/>
              <a:t> was not accepted (again)</a:t>
            </a:r>
            <a:br>
              <a:rPr lang="en-AU" dirty="0"/>
            </a:b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1540598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 will attempt to decide on proposed changes to paused COT requirements before BRAN#101</a:t>
            </a:r>
            <a:endParaRPr lang="en-AU" dirty="0"/>
          </a:p>
        </p:txBody>
      </p:sp>
      <p:sp>
        <p:nvSpPr>
          <p:cNvPr id="3" name="Content Placeholder 2"/>
          <p:cNvSpPr>
            <a:spLocks noGrp="1"/>
          </p:cNvSpPr>
          <p:nvPr>
            <p:ph idx="1"/>
          </p:nvPr>
        </p:nvSpPr>
        <p:spPr/>
        <p:txBody>
          <a:bodyPr/>
          <a:lstStyle/>
          <a:p>
            <a:pPr lvl="1"/>
            <a:r>
              <a:rPr lang="en-AU" b="1" dirty="0" smtClean="0"/>
              <a:t>Submission</a:t>
            </a:r>
            <a:r>
              <a:rPr lang="en-AU" dirty="0" smtClean="0"/>
              <a:t>:</a:t>
            </a:r>
          </a:p>
          <a:p>
            <a:pPr lvl="2"/>
            <a:r>
              <a:rPr lang="en-AU" dirty="0" smtClean="0"/>
              <a:t>BRAN(18)0990003r1: </a:t>
            </a:r>
            <a:r>
              <a:rPr lang="en-AU" i="1" dirty="0" smtClean="0"/>
              <a:t>Paused COT in EN 301 893</a:t>
            </a:r>
          </a:p>
          <a:p>
            <a:pPr lvl="2"/>
            <a:r>
              <a:rPr lang="en-AU" dirty="0" smtClean="0"/>
              <a:t>Authors: Cisco, Intel, Broadcom</a:t>
            </a:r>
          </a:p>
          <a:p>
            <a:pPr lvl="1"/>
            <a:r>
              <a:rPr lang="en-AU" b="1" dirty="0" smtClean="0"/>
              <a:t>Summary</a:t>
            </a:r>
            <a:r>
              <a:rPr lang="en-AU" dirty="0" smtClean="0"/>
              <a:t>:</a:t>
            </a:r>
          </a:p>
          <a:p>
            <a:pPr lvl="2"/>
            <a:r>
              <a:rPr lang="en-AU" dirty="0" smtClean="0"/>
              <a:t>Proposes that devices using </a:t>
            </a:r>
            <a:r>
              <a:rPr lang="en-AU" i="1" dirty="0" smtClean="0"/>
              <a:t>paused COT </a:t>
            </a:r>
            <a:r>
              <a:rPr lang="en-AU" dirty="0" smtClean="0"/>
              <a:t>feature (inserted for LAA) are forced to use ED-only when resuming, which is </a:t>
            </a:r>
            <a:r>
              <a:rPr lang="en-AU" i="1" dirty="0" smtClean="0"/>
              <a:t>status quo </a:t>
            </a:r>
            <a:r>
              <a:rPr lang="en-AU" dirty="0" smtClean="0"/>
              <a:t>of existing EN 301 893</a:t>
            </a:r>
          </a:p>
          <a:p>
            <a:pPr lvl="2"/>
            <a:r>
              <a:rPr lang="en-AU" dirty="0" smtClean="0"/>
              <a:t>Proposes a requirement that devices resuming a paused COT must operate in such a way that they cannot resume in a 16 µs gap within an existing COT</a:t>
            </a:r>
          </a:p>
          <a:p>
            <a:pPr lvl="1"/>
            <a:r>
              <a:rPr lang="en-AU" b="1" dirty="0" smtClean="0"/>
              <a:t>Discussion</a:t>
            </a:r>
            <a:r>
              <a:rPr lang="en-AU" dirty="0" smtClean="0"/>
              <a:t>:</a:t>
            </a:r>
          </a:p>
          <a:p>
            <a:pPr lvl="2"/>
            <a:r>
              <a:rPr lang="en-AU" dirty="0" smtClean="0"/>
              <a:t>There was support from Broadcom &amp; Cisco, but Ericsson asked for additional time for consideration</a:t>
            </a:r>
          </a:p>
          <a:p>
            <a:pPr lvl="2"/>
            <a:r>
              <a:rPr lang="en-AU" dirty="0" smtClean="0"/>
              <a:t>A teleconference will be held before BRAN#101 (the next F2F meeting) to conclude the issue</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40</a:t>
            </a:fld>
            <a:endParaRPr lang="en-US"/>
          </a:p>
        </p:txBody>
      </p:sp>
    </p:spTree>
    <p:extLst>
      <p:ext uri="{BB962C8B-B14F-4D97-AF65-F5344CB8AC3E}">
        <p14:creationId xmlns:p14="http://schemas.microsoft.com/office/powerpoint/2010/main" val="3069024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 decided to send a LS to 3GPP clarifying the operation of grants in EN 301 893</a:t>
            </a:r>
            <a:endParaRPr lang="en-AU" dirty="0"/>
          </a:p>
        </p:txBody>
      </p:sp>
      <p:sp>
        <p:nvSpPr>
          <p:cNvPr id="3" name="Content Placeholder 2"/>
          <p:cNvSpPr>
            <a:spLocks noGrp="1"/>
          </p:cNvSpPr>
          <p:nvPr>
            <p:ph idx="1"/>
          </p:nvPr>
        </p:nvSpPr>
        <p:spPr/>
        <p:txBody>
          <a:bodyPr/>
          <a:lstStyle/>
          <a:p>
            <a:pPr lvl="1"/>
            <a:r>
              <a:rPr lang="en-AU" b="1" dirty="0"/>
              <a:t>Submission</a:t>
            </a:r>
            <a:r>
              <a:rPr lang="en-AU" dirty="0"/>
              <a:t>:</a:t>
            </a:r>
          </a:p>
          <a:p>
            <a:pPr lvl="2"/>
            <a:r>
              <a:rPr lang="en-AU" dirty="0" smtClean="0"/>
              <a:t>BRAN(18)099016r2: </a:t>
            </a:r>
            <a:r>
              <a:rPr lang="en-AU" i="1" dirty="0"/>
              <a:t>Multiple Short LBT for EN 301 893</a:t>
            </a:r>
          </a:p>
          <a:p>
            <a:pPr lvl="2"/>
            <a:r>
              <a:rPr lang="en-AU" dirty="0" smtClean="0"/>
              <a:t>Authors: </a:t>
            </a:r>
            <a:r>
              <a:rPr lang="en-AU" dirty="0"/>
              <a:t>Broadcom</a:t>
            </a:r>
          </a:p>
          <a:p>
            <a:pPr lvl="1"/>
            <a:r>
              <a:rPr lang="en-AU" b="1" dirty="0"/>
              <a:t>Summary</a:t>
            </a:r>
            <a:r>
              <a:rPr lang="en-AU" dirty="0"/>
              <a:t>:</a:t>
            </a:r>
          </a:p>
          <a:p>
            <a:pPr lvl="2"/>
            <a:r>
              <a:rPr lang="en-AU" dirty="0" smtClean="0"/>
              <a:t>Expressed a concern that a NR initiating device will issue multiple closely spaced grants for a paused COT that will allow every NR responding device to essentially resume transmission as soon as it finds a 25µs gap</a:t>
            </a:r>
          </a:p>
          <a:p>
            <a:pPr lvl="2"/>
            <a:r>
              <a:rPr lang="en-AU" dirty="0" smtClean="0"/>
              <a:t>It is claimed that this mechanism provides for very aggressive access and increases the possibility of contention, to the detriment of all devices</a:t>
            </a:r>
          </a:p>
          <a:p>
            <a:pPr lvl="2"/>
            <a:r>
              <a:rPr lang="en-AU" dirty="0" smtClean="0"/>
              <a:t>Noted that this issue was not a problem for LAA because grant resolution was at least 0.5 </a:t>
            </a:r>
            <a:r>
              <a:rPr lang="en-AU" dirty="0" err="1" smtClean="0"/>
              <a:t>ms</a:t>
            </a:r>
            <a:r>
              <a:rPr lang="en-AU" dirty="0" smtClean="0"/>
              <a:t>, whereas in NR-U it may be near µs resolution</a:t>
            </a:r>
          </a:p>
          <a:p>
            <a:pPr lvl="1"/>
            <a:r>
              <a:rPr lang="en-AU" b="1" dirty="0" smtClean="0"/>
              <a:t>…</a:t>
            </a:r>
            <a:endParaRPr lang="en-AU" b="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647211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 decided to send a LS to 3GPP clarifying the operation of grants in EN 301 893</a:t>
            </a:r>
          </a:p>
        </p:txBody>
      </p:sp>
      <p:sp>
        <p:nvSpPr>
          <p:cNvPr id="3" name="Content Placeholder 2"/>
          <p:cNvSpPr>
            <a:spLocks noGrp="1"/>
          </p:cNvSpPr>
          <p:nvPr>
            <p:ph idx="1"/>
          </p:nvPr>
        </p:nvSpPr>
        <p:spPr/>
        <p:txBody>
          <a:bodyPr/>
          <a:lstStyle/>
          <a:p>
            <a:pPr lvl="1"/>
            <a:r>
              <a:rPr lang="en-AU" b="1" dirty="0" smtClean="0"/>
              <a:t>Discussion</a:t>
            </a:r>
            <a:r>
              <a:rPr lang="en-AU" dirty="0"/>
              <a:t>:</a:t>
            </a:r>
          </a:p>
          <a:p>
            <a:pPr lvl="2"/>
            <a:r>
              <a:rPr lang="en-AU" dirty="0" smtClean="0"/>
              <a:t>After some discussion, it was decided to send 3GPP a LS (see BRAN(18)100032r2) that clarified the use of  grants</a:t>
            </a:r>
          </a:p>
          <a:p>
            <a:pPr lvl="2"/>
            <a:r>
              <a:rPr lang="en-AU" dirty="0" smtClean="0"/>
              <a:t>It was received by RAN1 as </a:t>
            </a:r>
            <a:r>
              <a:rPr lang="en-AU" u="sng" dirty="0" smtClean="0">
                <a:hlinkClick r:id="rId2"/>
              </a:rPr>
              <a:t>R1-1900157</a:t>
            </a:r>
            <a:r>
              <a:rPr lang="en-AU" dirty="0" smtClean="0"/>
              <a:t> and will be addressed at the next RAN1 meeting (next week)</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155438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 decided to send a LS to 3GPP clarifying the operation of grants in EN 301 893</a:t>
            </a:r>
          </a:p>
        </p:txBody>
      </p:sp>
      <p:sp>
        <p:nvSpPr>
          <p:cNvPr id="3" name="Content Placeholder 2"/>
          <p:cNvSpPr>
            <a:spLocks noGrp="1"/>
          </p:cNvSpPr>
          <p:nvPr>
            <p:ph idx="1"/>
          </p:nvPr>
        </p:nvSpPr>
        <p:spPr/>
        <p:txBody>
          <a:bodyPr/>
          <a:lstStyle/>
          <a:p>
            <a:pPr lvl="1"/>
            <a:r>
              <a:rPr lang="en-AU" b="1" dirty="0"/>
              <a:t>Comment </a:t>
            </a:r>
            <a:r>
              <a:rPr lang="en-AU" dirty="0" smtClean="0"/>
              <a:t>:</a:t>
            </a:r>
            <a:endParaRPr lang="en-AU" dirty="0"/>
          </a:p>
          <a:p>
            <a:pPr lvl="2"/>
            <a:r>
              <a:rPr lang="en-AU" dirty="0" smtClean="0"/>
              <a:t>The LS from BRAN to 3GPP is not very clear but it appears to say …</a:t>
            </a:r>
          </a:p>
          <a:p>
            <a:pPr lvl="3"/>
            <a:r>
              <a:rPr lang="en-AU" i="1" dirty="0" smtClean="0"/>
              <a:t>An initiating </a:t>
            </a:r>
            <a:r>
              <a:rPr lang="en-AU" i="1" dirty="0"/>
              <a:t>device issuing multiple grants to a responding device must </a:t>
            </a:r>
            <a:r>
              <a:rPr lang="en-AU" i="1" dirty="0" smtClean="0"/>
              <a:t>do so such that</a:t>
            </a:r>
            <a:r>
              <a:rPr lang="en-AU" i="1" dirty="0"/>
              <a:t>:</a:t>
            </a:r>
          </a:p>
          <a:p>
            <a:pPr lvl="4"/>
            <a:r>
              <a:rPr lang="en-AU" sz="1400" i="1" dirty="0" smtClean="0"/>
              <a:t>If </a:t>
            </a:r>
            <a:r>
              <a:rPr lang="en-AU" sz="1400" i="1" dirty="0"/>
              <a:t>paused COT feature is not used then …</a:t>
            </a:r>
          </a:p>
          <a:p>
            <a:pPr lvl="5"/>
            <a:r>
              <a:rPr lang="en-AU" sz="1400" i="1" dirty="0"/>
              <a:t>… any transmission gaps must be not more than 16 us </a:t>
            </a:r>
          </a:p>
          <a:p>
            <a:pPr lvl="4"/>
            <a:r>
              <a:rPr lang="en-AU" sz="1400" i="1" dirty="0"/>
              <a:t>If paused COT feature is used then …</a:t>
            </a:r>
          </a:p>
          <a:p>
            <a:pPr lvl="5"/>
            <a:r>
              <a:rPr lang="en-AU" sz="1400" i="1" dirty="0"/>
              <a:t>… </a:t>
            </a:r>
            <a:r>
              <a:rPr lang="en-AU" sz="1400" i="1" dirty="0" smtClean="0"/>
              <a:t>the first </a:t>
            </a:r>
            <a:r>
              <a:rPr lang="en-AU" sz="1400" i="1" dirty="0"/>
              <a:t>transmission by </a:t>
            </a:r>
            <a:r>
              <a:rPr lang="en-AU" sz="1400" i="1" dirty="0" smtClean="0"/>
              <a:t>the responding </a:t>
            </a:r>
            <a:r>
              <a:rPr lang="en-AU" sz="1400" i="1" dirty="0"/>
              <a:t>device must occur at least 100us after end of transmissions by initiating device</a:t>
            </a:r>
          </a:p>
          <a:p>
            <a:pPr lvl="5"/>
            <a:r>
              <a:rPr lang="en-AU" sz="1400" i="1" dirty="0" smtClean="0"/>
              <a:t>… </a:t>
            </a:r>
            <a:r>
              <a:rPr lang="en-AU" sz="1400" i="1" dirty="0"/>
              <a:t>a transmission that starts after </a:t>
            </a:r>
            <a:r>
              <a:rPr lang="en-AU" sz="1400" i="1" dirty="0" smtClean="0"/>
              <a:t>the </a:t>
            </a:r>
            <a:r>
              <a:rPr lang="en-AU" sz="1400" i="1" dirty="0"/>
              <a:t>pause must execute a 25us </a:t>
            </a:r>
            <a:r>
              <a:rPr lang="en-AU" sz="1400" i="1" dirty="0" smtClean="0"/>
              <a:t>LBT to determine the medium is idle</a:t>
            </a:r>
            <a:endParaRPr lang="en-AU" sz="1400" i="1" dirty="0"/>
          </a:p>
          <a:p>
            <a:pPr lvl="5"/>
            <a:r>
              <a:rPr lang="en-AU" sz="1400" i="1" dirty="0" smtClean="0"/>
              <a:t>… </a:t>
            </a:r>
            <a:r>
              <a:rPr lang="en-AU" sz="1400" i="1" dirty="0"/>
              <a:t>subsequent transmissions can occur </a:t>
            </a:r>
            <a:r>
              <a:rPr lang="en-AU" sz="1400" i="1" dirty="0" smtClean="0"/>
              <a:t>with </a:t>
            </a:r>
            <a:r>
              <a:rPr lang="en-AU" sz="1400" i="1" dirty="0"/>
              <a:t>gaps </a:t>
            </a:r>
            <a:r>
              <a:rPr lang="en-AU" sz="1400" i="1" dirty="0" smtClean="0"/>
              <a:t>of no more </a:t>
            </a:r>
            <a:r>
              <a:rPr lang="en-AU" sz="1400" i="1" dirty="0"/>
              <a:t>than 16 us </a:t>
            </a:r>
          </a:p>
          <a:p>
            <a:pPr lvl="5"/>
            <a:r>
              <a:rPr lang="en-AU" sz="1400" i="1" dirty="0" smtClean="0"/>
              <a:t>… </a:t>
            </a:r>
            <a:r>
              <a:rPr lang="en-AU" sz="1400" i="1" dirty="0"/>
              <a:t>the responding device can only attempt a </a:t>
            </a:r>
            <a:r>
              <a:rPr lang="en-AU" sz="1400" b="1" i="1" dirty="0"/>
              <a:t>single</a:t>
            </a:r>
            <a:r>
              <a:rPr lang="en-AU" sz="1400" i="1" dirty="0"/>
              <a:t> 25us LBT to resume a paused </a:t>
            </a:r>
            <a:r>
              <a:rPr lang="en-AU" sz="1400" i="1" dirty="0" smtClean="0"/>
              <a:t>COT</a:t>
            </a:r>
            <a:endParaRPr lang="en-AU" sz="1400" i="1" dirty="0"/>
          </a:p>
          <a:p>
            <a:pPr lvl="6"/>
            <a:r>
              <a:rPr lang="en-AU" sz="1400" i="1" dirty="0" smtClean="0"/>
              <a:t>If the medium is not idle then the COT is over</a:t>
            </a:r>
            <a:endParaRPr lang="en-AU" sz="1400" i="1" dirty="0"/>
          </a:p>
          <a:p>
            <a:pPr lvl="4"/>
            <a:r>
              <a:rPr lang="en-AU" sz="1400" i="1" dirty="0"/>
              <a:t>Maximum COT limits are not </a:t>
            </a:r>
            <a:r>
              <a:rPr lang="en-AU" sz="1400" i="1" dirty="0" smtClean="0"/>
              <a:t>exceeded</a:t>
            </a:r>
            <a:endParaRPr lang="en-AU" sz="1400" dirty="0" smtClean="0"/>
          </a:p>
          <a:p>
            <a:pPr lvl="2"/>
            <a:r>
              <a:rPr lang="en-AU" dirty="0" smtClean="0"/>
              <a:t>… but it is ambiguous, suggesting it will probably be ignored and forgotten </a:t>
            </a:r>
            <a:r>
              <a:rPr lang="en-AU" dirty="0" smtClean="0">
                <a:sym typeface="Wingdings" panose="05000000000000000000" pitchFamily="2" charset="2"/>
              </a:rPr>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346161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BRAN discussed a mechanism proposed by Ericsson to test PD but deferred any conclusion</a:t>
            </a:r>
          </a:p>
        </p:txBody>
      </p:sp>
      <p:sp>
        <p:nvSpPr>
          <p:cNvPr id="3" name="Content Placeholder 2"/>
          <p:cNvSpPr>
            <a:spLocks noGrp="1"/>
          </p:cNvSpPr>
          <p:nvPr>
            <p:ph idx="1"/>
          </p:nvPr>
        </p:nvSpPr>
        <p:spPr/>
        <p:txBody>
          <a:bodyPr/>
          <a:lstStyle/>
          <a:p>
            <a:pPr lvl="1"/>
            <a:r>
              <a:rPr lang="en-AU" b="1" dirty="0" smtClean="0"/>
              <a:t>Submission</a:t>
            </a:r>
            <a:endParaRPr lang="en-AU" dirty="0"/>
          </a:p>
          <a:p>
            <a:pPr lvl="2"/>
            <a:r>
              <a:rPr lang="en-AU" dirty="0" smtClean="0"/>
              <a:t>BRAN(18)0990020: </a:t>
            </a:r>
            <a:r>
              <a:rPr lang="en-AU" i="1" dirty="0"/>
              <a:t>Testing device compliance with IEEE 802.11a-1999 style preambles</a:t>
            </a:r>
          </a:p>
          <a:p>
            <a:pPr lvl="2"/>
            <a:r>
              <a:rPr lang="en-AU" dirty="0"/>
              <a:t>Authors: </a:t>
            </a:r>
            <a:r>
              <a:rPr lang="en-AU" dirty="0" smtClean="0"/>
              <a:t>Ericsson</a:t>
            </a:r>
            <a:endParaRPr lang="en-AU" dirty="0"/>
          </a:p>
          <a:p>
            <a:pPr lvl="1"/>
            <a:r>
              <a:rPr lang="en-AU" b="1" dirty="0" smtClean="0"/>
              <a:t>Summary</a:t>
            </a:r>
            <a:endParaRPr lang="en-AU" dirty="0"/>
          </a:p>
          <a:p>
            <a:pPr lvl="2"/>
            <a:r>
              <a:rPr lang="en-AU" dirty="0" smtClean="0"/>
              <a:t>Proposed a method of testing PD at -82 dBm by checking the device under test does not transmit (mostly) for the period specified by the 802.11a preamble received at -82 dBm </a:t>
            </a:r>
            <a:endParaRPr lang="en-AU" dirty="0"/>
          </a:p>
          <a:p>
            <a:pPr lvl="1"/>
            <a:r>
              <a:rPr lang="en-AU" b="1" dirty="0" smtClean="0"/>
              <a:t>Discussion</a:t>
            </a:r>
            <a:endParaRPr lang="en-AU" dirty="0"/>
          </a:p>
          <a:p>
            <a:pPr lvl="2"/>
            <a:r>
              <a:rPr lang="en-AU" dirty="0"/>
              <a:t>There was </a:t>
            </a:r>
            <a:r>
              <a:rPr lang="en-AU" dirty="0" smtClean="0"/>
              <a:t>some discussion about the mechanism but a decision was delayed until presentation of BRAN(18)100015 by R&amp;S</a:t>
            </a:r>
          </a:p>
          <a:p>
            <a:pPr lvl="1"/>
            <a:r>
              <a:rPr lang="en-AU" b="1" dirty="0" smtClean="0"/>
              <a:t>Comment</a:t>
            </a:r>
          </a:p>
          <a:p>
            <a:pPr lvl="2"/>
            <a:r>
              <a:rPr lang="en-AU" dirty="0" smtClean="0"/>
              <a:t>BRAN is attempting to put in place tests for the most significant requirements in EN 301 893 </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3976976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 discussed a mechanism proposed by R&amp;S to test PD but did not come to a conclusion</a:t>
            </a:r>
            <a:endParaRPr lang="en-AU" dirty="0"/>
          </a:p>
        </p:txBody>
      </p:sp>
      <p:sp>
        <p:nvSpPr>
          <p:cNvPr id="3" name="Content Placeholder 2"/>
          <p:cNvSpPr>
            <a:spLocks noGrp="1"/>
          </p:cNvSpPr>
          <p:nvPr>
            <p:ph idx="1"/>
          </p:nvPr>
        </p:nvSpPr>
        <p:spPr/>
        <p:txBody>
          <a:bodyPr/>
          <a:lstStyle/>
          <a:p>
            <a:pPr lvl="1"/>
            <a:r>
              <a:rPr lang="en-AU" b="1" dirty="0" smtClean="0"/>
              <a:t>Submission</a:t>
            </a:r>
            <a:endParaRPr lang="en-AU" dirty="0"/>
          </a:p>
          <a:p>
            <a:pPr lvl="2"/>
            <a:r>
              <a:rPr lang="en-AU" dirty="0" smtClean="0"/>
              <a:t>BRAN(18)100015: </a:t>
            </a:r>
            <a:r>
              <a:rPr lang="en-AU" i="1" dirty="0" smtClean="0"/>
              <a:t>Preamble </a:t>
            </a:r>
            <a:r>
              <a:rPr lang="en-AU" i="1" dirty="0"/>
              <a:t>Detection test</a:t>
            </a:r>
          </a:p>
          <a:p>
            <a:pPr lvl="2"/>
            <a:r>
              <a:rPr lang="en-AU" dirty="0"/>
              <a:t>Authors: </a:t>
            </a:r>
            <a:r>
              <a:rPr lang="en-AU" dirty="0" smtClean="0"/>
              <a:t>R&amp;S</a:t>
            </a:r>
            <a:endParaRPr lang="en-AU" dirty="0"/>
          </a:p>
          <a:p>
            <a:pPr lvl="1"/>
            <a:r>
              <a:rPr lang="en-AU" b="1" dirty="0" smtClean="0"/>
              <a:t>Summary</a:t>
            </a:r>
            <a:endParaRPr lang="en-AU" dirty="0"/>
          </a:p>
          <a:p>
            <a:pPr lvl="2"/>
            <a:r>
              <a:rPr lang="en-AU" dirty="0" smtClean="0"/>
              <a:t>Proposed a method testing PD at -82 dBm by alternating between high energy (-62 dBm) and an 802.11 frame at lower energy (-72 dBm)</a:t>
            </a:r>
          </a:p>
          <a:p>
            <a:pPr lvl="2"/>
            <a:r>
              <a:rPr lang="en-AU" dirty="0" smtClean="0"/>
              <a:t>Proposed that Short Control Signalling (with no or short LBT) be allowed for 15% of time by each device (rather than 5% of time)</a:t>
            </a:r>
          </a:p>
          <a:p>
            <a:pPr lvl="3"/>
            <a:r>
              <a:rPr lang="en-AU" dirty="0"/>
              <a:t>S</a:t>
            </a:r>
            <a:r>
              <a:rPr lang="en-AU" dirty="0" smtClean="0"/>
              <a:t>eemed to have something to do with testing mechanism, but it is not clear why test methods should drive the requirements </a:t>
            </a:r>
          </a:p>
          <a:p>
            <a:pPr lvl="2"/>
            <a:r>
              <a:rPr lang="en-AU" dirty="0" smtClean="0"/>
              <a:t>Showed that many/most 802.11 devices tried failed this test</a:t>
            </a:r>
            <a:endParaRPr lang="en-AU" dirty="0"/>
          </a:p>
          <a:p>
            <a:pPr lvl="1"/>
            <a:r>
              <a:rPr lang="en-AU" b="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567103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R&amp;S test method alternated between energy (@-62dBm) and 802.11 frame (@-72 dBm)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pic>
        <p:nvPicPr>
          <p:cNvPr id="6" name="Grafik 5"/>
          <p:cNvPicPr/>
          <p:nvPr/>
        </p:nvPicPr>
        <p:blipFill rotWithShape="1">
          <a:blip r:embed="rId2"/>
          <a:srcRect b="10065"/>
          <a:stretch/>
        </p:blipFill>
        <p:spPr>
          <a:xfrm>
            <a:off x="2481580" y="1981200"/>
            <a:ext cx="5976620" cy="4340225"/>
          </a:xfrm>
          <a:prstGeom prst="rect">
            <a:avLst/>
          </a:prstGeom>
        </p:spPr>
      </p:pic>
      <p:sp>
        <p:nvSpPr>
          <p:cNvPr id="7" name="Rectangle 6"/>
          <p:cNvSpPr/>
          <p:nvPr/>
        </p:nvSpPr>
        <p:spPr bwMode="auto">
          <a:xfrm>
            <a:off x="304800" y="3429000"/>
            <a:ext cx="1871980" cy="609600"/>
          </a:xfrm>
          <a:prstGeom prst="rect">
            <a:avLst/>
          </a:prstGeom>
          <a:solidFill>
            <a:srgbClr val="FF9999"/>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Energy</a:t>
            </a:r>
            <a:r>
              <a:rPr lang="en-AU" sz="1600" dirty="0">
                <a:latin typeface="+mj-lt"/>
              </a:rPr>
              <a:t/>
            </a:r>
            <a:br>
              <a:rPr lang="en-AU" sz="1600" dirty="0">
                <a:latin typeface="+mj-lt"/>
              </a:rPr>
            </a:br>
            <a:r>
              <a:rPr kumimoji="0" lang="en-AU" sz="1600" b="0" i="0" u="none" strike="noStrike" cap="none" normalizeH="0" dirty="0" smtClean="0">
                <a:ln>
                  <a:noFill/>
                </a:ln>
                <a:solidFill>
                  <a:schemeClr val="tx1"/>
                </a:solidFill>
                <a:effectLst/>
                <a:latin typeface="+mj-lt"/>
              </a:rPr>
              <a:t>@ -62dBm/20MHz</a:t>
            </a:r>
            <a:endParaRPr kumimoji="0" lang="en-AU" sz="1600" b="0" i="0" u="none" strike="noStrike" cap="none" normalizeH="0" baseline="0" dirty="0" smtClean="0">
              <a:ln>
                <a:noFill/>
              </a:ln>
              <a:solidFill>
                <a:schemeClr val="tx1"/>
              </a:solidFill>
              <a:effectLst/>
              <a:latin typeface="+mj-lt"/>
            </a:endParaRPr>
          </a:p>
        </p:txBody>
      </p:sp>
      <p:sp>
        <p:nvSpPr>
          <p:cNvPr id="8" name="Rectangle 7"/>
          <p:cNvSpPr/>
          <p:nvPr/>
        </p:nvSpPr>
        <p:spPr bwMode="auto">
          <a:xfrm>
            <a:off x="297366" y="4419600"/>
            <a:ext cx="1871980" cy="609600"/>
          </a:xfrm>
          <a:prstGeom prst="rect">
            <a:avLst/>
          </a:prstGeom>
          <a:solidFill>
            <a:srgbClr val="FF9999"/>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dirty="0" smtClean="0">
                <a:latin typeface="+mj-lt"/>
              </a:rPr>
              <a:t>802.11 frame</a:t>
            </a:r>
            <a:r>
              <a:rPr lang="en-AU" sz="1600" dirty="0">
                <a:latin typeface="+mj-lt"/>
              </a:rPr>
              <a:t/>
            </a:r>
            <a:br>
              <a:rPr lang="en-AU" sz="1600" dirty="0">
                <a:latin typeface="+mj-lt"/>
              </a:rPr>
            </a:br>
            <a:r>
              <a:rPr kumimoji="0" lang="en-AU" sz="1600" b="0" i="0" u="none" strike="noStrike" cap="none" normalizeH="0" dirty="0" smtClean="0">
                <a:ln>
                  <a:noFill/>
                </a:ln>
                <a:solidFill>
                  <a:schemeClr val="tx1"/>
                </a:solidFill>
                <a:effectLst/>
                <a:latin typeface="+mj-lt"/>
              </a:rPr>
              <a:t>@ -72dBm/20MHz</a:t>
            </a:r>
            <a:endParaRPr kumimoji="0" lang="en-AU" sz="1600" b="0" i="0" u="none" strike="noStrike" cap="none" normalizeH="0" baseline="0" dirty="0" smtClean="0">
              <a:ln>
                <a:noFill/>
              </a:ln>
              <a:solidFill>
                <a:schemeClr val="tx1"/>
              </a:solidFill>
              <a:effectLst/>
              <a:latin typeface="+mj-lt"/>
            </a:endParaRPr>
          </a:p>
        </p:txBody>
      </p:sp>
      <p:cxnSp>
        <p:nvCxnSpPr>
          <p:cNvPr id="10" name="Straight Arrow Connector 9"/>
          <p:cNvCxnSpPr>
            <a:stCxn id="7" idx="3"/>
          </p:cNvCxnSpPr>
          <p:nvPr/>
        </p:nvCxnSpPr>
        <p:spPr bwMode="auto">
          <a:xfrm flipV="1">
            <a:off x="2176780" y="3581400"/>
            <a:ext cx="947420" cy="1524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2" name="Straight Arrow Connector 11"/>
          <p:cNvCxnSpPr>
            <a:stCxn id="8" idx="3"/>
          </p:cNvCxnSpPr>
          <p:nvPr/>
        </p:nvCxnSpPr>
        <p:spPr bwMode="auto">
          <a:xfrm flipV="1">
            <a:off x="2169346" y="3886200"/>
            <a:ext cx="4307654" cy="8382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490225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R&amp;S test </a:t>
            </a:r>
            <a:r>
              <a:rPr lang="en-AU" dirty="0" smtClean="0"/>
              <a:t>method showed real Wi-Fi devices failed!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pic>
        <p:nvPicPr>
          <p:cNvPr id="6" name="Grafik 10"/>
          <p:cNvPicPr>
            <a:picLocks noGrp="1"/>
          </p:cNvPicPr>
          <p:nvPr>
            <p:ph idx="1"/>
          </p:nvPr>
        </p:nvPicPr>
        <p:blipFill rotWithShape="1">
          <a:blip r:embed="rId2">
            <a:extLst>
              <a:ext uri="{28A0092B-C50C-407E-A947-70E740481C1C}">
                <a14:useLocalDpi xmlns:a14="http://schemas.microsoft.com/office/drawing/2010/main" val="0"/>
              </a:ext>
            </a:extLst>
          </a:blip>
          <a:srcRect t="7053"/>
          <a:stretch/>
        </p:blipFill>
        <p:spPr bwMode="auto">
          <a:xfrm>
            <a:off x="2724712" y="1828800"/>
            <a:ext cx="6114488" cy="4572000"/>
          </a:xfrm>
          <a:prstGeom prst="rect">
            <a:avLst/>
          </a:prstGeom>
          <a:noFill/>
          <a:ln>
            <a:noFill/>
          </a:ln>
        </p:spPr>
      </p:pic>
      <p:sp>
        <p:nvSpPr>
          <p:cNvPr id="7" name="Rectangle 6"/>
          <p:cNvSpPr/>
          <p:nvPr/>
        </p:nvSpPr>
        <p:spPr bwMode="auto">
          <a:xfrm>
            <a:off x="624132" y="2133600"/>
            <a:ext cx="2100580" cy="838200"/>
          </a:xfrm>
          <a:prstGeom prst="rect">
            <a:avLst/>
          </a:prstGeom>
          <a:solidFill>
            <a:srgbClr val="FF9999"/>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AP duty cycle ~30%</a:t>
            </a:r>
            <a:r>
              <a:rPr kumimoji="0" lang="en-AU" sz="1600" b="0" i="0" u="none" strike="noStrike" cap="none" normalizeH="0" dirty="0" smtClean="0">
                <a:ln>
                  <a:noFill/>
                </a:ln>
                <a:solidFill>
                  <a:schemeClr val="tx1"/>
                </a:solidFill>
                <a:effectLst/>
                <a:latin typeface="+mj-lt"/>
              </a:rPr>
              <a:t> before interference switched on at 1s</a:t>
            </a:r>
            <a:endParaRPr kumimoji="0" lang="en-AU" sz="1600" b="0" i="0" u="none" strike="noStrike" cap="none" normalizeH="0" baseline="0" dirty="0" smtClean="0">
              <a:ln>
                <a:noFill/>
              </a:ln>
              <a:solidFill>
                <a:schemeClr val="tx1"/>
              </a:solidFill>
              <a:effectLst/>
              <a:latin typeface="+mj-lt"/>
            </a:endParaRPr>
          </a:p>
        </p:txBody>
      </p:sp>
      <p:cxnSp>
        <p:nvCxnSpPr>
          <p:cNvPr id="8" name="Straight Arrow Connector 7"/>
          <p:cNvCxnSpPr>
            <a:stCxn id="7" idx="3"/>
          </p:cNvCxnSpPr>
          <p:nvPr/>
        </p:nvCxnSpPr>
        <p:spPr bwMode="auto">
          <a:xfrm>
            <a:off x="2724712" y="2552700"/>
            <a:ext cx="737308" cy="2286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13" name="Rectangle 12"/>
          <p:cNvSpPr/>
          <p:nvPr/>
        </p:nvSpPr>
        <p:spPr bwMode="auto">
          <a:xfrm>
            <a:off x="609600" y="3189249"/>
            <a:ext cx="2100580" cy="544551"/>
          </a:xfrm>
          <a:prstGeom prst="rect">
            <a:avLst/>
          </a:prstGeom>
          <a:solidFill>
            <a:srgbClr val="FF9999"/>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AP stopped</a:t>
            </a:r>
            <a:r>
              <a:rPr kumimoji="0" lang="en-AU" sz="1600" b="0" i="0" u="none" strike="noStrike" cap="none" normalizeH="0" dirty="0" smtClean="0">
                <a:ln>
                  <a:noFill/>
                </a:ln>
                <a:solidFill>
                  <a:schemeClr val="tx1"/>
                </a:solidFill>
                <a:effectLst/>
                <a:latin typeface="+mj-lt"/>
              </a:rPr>
              <a:t> </a:t>
            </a:r>
            <a:r>
              <a:rPr kumimoji="0" lang="en-AU" sz="1600" b="0" i="0" u="none" strike="noStrike" cap="none" normalizeH="0" dirty="0" err="1" smtClean="0">
                <a:ln>
                  <a:noFill/>
                </a:ln>
                <a:solidFill>
                  <a:schemeClr val="tx1"/>
                </a:solidFill>
                <a:effectLst/>
                <a:latin typeface="+mj-lt"/>
              </a:rPr>
              <a:t>tx’ing</a:t>
            </a:r>
            <a:r>
              <a:rPr kumimoji="0" lang="en-AU" sz="1600" b="0" i="0" u="none" strike="noStrike" cap="none" normalizeH="0" dirty="0" smtClean="0">
                <a:ln>
                  <a:noFill/>
                </a:ln>
                <a:solidFill>
                  <a:schemeClr val="tx1"/>
                </a:solidFill>
                <a:effectLst/>
                <a:latin typeface="+mj-lt"/>
              </a:rPr>
              <a:t> for about 10s – good!</a:t>
            </a:r>
            <a:endParaRPr kumimoji="0" lang="en-AU" sz="1600" b="0" i="0" u="none" strike="noStrike" cap="none" normalizeH="0" baseline="0" dirty="0" smtClean="0">
              <a:ln>
                <a:noFill/>
              </a:ln>
              <a:solidFill>
                <a:schemeClr val="tx1"/>
              </a:solidFill>
              <a:effectLst/>
              <a:latin typeface="+mj-lt"/>
            </a:endParaRPr>
          </a:p>
        </p:txBody>
      </p:sp>
      <p:cxnSp>
        <p:nvCxnSpPr>
          <p:cNvPr id="14" name="Straight Arrow Connector 13"/>
          <p:cNvCxnSpPr>
            <a:stCxn id="13" idx="3"/>
          </p:cNvCxnSpPr>
          <p:nvPr/>
        </p:nvCxnSpPr>
        <p:spPr bwMode="auto">
          <a:xfrm>
            <a:off x="2710180" y="3461525"/>
            <a:ext cx="1023620" cy="146824"/>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18" name="Rectangle 17"/>
          <p:cNvSpPr/>
          <p:nvPr/>
        </p:nvSpPr>
        <p:spPr bwMode="auto">
          <a:xfrm>
            <a:off x="609600" y="3951249"/>
            <a:ext cx="2100580" cy="849351"/>
          </a:xfrm>
          <a:prstGeom prst="rect">
            <a:avLst/>
          </a:prstGeom>
          <a:solidFill>
            <a:srgbClr val="FF9999"/>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AP started</a:t>
            </a:r>
            <a:r>
              <a:rPr kumimoji="0" lang="en-AU" sz="1600" b="0" i="0" u="none" strike="noStrike" cap="none" normalizeH="0" dirty="0" smtClean="0">
                <a:ln>
                  <a:noFill/>
                </a:ln>
                <a:solidFill>
                  <a:schemeClr val="tx1"/>
                </a:solidFill>
                <a:effectLst/>
                <a:latin typeface="+mj-lt"/>
              </a:rPr>
              <a:t> </a:t>
            </a:r>
            <a:r>
              <a:rPr kumimoji="0" lang="en-AU" sz="1600" b="0" i="0" u="none" strike="noStrike" cap="none" normalizeH="0" dirty="0" err="1" smtClean="0">
                <a:ln>
                  <a:noFill/>
                </a:ln>
                <a:solidFill>
                  <a:schemeClr val="tx1"/>
                </a:solidFill>
                <a:effectLst/>
                <a:latin typeface="+mj-lt"/>
              </a:rPr>
              <a:t>tx’ing</a:t>
            </a:r>
            <a:r>
              <a:rPr kumimoji="0" lang="en-AU" sz="1600" b="0" i="0" u="none" strike="noStrike" cap="none" normalizeH="0" dirty="0" smtClean="0">
                <a:ln>
                  <a:noFill/>
                </a:ln>
                <a:solidFill>
                  <a:schemeClr val="tx1"/>
                </a:solidFill>
                <a:effectLst/>
                <a:latin typeface="+mj-lt"/>
              </a:rPr>
              <a:t> at lower duty cycle – bad!</a:t>
            </a:r>
            <a:endParaRPr kumimoji="0" lang="en-AU" sz="1600" b="0" i="0" u="none" strike="noStrike" cap="none" normalizeH="0" baseline="0" dirty="0" smtClean="0">
              <a:ln>
                <a:noFill/>
              </a:ln>
              <a:solidFill>
                <a:schemeClr val="tx1"/>
              </a:solidFill>
              <a:effectLst/>
              <a:latin typeface="+mj-lt"/>
            </a:endParaRPr>
          </a:p>
        </p:txBody>
      </p:sp>
      <p:cxnSp>
        <p:nvCxnSpPr>
          <p:cNvPr id="19" name="Straight Arrow Connector 18"/>
          <p:cNvCxnSpPr>
            <a:stCxn id="18" idx="3"/>
          </p:cNvCxnSpPr>
          <p:nvPr/>
        </p:nvCxnSpPr>
        <p:spPr bwMode="auto">
          <a:xfrm flipV="1">
            <a:off x="2710180" y="4006077"/>
            <a:ext cx="2547620" cy="369848"/>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3" name="Rectangle 22"/>
          <p:cNvSpPr/>
          <p:nvPr/>
        </p:nvSpPr>
        <p:spPr bwMode="auto">
          <a:xfrm>
            <a:off x="609600" y="5018049"/>
            <a:ext cx="2100580" cy="849351"/>
          </a:xfrm>
          <a:prstGeom prst="rect">
            <a:avLst/>
          </a:prstGeom>
          <a:solidFill>
            <a:srgbClr val="FF9999"/>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Note: test with other APs showed</a:t>
            </a:r>
            <a:r>
              <a:rPr kumimoji="0" lang="en-AU" sz="1600" b="0" i="0" u="none" strike="noStrike" cap="none" normalizeH="0" dirty="0" smtClean="0">
                <a:ln>
                  <a:noFill/>
                </a:ln>
                <a:solidFill>
                  <a:schemeClr val="tx1"/>
                </a:solidFill>
                <a:effectLst/>
                <a:latin typeface="+mj-lt"/>
              </a:rPr>
              <a:t> different badness!</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172923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 discussed a mechanism proposed by R&amp;S to test PD but did not come to a conclusion</a:t>
            </a:r>
          </a:p>
        </p:txBody>
      </p:sp>
      <p:sp>
        <p:nvSpPr>
          <p:cNvPr id="3" name="Content Placeholder 2"/>
          <p:cNvSpPr>
            <a:spLocks noGrp="1"/>
          </p:cNvSpPr>
          <p:nvPr>
            <p:ph idx="1"/>
          </p:nvPr>
        </p:nvSpPr>
        <p:spPr/>
        <p:txBody>
          <a:bodyPr/>
          <a:lstStyle/>
          <a:p>
            <a:pPr lvl="1"/>
            <a:r>
              <a:rPr lang="en-AU" b="1" dirty="0" smtClean="0"/>
              <a:t>Discussion</a:t>
            </a:r>
            <a:endParaRPr lang="en-AU" dirty="0"/>
          </a:p>
          <a:p>
            <a:pPr lvl="2"/>
            <a:r>
              <a:rPr lang="en-AU" dirty="0" smtClean="0"/>
              <a:t>This proposals led to very spirited discussion</a:t>
            </a:r>
          </a:p>
          <a:p>
            <a:pPr lvl="3"/>
            <a:r>
              <a:rPr lang="en-AU" dirty="0" smtClean="0"/>
              <a:t>Multiple companies (at least Broadcom &amp; Cisco) objected to allowing increased use of </a:t>
            </a:r>
            <a:r>
              <a:rPr lang="en-AU" dirty="0"/>
              <a:t>Short Control Signalling </a:t>
            </a:r>
            <a:r>
              <a:rPr lang="en-AU" dirty="0" smtClean="0"/>
              <a:t>with no LBT </a:t>
            </a:r>
          </a:p>
          <a:p>
            <a:pPr lvl="3"/>
            <a:r>
              <a:rPr lang="en-AU" dirty="0"/>
              <a:t>Multiple </a:t>
            </a:r>
            <a:r>
              <a:rPr lang="en-AU" dirty="0" smtClean="0"/>
              <a:t>companies also questioned the need for an explicit PD test, noting there was no evidence that 802.11 gear typically misses preambles</a:t>
            </a:r>
          </a:p>
          <a:p>
            <a:pPr lvl="3"/>
            <a:r>
              <a:rPr lang="en-AU" dirty="0" smtClean="0"/>
              <a:t>German </a:t>
            </a:r>
            <a:r>
              <a:rPr lang="en-GB" dirty="0"/>
              <a:t>Federal Ministry of Economic Affairs and Energy </a:t>
            </a:r>
            <a:r>
              <a:rPr lang="en-GB" dirty="0" smtClean="0"/>
              <a:t>(</a:t>
            </a:r>
            <a:r>
              <a:rPr lang="en-AU" dirty="0" err="1" smtClean="0"/>
              <a:t>BMWi</a:t>
            </a:r>
            <a:r>
              <a:rPr lang="en-AU" dirty="0" smtClean="0"/>
              <a:t>) supports the PD mechanism being in EN 301 893 but will withdraw support if it is not tested</a:t>
            </a:r>
          </a:p>
          <a:p>
            <a:pPr lvl="4"/>
            <a:r>
              <a:rPr lang="en-AU" sz="1200" dirty="0" smtClean="0"/>
              <a:t>This suggests a good test is probably required, assuming we want 802.11ax to use PD/ED at current thresholds and we don’t want NR-U using ED-only at -62dBm!</a:t>
            </a:r>
          </a:p>
          <a:p>
            <a:pPr lvl="2"/>
            <a:r>
              <a:rPr lang="en-AU" dirty="0"/>
              <a:t>There was confusion from Wi-Fi stakeholders about why real Wi-Fi devices failed the R&amp;S test</a:t>
            </a:r>
          </a:p>
          <a:p>
            <a:pPr lvl="3"/>
            <a:r>
              <a:rPr lang="en-AU" dirty="0"/>
              <a:t>It was hypothesised that the problem was that there was no gap between the energy &amp; the 802.11 frame</a:t>
            </a:r>
          </a:p>
          <a:p>
            <a:pPr lvl="3"/>
            <a:r>
              <a:rPr lang="en-AU" dirty="0"/>
              <a:t>R&amp;S have now uploaded test vectors with a 16µs gap between the energy &amp; the </a:t>
            </a:r>
            <a:r>
              <a:rPr lang="en-AU" dirty="0" smtClean="0"/>
              <a:t>frame and will retest their sample gear using the new vectors</a:t>
            </a:r>
            <a:endParaRPr lang="en-AU" dirty="0"/>
          </a:p>
          <a:p>
            <a:pPr lvl="2"/>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3101241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 discussed a mechanism proposed by R&amp;S to test PD but did not come to a conclusion</a:t>
            </a:r>
          </a:p>
        </p:txBody>
      </p:sp>
      <p:sp>
        <p:nvSpPr>
          <p:cNvPr id="3" name="Content Placeholder 2"/>
          <p:cNvSpPr>
            <a:spLocks noGrp="1"/>
          </p:cNvSpPr>
          <p:nvPr>
            <p:ph idx="1"/>
          </p:nvPr>
        </p:nvSpPr>
        <p:spPr/>
        <p:txBody>
          <a:bodyPr/>
          <a:lstStyle/>
          <a:p>
            <a:pPr lvl="1"/>
            <a:r>
              <a:rPr lang="en-AU" b="1" dirty="0" smtClean="0"/>
              <a:t>Discussion</a:t>
            </a:r>
            <a:endParaRPr lang="en-AU" dirty="0"/>
          </a:p>
          <a:p>
            <a:pPr lvl="2"/>
            <a:r>
              <a:rPr lang="en-AU" dirty="0" smtClean="0"/>
              <a:t>Some also wondered why R&amp;S chose to test PD at a threshold of -72 dBm and not -82 dBm</a:t>
            </a:r>
          </a:p>
          <a:p>
            <a:pPr lvl="3"/>
            <a:r>
              <a:rPr lang="en-AU" dirty="0"/>
              <a:t>R&amp;S have now uploaded test vectors </a:t>
            </a:r>
            <a:r>
              <a:rPr lang="en-AU" dirty="0" smtClean="0"/>
              <a:t>with a -82 dBm frame</a:t>
            </a:r>
          </a:p>
          <a:p>
            <a:pPr lvl="2"/>
            <a:r>
              <a:rPr lang="en-AU" dirty="0" smtClean="0"/>
              <a:t>There was no consensus about how/if PD the mechanism should be tested, beyond deciding there should be more off-line discussion before BRAN#101</a:t>
            </a:r>
          </a:p>
          <a:p>
            <a:pPr lvl="1"/>
            <a:r>
              <a:rPr lang="en-AU" b="1" dirty="0" smtClean="0"/>
              <a:t>Comment</a:t>
            </a:r>
          </a:p>
          <a:p>
            <a:pPr lvl="2"/>
            <a:r>
              <a:rPr lang="en-AU" dirty="0" smtClean="0"/>
              <a:t>Testing is proving to be contentious, and important</a:t>
            </a:r>
          </a:p>
          <a:p>
            <a:pPr lvl="2"/>
            <a:r>
              <a:rPr lang="en-AU" dirty="0" smtClean="0"/>
              <a:t>Given testing is a “special skill”, ETSI members are encouraged participate with real test experts</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667156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BRAN did not reach consensus on a proposal from Ericsson to include a -90 dBm noise source in ED testing</a:t>
            </a:r>
            <a:endParaRPr lang="en-AU" dirty="0"/>
          </a:p>
        </p:txBody>
      </p:sp>
      <p:sp>
        <p:nvSpPr>
          <p:cNvPr id="3" name="Content Placeholder 2"/>
          <p:cNvSpPr>
            <a:spLocks noGrp="1"/>
          </p:cNvSpPr>
          <p:nvPr>
            <p:ph idx="1"/>
          </p:nvPr>
        </p:nvSpPr>
        <p:spPr/>
        <p:txBody>
          <a:bodyPr/>
          <a:lstStyle/>
          <a:p>
            <a:pPr lvl="1"/>
            <a:r>
              <a:rPr lang="en-AU" b="1" dirty="0"/>
              <a:t>Submission</a:t>
            </a:r>
            <a:endParaRPr lang="en-AU" dirty="0"/>
          </a:p>
          <a:p>
            <a:pPr lvl="2"/>
            <a:r>
              <a:rPr lang="en-AU" dirty="0" smtClean="0"/>
              <a:t>BRAN(18)0990021: </a:t>
            </a:r>
            <a:r>
              <a:rPr lang="en-AU" i="1" dirty="0"/>
              <a:t>Modifications to 5.4.9.3.2.2 of EN 301 893 version </a:t>
            </a:r>
            <a:r>
              <a:rPr lang="en-AU" i="1" dirty="0" smtClean="0"/>
              <a:t>2.1.1</a:t>
            </a:r>
          </a:p>
          <a:p>
            <a:pPr lvl="2"/>
            <a:r>
              <a:rPr lang="en-AU" dirty="0" smtClean="0"/>
              <a:t>Authors</a:t>
            </a:r>
            <a:r>
              <a:rPr lang="en-AU" dirty="0"/>
              <a:t>: Ericsson</a:t>
            </a:r>
          </a:p>
          <a:p>
            <a:pPr lvl="1"/>
            <a:r>
              <a:rPr lang="en-AU" b="1" dirty="0"/>
              <a:t>Summary</a:t>
            </a:r>
            <a:endParaRPr lang="en-AU" dirty="0"/>
          </a:p>
          <a:p>
            <a:pPr lvl="2"/>
            <a:r>
              <a:rPr lang="en-AU" dirty="0"/>
              <a:t>Asserted that given simulations for fairness between PD/ED and ED-only were conducted in noisy/busy environments, it is important to test ED thresholds in similar environments</a:t>
            </a:r>
          </a:p>
          <a:p>
            <a:pPr lvl="2"/>
            <a:r>
              <a:rPr lang="en-AU" dirty="0"/>
              <a:t>Proposed that ED testing in V2.1.10 be expanded to insert background a noise source at -90dBm (@ 20MHz?)</a:t>
            </a:r>
          </a:p>
          <a:p>
            <a:pPr lvl="1"/>
            <a:r>
              <a:rPr lang="en-AU" b="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244943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BRAN did not reach consensus on a proposal from Ericsson to include a -90 dBm noise source in ED testing</a:t>
            </a:r>
          </a:p>
        </p:txBody>
      </p:sp>
      <p:sp>
        <p:nvSpPr>
          <p:cNvPr id="3" name="Content Placeholder 2"/>
          <p:cNvSpPr>
            <a:spLocks noGrp="1"/>
          </p:cNvSpPr>
          <p:nvPr>
            <p:ph idx="1"/>
          </p:nvPr>
        </p:nvSpPr>
        <p:spPr/>
        <p:txBody>
          <a:bodyPr/>
          <a:lstStyle/>
          <a:p>
            <a:pPr lvl="1"/>
            <a:r>
              <a:rPr lang="en-AU" b="1" dirty="0" smtClean="0"/>
              <a:t>Discussion</a:t>
            </a:r>
            <a:endParaRPr lang="en-AU" dirty="0"/>
          </a:p>
          <a:p>
            <a:pPr lvl="2"/>
            <a:r>
              <a:rPr lang="en-GB" dirty="0" smtClean="0"/>
              <a:t>Although </a:t>
            </a:r>
            <a:r>
              <a:rPr lang="en-GB" dirty="0"/>
              <a:t>the objective of the proposal is understood (i.e. create a level playing field for devices which should all use </a:t>
            </a:r>
            <a:r>
              <a:rPr lang="en-GB" dirty="0" smtClean="0"/>
              <a:t>fixed </a:t>
            </a:r>
            <a:r>
              <a:rPr lang="en-GB" dirty="0"/>
              <a:t>threshold levels as currently required in clause 4), it </a:t>
            </a:r>
            <a:r>
              <a:rPr lang="en-GB" dirty="0" smtClean="0"/>
              <a:t>remained </a:t>
            </a:r>
            <a:r>
              <a:rPr lang="en-GB" dirty="0"/>
              <a:t>unclear to some </a:t>
            </a:r>
            <a:r>
              <a:rPr lang="en-GB" dirty="0" smtClean="0"/>
              <a:t>whether </a:t>
            </a:r>
            <a:r>
              <a:rPr lang="en-GB" dirty="0"/>
              <a:t>this objective can be reached by the proposed </a:t>
            </a:r>
            <a:r>
              <a:rPr lang="en-GB" dirty="0" smtClean="0"/>
              <a:t>solution</a:t>
            </a:r>
          </a:p>
          <a:p>
            <a:pPr lvl="2"/>
            <a:r>
              <a:rPr lang="en-GB" dirty="0" smtClean="0"/>
              <a:t>The Rapporteur </a:t>
            </a:r>
            <a:r>
              <a:rPr lang="en-GB" dirty="0"/>
              <a:t>concluded that there is no consensus among </a:t>
            </a:r>
            <a:r>
              <a:rPr lang="en-GB" dirty="0" smtClean="0"/>
              <a:t>members </a:t>
            </a:r>
            <a:r>
              <a:rPr lang="en-GB" dirty="0"/>
              <a:t>to make changes to the current test method in clause </a:t>
            </a:r>
            <a:r>
              <a:rPr lang="en-GB" dirty="0" smtClean="0"/>
              <a:t>5 (testing) but he </a:t>
            </a:r>
            <a:r>
              <a:rPr lang="en-GB" dirty="0"/>
              <a:t>will propose clarifying text in clause 4 (requirements) </a:t>
            </a:r>
            <a:r>
              <a:rPr lang="en-GB" dirty="0" smtClean="0"/>
              <a:t>to </a:t>
            </a:r>
            <a:r>
              <a:rPr lang="en-GB" dirty="0"/>
              <a:t>make it clear the ED threshold levels are absolute </a:t>
            </a:r>
            <a:r>
              <a:rPr lang="en-GB" dirty="0" smtClean="0"/>
              <a:t>levels</a:t>
            </a:r>
            <a:endParaRPr lang="en-AU" dirty="0"/>
          </a:p>
          <a:p>
            <a:pPr lvl="2"/>
            <a:r>
              <a:rPr lang="en-GB" dirty="0"/>
              <a:t>The Rapporteur</a:t>
            </a:r>
            <a:r>
              <a:rPr lang="en-GB" dirty="0" smtClean="0"/>
              <a:t> </a:t>
            </a:r>
            <a:r>
              <a:rPr lang="en-GB" dirty="0"/>
              <a:t>also concluded that changes to clause 4 which would allow dynamic ED threshold to be implemented </a:t>
            </a:r>
            <a:r>
              <a:rPr lang="en-GB" dirty="0" smtClean="0"/>
              <a:t>will need to </a:t>
            </a:r>
            <a:r>
              <a:rPr lang="en-GB" dirty="0"/>
              <a:t>be considered </a:t>
            </a:r>
            <a:r>
              <a:rPr lang="en-GB" dirty="0" smtClean="0"/>
              <a:t>during </a:t>
            </a:r>
            <a:r>
              <a:rPr lang="en-GB" dirty="0"/>
              <a:t>the next revision as such changes probably need considerable discussions and considerations before agreement can be reached. </a:t>
            </a:r>
            <a:endParaRPr lang="en-AU" dirty="0"/>
          </a:p>
          <a:p>
            <a:pPr lvl="1"/>
            <a:r>
              <a:rPr lang="en-AU" b="1" dirty="0" smtClean="0"/>
              <a:t>…</a:t>
            </a:r>
            <a:endParaRPr lang="en-AU" b="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3270406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BRAN did not reach consensus on a proposal from Ericsson to include a -90 dBm noise source in ED testing</a:t>
            </a:r>
          </a:p>
        </p:txBody>
      </p:sp>
      <p:sp>
        <p:nvSpPr>
          <p:cNvPr id="3" name="Content Placeholder 2"/>
          <p:cNvSpPr>
            <a:spLocks noGrp="1"/>
          </p:cNvSpPr>
          <p:nvPr>
            <p:ph idx="1"/>
          </p:nvPr>
        </p:nvSpPr>
        <p:spPr/>
        <p:txBody>
          <a:bodyPr/>
          <a:lstStyle/>
          <a:p>
            <a:pPr lvl="1"/>
            <a:r>
              <a:rPr lang="en-AU" b="1" dirty="0" smtClean="0"/>
              <a:t>Comment</a:t>
            </a:r>
            <a:endParaRPr lang="en-AU" b="1" dirty="0"/>
          </a:p>
          <a:p>
            <a:pPr lvl="2"/>
            <a:r>
              <a:rPr lang="en-AU" dirty="0" smtClean="0"/>
              <a:t>Is the insertion of a noise source at -90 dBm likely to be a problem for real implementations?</a:t>
            </a:r>
          </a:p>
          <a:p>
            <a:pPr lvl="2"/>
            <a:r>
              <a:rPr lang="en-AU" dirty="0" smtClean="0"/>
              <a:t>…</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0414293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pPr lvl="1"/>
            <a:r>
              <a:rPr lang="en-AU" dirty="0" smtClean="0"/>
              <a:t>Ericsson </a:t>
            </a:r>
            <a:r>
              <a:rPr lang="en-AU" dirty="0"/>
              <a:t>(with Carleton University</a:t>
            </a:r>
            <a:r>
              <a:rPr lang="en-AU" dirty="0" smtClean="0"/>
              <a:t>) suggested a low cost test method for TXOP &amp; </a:t>
            </a:r>
            <a:r>
              <a:rPr lang="en-AU" dirty="0"/>
              <a:t>back-off </a:t>
            </a:r>
            <a:r>
              <a:rPr lang="en-AU" dirty="0" smtClean="0"/>
              <a:t>distributions </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b="1" dirty="0" smtClean="0"/>
              <a:t>Submission</a:t>
            </a:r>
          </a:p>
          <a:p>
            <a:pPr lvl="2"/>
            <a:r>
              <a:rPr lang="en-AU" dirty="0" smtClean="0"/>
              <a:t>BRAN(18)0990034: A low cost method of implementing adaptivity tests described in version 2.1.1 of EN 301 893</a:t>
            </a:r>
          </a:p>
          <a:p>
            <a:pPr lvl="2"/>
            <a:r>
              <a:rPr lang="en-AU" dirty="0" smtClean="0"/>
              <a:t>Authors: Ericsson (with Carleton University)</a:t>
            </a:r>
          </a:p>
          <a:p>
            <a:pPr lvl="1"/>
            <a:r>
              <a:rPr lang="en-AU" b="1" dirty="0" smtClean="0"/>
              <a:t>Summary</a:t>
            </a:r>
          </a:p>
          <a:p>
            <a:pPr lvl="2"/>
            <a:r>
              <a:rPr lang="en-AU" dirty="0" smtClean="0"/>
              <a:t>Proposed a test using a low cost test platform to:</a:t>
            </a:r>
          </a:p>
          <a:p>
            <a:pPr lvl="3"/>
            <a:r>
              <a:rPr lang="en-AU" dirty="0" smtClean="0"/>
              <a:t>Test back-off distributions</a:t>
            </a:r>
          </a:p>
          <a:p>
            <a:pPr lvl="3"/>
            <a:r>
              <a:rPr lang="en-AU" dirty="0" smtClean="0"/>
              <a:t>Test TXOP lengths</a:t>
            </a:r>
          </a:p>
          <a:p>
            <a:pPr lvl="2"/>
            <a:r>
              <a:rPr lang="en-AU" dirty="0" smtClean="0"/>
              <a:t>Results of tests a variety of older consumer Wi-Fi devices showed</a:t>
            </a:r>
          </a:p>
          <a:p>
            <a:pPr lvl="3"/>
            <a:r>
              <a:rPr lang="en-AU" dirty="0" smtClean="0"/>
              <a:t>Most back-off distribution tests passed, but not all</a:t>
            </a:r>
          </a:p>
          <a:p>
            <a:pPr lvl="3"/>
            <a:r>
              <a:rPr lang="en-AU" dirty="0" smtClean="0"/>
              <a:t>Slightly less than half of TXOP length tests failed – most failures were small although a couple of APs used very long </a:t>
            </a:r>
            <a:r>
              <a:rPr lang="en-AU" dirty="0" err="1" smtClean="0"/>
              <a:t>TXOps</a:t>
            </a:r>
            <a:endParaRPr lang="en-AU" dirty="0" smtClean="0"/>
          </a:p>
          <a:p>
            <a:pPr lvl="2"/>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8967156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 all Wi-Fi devices passed the TXOP length &amp; </a:t>
            </a:r>
            <a:r>
              <a:rPr lang="en-AU" dirty="0"/>
              <a:t>back-off </a:t>
            </a:r>
            <a:r>
              <a:rPr lang="en-AU" dirty="0" smtClean="0"/>
              <a:t>distribution tests  </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pic>
        <p:nvPicPr>
          <p:cNvPr id="5" name="Picture 4"/>
          <p:cNvPicPr>
            <a:picLocks noChangeAspect="1"/>
          </p:cNvPicPr>
          <p:nvPr/>
        </p:nvPicPr>
        <p:blipFill rotWithShape="1">
          <a:blip r:embed="rId2"/>
          <a:srcRect l="54166" t="33808" r="9167" b="21747"/>
          <a:stretch/>
        </p:blipFill>
        <p:spPr>
          <a:xfrm>
            <a:off x="152400" y="2590800"/>
            <a:ext cx="8717272" cy="2971800"/>
          </a:xfrm>
          <a:prstGeom prst="rect">
            <a:avLst/>
          </a:prstGeom>
        </p:spPr>
      </p:pic>
    </p:spTree>
    <p:extLst>
      <p:ext uri="{BB962C8B-B14F-4D97-AF65-F5344CB8AC3E}">
        <p14:creationId xmlns:p14="http://schemas.microsoft.com/office/powerpoint/2010/main" val="3772574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Ericsson </a:t>
            </a:r>
            <a:r>
              <a:rPr lang="en-AU" dirty="0"/>
              <a:t>(with Carleton University) suggested a low cost test method for TXOP &amp; back-off distributions </a:t>
            </a:r>
            <a:br>
              <a:rPr lang="en-AU" dirty="0"/>
            </a:br>
            <a:endParaRPr lang="en-AU" dirty="0"/>
          </a:p>
        </p:txBody>
      </p:sp>
      <p:sp>
        <p:nvSpPr>
          <p:cNvPr id="3" name="Content Placeholder 2"/>
          <p:cNvSpPr>
            <a:spLocks noGrp="1"/>
          </p:cNvSpPr>
          <p:nvPr>
            <p:ph idx="1"/>
          </p:nvPr>
        </p:nvSpPr>
        <p:spPr/>
        <p:txBody>
          <a:bodyPr/>
          <a:lstStyle/>
          <a:p>
            <a:pPr lvl="1"/>
            <a:r>
              <a:rPr lang="en-AU" b="1" dirty="0" smtClean="0"/>
              <a:t>Discussion</a:t>
            </a:r>
            <a:endParaRPr lang="en-AU" dirty="0"/>
          </a:p>
          <a:p>
            <a:pPr lvl="2"/>
            <a:r>
              <a:rPr lang="en-GB" dirty="0" smtClean="0"/>
              <a:t>It was clarified </a:t>
            </a:r>
            <a:r>
              <a:rPr lang="en-GB" dirty="0"/>
              <a:t>that this material is not intended to challenge the compliance of any of the </a:t>
            </a:r>
            <a:r>
              <a:rPr lang="en-GB" dirty="0" smtClean="0"/>
              <a:t>equipment</a:t>
            </a:r>
          </a:p>
          <a:p>
            <a:pPr lvl="3"/>
            <a:r>
              <a:rPr lang="en-GB" dirty="0" smtClean="0"/>
              <a:t>The </a:t>
            </a:r>
            <a:r>
              <a:rPr lang="en-GB" dirty="0"/>
              <a:t>equipment used for this research was taken from the US and Canada markets and therefore do not necessarily need to </a:t>
            </a:r>
            <a:r>
              <a:rPr lang="en-GB" dirty="0" smtClean="0"/>
              <a:t>satisfy EN </a:t>
            </a:r>
            <a:r>
              <a:rPr lang="en-GB" dirty="0"/>
              <a:t>301 893</a:t>
            </a:r>
            <a:r>
              <a:rPr lang="en-GB" dirty="0" smtClean="0"/>
              <a:t>.</a:t>
            </a:r>
          </a:p>
          <a:p>
            <a:pPr lvl="3"/>
            <a:r>
              <a:rPr lang="en-GB" dirty="0" smtClean="0"/>
              <a:t>The </a:t>
            </a:r>
            <a:r>
              <a:rPr lang="en-GB" dirty="0"/>
              <a:t>equipment tested could be older equipment brought on the market when previous versions of EN 301 893 did apply in the </a:t>
            </a:r>
            <a:r>
              <a:rPr lang="en-GB" dirty="0" smtClean="0"/>
              <a:t>EU</a:t>
            </a:r>
          </a:p>
          <a:p>
            <a:pPr lvl="2"/>
            <a:r>
              <a:rPr lang="en-GB" dirty="0" smtClean="0"/>
              <a:t>The submission was noted</a:t>
            </a:r>
          </a:p>
          <a:p>
            <a:pPr lvl="1"/>
            <a:r>
              <a:rPr lang="en-AU" b="1" dirty="0" smtClean="0"/>
              <a:t>Comment</a:t>
            </a:r>
          </a:p>
          <a:p>
            <a:pPr lvl="2"/>
            <a:r>
              <a:rPr lang="en-AU" dirty="0" smtClean="0"/>
              <a:t>It is not clear whether or not BRAN will adopt this test but it highlights that coexistence rules may impact Wi-Fi gear as well as other equipment</a:t>
            </a:r>
          </a:p>
          <a:p>
            <a:pPr lvl="2"/>
            <a:r>
              <a:rPr lang="en-AU" dirty="0" smtClean="0"/>
              <a:t>It is therefore vital that the  Wi-Fi community pay attention to this work to ensure the right balance between</a:t>
            </a:r>
          </a:p>
          <a:p>
            <a:pPr lvl="3"/>
            <a:r>
              <a:rPr lang="en-AU" dirty="0" smtClean="0"/>
              <a:t>Rules that encourage “fair” coexistence</a:t>
            </a:r>
          </a:p>
          <a:p>
            <a:pPr lvl="3"/>
            <a:r>
              <a:rPr lang="en-AU" dirty="0" smtClean="0"/>
              <a:t>Testing that is difficult to satisfy</a:t>
            </a:r>
          </a:p>
          <a:p>
            <a:pPr lvl="2"/>
            <a:r>
              <a:rPr lang="en-AU" dirty="0" smtClean="0"/>
              <a:t>Good testing may also encourage better sharing between Wi-Fi devices</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25873206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Cisco asserted there is growing evidence that</a:t>
            </a:r>
            <a:br>
              <a:rPr lang="en-AU" dirty="0" smtClean="0"/>
            </a:br>
            <a:r>
              <a:rPr lang="en-AU" dirty="0" smtClean="0"/>
              <a:t>EN 301 893 changes represent a good balance</a:t>
            </a:r>
            <a:endParaRPr lang="en-AU" dirty="0"/>
          </a:p>
        </p:txBody>
      </p:sp>
      <p:sp>
        <p:nvSpPr>
          <p:cNvPr id="3" name="Content Placeholder 2"/>
          <p:cNvSpPr>
            <a:spLocks noGrp="1"/>
          </p:cNvSpPr>
          <p:nvPr>
            <p:ph idx="1"/>
          </p:nvPr>
        </p:nvSpPr>
        <p:spPr/>
        <p:txBody>
          <a:bodyPr/>
          <a:lstStyle/>
          <a:p>
            <a:pPr lvl="1"/>
            <a:r>
              <a:rPr lang="en-AU" b="1" dirty="0" smtClean="0"/>
              <a:t>Submission</a:t>
            </a:r>
            <a:endParaRPr lang="en-AU" dirty="0"/>
          </a:p>
          <a:p>
            <a:pPr lvl="2"/>
            <a:r>
              <a:rPr lang="en-AU" dirty="0" smtClean="0"/>
              <a:t>BRAN(18)100008: </a:t>
            </a:r>
            <a:r>
              <a:rPr lang="en-AU" i="1" dirty="0"/>
              <a:t>It appears EN 301 893 </a:t>
            </a:r>
            <a:r>
              <a:rPr lang="en-AU" i="1" dirty="0" smtClean="0"/>
              <a:t>changes represent </a:t>
            </a:r>
            <a:r>
              <a:rPr lang="en-AU" i="1" dirty="0"/>
              <a:t>a good </a:t>
            </a:r>
            <a:r>
              <a:rPr lang="en-AU" i="1" dirty="0" smtClean="0"/>
              <a:t>balance</a:t>
            </a:r>
          </a:p>
          <a:p>
            <a:pPr lvl="2"/>
            <a:r>
              <a:rPr lang="en-AU" dirty="0" smtClean="0"/>
              <a:t>Authors</a:t>
            </a:r>
            <a:r>
              <a:rPr lang="en-AU" dirty="0"/>
              <a:t>: </a:t>
            </a:r>
            <a:r>
              <a:rPr lang="en-AU" dirty="0" smtClean="0"/>
              <a:t>Cisco</a:t>
            </a:r>
            <a:endParaRPr lang="en-AU" dirty="0"/>
          </a:p>
          <a:p>
            <a:pPr lvl="1"/>
            <a:r>
              <a:rPr lang="en-AU" b="1" dirty="0" smtClean="0"/>
              <a:t>Summary</a:t>
            </a:r>
            <a:endParaRPr lang="en-AU" dirty="0"/>
          </a:p>
          <a:p>
            <a:pPr lvl="2"/>
            <a:r>
              <a:rPr lang="en-AU" dirty="0" smtClean="0"/>
              <a:t>Highlighted the growing body of deployment and simulation evidence that allowing any technology to use ED/PD or ED-only with LBT achieves a good level of “fair” access</a:t>
            </a:r>
          </a:p>
          <a:p>
            <a:pPr lvl="3"/>
            <a:r>
              <a:rPr lang="en-AU" dirty="0" smtClean="0"/>
              <a:t>Noted interesting simulation evidence that NR-U is better off using an 802.11a preamble or an ED of -77dBm in some environments</a:t>
            </a:r>
            <a:endParaRPr lang="en-AU" dirty="0"/>
          </a:p>
          <a:p>
            <a:pPr lvl="1"/>
            <a:r>
              <a:rPr lang="en-AU" b="1" dirty="0" smtClean="0"/>
              <a:t>Discussion</a:t>
            </a:r>
            <a:endParaRPr lang="en-AU" dirty="0"/>
          </a:p>
          <a:p>
            <a:pPr lvl="2"/>
            <a:r>
              <a:rPr lang="en-AU" dirty="0" smtClean="0"/>
              <a:t>The document was noted by BRAN</a:t>
            </a:r>
          </a:p>
          <a:p>
            <a:pPr lvl="1"/>
            <a:r>
              <a:rPr lang="en-AU" b="1" dirty="0" smtClean="0"/>
              <a:t>Comment</a:t>
            </a:r>
          </a:p>
          <a:p>
            <a:pPr lvl="2"/>
            <a:r>
              <a:rPr lang="en-AU" dirty="0" smtClean="0"/>
              <a:t>This sort of evidence could be used to drive discussion wrt 6GHz</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3394570779"/>
              </p:ext>
            </p:extLst>
          </p:nvPr>
        </p:nvGraphicFramePr>
        <p:xfrm>
          <a:off x="8086725" y="2286000"/>
          <a:ext cx="914400" cy="806450"/>
        </p:xfrm>
        <a:graphic>
          <a:graphicData uri="http://schemas.openxmlformats.org/presentationml/2006/ole">
            <mc:AlternateContent xmlns:mc="http://schemas.openxmlformats.org/markup-compatibility/2006">
              <mc:Choice xmlns:v="urn:schemas-microsoft-com:vml" Requires="v">
                <p:oleObj spid="_x0000_s32793"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8086725" y="2286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743286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suggestion to define PD/ED mechanism as an </a:t>
            </a:r>
            <a:r>
              <a:rPr lang="en-AU" i="1" dirty="0" smtClean="0"/>
              <a:t>exception</a:t>
            </a:r>
            <a:r>
              <a:rPr lang="en-AU" dirty="0" smtClean="0"/>
              <a:t> was not accepted (again)</a:t>
            </a:r>
            <a:endParaRPr lang="en-AU" dirty="0"/>
          </a:p>
        </p:txBody>
      </p:sp>
      <p:sp>
        <p:nvSpPr>
          <p:cNvPr id="3" name="Content Placeholder 2"/>
          <p:cNvSpPr>
            <a:spLocks noGrp="1"/>
          </p:cNvSpPr>
          <p:nvPr>
            <p:ph idx="1"/>
          </p:nvPr>
        </p:nvSpPr>
        <p:spPr/>
        <p:txBody>
          <a:bodyPr/>
          <a:lstStyle/>
          <a:p>
            <a:pPr lvl="1"/>
            <a:r>
              <a:rPr lang="en-AU" b="1" dirty="0" smtClean="0"/>
              <a:t>Submission</a:t>
            </a:r>
            <a:endParaRPr lang="en-AU" dirty="0"/>
          </a:p>
          <a:p>
            <a:pPr lvl="2"/>
            <a:r>
              <a:rPr lang="en-AU" dirty="0" smtClean="0"/>
              <a:t>BRAN(18)100028: </a:t>
            </a:r>
            <a:r>
              <a:rPr lang="en-AU" i="1" dirty="0"/>
              <a:t>Response to BRAN(18)100008r0: On Detection Thresholds in EN 301 893</a:t>
            </a:r>
            <a:endParaRPr lang="en-AU" i="1" dirty="0" smtClean="0"/>
          </a:p>
          <a:p>
            <a:pPr lvl="2"/>
            <a:r>
              <a:rPr lang="en-AU" dirty="0" smtClean="0"/>
              <a:t>Authors</a:t>
            </a:r>
            <a:r>
              <a:rPr lang="en-AU" dirty="0"/>
              <a:t>: </a:t>
            </a:r>
            <a:r>
              <a:rPr lang="en-AU" dirty="0" smtClean="0"/>
              <a:t>Ericsson</a:t>
            </a:r>
            <a:endParaRPr lang="en-AU" dirty="0"/>
          </a:p>
          <a:p>
            <a:pPr lvl="1"/>
            <a:r>
              <a:rPr lang="en-AU" b="1" dirty="0" smtClean="0"/>
              <a:t>Summary</a:t>
            </a:r>
            <a:endParaRPr lang="en-AU" dirty="0"/>
          </a:p>
          <a:p>
            <a:pPr lvl="2"/>
            <a:r>
              <a:rPr lang="en-AU" dirty="0" smtClean="0"/>
              <a:t>Responded </a:t>
            </a:r>
            <a:r>
              <a:rPr lang="en-AU" dirty="0"/>
              <a:t>to </a:t>
            </a:r>
            <a:r>
              <a:rPr lang="en-AU" dirty="0" smtClean="0"/>
              <a:t>BRAN(18)100008r0 by asserting </a:t>
            </a:r>
            <a:r>
              <a:rPr lang="en-GB" dirty="0" smtClean="0"/>
              <a:t>EN </a:t>
            </a:r>
            <a:r>
              <a:rPr lang="en-GB" dirty="0"/>
              <a:t>301 893 has numerous undesirable </a:t>
            </a:r>
            <a:r>
              <a:rPr lang="en-GB" dirty="0" smtClean="0"/>
              <a:t>limitations</a:t>
            </a:r>
          </a:p>
          <a:p>
            <a:pPr lvl="2"/>
            <a:r>
              <a:rPr lang="en-GB" dirty="0" smtClean="0"/>
              <a:t>It focused on an assertion that EN 301 893 </a:t>
            </a:r>
            <a:r>
              <a:rPr lang="en-GB" dirty="0"/>
              <a:t>is not technology </a:t>
            </a:r>
            <a:r>
              <a:rPr lang="en-GB" dirty="0" smtClean="0"/>
              <a:t>neutral because it uses multiple thresholds, with one relying on the use of the 802.11a preamble</a:t>
            </a:r>
          </a:p>
          <a:p>
            <a:pPr lvl="2"/>
            <a:r>
              <a:rPr lang="en-GB" dirty="0" smtClean="0"/>
              <a:t>It further asserted that the u</a:t>
            </a:r>
            <a:r>
              <a:rPr lang="en-US" dirty="0" smtClean="0"/>
              <a:t>se </a:t>
            </a:r>
            <a:r>
              <a:rPr lang="en-US" dirty="0"/>
              <a:t>of </a:t>
            </a:r>
            <a:r>
              <a:rPr lang="en-US" dirty="0" smtClean="0"/>
              <a:t>an ED-only </a:t>
            </a:r>
            <a:r>
              <a:rPr lang="en-US" dirty="0"/>
              <a:t>m</a:t>
            </a:r>
            <a:r>
              <a:rPr lang="en-US" dirty="0" smtClean="0"/>
              <a:t>echanism yields </a:t>
            </a:r>
            <a:r>
              <a:rPr lang="en-US" dirty="0"/>
              <a:t>superior performance</a:t>
            </a:r>
            <a:r>
              <a:rPr lang="en-GB" dirty="0" smtClean="0"/>
              <a:t> for both 802.11 and NR-U</a:t>
            </a:r>
          </a:p>
          <a:p>
            <a:pPr lvl="2"/>
            <a:r>
              <a:rPr lang="en-GB" dirty="0" smtClean="0"/>
              <a:t>It notes that allowing the PD/ED mechanism might be justified for backward compatibility reasons, but the use of the PD/ED mechanism should therefore be designated as an exception</a:t>
            </a:r>
            <a:endParaRPr lang="en-AU" i="1" dirty="0" smtClean="0"/>
          </a:p>
          <a:p>
            <a:pPr lvl="1"/>
            <a:r>
              <a:rPr lang="en-AU" b="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41324624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suggestion to define PD/ED mechanism as an </a:t>
            </a:r>
            <a:r>
              <a:rPr lang="en-AU" i="1" dirty="0"/>
              <a:t>exception</a:t>
            </a:r>
            <a:r>
              <a:rPr lang="en-AU" dirty="0"/>
              <a:t> was not accepted (again)</a:t>
            </a:r>
          </a:p>
        </p:txBody>
      </p:sp>
      <p:sp>
        <p:nvSpPr>
          <p:cNvPr id="3" name="Content Placeholder 2"/>
          <p:cNvSpPr>
            <a:spLocks noGrp="1"/>
          </p:cNvSpPr>
          <p:nvPr>
            <p:ph idx="1"/>
          </p:nvPr>
        </p:nvSpPr>
        <p:spPr/>
        <p:txBody>
          <a:bodyPr/>
          <a:lstStyle/>
          <a:p>
            <a:pPr lvl="1"/>
            <a:r>
              <a:rPr lang="en-AU" b="1" dirty="0" smtClean="0"/>
              <a:t>Discussion</a:t>
            </a:r>
            <a:endParaRPr lang="en-AU" dirty="0"/>
          </a:p>
          <a:p>
            <a:pPr lvl="2"/>
            <a:r>
              <a:rPr lang="en-US" dirty="0"/>
              <a:t>The </a:t>
            </a:r>
            <a:r>
              <a:rPr lang="en-US" dirty="0" smtClean="0"/>
              <a:t>Chair ruled </a:t>
            </a:r>
            <a:r>
              <a:rPr lang="en-AU" dirty="0" smtClean="0"/>
              <a:t>it had previously been agreed at BRAN#99  to </a:t>
            </a:r>
            <a:r>
              <a:rPr lang="en-GB" dirty="0" smtClean="0"/>
              <a:t>avoid the use of </a:t>
            </a:r>
            <a:r>
              <a:rPr lang="en-GB" dirty="0"/>
              <a:t>the word </a:t>
            </a:r>
            <a:r>
              <a:rPr lang="en-GB" dirty="0" smtClean="0"/>
              <a:t>“</a:t>
            </a:r>
            <a:r>
              <a:rPr lang="en-GB" dirty="0" smtClean="0"/>
              <a:t>exception</a:t>
            </a:r>
            <a:r>
              <a:rPr lang="en-GB" dirty="0" smtClean="0"/>
              <a:t>”</a:t>
            </a:r>
            <a:r>
              <a:rPr lang="en-GB" dirty="0" smtClean="0"/>
              <a:t>, and </a:t>
            </a:r>
            <a:r>
              <a:rPr lang="en-GB" dirty="0" smtClean="0"/>
              <a:t>that a note is currently in the draft reflecting Ericsson’s opposition</a:t>
            </a:r>
          </a:p>
          <a:p>
            <a:pPr lvl="2"/>
            <a:r>
              <a:rPr lang="en-AU" dirty="0"/>
              <a:t>German </a:t>
            </a:r>
            <a:r>
              <a:rPr lang="en-GB" dirty="0"/>
              <a:t>Federal Ministry of Economic Affairs and Energy (</a:t>
            </a:r>
            <a:r>
              <a:rPr lang="en-AU" dirty="0" err="1"/>
              <a:t>BMWi</a:t>
            </a:r>
            <a:r>
              <a:rPr lang="en-AU" dirty="0"/>
              <a:t>) </a:t>
            </a:r>
            <a:r>
              <a:rPr lang="en-AU" dirty="0" smtClean="0"/>
              <a:t> noted that Harmonised Standards do not </a:t>
            </a:r>
            <a:r>
              <a:rPr lang="en-US" dirty="0" smtClean="0"/>
              <a:t>necessarily </a:t>
            </a:r>
            <a:r>
              <a:rPr lang="en-US" dirty="0"/>
              <a:t>need to be technology </a:t>
            </a:r>
            <a:r>
              <a:rPr lang="en-US" dirty="0" smtClean="0"/>
              <a:t>neutral; regulation </a:t>
            </a:r>
            <a:r>
              <a:rPr lang="en-US" dirty="0"/>
              <a:t>is </a:t>
            </a:r>
            <a:r>
              <a:rPr lang="en-US" dirty="0" smtClean="0"/>
              <a:t>what </a:t>
            </a:r>
            <a:r>
              <a:rPr lang="en-US" dirty="0"/>
              <a:t>needs to be technology </a:t>
            </a:r>
            <a:r>
              <a:rPr lang="en-US" dirty="0" smtClean="0"/>
              <a:t>neutral</a:t>
            </a:r>
            <a:endParaRPr lang="en-AU" dirty="0"/>
          </a:p>
          <a:p>
            <a:pPr lvl="1"/>
            <a:r>
              <a:rPr lang="en-AU" b="1" dirty="0" smtClean="0"/>
              <a:t>Comment</a:t>
            </a:r>
          </a:p>
          <a:p>
            <a:pPr lvl="2"/>
            <a:r>
              <a:rPr lang="en-AU" dirty="0" smtClean="0"/>
              <a:t>It appears the question of defining the PD/ED mechanism as an </a:t>
            </a:r>
            <a:r>
              <a:rPr lang="en-AU" dirty="0" smtClean="0"/>
              <a:t>“exception” </a:t>
            </a:r>
            <a:r>
              <a:rPr lang="en-AU" dirty="0" smtClean="0"/>
              <a:t>is closed; both ED-only and PD/ED will be equal options!</a:t>
            </a:r>
          </a:p>
          <a:p>
            <a:pPr lvl="2"/>
            <a:r>
              <a:rPr lang="en-AU" dirty="0" smtClean="0"/>
              <a:t>If </a:t>
            </a:r>
            <a:r>
              <a:rPr lang="en-GB" dirty="0" smtClean="0"/>
              <a:t>it is true that the u</a:t>
            </a:r>
            <a:r>
              <a:rPr lang="en-US" dirty="0"/>
              <a:t>se of an ED-only mechanism </a:t>
            </a:r>
            <a:r>
              <a:rPr lang="en-US" dirty="0" smtClean="0"/>
              <a:t>(at -72 dBm) yields </a:t>
            </a:r>
            <a:r>
              <a:rPr lang="en-US" dirty="0"/>
              <a:t>superior performance</a:t>
            </a:r>
            <a:r>
              <a:rPr lang="en-GB" dirty="0"/>
              <a:t> </a:t>
            </a:r>
            <a:r>
              <a:rPr lang="en-GB" dirty="0" smtClean="0"/>
              <a:t>then one can be sure 802.11 devices will use it; if not then EN 301 893 allows the use of other options!</a:t>
            </a:r>
            <a:endParaRPr lang="en-GB" dirty="0"/>
          </a:p>
          <a:p>
            <a:pPr lvl="2"/>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0361112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pPr lvl="1"/>
            <a:r>
              <a:rPr lang="en-AU" dirty="0" smtClean="0"/>
              <a:t>A proposal to restrict use of no/short LBT in EN 301 803 was referred to 3GPP RAN1 for their perspective</a:t>
            </a:r>
            <a:endParaRPr lang="en-AU" dirty="0"/>
          </a:p>
        </p:txBody>
      </p:sp>
      <p:sp>
        <p:nvSpPr>
          <p:cNvPr id="3" name="Content Placeholder 2"/>
          <p:cNvSpPr>
            <a:spLocks noGrp="1"/>
          </p:cNvSpPr>
          <p:nvPr>
            <p:ph idx="1"/>
          </p:nvPr>
        </p:nvSpPr>
        <p:spPr/>
        <p:txBody>
          <a:bodyPr/>
          <a:lstStyle/>
          <a:p>
            <a:pPr lvl="1"/>
            <a:r>
              <a:rPr lang="en-AU" b="1" dirty="0" smtClean="0"/>
              <a:t>Submission</a:t>
            </a:r>
            <a:endParaRPr lang="en-AU" dirty="0"/>
          </a:p>
          <a:p>
            <a:pPr lvl="2"/>
            <a:r>
              <a:rPr lang="en-AU" dirty="0" smtClean="0"/>
              <a:t>BRAN(18)100006: </a:t>
            </a:r>
            <a:r>
              <a:rPr lang="en-AU" i="1" dirty="0"/>
              <a:t>Control frame transmission in EN 301 893</a:t>
            </a:r>
            <a:endParaRPr lang="en-AU" i="1" dirty="0" smtClean="0"/>
          </a:p>
          <a:p>
            <a:pPr lvl="2"/>
            <a:r>
              <a:rPr lang="en-AU" dirty="0" smtClean="0"/>
              <a:t>Authors</a:t>
            </a:r>
            <a:r>
              <a:rPr lang="en-AU" dirty="0"/>
              <a:t>: </a:t>
            </a:r>
            <a:r>
              <a:rPr lang="en-AU" dirty="0" smtClean="0"/>
              <a:t>Cisco</a:t>
            </a:r>
            <a:endParaRPr lang="en-AU" dirty="0"/>
          </a:p>
          <a:p>
            <a:pPr lvl="1"/>
            <a:r>
              <a:rPr lang="en-AU" b="1" dirty="0" smtClean="0"/>
              <a:t>Summary</a:t>
            </a:r>
            <a:endParaRPr lang="en-AU" dirty="0"/>
          </a:p>
          <a:p>
            <a:pPr lvl="2"/>
            <a:r>
              <a:rPr lang="en-AU" dirty="0" smtClean="0"/>
              <a:t>Suggests that the </a:t>
            </a:r>
            <a:r>
              <a:rPr lang="en-AU" dirty="0"/>
              <a:t>next revision EN 301 893 should further constrain the use of short or no LBT for Short Control </a:t>
            </a:r>
            <a:r>
              <a:rPr lang="en-AU" dirty="0" smtClean="0"/>
              <a:t>Signalling</a:t>
            </a:r>
          </a:p>
          <a:p>
            <a:pPr lvl="3"/>
            <a:r>
              <a:rPr lang="en-AU" dirty="0" smtClean="0"/>
              <a:t>Ban no-LBT</a:t>
            </a:r>
          </a:p>
          <a:p>
            <a:pPr lvl="3"/>
            <a:r>
              <a:rPr lang="en-AU" dirty="0" smtClean="0"/>
              <a:t>Limit short LBT to 1% (down from 5%)</a:t>
            </a:r>
            <a:endParaRPr lang="en-AU" dirty="0"/>
          </a:p>
          <a:p>
            <a:pPr lvl="1"/>
            <a:r>
              <a:rPr lang="en-AU" b="1" dirty="0" smtClean="0"/>
              <a:t>Discussion</a:t>
            </a:r>
            <a:endParaRPr lang="en-AU" dirty="0"/>
          </a:p>
          <a:p>
            <a:pPr lvl="2"/>
            <a:r>
              <a:rPr lang="en-GB" dirty="0" smtClean="0"/>
              <a:t>There </a:t>
            </a:r>
            <a:r>
              <a:rPr lang="en-GB" dirty="0"/>
              <a:t>was no consensus on whether the proposed changes should be part of the </a:t>
            </a:r>
            <a:r>
              <a:rPr lang="en-GB" dirty="0" smtClean="0"/>
              <a:t>standard, but BRAN decided to ask 3GPP RAN1 for their perspective</a:t>
            </a:r>
            <a:endParaRPr lang="en-AU" dirty="0" smtClean="0"/>
          </a:p>
          <a:p>
            <a:pPr lvl="1"/>
            <a:r>
              <a:rPr lang="en-AU" b="1" dirty="0" smtClean="0"/>
              <a:t>Comment</a:t>
            </a:r>
          </a:p>
          <a:p>
            <a:pPr lvl="2"/>
            <a:r>
              <a:rPr lang="en-AU" dirty="0" smtClean="0"/>
              <a:t>There will be a proposal later in the agenda for IEEE 802.11 WG to send a supporting LS to 3GPP RAN1</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4193087637"/>
              </p:ext>
            </p:extLst>
          </p:nvPr>
        </p:nvGraphicFramePr>
        <p:xfrm>
          <a:off x="6858000" y="2362200"/>
          <a:ext cx="914400" cy="806450"/>
        </p:xfrm>
        <a:graphic>
          <a:graphicData uri="http://schemas.openxmlformats.org/presentationml/2006/ole">
            <mc:AlternateContent xmlns:mc="http://schemas.openxmlformats.org/markup-compatibility/2006">
              <mc:Choice xmlns:v="urn:schemas-microsoft-com:vml" Requires="v">
                <p:oleObj spid="_x0000_s33815"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6858000" y="2362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082142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sent 3GPP RAN1 a LS request for their perspective on the proposal to limit no/short LBT </a:t>
            </a:r>
            <a:endParaRPr lang="en-AU" dirty="0"/>
          </a:p>
        </p:txBody>
      </p:sp>
      <p:sp>
        <p:nvSpPr>
          <p:cNvPr id="3" name="Content Placeholder 2"/>
          <p:cNvSpPr>
            <a:spLocks noGrp="1"/>
          </p:cNvSpPr>
          <p:nvPr>
            <p:ph idx="1"/>
          </p:nvPr>
        </p:nvSpPr>
        <p:spPr/>
        <p:txBody>
          <a:bodyPr/>
          <a:lstStyle/>
          <a:p>
            <a:pPr lvl="1"/>
            <a:r>
              <a:rPr lang="en-AU" dirty="0"/>
              <a:t>ETSI BRAN </a:t>
            </a:r>
            <a:r>
              <a:rPr lang="en-AU" dirty="0" smtClean="0"/>
              <a:t>agreed to send </a:t>
            </a:r>
            <a:r>
              <a:rPr lang="en-AU" dirty="0"/>
              <a:t>3GPP RAN1 a LS </a:t>
            </a:r>
            <a:r>
              <a:rPr lang="en-AU" dirty="0" smtClean="0"/>
              <a:t>request as part of BRAN(18)100032r2 </a:t>
            </a:r>
            <a:r>
              <a:rPr lang="en-AU" dirty="0"/>
              <a:t>for </a:t>
            </a:r>
            <a:r>
              <a:rPr lang="en-AU" dirty="0" smtClean="0"/>
              <a:t>RAN1’s </a:t>
            </a:r>
            <a:r>
              <a:rPr lang="en-AU" dirty="0"/>
              <a:t>perspective on the proposal to limit no/short LBT </a:t>
            </a:r>
            <a:endParaRPr lang="en-GB" dirty="0" smtClean="0"/>
          </a:p>
          <a:p>
            <a:pPr lvl="2"/>
            <a:r>
              <a:rPr lang="en-GB" i="1" dirty="0" smtClean="0"/>
              <a:t>Finally </a:t>
            </a:r>
            <a:r>
              <a:rPr lang="en-GB" i="1" dirty="0"/>
              <a:t>TC BRAN wants to inform you that it had received a proposal (see BRAN(18)100006) </a:t>
            </a:r>
            <a:r>
              <a:rPr lang="en-GB" i="1" dirty="0" smtClean="0"/>
              <a:t>to</a:t>
            </a:r>
          </a:p>
          <a:p>
            <a:pPr lvl="3"/>
            <a:r>
              <a:rPr lang="en-GB" i="1" dirty="0" smtClean="0"/>
              <a:t>(1</a:t>
            </a:r>
            <a:r>
              <a:rPr lang="en-GB" i="1" dirty="0"/>
              <a:t>) ban the use of no LBT transmissions </a:t>
            </a:r>
            <a:r>
              <a:rPr lang="en-GB" i="1" dirty="0" smtClean="0"/>
              <a:t>and</a:t>
            </a:r>
          </a:p>
          <a:p>
            <a:pPr lvl="3"/>
            <a:r>
              <a:rPr lang="en-GB" i="1" dirty="0" smtClean="0"/>
              <a:t>(2</a:t>
            </a:r>
            <a:r>
              <a:rPr lang="en-GB" i="1" dirty="0"/>
              <a:t>) to restrict the use of short LBT transmissions so that it can only be used 1% of time rather than 5% as currently defined in the clause on Short Control Signalling </a:t>
            </a:r>
            <a:r>
              <a:rPr lang="en-GB" i="1" dirty="0" smtClean="0"/>
              <a:t>Transmissions</a:t>
            </a:r>
          </a:p>
          <a:p>
            <a:pPr lvl="2"/>
            <a:r>
              <a:rPr lang="en-GB" i="1" dirty="0" smtClean="0"/>
              <a:t>While </a:t>
            </a:r>
            <a:r>
              <a:rPr lang="en-GB" i="1" dirty="0"/>
              <a:t>there is no agreement in TC BRAN on these proposals, we would </a:t>
            </a:r>
            <a:r>
              <a:rPr lang="en-GB" i="1" dirty="0" smtClean="0"/>
              <a:t>appreciate </a:t>
            </a:r>
            <a:r>
              <a:rPr lang="en-GB" i="1" dirty="0"/>
              <a:t>3GPP’s feedback on these </a:t>
            </a:r>
            <a:r>
              <a:rPr lang="en-GB" i="1" dirty="0" smtClean="0"/>
              <a:t>proposals</a:t>
            </a:r>
          </a:p>
          <a:p>
            <a:pPr lvl="1"/>
            <a:r>
              <a:rPr lang="en-GB" dirty="0" smtClean="0"/>
              <a:t>The LS has been received by RAN1 and will be process next week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16501324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big picture: EN 301 893 is progressing well but further work is required to complete it satisfactorily</a:t>
            </a:r>
            <a:endParaRPr lang="en-AU" dirty="0"/>
          </a:p>
        </p:txBody>
      </p:sp>
      <p:sp>
        <p:nvSpPr>
          <p:cNvPr id="3" name="Content Placeholder 2"/>
          <p:cNvSpPr>
            <a:spLocks noGrp="1"/>
          </p:cNvSpPr>
          <p:nvPr>
            <p:ph idx="1"/>
          </p:nvPr>
        </p:nvSpPr>
        <p:spPr/>
        <p:txBody>
          <a:bodyPr/>
          <a:lstStyle/>
          <a:p>
            <a:pPr lvl="1"/>
            <a:r>
              <a:rPr lang="en-AU" dirty="0" smtClean="0"/>
              <a:t>The requirements in the proposed revised EN 301 893 should be acceptable to the 802.11 community as a way of promoting fair sharing in 5GHz in a technology neutral manner</a:t>
            </a:r>
          </a:p>
          <a:p>
            <a:pPr lvl="2"/>
            <a:r>
              <a:rPr lang="en-AU" dirty="0" smtClean="0"/>
              <a:t>It allows any technology (particularly 8021.11ax) to use the traditional ED/PD mechanism or the ED-only mechanism</a:t>
            </a:r>
          </a:p>
          <a:p>
            <a:pPr lvl="2"/>
            <a:r>
              <a:rPr lang="en-AU" dirty="0" smtClean="0"/>
              <a:t>It requires all technologies to use an EDCA-like exponential LBT sharing mechanism</a:t>
            </a:r>
          </a:p>
          <a:p>
            <a:pPr lvl="1"/>
            <a:r>
              <a:rPr lang="en-AU" dirty="0" smtClean="0"/>
              <a:t>There is still some polishing required of various requirements, but the most important work to be completed now is putting appropriate tests in place</a:t>
            </a:r>
          </a:p>
          <a:p>
            <a:pPr lvl="2"/>
            <a:r>
              <a:rPr lang="en-AU" dirty="0" smtClean="0"/>
              <a:t>Testing by declaration is no longer possible</a:t>
            </a:r>
          </a:p>
          <a:p>
            <a:pPr lvl="2"/>
            <a:r>
              <a:rPr lang="en-AU" dirty="0" smtClean="0"/>
              <a:t>Not everything can be tested, but a good set is probably required</a:t>
            </a:r>
          </a:p>
          <a:p>
            <a:pPr lvl="1"/>
            <a:r>
              <a:rPr lang="en-AU" dirty="0" smtClean="0"/>
              <a:t>Call to action: please get involved in completing EN 301 893 so we can avoid a long period of using Notified Bodies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1730151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has confirmed plans for at least some future meetings </a:t>
            </a:r>
            <a:endParaRPr lang="en-AU" dirty="0"/>
          </a:p>
        </p:txBody>
      </p:sp>
      <p:sp>
        <p:nvSpPr>
          <p:cNvPr id="3" name="Content Placeholder 2"/>
          <p:cNvSpPr>
            <a:spLocks noGrp="1"/>
          </p:cNvSpPr>
          <p:nvPr>
            <p:ph idx="1"/>
          </p:nvPr>
        </p:nvSpPr>
        <p:spPr/>
        <p:txBody>
          <a:bodyPr/>
          <a:lstStyle/>
          <a:p>
            <a:r>
              <a:rPr lang="en-GB" dirty="0" smtClean="0"/>
              <a:t>ETSI BRAN plans</a:t>
            </a:r>
          </a:p>
          <a:p>
            <a:pPr lvl="1"/>
            <a:r>
              <a:rPr lang="en-GB" dirty="0" smtClean="0"/>
              <a:t>G2M on “paused COT”</a:t>
            </a:r>
          </a:p>
          <a:p>
            <a:pPr lvl="2"/>
            <a:r>
              <a:rPr lang="en-GB" dirty="0" smtClean="0"/>
              <a:t>29 January 2018 - teleconference</a:t>
            </a:r>
            <a:endParaRPr lang="en-GB" dirty="0" smtClean="0"/>
          </a:p>
          <a:p>
            <a:pPr lvl="1"/>
            <a:r>
              <a:rPr lang="en-GB" dirty="0" smtClean="0"/>
              <a:t>BRAN #101</a:t>
            </a:r>
          </a:p>
          <a:p>
            <a:pPr lvl="2"/>
            <a:r>
              <a:rPr lang="en-GB" dirty="0" smtClean="0"/>
              <a:t>25 – 28 February 2019 – Sophia Antipolis</a:t>
            </a:r>
            <a:endParaRPr lang="en-AU" dirty="0"/>
          </a:p>
          <a:p>
            <a:pPr lvl="1"/>
            <a:r>
              <a:rPr lang="en-GB" dirty="0" smtClean="0"/>
              <a:t>BRAN #102</a:t>
            </a:r>
          </a:p>
          <a:p>
            <a:pPr lvl="2"/>
            <a:r>
              <a:rPr lang="en-GB" dirty="0" smtClean="0"/>
              <a:t>18 – 21 June 2019 – Sophia Antipolis</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62</a:t>
            </a:fld>
            <a:endParaRPr lang="en-US"/>
          </a:p>
        </p:txBody>
      </p:sp>
    </p:spTree>
    <p:extLst>
      <p:ext uri="{BB962C8B-B14F-4D97-AF65-F5344CB8AC3E}">
        <p14:creationId xmlns:p14="http://schemas.microsoft.com/office/powerpoint/2010/main" val="31809693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most recent 3GPP RAN1 meeting</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6824609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hear an update on coexistence relevant activities at the recent 3GPP RAN1 meeting</a:t>
            </a:r>
            <a:endParaRPr lang="en-AU" dirty="0"/>
          </a:p>
        </p:txBody>
      </p:sp>
      <p:sp>
        <p:nvSpPr>
          <p:cNvPr id="3" name="Content Placeholder 2"/>
          <p:cNvSpPr>
            <a:spLocks noGrp="1"/>
          </p:cNvSpPr>
          <p:nvPr>
            <p:ph idx="1"/>
          </p:nvPr>
        </p:nvSpPr>
        <p:spPr/>
        <p:txBody>
          <a:bodyPr/>
          <a:lstStyle/>
          <a:p>
            <a:pPr lvl="1"/>
            <a:r>
              <a:rPr lang="en-AU" dirty="0" smtClean="0"/>
              <a:t>The </a:t>
            </a:r>
            <a:r>
              <a:rPr lang="en-AU" dirty="0" err="1" smtClean="0"/>
              <a:t>Coex</a:t>
            </a:r>
            <a:r>
              <a:rPr lang="en-AU" dirty="0" smtClean="0"/>
              <a:t> SC may hear a status update … focused on coexistence issues of course!</a:t>
            </a:r>
          </a:p>
          <a:p>
            <a:pPr lvl="2"/>
            <a:r>
              <a:rPr lang="en-US" dirty="0" smtClean="0">
                <a:solidFill>
                  <a:srgbClr val="FF0000"/>
                </a:solidFill>
              </a:rPr>
              <a:t>tbc</a:t>
            </a:r>
          </a:p>
          <a:p>
            <a:pPr lvl="1"/>
            <a:r>
              <a:rPr lang="en-US" dirty="0" smtClean="0"/>
              <a:t>Possible topics include:</a:t>
            </a:r>
          </a:p>
          <a:p>
            <a:pPr lvl="2"/>
            <a:r>
              <a:rPr lang="en-AU" dirty="0" smtClean="0">
                <a:solidFill>
                  <a:srgbClr val="FF0000"/>
                </a:solidFill>
              </a:rPr>
              <a:t>Status of SI</a:t>
            </a:r>
          </a:p>
          <a:p>
            <a:pPr lvl="2"/>
            <a:r>
              <a:rPr lang="en-AU" dirty="0" smtClean="0">
                <a:solidFill>
                  <a:srgbClr val="FF0000"/>
                </a:solidFill>
              </a:rPr>
              <a:t>Plans for WI</a:t>
            </a:r>
          </a:p>
          <a:p>
            <a:pPr lvl="2"/>
            <a:r>
              <a:rPr lang="en-AU" dirty="0" smtClean="0">
                <a:solidFill>
                  <a:srgbClr val="FF0000"/>
                </a:solidFill>
              </a:rPr>
              <a:t>LS to 3GPP RAN about WI</a:t>
            </a:r>
            <a:endParaRPr lang="en-US" dirty="0" smtClean="0">
              <a:solidFill>
                <a:srgbClr val="FF0000"/>
              </a:solidFill>
            </a:endParaRPr>
          </a:p>
          <a:p>
            <a:pPr lvl="2"/>
            <a:endParaRPr lang="en-US" dirty="0" smtClean="0"/>
          </a:p>
          <a:p>
            <a:pPr lvl="2"/>
            <a:endParaRPr lang="en-AU" dirty="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1255624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have competed their </a:t>
            </a:r>
            <a:r>
              <a:rPr lang="en-GB" i="1" dirty="0"/>
              <a:t>Study on NR-based Access to Unlicensed Spectrum</a:t>
            </a:r>
            <a:endParaRPr lang="en-AU" dirty="0"/>
          </a:p>
        </p:txBody>
      </p:sp>
      <p:sp>
        <p:nvSpPr>
          <p:cNvPr id="3" name="Content Placeholder 2"/>
          <p:cNvSpPr>
            <a:spLocks noGrp="1"/>
          </p:cNvSpPr>
          <p:nvPr>
            <p:ph idx="1"/>
          </p:nvPr>
        </p:nvSpPr>
        <p:spPr/>
        <p:txBody>
          <a:bodyPr/>
          <a:lstStyle/>
          <a:p>
            <a:pPr lvl="1"/>
            <a:r>
              <a:rPr lang="en-AU" dirty="0" smtClean="0"/>
              <a:t>The SI report, </a:t>
            </a:r>
            <a:r>
              <a:rPr lang="en-GB" i="1" dirty="0"/>
              <a:t>Study on NR-based Access to Unlicensed </a:t>
            </a:r>
            <a:r>
              <a:rPr lang="en-GB" i="1" dirty="0" smtClean="0"/>
              <a:t>Spectrum, </a:t>
            </a:r>
            <a:r>
              <a:rPr lang="en-GB" dirty="0" smtClean="0"/>
              <a:t>has been completed by 3GPP RAN1 and forwarded to 3GPP RAN</a:t>
            </a:r>
          </a:p>
          <a:p>
            <a:pPr lvl="2"/>
            <a:r>
              <a:rPr lang="en-GB" dirty="0" smtClean="0"/>
              <a:t>See </a:t>
            </a:r>
            <a:r>
              <a:rPr lang="en-GB" dirty="0">
                <a:hlinkClick r:id="rId2"/>
              </a:rPr>
              <a:t>3GPP TR </a:t>
            </a:r>
            <a:r>
              <a:rPr lang="en-GB" dirty="0" smtClean="0">
                <a:hlinkClick r:id="rId2"/>
              </a:rPr>
              <a:t>38.889 </a:t>
            </a:r>
            <a:r>
              <a:rPr lang="en-GB" dirty="0">
                <a:hlinkClick r:id="rId2"/>
              </a:rPr>
              <a:t>V1.0.0</a:t>
            </a:r>
            <a:r>
              <a:rPr lang="en-GB" dirty="0"/>
              <a:t> </a:t>
            </a:r>
            <a:endParaRPr lang="en-GB" dirty="0" smtClean="0"/>
          </a:p>
          <a:p>
            <a:pPr lvl="1"/>
            <a:r>
              <a:rPr lang="en-GB" dirty="0" smtClean="0"/>
              <a:t>The report contains a lot of interesting and concerning information about 3GPP RAN1’s plans for coexistence with Wi-Fi, particularly in the 6GHz band</a:t>
            </a:r>
          </a:p>
          <a:p>
            <a:pPr lvl="2"/>
            <a:r>
              <a:rPr lang="en-GB" dirty="0" smtClean="0">
                <a:solidFill>
                  <a:srgbClr val="FF0000"/>
                </a:solidFill>
              </a:rPr>
              <a:t>We need someone to provide an analysis</a:t>
            </a:r>
          </a:p>
          <a:p>
            <a:pPr lvl="2"/>
            <a:r>
              <a:rPr lang="en-GB" dirty="0" smtClean="0">
                <a:solidFill>
                  <a:srgbClr val="FF0000"/>
                </a:solidFill>
              </a:rPr>
              <a:t>Volunteers?</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42451455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LS from RAN1/2 to RAN wrt the SI report was not particularly interesting …</a:t>
            </a:r>
            <a:endParaRPr lang="en-AU" dirty="0"/>
          </a:p>
        </p:txBody>
      </p:sp>
      <p:sp>
        <p:nvSpPr>
          <p:cNvPr id="3" name="Content Placeholder 2"/>
          <p:cNvSpPr>
            <a:spLocks noGrp="1"/>
          </p:cNvSpPr>
          <p:nvPr>
            <p:ph idx="1"/>
          </p:nvPr>
        </p:nvSpPr>
        <p:spPr/>
        <p:txBody>
          <a:bodyPr/>
          <a:lstStyle/>
          <a:p>
            <a:pPr lvl="1"/>
            <a:r>
              <a:rPr lang="en-AU" dirty="0" smtClean="0"/>
              <a:t>After competing the study item report, RAN1/2 forwarded it with a LS to RAN for their consideration</a:t>
            </a:r>
          </a:p>
          <a:p>
            <a:pPr lvl="1"/>
            <a:r>
              <a:rPr lang="en-AU" dirty="0" smtClean="0"/>
              <a:t>The LS is not particularly interesting …</a:t>
            </a:r>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
        <p:nvSpPr>
          <p:cNvPr id="6" name="Rectangle 5"/>
          <p:cNvSpPr/>
          <p:nvPr/>
        </p:nvSpPr>
        <p:spPr bwMode="auto">
          <a:xfrm>
            <a:off x="685799" y="3657600"/>
            <a:ext cx="7858125" cy="1905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600"/>
              </a:spcBef>
            </a:pPr>
            <a:r>
              <a:rPr lang="en-US" sz="1400" dirty="0">
                <a:latin typeface="+mj-lt"/>
              </a:rPr>
              <a:t>RAN1 and RAN2 completed the study on NR-based Access to Unlicensed Spectrum in RAN1 #95 and RAN2 #104. </a:t>
            </a:r>
            <a:endParaRPr lang="en-AU" sz="1400" dirty="0">
              <a:latin typeface="+mj-lt"/>
            </a:endParaRPr>
          </a:p>
          <a:p>
            <a:pPr>
              <a:spcBef>
                <a:spcPts val="600"/>
              </a:spcBef>
            </a:pPr>
            <a:r>
              <a:rPr lang="en-US" sz="1400" dirty="0">
                <a:latin typeface="+mj-lt"/>
              </a:rPr>
              <a:t>The study concludes [1] that modifying NR to operate in unlicensed spectrum in carrier aggregation (CA) with NR, dual connectivity (DC) with LTE or NR, stand-alone (SA), and SA with DL in unlicensed band and UL in licensed band scenarios is </a:t>
            </a:r>
            <a:r>
              <a:rPr lang="en-US" sz="1400" dirty="0" smtClean="0">
                <a:latin typeface="+mj-lt"/>
              </a:rPr>
              <a:t>feasible.</a:t>
            </a:r>
          </a:p>
          <a:p>
            <a:pPr>
              <a:spcBef>
                <a:spcPts val="600"/>
              </a:spcBef>
            </a:pPr>
            <a:r>
              <a:rPr lang="en-US" sz="1400" dirty="0" smtClean="0">
                <a:latin typeface="+mj-lt"/>
              </a:rPr>
              <a:t>RAN1</a:t>
            </a:r>
            <a:r>
              <a:rPr lang="en-US" sz="1400" dirty="0">
                <a:latin typeface="+mj-lt"/>
              </a:rPr>
              <a:t>, as the leading WG for the NR-U SI, would recommend RAN to proceed with the approval of a corresponding WI in accordance with the conclusions in the attached TR.</a:t>
            </a:r>
            <a:endParaRPr kumimoji="0" lang="en-AU" sz="1400" b="0" i="0" u="none" strike="noStrike" cap="none" normalizeH="0" baseline="0" dirty="0" smtClean="0">
              <a:ln>
                <a:noFill/>
              </a:ln>
              <a:solidFill>
                <a:schemeClr val="tx1"/>
              </a:solidFill>
              <a:effectLst/>
              <a:latin typeface="+mj-lt"/>
            </a:endParaRPr>
          </a:p>
        </p:txBody>
      </p:sp>
      <p:sp>
        <p:nvSpPr>
          <p:cNvPr id="9" name="Rectangle 8"/>
          <p:cNvSpPr/>
          <p:nvPr/>
        </p:nvSpPr>
        <p:spPr bwMode="auto">
          <a:xfrm>
            <a:off x="685799" y="3352800"/>
            <a:ext cx="7858125" cy="3048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eaLnBrk="0" hangingPunct="0"/>
            <a:r>
              <a:rPr lang="en-AU" sz="1400" b="1" dirty="0" smtClean="0">
                <a:latin typeface="+mj-lt"/>
              </a:rPr>
              <a:t>Fina</a:t>
            </a:r>
            <a:r>
              <a:rPr lang="en-AU" sz="1400" b="1" dirty="0">
                <a:latin typeface="+mj-lt"/>
              </a:rPr>
              <a:t>l</a:t>
            </a:r>
            <a:r>
              <a:rPr lang="en-AU" sz="1400" b="1" dirty="0" smtClean="0">
                <a:latin typeface="+mj-lt"/>
              </a:rPr>
              <a:t> </a:t>
            </a:r>
            <a:r>
              <a:rPr lang="en-AU" sz="1400" b="1" dirty="0">
                <a:latin typeface="+mj-lt"/>
              </a:rPr>
              <a:t>version of RAN1 LS to RAN</a:t>
            </a:r>
          </a:p>
        </p:txBody>
      </p:sp>
    </p:spTree>
    <p:extLst>
      <p:ext uri="{BB962C8B-B14F-4D97-AF65-F5344CB8AC3E}">
        <p14:creationId xmlns:p14="http://schemas.microsoft.com/office/powerpoint/2010/main" val="23213567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except what was removed in the final editing cycle</a:t>
            </a:r>
            <a:endParaRPr lang="en-AU" dirty="0"/>
          </a:p>
        </p:txBody>
      </p:sp>
      <p:sp>
        <p:nvSpPr>
          <p:cNvPr id="3" name="Content Placeholder 2"/>
          <p:cNvSpPr>
            <a:spLocks noGrp="1"/>
          </p:cNvSpPr>
          <p:nvPr>
            <p:ph idx="1"/>
          </p:nvPr>
        </p:nvSpPr>
        <p:spPr/>
        <p:txBody>
          <a:bodyPr/>
          <a:lstStyle/>
          <a:p>
            <a:pPr lvl="1"/>
            <a:r>
              <a:rPr lang="en-AU" dirty="0" smtClean="0"/>
              <a:t>The really interesting edit was what was removed at the last moment …</a:t>
            </a:r>
          </a:p>
          <a:p>
            <a:pPr lvl="1"/>
            <a:endParaRPr lang="en-AU" dirty="0"/>
          </a:p>
          <a:p>
            <a:pPr lvl="1"/>
            <a:endParaRPr lang="en-AU" dirty="0" smtClean="0"/>
          </a:p>
          <a:p>
            <a:pPr lvl="1"/>
            <a:endParaRPr lang="en-AU" dirty="0"/>
          </a:p>
          <a:p>
            <a:pPr lvl="1"/>
            <a:endParaRPr lang="en-AU" dirty="0" smtClean="0"/>
          </a:p>
          <a:p>
            <a:pPr lvl="1"/>
            <a:endParaRPr lang="en-AU" dirty="0"/>
          </a:p>
          <a:p>
            <a:pPr lvl="1"/>
            <a:endParaRPr lang="en-AU" dirty="0" smtClean="0"/>
          </a:p>
          <a:p>
            <a:pPr lvl="1"/>
            <a:r>
              <a:rPr lang="en-AU" dirty="0" smtClean="0"/>
              <a:t>Does this mean that there is not coexistence, even in the 5GHz band …</a:t>
            </a:r>
          </a:p>
          <a:p>
            <a:pPr lvl="1"/>
            <a:r>
              <a:rPr lang="en-AU" dirty="0" smtClean="0"/>
              <a:t>… or is that too much of a conspiracy theory! </a:t>
            </a:r>
            <a:r>
              <a:rPr lang="en-AU" dirty="0" smtClean="0">
                <a:sym typeface="Wingdings" panose="05000000000000000000" pitchFamily="2" charset="2"/>
              </a:rPr>
              <a:t></a:t>
            </a:r>
            <a:endParaRPr lang="en-AU" dirty="0" smtClean="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
        <p:nvSpPr>
          <p:cNvPr id="7" name="Rectangle 6"/>
          <p:cNvSpPr/>
          <p:nvPr/>
        </p:nvSpPr>
        <p:spPr bwMode="auto">
          <a:xfrm>
            <a:off x="685799" y="2819400"/>
            <a:ext cx="7858125" cy="1905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300"/>
              </a:spcBef>
            </a:pPr>
            <a:r>
              <a:rPr lang="en-US" sz="1400" dirty="0">
                <a:latin typeface="+mj-lt"/>
              </a:rPr>
              <a:t>RAN1 completed the study on NR-based Access to Unlicensed Spectrum in RAN1 #95. </a:t>
            </a:r>
            <a:r>
              <a:rPr lang="en-US" sz="1400" dirty="0" smtClean="0">
                <a:latin typeface="+mj-lt"/>
              </a:rPr>
              <a:t/>
            </a:r>
            <a:br>
              <a:rPr lang="en-US" sz="1400" dirty="0" smtClean="0">
                <a:latin typeface="+mj-lt"/>
              </a:rPr>
            </a:br>
            <a:endParaRPr lang="en-AU" sz="1400" dirty="0">
              <a:latin typeface="+mj-lt"/>
            </a:endParaRPr>
          </a:p>
          <a:p>
            <a:pPr>
              <a:spcBef>
                <a:spcPts val="300"/>
              </a:spcBef>
            </a:pPr>
            <a:r>
              <a:rPr lang="en-US" sz="1400" dirty="0">
                <a:latin typeface="+mj-lt"/>
              </a:rPr>
              <a:t>The study concludes [1] that it is feasible to modify NR to operate in unlicensed spectrum in carrier aggregation (CA) with NR, dual connectivity (DC) with LTE or NR, stand-alone (SA), and SA with DL in unlicensed band and UL in licensed band </a:t>
            </a:r>
            <a:r>
              <a:rPr lang="en-US" sz="1400" dirty="0" smtClean="0">
                <a:latin typeface="+mj-lt"/>
              </a:rPr>
              <a:t>scenarios, </a:t>
            </a:r>
            <a:r>
              <a:rPr lang="en-US" sz="1400" dirty="0">
                <a:solidFill>
                  <a:srgbClr val="FF0000"/>
                </a:solidFill>
                <a:latin typeface="+mj-lt"/>
              </a:rPr>
              <a:t>while demonstrating fair coexistence with </a:t>
            </a:r>
            <a:r>
              <a:rPr lang="en-US" sz="1400" dirty="0" err="1">
                <a:solidFill>
                  <a:srgbClr val="FF0000"/>
                </a:solidFill>
                <a:latin typeface="+mj-lt"/>
              </a:rPr>
              <a:t>WiFi</a:t>
            </a:r>
            <a:r>
              <a:rPr lang="en-US" sz="1400" dirty="0">
                <a:solidFill>
                  <a:srgbClr val="FF0000"/>
                </a:solidFill>
                <a:latin typeface="+mj-lt"/>
              </a:rPr>
              <a:t> technologies that are already deployed in unlicensed </a:t>
            </a:r>
            <a:r>
              <a:rPr lang="en-US" sz="1400" dirty="0" smtClean="0">
                <a:solidFill>
                  <a:srgbClr val="FF0000"/>
                </a:solidFill>
                <a:latin typeface="+mj-lt"/>
              </a:rPr>
              <a:t>bands</a:t>
            </a:r>
            <a:endParaRPr lang="en-AU" sz="1400" dirty="0">
              <a:solidFill>
                <a:srgbClr val="FF0000"/>
              </a:solidFill>
              <a:latin typeface="+mj-lt"/>
            </a:endParaRPr>
          </a:p>
          <a:p>
            <a:pPr>
              <a:spcBef>
                <a:spcPts val="300"/>
              </a:spcBef>
            </a:pPr>
            <a:r>
              <a:rPr lang="en-US" sz="1400" dirty="0">
                <a:latin typeface="+mj-lt"/>
              </a:rPr>
              <a:t>RAN1, as the leading WG for the NR-U SI, sees no issue with proceeding with the corresponding WI. </a:t>
            </a:r>
            <a:endParaRPr lang="en-AU" sz="1400" dirty="0">
              <a:latin typeface="+mj-lt"/>
            </a:endParaRPr>
          </a:p>
        </p:txBody>
      </p:sp>
      <p:sp>
        <p:nvSpPr>
          <p:cNvPr id="8" name="Rectangle 7"/>
          <p:cNvSpPr/>
          <p:nvPr/>
        </p:nvSpPr>
        <p:spPr bwMode="auto">
          <a:xfrm>
            <a:off x="685799" y="2514600"/>
            <a:ext cx="7858125" cy="3048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smtClean="0">
                <a:ln>
                  <a:noFill/>
                </a:ln>
                <a:solidFill>
                  <a:schemeClr val="tx1"/>
                </a:solidFill>
                <a:effectLst/>
                <a:latin typeface="+mj-lt"/>
              </a:rPr>
              <a:t>Previous version of RAN1 LS to RAN</a:t>
            </a:r>
          </a:p>
        </p:txBody>
      </p:sp>
    </p:spTree>
    <p:extLst>
      <p:ext uri="{BB962C8B-B14F-4D97-AF65-F5344CB8AC3E}">
        <p14:creationId xmlns:p14="http://schemas.microsoft.com/office/powerpoint/2010/main" val="22058440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 NR-U WI is following LAA established principles in 5 GHz band</a:t>
            </a:r>
            <a:endParaRPr lang="en-AU" dirty="0"/>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NR-U coexistence in the 5GHz band should follow the same principles as used for LAA coexistence</a:t>
            </a:r>
            <a:endParaRPr lang="en-US" dirty="0">
              <a:sym typeface="Wingdings" panose="05000000000000000000" pitchFamily="2" charset="2"/>
            </a:endParaRPr>
          </a:p>
          <a:p>
            <a:pPr lvl="2"/>
            <a:r>
              <a:rPr lang="en-GB" i="1" dirty="0" smtClean="0"/>
              <a:t>In </a:t>
            </a:r>
            <a:r>
              <a:rPr lang="en-GB" i="1" dirty="0"/>
              <a:t>the 5 GHz band, the NR-U design should enable fair coexistence between already deployed Wi-Fi generations and NR-U, between NR-U and LTE-LAA, and between different NR-U </a:t>
            </a:r>
            <a:r>
              <a:rPr lang="en-GB" i="1" dirty="0" smtClean="0"/>
              <a:t>systems</a:t>
            </a:r>
          </a:p>
          <a:p>
            <a:pPr lvl="2"/>
            <a:r>
              <a:rPr lang="en-GB" i="1" dirty="0" smtClean="0"/>
              <a:t>NR-U </a:t>
            </a:r>
            <a:r>
              <a:rPr lang="en-GB" i="1" dirty="0"/>
              <a:t>should not impact already deployed Wi-Fi generations more than an additional Wi-Fi network of the same generation on the same </a:t>
            </a:r>
            <a:r>
              <a:rPr lang="en-GB" i="1" dirty="0" smtClean="0"/>
              <a:t>carrier</a:t>
            </a:r>
          </a:p>
          <a:p>
            <a:pPr lvl="2"/>
            <a:r>
              <a:rPr lang="en-GB" i="1" dirty="0"/>
              <a:t>T</a:t>
            </a:r>
            <a:r>
              <a:rPr lang="en-GB" i="1" dirty="0" smtClean="0"/>
              <a:t>his </a:t>
            </a:r>
            <a:r>
              <a:rPr lang="en-GB" i="1" dirty="0"/>
              <a:t>should be ensured by following the recommendations on channel access in line with agreements from the NR-U study item (TR 38.889, Section 7.2.1.3.1).</a:t>
            </a:r>
            <a:endParaRPr lang="en-AU" i="1" dirty="0"/>
          </a:p>
          <a:p>
            <a:pPr lvl="1"/>
            <a:r>
              <a:rPr lang="en-GB" dirty="0" smtClean="0"/>
              <a:t>Therefore there is probably limited concern in relation to 5Ghz band coexistence</a:t>
            </a:r>
          </a:p>
          <a:p>
            <a:pPr lvl="2"/>
            <a:r>
              <a:rPr lang="en-GB" dirty="0" smtClean="0"/>
              <a:t>Any problem are likely to be common to LAA and NR-U</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547046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appears the NR-U WI </a:t>
            </a:r>
            <a:r>
              <a:rPr lang="en-AU" dirty="0" smtClean="0"/>
              <a:t>may be less tied to </a:t>
            </a:r>
            <a:r>
              <a:rPr lang="en-AU" dirty="0"/>
              <a:t>LAA established principles in </a:t>
            </a:r>
            <a:r>
              <a:rPr lang="en-AU" dirty="0" smtClean="0"/>
              <a:t>the 6 GHz </a:t>
            </a:r>
            <a:r>
              <a:rPr lang="en-AU" dirty="0"/>
              <a:t>band</a:t>
            </a:r>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the 6GHz band may be treated differently from the 5GHz band</a:t>
            </a:r>
          </a:p>
          <a:p>
            <a:pPr lvl="2"/>
            <a:r>
              <a:rPr lang="en-GB" i="1" dirty="0" smtClean="0"/>
              <a:t>In </a:t>
            </a:r>
            <a:r>
              <a:rPr lang="en-GB" i="1" dirty="0"/>
              <a:t>the 6 GHz band, the channel access mechanism for NR-U will use, at least, energy detection as part of the coexistence mechanism for enabling coexistence amongst RATs including at least NR-U, [LTE-LAA], and </a:t>
            </a:r>
            <a:r>
              <a:rPr lang="en-GB" i="1" dirty="0" smtClean="0"/>
              <a:t>Wi-Fi</a:t>
            </a:r>
          </a:p>
          <a:p>
            <a:pPr lvl="2"/>
            <a:r>
              <a:rPr lang="en-GB" i="1" dirty="0" smtClean="0"/>
              <a:t>Extensions </a:t>
            </a:r>
            <a:r>
              <a:rPr lang="en-GB" i="1" dirty="0"/>
              <a:t>are to be discussed in line with the framework on channel access as captured in the TR 38.889, Section 7.2.1.2 (i.e., </a:t>
            </a:r>
            <a:r>
              <a:rPr lang="en-GB" i="1" dirty="0" err="1"/>
              <a:t>WiFi</a:t>
            </a:r>
            <a:r>
              <a:rPr lang="en-GB" i="1" dirty="0"/>
              <a:t> 11a/11ax preamble, existing NR signal with potential enhancements, existing NR channel with potential enhancements) and, if agreed, the corresponding 3GPP specification impact, if any, should be addressed. </a:t>
            </a:r>
            <a:endParaRPr lang="en-AU" i="1" dirty="0"/>
          </a:p>
          <a:p>
            <a:pPr lvl="2"/>
            <a:r>
              <a:rPr lang="en-GB" i="1" dirty="0"/>
              <a:t>If extensions for 6 GHz are agreed, their applicability for 5GHz is to be discussed. </a:t>
            </a:r>
            <a:endParaRPr lang="en-AU" i="1" dirty="0"/>
          </a:p>
          <a:p>
            <a:pPr lvl="2"/>
            <a:r>
              <a:rPr lang="en-GB" i="1" dirty="0"/>
              <a:t>Conclusions on the extensions, if any, is targeted for RAN#83. </a:t>
            </a:r>
            <a:endParaRPr lang="en-AU" i="1" dirty="0"/>
          </a:p>
          <a:p>
            <a:pPr lvl="1"/>
            <a:r>
              <a:rPr lang="en-AU" dirty="0" smtClean="0"/>
              <a:t>In particular, there is likely to be discussion of coexistence related extensions – and/but they will be decided very soon and so we will need to watch!</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7057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agenda for St Louis</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Scope of IEEE 802.11 Coexistence </a:t>
            </a:r>
            <a:r>
              <a:rPr lang="en-AU" dirty="0" smtClean="0"/>
              <a:t>SC (a reminder)</a:t>
            </a:r>
          </a:p>
          <a:p>
            <a:pPr lvl="2"/>
            <a:r>
              <a:rPr lang="en-AU" dirty="0" smtClean="0"/>
              <a:t>Preparation for Coexistence Workshop</a:t>
            </a:r>
          </a:p>
          <a:p>
            <a:pPr lvl="3"/>
            <a:r>
              <a:rPr lang="en-AU" dirty="0"/>
              <a:t>Discuss LS to 3GPP RAN and others with details of </a:t>
            </a:r>
            <a:r>
              <a:rPr lang="en-AU" dirty="0" smtClean="0"/>
              <a:t>workshop</a:t>
            </a:r>
          </a:p>
          <a:p>
            <a:pPr lvl="3"/>
            <a:r>
              <a:rPr lang="en-AU" dirty="0" smtClean="0"/>
              <a:t>Discuss possible agenda topics</a:t>
            </a:r>
          </a:p>
          <a:p>
            <a:pPr lvl="3"/>
            <a:r>
              <a:rPr lang="en-AU" dirty="0" smtClean="0"/>
              <a:t>Issue call for speakers (from 3GPP &amp; IEEE 802)</a:t>
            </a:r>
          </a:p>
          <a:p>
            <a:pPr lvl="3"/>
            <a:r>
              <a:rPr lang="en-AU" dirty="0" smtClean="0"/>
              <a:t>…</a:t>
            </a:r>
          </a:p>
          <a:p>
            <a:pPr lvl="2"/>
            <a:r>
              <a:rPr lang="en-AU" dirty="0" smtClean="0"/>
              <a:t>Relationships</a:t>
            </a:r>
          </a:p>
          <a:p>
            <a:pPr lvl="3">
              <a:defRPr/>
            </a:pPr>
            <a:r>
              <a:rPr lang="en-AU" dirty="0"/>
              <a:t>Review </a:t>
            </a:r>
            <a:r>
              <a:rPr lang="en-AU" dirty="0" smtClean="0"/>
              <a:t>of recent </a:t>
            </a:r>
            <a:r>
              <a:rPr lang="en-AU" dirty="0"/>
              <a:t>ETSI BRAN </a:t>
            </a:r>
            <a:r>
              <a:rPr lang="en-AU" dirty="0" smtClean="0"/>
              <a:t>meeting</a:t>
            </a:r>
            <a:endParaRPr lang="en-AU" dirty="0"/>
          </a:p>
          <a:p>
            <a:pPr lvl="3"/>
            <a:r>
              <a:rPr lang="en-AU" dirty="0" smtClean="0"/>
              <a:t>Review </a:t>
            </a:r>
            <a:r>
              <a:rPr lang="en-AU" dirty="0"/>
              <a:t>recent 3GPP RAN1 </a:t>
            </a:r>
            <a:r>
              <a:rPr lang="en-AU" dirty="0" smtClean="0"/>
              <a:t>activities</a:t>
            </a:r>
          </a:p>
          <a:p>
            <a:pPr lvl="3"/>
            <a:r>
              <a:rPr lang="en-AU" dirty="0"/>
              <a:t>Discuss response from 3GPP RAN4 to </a:t>
            </a:r>
            <a:r>
              <a:rPr lang="en-AU" dirty="0" smtClean="0"/>
              <a:t>LS</a:t>
            </a:r>
            <a:endParaRPr lang="en-AU" dirty="0"/>
          </a:p>
          <a:p>
            <a:pPr lvl="3"/>
            <a:r>
              <a:rPr lang="en-AU" dirty="0" smtClean="0"/>
              <a:t>…</a:t>
            </a:r>
          </a:p>
          <a:p>
            <a:pPr lvl="2"/>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49530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i="1" dirty="0" smtClean="0">
                <a:solidFill>
                  <a:srgbClr val="FF0000"/>
                </a:solidFill>
              </a:rPr>
              <a:t>Liaisons</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13532038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US" dirty="0" smtClean="0"/>
              <a:t>The 802.11 WG Chair has suggested we also potentially use alternatives to the Workshop in meantime</a:t>
            </a:r>
            <a:endParaRPr lang="en-AU" dirty="0"/>
          </a:p>
        </p:txBody>
      </p:sp>
      <p:sp>
        <p:nvSpPr>
          <p:cNvPr id="3" name="Content Placeholder 2"/>
          <p:cNvSpPr>
            <a:spLocks noGrp="1"/>
          </p:cNvSpPr>
          <p:nvPr>
            <p:ph idx="1"/>
          </p:nvPr>
        </p:nvSpPr>
        <p:spPr/>
        <p:txBody>
          <a:bodyPr/>
          <a:lstStyle/>
          <a:p>
            <a:pPr lvl="1"/>
            <a:r>
              <a:rPr lang="en-US" dirty="0" smtClean="0"/>
              <a:t>The 802.11 WG Chair writes</a:t>
            </a:r>
          </a:p>
          <a:p>
            <a:pPr lvl="2"/>
            <a:r>
              <a:rPr lang="en-GB" i="1" dirty="0"/>
              <a:t>Given that the 3GPP folks are not interested in formally meeting </a:t>
            </a:r>
            <a:r>
              <a:rPr lang="en-GB" i="1" dirty="0" smtClean="0"/>
              <a:t>before </a:t>
            </a:r>
            <a:r>
              <a:rPr lang="en-GB" i="1" dirty="0"/>
              <a:t>June, I’d like to explore additional alternatives in addition to the </a:t>
            </a:r>
            <a:r>
              <a:rPr lang="en-GB" i="1" dirty="0" err="1"/>
              <a:t>coex</a:t>
            </a:r>
            <a:r>
              <a:rPr lang="en-GB" i="1" dirty="0"/>
              <a:t> workshop that we can </a:t>
            </a:r>
            <a:r>
              <a:rPr lang="en-GB" i="1" dirty="0" smtClean="0"/>
              <a:t>work </a:t>
            </a:r>
            <a:r>
              <a:rPr lang="en-GB" i="1" dirty="0"/>
              <a:t>on in the </a:t>
            </a:r>
            <a:r>
              <a:rPr lang="en-GB" i="1" dirty="0" smtClean="0"/>
              <a:t>meantime.</a:t>
            </a:r>
          </a:p>
          <a:p>
            <a:pPr lvl="2"/>
            <a:r>
              <a:rPr lang="en-GB" i="1" dirty="0" smtClean="0"/>
              <a:t>For </a:t>
            </a:r>
            <a:r>
              <a:rPr lang="en-GB" i="1" dirty="0"/>
              <a:t>example, liaisons from 802.11 for information, off-line </a:t>
            </a:r>
            <a:r>
              <a:rPr lang="en-GB" i="1" dirty="0" smtClean="0"/>
              <a:t>meetings with </a:t>
            </a:r>
            <a:r>
              <a:rPr lang="en-GB" i="1" dirty="0"/>
              <a:t>specific stakeholders.</a:t>
            </a:r>
            <a:endParaRPr lang="en-AU" i="1" dirty="0"/>
          </a:p>
          <a:p>
            <a:pPr lvl="2"/>
            <a:r>
              <a:rPr lang="en-GB" i="1" dirty="0"/>
              <a:t> </a:t>
            </a:r>
            <a:r>
              <a:rPr lang="en-GB" i="1" dirty="0" smtClean="0"/>
              <a:t>Content </a:t>
            </a:r>
            <a:r>
              <a:rPr lang="en-GB" i="1" dirty="0"/>
              <a:t>and topics of discussion: </a:t>
            </a:r>
            <a:endParaRPr lang="en-AU" i="1" dirty="0"/>
          </a:p>
          <a:p>
            <a:pPr lvl="3"/>
            <a:r>
              <a:rPr lang="en-GB" i="1" dirty="0"/>
              <a:t>Summary of current 6GHZ regulatory status</a:t>
            </a:r>
            <a:endParaRPr lang="en-AU" i="1" dirty="0"/>
          </a:p>
          <a:p>
            <a:pPr lvl="3"/>
            <a:r>
              <a:rPr lang="en-GB" i="1" dirty="0" err="1"/>
              <a:t>Coex</a:t>
            </a:r>
            <a:r>
              <a:rPr lang="en-GB" i="1" dirty="0"/>
              <a:t> mechanism alternatives – e.g. 802.11a preamble, technical advantages and benefits</a:t>
            </a:r>
            <a:endParaRPr lang="en-AU" i="1" dirty="0"/>
          </a:p>
          <a:p>
            <a:pPr lvl="3"/>
            <a:r>
              <a:rPr lang="en-GB" i="1" dirty="0"/>
              <a:t>Evaluation criteria for determining </a:t>
            </a:r>
            <a:r>
              <a:rPr lang="en-GB" i="1" dirty="0" err="1"/>
              <a:t>coex</a:t>
            </a:r>
            <a:r>
              <a:rPr lang="en-GB" i="1" dirty="0"/>
              <a:t> mechanism</a:t>
            </a:r>
            <a:endParaRPr lang="en-AU" i="1" dirty="0"/>
          </a:p>
          <a:p>
            <a:pPr lvl="3"/>
            <a:r>
              <a:rPr lang="en-GB" i="1" dirty="0"/>
              <a:t>Other?</a:t>
            </a:r>
            <a:endParaRPr lang="en-AU" i="1" dirty="0"/>
          </a:p>
          <a:p>
            <a:pPr lvl="1"/>
            <a:r>
              <a:rPr lang="en-GB" dirty="0"/>
              <a:t> </a:t>
            </a:r>
            <a:r>
              <a:rPr lang="en-GB" dirty="0" smtClean="0"/>
              <a:t>In recent times we have avoided Liaison ping pong …</a:t>
            </a:r>
          </a:p>
          <a:p>
            <a:pPr lvl="1"/>
            <a:r>
              <a:rPr lang="en-US" dirty="0" smtClean="0"/>
              <a:t>… but maybe it is time to start again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0142707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 SC will consider proposal for a LS related to no/short LBT</a:t>
            </a:r>
            <a:endParaRPr lang="en-AU" dirty="0"/>
          </a:p>
        </p:txBody>
      </p:sp>
      <p:sp>
        <p:nvSpPr>
          <p:cNvPr id="3" name="Content Placeholder 2"/>
          <p:cNvSpPr>
            <a:spLocks noGrp="1"/>
          </p:cNvSpPr>
          <p:nvPr>
            <p:ph idx="1"/>
          </p:nvPr>
        </p:nvSpPr>
        <p:spPr/>
        <p:txBody>
          <a:bodyPr/>
          <a:lstStyle/>
          <a:p>
            <a:pPr lvl="1"/>
            <a:r>
              <a:rPr lang="en-AU" dirty="0" smtClean="0"/>
              <a:t>There is a proposal for a LS in relation to the increased use of short LBT or no LBT by NR-U</a:t>
            </a:r>
          </a:p>
          <a:p>
            <a:pPr lvl="2"/>
            <a:r>
              <a:rPr lang="en-AU" dirty="0" smtClean="0"/>
              <a:t>See </a:t>
            </a:r>
            <a:r>
              <a:rPr lang="en-AU" dirty="0" smtClean="0">
                <a:hlinkClick r:id="rId2"/>
              </a:rPr>
              <a:t>11-19-0063-01</a:t>
            </a:r>
            <a:endParaRPr lang="en-AU" dirty="0" smtClean="0"/>
          </a:p>
          <a:p>
            <a:pPr lvl="1"/>
            <a:r>
              <a:rPr lang="en-AU" dirty="0" smtClean="0"/>
              <a:t>Possible motion</a:t>
            </a:r>
            <a:endParaRPr lang="en-AU" dirty="0"/>
          </a:p>
          <a:p>
            <a:pPr lvl="2"/>
            <a:r>
              <a:rPr lang="en-AU" i="1" dirty="0" smtClean="0"/>
              <a:t>The IEEE 802.11 Coexistence SC recommends to the IEEE 802.11 WG that the contents of </a:t>
            </a:r>
            <a:r>
              <a:rPr lang="en-AU" i="1" dirty="0" smtClean="0">
                <a:hlinkClick r:id="rId2"/>
              </a:rPr>
              <a:t>11-19-0063-01</a:t>
            </a:r>
            <a:r>
              <a:rPr lang="en-AU" i="1" dirty="0" smtClean="0"/>
              <a:t> be sent to 3GPP RAN1 as a Liaison Statement</a:t>
            </a:r>
          </a:p>
          <a:p>
            <a:pPr lvl="2"/>
            <a:r>
              <a:rPr lang="en-AU" dirty="0" smtClean="0"/>
              <a:t>Moved</a:t>
            </a:r>
          </a:p>
          <a:p>
            <a:pPr lvl="2"/>
            <a:r>
              <a:rPr lang="en-AU" dirty="0" smtClean="0"/>
              <a:t>Seconded</a:t>
            </a:r>
            <a:endParaRPr lang="en-AU" dirty="0"/>
          </a:p>
          <a:p>
            <a:pPr lvl="1"/>
            <a:endParaRPr lang="en-AU" dirty="0" smtClean="0"/>
          </a:p>
          <a:p>
            <a:pPr lvl="2"/>
            <a:endParaRPr lang="en-AU"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7064736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LS to RAN4</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8061235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sent an LS to 3GPP RAN4 out of San Diego</a:t>
            </a:r>
            <a:endParaRPr lang="en-AU" dirty="0"/>
          </a:p>
        </p:txBody>
      </p:sp>
      <p:sp>
        <p:nvSpPr>
          <p:cNvPr id="3" name="Content Placeholder 2"/>
          <p:cNvSpPr>
            <a:spLocks noGrp="1"/>
          </p:cNvSpPr>
          <p:nvPr>
            <p:ph idx="1"/>
          </p:nvPr>
        </p:nvSpPr>
        <p:spPr/>
        <p:txBody>
          <a:bodyPr/>
          <a:lstStyle/>
          <a:p>
            <a:pPr lvl="1"/>
            <a:r>
              <a:rPr lang="en-AU" dirty="0" smtClean="0"/>
              <a:t>During our San Diego meeting (July 2018), an apparent contradiction between RAN1/2 and RAN4 specs was highlighted, with a potential adverse affect on 802.11 operation</a:t>
            </a:r>
          </a:p>
          <a:p>
            <a:pPr lvl="1"/>
            <a:r>
              <a:rPr lang="en-AU" dirty="0" smtClean="0"/>
              <a:t>A proposal to send a LS was approved</a:t>
            </a:r>
            <a:endParaRPr lang="en-US" dirty="0" smtClean="0"/>
          </a:p>
          <a:p>
            <a:pPr lvl="2"/>
            <a:r>
              <a:rPr lang="en-US" i="1" dirty="0" smtClean="0"/>
              <a:t>The IEEE 802 </a:t>
            </a:r>
            <a:r>
              <a:rPr lang="en-US" i="1" dirty="0" err="1" smtClean="0"/>
              <a:t>Coex</a:t>
            </a:r>
            <a:r>
              <a:rPr lang="en-US" i="1" dirty="0" smtClean="0"/>
              <a:t> SC recommends to IEEE 802.11 WG that the contents of </a:t>
            </a:r>
            <a:r>
              <a:rPr lang="en-US" i="1" dirty="0" smtClean="0">
                <a:hlinkClick r:id="rId3"/>
              </a:rPr>
              <a:t>18-11-1305r0</a:t>
            </a:r>
            <a:r>
              <a:rPr lang="en-US" i="1" dirty="0" smtClean="0"/>
              <a:t> be sent to 3GPP RAN4 as a Liaison Statement</a:t>
            </a:r>
            <a:endParaRPr lang="en-US" i="1" dirty="0"/>
          </a:p>
          <a:p>
            <a:pPr lvl="2"/>
            <a:r>
              <a:rPr lang="en-AU" dirty="0" smtClean="0"/>
              <a:t>Moved: Sindhu</a:t>
            </a:r>
          </a:p>
          <a:p>
            <a:pPr lvl="2"/>
            <a:r>
              <a:rPr lang="en-AU" dirty="0" smtClean="0"/>
              <a:t>Seconded: Jim P</a:t>
            </a:r>
          </a:p>
          <a:p>
            <a:pPr lvl="2"/>
            <a:r>
              <a:rPr lang="en-AU" dirty="0" smtClean="0"/>
              <a:t>22/0/8</a:t>
            </a:r>
          </a:p>
          <a:p>
            <a:pPr lvl="1"/>
            <a:r>
              <a:rPr lang="en-AU" dirty="0" smtClean="0"/>
              <a:t>Ultimately the following was sent</a:t>
            </a:r>
          </a:p>
          <a:p>
            <a:pPr lvl="2"/>
            <a:r>
              <a:rPr lang="en-AU" dirty="0" smtClean="0"/>
              <a:t>See embedded</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992188825"/>
              </p:ext>
            </p:extLst>
          </p:nvPr>
        </p:nvGraphicFramePr>
        <p:xfrm>
          <a:off x="4435475" y="4800600"/>
          <a:ext cx="914400" cy="806450"/>
        </p:xfrm>
        <a:graphic>
          <a:graphicData uri="http://schemas.openxmlformats.org/presentationml/2006/ole">
            <mc:AlternateContent xmlns:mc="http://schemas.openxmlformats.org/markup-compatibility/2006">
              <mc:Choice xmlns:v="urn:schemas-microsoft-com:vml" Requires="v">
                <p:oleObj spid="_x0000_s31798" name="Acrobat Document" showAsIcon="1" r:id="rId4" imgW="914400" imgH="806400" progId="AcroExch.Document.DC">
                  <p:embed/>
                </p:oleObj>
              </mc:Choice>
              <mc:Fallback>
                <p:oleObj name="Acrobat Document" showAsIcon="1" r:id="rId4" imgW="914400" imgH="806400" progId="AcroExch.Document.DC">
                  <p:embed/>
                  <p:pic>
                    <p:nvPicPr>
                      <p:cNvPr id="6" name="Object 5"/>
                      <p:cNvPicPr/>
                      <p:nvPr/>
                    </p:nvPicPr>
                    <p:blipFill>
                      <a:blip r:embed="rId5"/>
                      <a:stretch>
                        <a:fillRect/>
                      </a:stretch>
                    </p:blipFill>
                    <p:spPr>
                      <a:xfrm>
                        <a:off x="4435475"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374093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is still awaiting for a reply to our LS to RAN4 after the initial reply was withdrawn</a:t>
            </a:r>
            <a:endParaRPr lang="en-AU" dirty="0"/>
          </a:p>
        </p:txBody>
      </p:sp>
      <p:sp>
        <p:nvSpPr>
          <p:cNvPr id="3" name="Content Placeholder 2"/>
          <p:cNvSpPr>
            <a:spLocks noGrp="1"/>
          </p:cNvSpPr>
          <p:nvPr>
            <p:ph idx="1"/>
          </p:nvPr>
        </p:nvSpPr>
        <p:spPr/>
        <p:txBody>
          <a:bodyPr/>
          <a:lstStyle/>
          <a:p>
            <a:pPr lvl="1"/>
            <a:r>
              <a:rPr lang="en-US" dirty="0" smtClean="0"/>
              <a:t>A reply was received from RAN4 before our Hawaii meeting </a:t>
            </a:r>
          </a:p>
          <a:p>
            <a:pPr lvl="2"/>
            <a:r>
              <a:rPr lang="en-US" dirty="0" smtClean="0"/>
              <a:t>See </a:t>
            </a:r>
            <a:r>
              <a:rPr lang="en-AU" u="sng" dirty="0" smtClean="0">
                <a:hlinkClick r:id="rId2"/>
              </a:rPr>
              <a:t>11-18-1561-00</a:t>
            </a:r>
            <a:endParaRPr lang="en-AU" u="sng" dirty="0" smtClean="0"/>
          </a:p>
          <a:p>
            <a:pPr lvl="2"/>
            <a:r>
              <a:rPr lang="en-AU" dirty="0" smtClean="0"/>
              <a:t>Some discussion of the reply in </a:t>
            </a:r>
            <a:r>
              <a:rPr lang="en-US" dirty="0" smtClean="0">
                <a:hlinkClick r:id="rId3"/>
              </a:rPr>
              <a:t>11-18-1642-00</a:t>
            </a:r>
            <a:r>
              <a:rPr lang="en-US" dirty="0" smtClean="0"/>
              <a:t> (slides 8-10)</a:t>
            </a:r>
          </a:p>
          <a:p>
            <a:pPr lvl="1"/>
            <a:r>
              <a:rPr lang="en-US" dirty="0" smtClean="0"/>
              <a:t>A further reply was then officially received from RAN after our Hawaii meeting telling us to ignore the reply from RAN4</a:t>
            </a:r>
          </a:p>
          <a:p>
            <a:pPr lvl="2"/>
            <a:r>
              <a:rPr lang="en-US" dirty="0"/>
              <a:t>It appears the reply was withdrawn by RAN based on objections by Nokia (supported by Huawei &amp; T-Mobile)</a:t>
            </a:r>
          </a:p>
          <a:p>
            <a:pPr lvl="2"/>
            <a:r>
              <a:rPr lang="en-US" dirty="0" smtClean="0"/>
              <a:t>See </a:t>
            </a:r>
            <a:r>
              <a:rPr lang="en-US" dirty="0" smtClean="0">
                <a:hlinkClick r:id="rId4"/>
              </a:rPr>
              <a:t>11-18-1687-00</a:t>
            </a:r>
            <a:endParaRPr lang="en-US" dirty="0" smtClean="0"/>
          </a:p>
          <a:p>
            <a:pPr lvl="3"/>
            <a:r>
              <a:rPr lang="en-GB" i="1" dirty="0"/>
              <a:t>3GPP TSG RAN understands that 3GPP RAN WG4 had sent RP-181526 (R4-1811880) to IEEE in response to IEEE’s LS in R4-1809644 titled “IEEE 802.11 Working Group Liaison Statement to 3GPP RAN4 on certain channel combinations for LAA in </a:t>
            </a:r>
            <a:r>
              <a:rPr lang="en-GB" i="1" dirty="0" smtClean="0"/>
              <a:t>5GHz”</a:t>
            </a:r>
          </a:p>
          <a:p>
            <a:pPr lvl="3"/>
            <a:r>
              <a:rPr lang="en-GB" i="1" dirty="0" smtClean="0"/>
              <a:t>Subsequent </a:t>
            </a:r>
            <a:r>
              <a:rPr lang="en-GB" i="1" dirty="0"/>
              <a:t>to RP-181526 (R4-1811880) there have been additional discussions in 3GPP TSG </a:t>
            </a:r>
            <a:r>
              <a:rPr lang="en-GB" i="1" dirty="0" smtClean="0"/>
              <a:t>RAN</a:t>
            </a:r>
          </a:p>
          <a:p>
            <a:pPr lvl="3"/>
            <a:r>
              <a:rPr lang="en-GB" i="1" dirty="0" smtClean="0"/>
              <a:t>Consequently</a:t>
            </a:r>
            <a:r>
              <a:rPr lang="en-GB" i="1" dirty="0"/>
              <a:t>, 3GPP TSG RAN humbly requests IEEE to await an update following TSG-RAN#82 (10-13 Dec 2018</a:t>
            </a:r>
            <a:r>
              <a:rPr lang="en-GB" i="1" dirty="0" smtClean="0"/>
              <a:t>)</a:t>
            </a:r>
            <a:endParaRPr lang="en-US" dirty="0"/>
          </a:p>
          <a:p>
            <a:pPr lvl="1"/>
            <a:endParaRPr lang="en-US"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6796674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RAN4 has still not resolved the issues raised in the SC’s LS in July 2018</a:t>
            </a:r>
            <a:endParaRPr lang="en-AU" dirty="0"/>
          </a:p>
        </p:txBody>
      </p:sp>
      <p:sp>
        <p:nvSpPr>
          <p:cNvPr id="3" name="Content Placeholder 2"/>
          <p:cNvSpPr>
            <a:spLocks noGrp="1"/>
          </p:cNvSpPr>
          <p:nvPr>
            <p:ph idx="1"/>
          </p:nvPr>
        </p:nvSpPr>
        <p:spPr/>
        <p:txBody>
          <a:bodyPr/>
          <a:lstStyle/>
          <a:p>
            <a:pPr lvl="1"/>
            <a:r>
              <a:rPr lang="en-AU" dirty="0" smtClean="0"/>
              <a:t>Apparently RAN/RAN4 were unable to come to a conclusion on the issues raised in the 802.11 WG’s LS (</a:t>
            </a:r>
            <a:r>
              <a:rPr lang="en-US" dirty="0" smtClean="0">
                <a:hlinkClick r:id="rId2"/>
              </a:rPr>
              <a:t>18-11-1305r0</a:t>
            </a:r>
            <a:r>
              <a:rPr lang="en-US" dirty="0" smtClean="0"/>
              <a:t>) back in July 2018</a:t>
            </a:r>
          </a:p>
          <a:p>
            <a:pPr lvl="1"/>
            <a:r>
              <a:rPr lang="en-US" dirty="0" smtClean="0"/>
              <a:t>It is now reported that a Way Forward was agreed at the recent RAN meeting</a:t>
            </a:r>
            <a:endParaRPr lang="en-AU" dirty="0" smtClean="0"/>
          </a:p>
          <a:p>
            <a:pPr lvl="2"/>
            <a:r>
              <a:rPr lang="en-US" i="1" dirty="0" smtClean="0"/>
              <a:t>RAN provided allowance to RAN4 chair to conclude the issue by next R4 </a:t>
            </a:r>
            <a:r>
              <a:rPr lang="en-US" i="1" dirty="0" err="1" smtClean="0"/>
              <a:t>mtg</a:t>
            </a:r>
            <a:r>
              <a:rPr lang="en-US" i="1" dirty="0" smtClean="0"/>
              <a:t> (Feb/March). Allocation of TUs will be at RAN4 chair’s discretion contingent upon his understanding of convergence between the two sides.</a:t>
            </a:r>
            <a:endParaRPr lang="en-AU" i="1" dirty="0" smtClean="0"/>
          </a:p>
          <a:p>
            <a:pPr marL="184150" lvl="2" indent="0">
              <a:buNone/>
            </a:pP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12629689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a:t>
            </a:r>
            <a:r>
              <a:rPr lang="en-AU" dirty="0" smtClean="0"/>
              <a:t>discuss plans for the next session in Vancouver in March 2019</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Discussion of results of ETSI BRAN meeting in Feb 2019</a:t>
            </a:r>
          </a:p>
          <a:p>
            <a:pPr lvl="2"/>
            <a:r>
              <a:rPr lang="en-AU" dirty="0" smtClean="0"/>
              <a:t>Review of 3GPP RAN1 activities, including meeting next week</a:t>
            </a:r>
          </a:p>
          <a:p>
            <a:pPr lvl="2"/>
            <a:r>
              <a:rPr lang="en-AU" dirty="0" smtClean="0"/>
              <a:t>Preparation for Workshop</a:t>
            </a:r>
          </a:p>
          <a:p>
            <a:pPr lvl="2"/>
            <a:r>
              <a:rPr lang="en-AU" dirty="0" smtClean="0"/>
              <a:t>… &lt;other suggestions?&gt;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24619790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St Louis in January 2019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t>
            </a:r>
            <a:r>
              <a:rPr lang="en-AU" dirty="0"/>
              <a:t>agenda for </a:t>
            </a:r>
            <a:r>
              <a:rPr lang="en-AU" dirty="0" smtClean="0"/>
              <a:t>St Louis</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a:t>Technical issues</a:t>
            </a:r>
          </a:p>
          <a:p>
            <a:pPr lvl="3"/>
            <a:r>
              <a:rPr lang="en-AU" dirty="0"/>
              <a:t>Adaptivity in EN 301 893</a:t>
            </a:r>
          </a:p>
          <a:p>
            <a:pPr lvl="3"/>
            <a:r>
              <a:rPr lang="en-AU" dirty="0"/>
              <a:t>LBT for management/control in NR-U</a:t>
            </a:r>
          </a:p>
          <a:p>
            <a:pPr lvl="3"/>
            <a:r>
              <a:rPr lang="en-AU" dirty="0"/>
              <a:t>Preambles in NR-U</a:t>
            </a:r>
          </a:p>
          <a:p>
            <a:pPr lvl="3"/>
            <a:r>
              <a:rPr lang="en-AU" dirty="0" smtClean="0"/>
              <a:t>…</a:t>
            </a:r>
          </a:p>
          <a:p>
            <a:pPr lvl="2"/>
            <a:r>
              <a:rPr lang="en-AU" dirty="0" smtClean="0"/>
              <a:t>Other issues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Scope of IEEE 802.11 Coexistence SC</a:t>
            </a: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7352</Words>
  <Application>Microsoft Office PowerPoint</Application>
  <PresentationFormat>On-screen Show (4:3)</PresentationFormat>
  <Paragraphs>829</Paragraphs>
  <Slides>79</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79</vt:i4>
      </vt:variant>
    </vt:vector>
  </HeadingPairs>
  <TitlesOfParts>
    <vt:vector size="86" baseType="lpstr">
      <vt:lpstr>Arial</vt:lpstr>
      <vt:lpstr>Calibri</vt:lpstr>
      <vt:lpstr>Times New Roman</vt:lpstr>
      <vt:lpstr>Wingdings</vt:lpstr>
      <vt:lpstr>802-11-Submission</vt:lpstr>
      <vt:lpstr>Acrobat Document</vt:lpstr>
      <vt:lpstr>Presentation</vt:lpstr>
      <vt:lpstr>Agenda for IEEE 802.11 Coexistence SC meeting in St Louis in Jan 2019</vt:lpstr>
      <vt:lpstr>Welcome to the 10th F2F meeting of the Coexistence Standing Committee in St Louis in January 2019</vt:lpstr>
      <vt:lpstr>The first task for the Coexistence SC today is not to appoint a secretary</vt:lpstr>
      <vt:lpstr>The Coexistence SC will review the official IEEE-SA patent material for pre-PAR groups</vt:lpstr>
      <vt:lpstr>The Coexistence SC hoc will operate using accepted principles of meeting etiquette</vt:lpstr>
      <vt:lpstr>The Coexistence SC will review the modified “Participation in IEEE 802 Meetings” slide</vt:lpstr>
      <vt:lpstr>The Coexistence SC will consider a proposed agenda for St Louis</vt:lpstr>
      <vt:lpstr>The Coexistence SC will consider a proposed agenda for St Louis</vt:lpstr>
      <vt:lpstr>PowerPoint Presentation</vt:lpstr>
      <vt:lpstr>The agreed Coexistence SC scope focuses on ensuring 802.11ax has fair access to global unlicensed spectrum </vt:lpstr>
      <vt:lpstr>Coexistence SC will close when determined by the 802.11 WG or 802.11ax is ratified</vt:lpstr>
      <vt:lpstr>PowerPoint Presentation</vt:lpstr>
      <vt:lpstr>The Coexistence SC will consider approval of the meeting minutes from Hawaii</vt:lpstr>
      <vt:lpstr>PowerPoint Presentation</vt:lpstr>
      <vt:lpstr>The Coex SC will start the organisation of the Coexistence Workshop</vt:lpstr>
      <vt:lpstr>The Coex SC will start the organisation of the Coexistence Workshop</vt:lpstr>
      <vt:lpstr>There were too many clashes to allow an earlier date for the Workshop</vt:lpstr>
      <vt:lpstr>It is believed/hoped that the July 2019 timing of the Workshop will still provide opportunity for influence</vt:lpstr>
      <vt:lpstr>The 802.11 WG will hopefully agree on the arrangements for the Coexistence Workshop</vt:lpstr>
      <vt:lpstr>Requests have been sent to 3GPP for suggestions on invitations, agenda and format</vt:lpstr>
      <vt:lpstr>Coex SC Chair asked 3GPP who should be invited?  </vt:lpstr>
      <vt:lpstr>3GPP RAN Chair responded to the enquiry about who should be invited  </vt:lpstr>
      <vt:lpstr>Coex SC will decide who else to invite to the Workshop </vt:lpstr>
      <vt:lpstr>Coex SC will decide who else to invite to the Workshop </vt:lpstr>
      <vt:lpstr>Coex SC Chair asked 3GPP what should be on the agenda? </vt:lpstr>
      <vt:lpstr>3GPP RAN Chair responded to enquiry about what should be on the agenda? </vt:lpstr>
      <vt:lpstr>Coex SC will discuss possible agenda topics to include in the Coexistence Workshop</vt:lpstr>
      <vt:lpstr>Coex SC will discuss a possible agenda topics to include in the Coexistence Workshop</vt:lpstr>
      <vt:lpstr>Coex SC Chair asked 3GPP whether the Workshop should avoid “official” presentations</vt:lpstr>
      <vt:lpstr>3GPP RAN Chair responded to enquiry about whether the Workshop should avoid “official” presentations</vt:lpstr>
      <vt:lpstr>The Coex SC will discuss the style of the workshop</vt:lpstr>
      <vt:lpstr>The Coex SC will consider approval of an invitation</vt:lpstr>
      <vt:lpstr>PowerPoint Presentation</vt:lpstr>
      <vt:lpstr>There was some concern in Nov 2018 that highlighted LAA statistics were incorrect</vt:lpstr>
      <vt:lpstr>Updated statistics conform that there is significant interest in LAA </vt:lpstr>
      <vt:lpstr>PowerPoint Presentation</vt:lpstr>
      <vt:lpstr>The Coex SC will discuss the ETSI BRAN #100 meeting</vt:lpstr>
      <vt:lpstr>ETSI BRAN is developing the next version of EN 301 893, with v2.1.11 designated as “stable”</vt:lpstr>
      <vt:lpstr>ETSI BRAN#100 considered various coexistence topics</vt:lpstr>
      <vt:lpstr>BRAN will attempt to decide on proposed changes to paused COT requirements before BRAN#101</vt:lpstr>
      <vt:lpstr>BRAN decided to send a LS to 3GPP clarifying the operation of grants in EN 301 893</vt:lpstr>
      <vt:lpstr>BRAN decided to send a LS to 3GPP clarifying the operation of grants in EN 301 893</vt:lpstr>
      <vt:lpstr>BRAN decided to send a LS to 3GPP clarifying the operation of grants in EN 301 893</vt:lpstr>
      <vt:lpstr>BRAN discussed a mechanism proposed by Ericsson to test PD but deferred any conclusion</vt:lpstr>
      <vt:lpstr>BRAN discussed a mechanism proposed by R&amp;S to test PD but did not come to a conclusion</vt:lpstr>
      <vt:lpstr>The R&amp;S test method alternated between energy (@-62dBm) and 802.11 frame (@-72 dBm)</vt:lpstr>
      <vt:lpstr>The R&amp;S test method showed real Wi-Fi devices failed!</vt:lpstr>
      <vt:lpstr>BRAN discussed a mechanism proposed by R&amp;S to test PD but did not come to a conclusion</vt:lpstr>
      <vt:lpstr>BRAN discussed a mechanism proposed by R&amp;S to test PD but did not come to a conclusion</vt:lpstr>
      <vt:lpstr>BRAN did not reach consensus on a proposal from Ericsson to include a -90 dBm noise source in ED testing</vt:lpstr>
      <vt:lpstr>BRAN did not reach consensus on a proposal from Ericsson to include a -90 dBm noise source in ED testing</vt:lpstr>
      <vt:lpstr>BRAN did not reach consensus on a proposal from Ericsson to include a -90 dBm noise source in ED testing</vt:lpstr>
      <vt:lpstr>Ericsson (with Carleton University) suggested a low cost test method for TXOP &amp; back-off distributions  </vt:lpstr>
      <vt:lpstr>Not all Wi-Fi devices passed the TXOP length &amp; back-off distribution tests  </vt:lpstr>
      <vt:lpstr>Ericsson (with Carleton University) suggested a low cost test method for TXOP &amp; back-off distributions  </vt:lpstr>
      <vt:lpstr>Cisco asserted there is growing evidence that EN 301 893 changes represent a good balance</vt:lpstr>
      <vt:lpstr>The suggestion to define PD/ED mechanism as an exception was not accepted (again)</vt:lpstr>
      <vt:lpstr>The suggestion to define PD/ED mechanism as an exception was not accepted (again)</vt:lpstr>
      <vt:lpstr>A proposal to restrict use of no/short LBT in EN 301 803 was referred to 3GPP RAN1 for their perspective</vt:lpstr>
      <vt:lpstr>ETSI BRAN sent 3GPP RAN1 a LS request for their perspective on the proposal to limit no/short LBT </vt:lpstr>
      <vt:lpstr>The big picture: EN 301 893 is progressing well but further work is required to complete it satisfactorily</vt:lpstr>
      <vt:lpstr>ETSI BRAN has confirmed plans for at least some future meetings </vt:lpstr>
      <vt:lpstr>PowerPoint Presentation</vt:lpstr>
      <vt:lpstr>The Coex SC may hear an update on coexistence relevant activities at the recent 3GPP RAN1 meeting</vt:lpstr>
      <vt:lpstr>3GPP RAN1 have competed their Study on NR-based Access to Unlicensed Spectrum</vt:lpstr>
      <vt:lpstr>The LS from RAN1/2 to RAN wrt the SI report was not particularly interesting …</vt:lpstr>
      <vt:lpstr>… except what was removed in the final editing cycle</vt:lpstr>
      <vt:lpstr>It appears the NR-U WI is following LAA established principles in 5 GHz band</vt:lpstr>
      <vt:lpstr>It appears the NR-U WI may be less tied to LAA established principles in the 6 GHz band</vt:lpstr>
      <vt:lpstr>PowerPoint Presentation</vt:lpstr>
      <vt:lpstr>The 802.11 WG Chair has suggested we also potentially use alternatives to the Workshop in meantime</vt:lpstr>
      <vt:lpstr>The Coex SC will consider proposal for a LS related to no/short LBT</vt:lpstr>
      <vt:lpstr>PowerPoint Presentation</vt:lpstr>
      <vt:lpstr>The SC sent an LS to 3GPP RAN4 out of San Diego</vt:lpstr>
      <vt:lpstr>The SC is still awaiting for a reply to our LS to RAN4 after the initial reply was withdrawn</vt:lpstr>
      <vt:lpstr>RAN4 has still not resolved the issues raised in the SC’s LS in July 2018</vt:lpstr>
      <vt:lpstr>PowerPoint Presentation</vt:lpstr>
      <vt:lpstr>The Coex SC will discuss plans for the next session in Vancouver in March 2019</vt:lpstr>
      <vt:lpstr>The IEEE 802.11 Coexistence SC meeting in St Louis in January 2019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2019-01-16T15:45:04Z</dcterms:modified>
</cp:coreProperties>
</file>