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45"/>
  </p:notesMasterIdLst>
  <p:handoutMasterIdLst>
    <p:handoutMasterId r:id="rId46"/>
  </p:handoutMasterIdLst>
  <p:sldIdLst>
    <p:sldId id="269" r:id="rId2"/>
    <p:sldId id="302" r:id="rId3"/>
    <p:sldId id="300" r:id="rId4"/>
    <p:sldId id="295" r:id="rId5"/>
    <p:sldId id="298" r:id="rId6"/>
    <p:sldId id="503" r:id="rId7"/>
    <p:sldId id="738" r:id="rId8"/>
    <p:sldId id="301" r:id="rId9"/>
    <p:sldId id="306" r:id="rId10"/>
    <p:sldId id="516" r:id="rId11"/>
    <p:sldId id="515" r:id="rId12"/>
    <p:sldId id="1095" r:id="rId13"/>
    <p:sldId id="1096" r:id="rId14"/>
    <p:sldId id="1208" r:id="rId15"/>
    <p:sldId id="1197" r:id="rId16"/>
    <p:sldId id="1222" r:id="rId17"/>
    <p:sldId id="1221" r:id="rId18"/>
    <p:sldId id="1198" r:id="rId19"/>
    <p:sldId id="1209" r:id="rId20"/>
    <p:sldId id="1199" r:id="rId21"/>
    <p:sldId id="1226" r:id="rId22"/>
    <p:sldId id="1225" r:id="rId23"/>
    <p:sldId id="1223" r:id="rId24"/>
    <p:sldId id="1201" r:id="rId25"/>
    <p:sldId id="1218" r:id="rId26"/>
    <p:sldId id="1219" r:id="rId27"/>
    <p:sldId id="1220" r:id="rId28"/>
    <p:sldId id="1211" r:id="rId29"/>
    <p:sldId id="1212" r:id="rId30"/>
    <p:sldId id="1213" r:id="rId31"/>
    <p:sldId id="1214" r:id="rId32"/>
    <p:sldId id="1215" r:id="rId33"/>
    <p:sldId id="1188" r:id="rId34"/>
    <p:sldId id="1189" r:id="rId35"/>
    <p:sldId id="1217" r:id="rId36"/>
    <p:sldId id="1216" r:id="rId37"/>
    <p:sldId id="1227" r:id="rId38"/>
    <p:sldId id="1204" r:id="rId39"/>
    <p:sldId id="1205" r:id="rId40"/>
    <p:sldId id="1206" r:id="rId41"/>
    <p:sldId id="868" r:id="rId42"/>
    <p:sldId id="874" r:id="rId43"/>
    <p:sldId id="305" r:id="rId4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CCCC"/>
    <a:srgbClr val="FF9999"/>
    <a:srgbClr val="FF6600"/>
    <a:srgbClr val="FF00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71403" autoAdjust="0"/>
  </p:normalViewPr>
  <p:slideViewPr>
    <p:cSldViewPr>
      <p:cViewPr varScale="1">
        <p:scale>
          <a:sx n="66" d="100"/>
          <a:sy n="66" d="100"/>
        </p:scale>
        <p:origin x="115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303871" y="363379"/>
            <a:ext cx="314162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802.11-18/2118r0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8/11-18-1893-00-coex-ieee-802-11-3gpp-6-ghz-coexistence-workshop-preparation.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8/11-18-1305-00-coex-proposed-ls-to-3gpp-ran4-on-certain-channel-combinations-in-laa.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18/11-18-1642-00-coex-3gpp-ran1-ran2-and-ran4-status-on-nr-unlicensed-and-laa.pptx" TargetMode="External"/><Relationship Id="rId2" Type="http://schemas.openxmlformats.org/officeDocument/2006/relationships/hyperlink" Target="https://mentor.ieee.org/802.11/dcn/18/11-18-1561-00-0000-3gpp-ran-wg4-reply-ls-to-ieee-802-11-wg-regarding-certain-channel-combinations-for-laa-in-5ghz.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687-00-0000-2018-09-liaison-from-3gpp-ran-re-certain-channel-combinations-for-laa-in-5ghz.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St Louis </a:t>
            </a:r>
            <a:r>
              <a:rPr lang="en-US" dirty="0" smtClean="0">
                <a:solidFill>
                  <a:schemeClr val="accent6"/>
                </a:solidFill>
              </a:rPr>
              <a:t>in Jan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10</a:t>
            </a:r>
            <a:r>
              <a:rPr lang="en-US" b="0" dirty="0" smtClean="0">
                <a:solidFill>
                  <a:schemeClr val="accent2">
                    <a:lumMod val="50000"/>
                  </a:schemeClr>
                </a:solidFill>
              </a:rPr>
              <a:t> </a:t>
            </a:r>
            <a:r>
              <a:rPr lang="en-US" b="0" dirty="0" smtClean="0">
                <a:solidFill>
                  <a:schemeClr val="accent2">
                    <a:lumMod val="50000"/>
                  </a:schemeClr>
                </a:solidFill>
              </a:rPr>
              <a:t>December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meeting minutes from Hawaii</a:t>
            </a:r>
            <a:endParaRPr lang="en-AU" dirty="0"/>
          </a:p>
        </p:txBody>
      </p:sp>
      <p:sp>
        <p:nvSpPr>
          <p:cNvPr id="3" name="Content Placeholder 2"/>
          <p:cNvSpPr>
            <a:spLocks noGrp="1"/>
          </p:cNvSpPr>
          <p:nvPr>
            <p:ph idx="1"/>
          </p:nvPr>
        </p:nvSpPr>
        <p:spPr/>
        <p:txBody>
          <a:bodyPr/>
          <a:lstStyle/>
          <a:p>
            <a:pPr lvl="1"/>
            <a:r>
              <a:rPr lang="en-AU" dirty="0" smtClean="0"/>
              <a:t>The minutes for the Coexistence SC at the Bangkok meeting in Nov 2018 are available on Mentor:</a:t>
            </a:r>
          </a:p>
          <a:p>
            <a:pPr lvl="2"/>
            <a:r>
              <a:rPr lang="en-AU" dirty="0" smtClean="0">
                <a:solidFill>
                  <a:srgbClr val="FF0000"/>
                </a:solidFill>
              </a:rPr>
              <a:t>11-18-xxxx-00 (pinged </a:t>
            </a:r>
            <a:r>
              <a:rPr lang="en-AU" dirty="0" smtClean="0">
                <a:solidFill>
                  <a:srgbClr val="FF0000"/>
                </a:solidFill>
              </a:rPr>
              <a:t>Guido in early Dec)</a:t>
            </a:r>
            <a:endParaRPr lang="en-AU" dirty="0" smtClean="0">
              <a:solidFill>
                <a:srgbClr val="FF0000"/>
              </a:solidFill>
            </a:endParaRPr>
          </a:p>
          <a:p>
            <a:pPr lvl="1"/>
            <a:r>
              <a:rPr lang="en-AU" dirty="0" smtClean="0"/>
              <a:t>Motion:</a:t>
            </a:r>
          </a:p>
          <a:p>
            <a:pPr lvl="2"/>
            <a:r>
              <a:rPr lang="en-AU" i="1" dirty="0" smtClean="0"/>
              <a:t>The IEEE 802 </a:t>
            </a:r>
            <a:r>
              <a:rPr lang="en-AU" i="1" dirty="0" err="1" smtClean="0"/>
              <a:t>Coex</a:t>
            </a:r>
            <a:r>
              <a:rPr lang="en-AU" i="1" dirty="0" smtClean="0"/>
              <a:t> SC approves </a:t>
            </a:r>
            <a:r>
              <a:rPr lang="en-AU" i="1" dirty="0" smtClean="0">
                <a:solidFill>
                  <a:srgbClr val="FF0000"/>
                </a:solidFill>
              </a:rPr>
              <a:t>11-18-xxxx-00 </a:t>
            </a:r>
            <a:r>
              <a:rPr lang="en-AU" i="1" dirty="0" smtClean="0"/>
              <a:t>as minutes of its meeting in Bangkok in Nov 2018</a:t>
            </a:r>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The</a:t>
            </a:r>
            <a:r>
              <a:rPr lang="en-AU" sz="2400" b="1" dirty="0" smtClean="0">
                <a:solidFill>
                  <a:srgbClr val="FF0000"/>
                </a:solidFill>
              </a:rPr>
              <a:t>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57899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start the organisation of the </a:t>
            </a:r>
            <a:r>
              <a:rPr lang="en-AU" dirty="0"/>
              <a:t>Coexistence Workshop</a:t>
            </a:r>
          </a:p>
        </p:txBody>
      </p:sp>
      <p:sp>
        <p:nvSpPr>
          <p:cNvPr id="3" name="Content Placeholder 2"/>
          <p:cNvSpPr>
            <a:spLocks noGrp="1"/>
          </p:cNvSpPr>
          <p:nvPr>
            <p:ph idx="1"/>
          </p:nvPr>
        </p:nvSpPr>
        <p:spPr/>
        <p:txBody>
          <a:bodyPr/>
          <a:lstStyle/>
          <a:p>
            <a:pPr lvl="1"/>
            <a:r>
              <a:rPr lang="en-AU" dirty="0" smtClean="0"/>
              <a:t>Back in March 2018, some SC participants suggested a Coexistence Workshop be held with 3GPP RAN</a:t>
            </a:r>
          </a:p>
          <a:p>
            <a:pPr lvl="1"/>
            <a:r>
              <a:rPr lang="en-AU" dirty="0" smtClean="0"/>
              <a:t>An invitation/proposal was sent to 3GPP RAN  in July 2018</a:t>
            </a:r>
          </a:p>
          <a:p>
            <a:pPr lvl="1"/>
            <a:r>
              <a:rPr lang="en-AU" dirty="0" smtClean="0"/>
              <a:t>The </a:t>
            </a:r>
            <a:r>
              <a:rPr lang="en-AU" dirty="0" err="1" smtClean="0"/>
              <a:t>Coex</a:t>
            </a:r>
            <a:r>
              <a:rPr lang="en-AU" dirty="0" smtClean="0"/>
              <a:t> SC finally confirmed in Nov 2018 that the Workshop will be coincident with the IEEE 802 Plenary in July 2019 in Vienna, Austria</a:t>
            </a:r>
          </a:p>
          <a:p>
            <a:pPr lvl="2"/>
            <a:r>
              <a:rPr lang="en-AU" dirty="0" smtClean="0"/>
              <a:t>There were too many clashes to allow an earlier date </a:t>
            </a:r>
            <a:r>
              <a:rPr lang="en-AU" dirty="0"/>
              <a:t>for the </a:t>
            </a:r>
            <a:r>
              <a:rPr lang="en-AU" dirty="0" smtClean="0"/>
              <a:t>Workshop</a:t>
            </a:r>
          </a:p>
          <a:p>
            <a:pPr lvl="2"/>
            <a:r>
              <a:rPr lang="en-AU" dirty="0"/>
              <a:t>It is believed/hoped that the July 2019 timing of the Workshop will still provide opportunity for influence</a:t>
            </a:r>
            <a:endParaRPr lang="en-AU" dirty="0" smtClean="0"/>
          </a:p>
          <a:p>
            <a:pPr lvl="1"/>
            <a:r>
              <a:rPr lang="en-AU" dirty="0" smtClean="0"/>
              <a:t>At this meeting, the </a:t>
            </a:r>
            <a:r>
              <a:rPr lang="en-AU" dirty="0" err="1" smtClean="0"/>
              <a:t>Coex</a:t>
            </a:r>
            <a:r>
              <a:rPr lang="en-AU" dirty="0" smtClean="0"/>
              <a:t> SC will hopefully:</a:t>
            </a:r>
          </a:p>
          <a:p>
            <a:pPr lvl="2"/>
            <a:r>
              <a:rPr lang="en-AU" dirty="0" smtClean="0"/>
              <a:t>Agree on the arrangements for the </a:t>
            </a:r>
            <a:r>
              <a:rPr lang="en-AU" dirty="0"/>
              <a:t>Coexistence </a:t>
            </a:r>
            <a:r>
              <a:rPr lang="en-AU" dirty="0" smtClean="0"/>
              <a:t>Workshop</a:t>
            </a:r>
          </a:p>
          <a:p>
            <a:pPr lvl="2"/>
            <a:r>
              <a:rPr lang="en-AU" dirty="0" smtClean="0"/>
              <a:t>Decide who else to invite</a:t>
            </a:r>
          </a:p>
          <a:p>
            <a:pPr lvl="2"/>
            <a:r>
              <a:rPr lang="en-AU" dirty="0" smtClean="0"/>
              <a:t>Discuss a workshop style</a:t>
            </a:r>
          </a:p>
          <a:p>
            <a:pPr lvl="2"/>
            <a:r>
              <a:rPr lang="en-AU" dirty="0" smtClean="0"/>
              <a:t>Discuss a draft agenda</a:t>
            </a:r>
          </a:p>
          <a:p>
            <a:pPr lvl="2"/>
            <a:r>
              <a:rPr lang="en-AU" dirty="0" smtClean="0"/>
              <a:t>Approve invitations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011478510"/>
              </p:ext>
            </p:extLst>
          </p:nvPr>
        </p:nvGraphicFramePr>
        <p:xfrm>
          <a:off x="7138988" y="2438400"/>
          <a:ext cx="914400" cy="806450"/>
        </p:xfrm>
        <a:graphic>
          <a:graphicData uri="http://schemas.openxmlformats.org/presentationml/2006/ole">
            <mc:AlternateContent xmlns:mc="http://schemas.openxmlformats.org/markup-compatibility/2006">
              <mc:Choice xmlns:v="urn:schemas-microsoft-com:vml" Requires="v">
                <p:oleObj spid="_x0000_s30730" name="Acrobat Document" showAsIcon="1" r:id="rId3" imgW="914400" imgH="806400" progId="AcroExch.Document.DC">
                  <p:embed/>
                </p:oleObj>
              </mc:Choice>
              <mc:Fallback>
                <p:oleObj name="Acrobat Document" showAsIcon="1" r:id="rId3" imgW="914400" imgH="806400" progId="AcroExch.Document.DC">
                  <p:embed/>
                  <p:pic>
                    <p:nvPicPr>
                      <p:cNvPr id="6" name="Object 5"/>
                      <p:cNvPicPr/>
                      <p:nvPr/>
                    </p:nvPicPr>
                    <p:blipFill>
                      <a:blip r:embed="rId4"/>
                      <a:stretch>
                        <a:fillRect/>
                      </a:stretch>
                    </p:blipFill>
                    <p:spPr>
                      <a:xfrm>
                        <a:off x="7138988" y="24384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1659123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AU" dirty="0"/>
              <a:t>There were too many clashes to allow an earlier </a:t>
            </a:r>
            <a:r>
              <a:rPr lang="en-AU" dirty="0" smtClean="0"/>
              <a:t>date for the Workshop</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graphicFrame>
        <p:nvGraphicFramePr>
          <p:cNvPr id="5" name="Table 4"/>
          <p:cNvGraphicFramePr>
            <a:graphicFrameLocks noGrp="1"/>
          </p:cNvGraphicFramePr>
          <p:nvPr>
            <p:extLst/>
          </p:nvPr>
        </p:nvGraphicFramePr>
        <p:xfrm>
          <a:off x="76198" y="2057400"/>
          <a:ext cx="8991602" cy="4251960"/>
        </p:xfrm>
        <a:graphic>
          <a:graphicData uri="http://schemas.openxmlformats.org/drawingml/2006/table">
            <a:tbl>
              <a:tblPr firstRow="1" firstCol="1" bandRow="1">
                <a:tableStyleId>{21E4AEA4-8DFA-4A89-87EB-49C32662AFE0}</a:tableStyleId>
              </a:tblPr>
              <a:tblGrid>
                <a:gridCol w="469127">
                  <a:extLst>
                    <a:ext uri="{9D8B030D-6E8A-4147-A177-3AD203B41FA5}">
                      <a16:colId xmlns:a16="http://schemas.microsoft.com/office/drawing/2014/main" val="1726181458"/>
                    </a:ext>
                  </a:extLst>
                </a:gridCol>
                <a:gridCol w="1704495">
                  <a:extLst>
                    <a:ext uri="{9D8B030D-6E8A-4147-A177-3AD203B41FA5}">
                      <a16:colId xmlns:a16="http://schemas.microsoft.com/office/drawing/2014/main" val="3956467777"/>
                    </a:ext>
                  </a:extLst>
                </a:gridCol>
                <a:gridCol w="1704495">
                  <a:extLst>
                    <a:ext uri="{9D8B030D-6E8A-4147-A177-3AD203B41FA5}">
                      <a16:colId xmlns:a16="http://schemas.microsoft.com/office/drawing/2014/main" val="3911543441"/>
                    </a:ext>
                  </a:extLst>
                </a:gridCol>
                <a:gridCol w="1704495">
                  <a:extLst>
                    <a:ext uri="{9D8B030D-6E8A-4147-A177-3AD203B41FA5}">
                      <a16:colId xmlns:a16="http://schemas.microsoft.com/office/drawing/2014/main" val="853525256"/>
                    </a:ext>
                  </a:extLst>
                </a:gridCol>
                <a:gridCol w="1704495">
                  <a:extLst>
                    <a:ext uri="{9D8B030D-6E8A-4147-A177-3AD203B41FA5}">
                      <a16:colId xmlns:a16="http://schemas.microsoft.com/office/drawing/2014/main" val="117346652"/>
                    </a:ext>
                  </a:extLst>
                </a:gridCol>
                <a:gridCol w="1704495">
                  <a:extLst>
                    <a:ext uri="{9D8B030D-6E8A-4147-A177-3AD203B41FA5}">
                      <a16:colId xmlns:a16="http://schemas.microsoft.com/office/drawing/2014/main" val="2258381664"/>
                    </a:ext>
                  </a:extLst>
                </a:gridCol>
              </a:tblGrid>
              <a:tr h="190500">
                <a:tc>
                  <a:txBody>
                    <a:bodyPr/>
                    <a:lstStyle/>
                    <a:p>
                      <a:pPr algn="ctr"/>
                      <a:endParaRPr lang="en-AU" sz="1200" dirty="0">
                        <a:effectLst/>
                        <a:latin typeface="+mj-lt"/>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kern="1200" dirty="0" smtClean="0">
                          <a:effectLst/>
                        </a:rPr>
                        <a:t>Week1</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a:effectLst/>
                        </a:rPr>
                        <a:t>Week2</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a:effectLst/>
                        </a:rPr>
                        <a:t>Week3</a:t>
                      </a:r>
                      <a:endParaRPr lang="en-AU" sz="120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a:effectLst/>
                        </a:rPr>
                        <a:t>Week4</a:t>
                      </a:r>
                      <a:endParaRPr lang="en-AU" sz="120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a:effectLst/>
                        </a:rPr>
                        <a:t>Week5</a:t>
                      </a:r>
                      <a:endParaRPr lang="en-AU" sz="120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90195844"/>
                  </a:ext>
                </a:extLst>
              </a:tr>
              <a:tr h="482600">
                <a:tc>
                  <a:txBody>
                    <a:bodyPr/>
                    <a:lstStyle/>
                    <a:p>
                      <a:pPr algn="ctr">
                        <a:spcAft>
                          <a:spcPts val="0"/>
                        </a:spcAft>
                      </a:pPr>
                      <a:r>
                        <a:rPr lang="en-AU" sz="1200" dirty="0" smtClean="0">
                          <a:effectLst/>
                        </a:rPr>
                        <a:t>Nov</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a:t>
                      </a:r>
                      <a:r>
                        <a:rPr lang="en-AU" sz="1200" dirty="0">
                          <a:effectLst/>
                        </a:rPr>
                        <a:t>(</a:t>
                      </a:r>
                      <a:r>
                        <a:rPr lang="en-AU" sz="1200" dirty="0" smtClean="0">
                          <a:effectLst/>
                        </a:rPr>
                        <a:t>Spokane)  12-16</a:t>
                      </a:r>
                      <a:br>
                        <a:rPr lang="en-AU" sz="1200" dirty="0" smtClean="0">
                          <a:effectLst/>
                        </a:rPr>
                      </a:br>
                      <a:r>
                        <a:rPr lang="en-AU" sz="1200" dirty="0" smtClean="0">
                          <a:effectLst/>
                        </a:rPr>
                        <a:t>802.11 </a:t>
                      </a:r>
                      <a:r>
                        <a:rPr lang="en-AU" sz="1200" dirty="0">
                          <a:effectLst/>
                        </a:rPr>
                        <a:t>(</a:t>
                      </a:r>
                      <a:r>
                        <a:rPr lang="en-AU" sz="1200" dirty="0" smtClean="0">
                          <a:effectLst/>
                        </a:rPr>
                        <a:t>Bangkok) 12-16</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01424145"/>
                  </a:ext>
                </a:extLst>
              </a:tr>
              <a:tr h="190500">
                <a:tc>
                  <a:txBody>
                    <a:bodyPr/>
                    <a:lstStyle/>
                    <a:p>
                      <a:pPr algn="ctr">
                        <a:spcAft>
                          <a:spcPts val="0"/>
                        </a:spcAft>
                      </a:pPr>
                      <a:r>
                        <a:rPr lang="en-AU" sz="1200" dirty="0" smtClean="0">
                          <a:effectLst/>
                        </a:rPr>
                        <a:t>Dec</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200" dirty="0" smtClean="0">
                          <a:effectLst/>
                        </a:rPr>
                        <a:t>RAN (Sorrento) 10-13</a:t>
                      </a: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1993808"/>
                  </a:ext>
                </a:extLst>
              </a:tr>
              <a:tr h="215900">
                <a:tc>
                  <a:txBody>
                    <a:bodyPr/>
                    <a:lstStyle/>
                    <a:p>
                      <a:pPr algn="ctr">
                        <a:spcAft>
                          <a:spcPts val="0"/>
                        </a:spcAft>
                      </a:pPr>
                      <a:r>
                        <a:rPr lang="en-AU" sz="1200" dirty="0" smtClean="0">
                          <a:effectLst/>
                        </a:rPr>
                        <a:t>Jan</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(St</a:t>
                      </a:r>
                      <a:r>
                        <a:rPr lang="en-AU" sz="1200" dirty="0">
                          <a:effectLst/>
                        </a:rPr>
                        <a:t>. </a:t>
                      </a:r>
                      <a:r>
                        <a:rPr lang="en-AU" sz="1200" dirty="0" smtClean="0">
                          <a:effectLst/>
                        </a:rPr>
                        <a:t>Louis) 14-18</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a:t>
                      </a:r>
                      <a:r>
                        <a:rPr lang="en-AU" sz="1200" baseline="0" dirty="0" smtClean="0">
                          <a:effectLst/>
                        </a:rPr>
                        <a:t> (</a:t>
                      </a:r>
                      <a:r>
                        <a:rPr lang="en-AU" sz="1200" dirty="0" smtClean="0">
                          <a:effectLst/>
                        </a:rPr>
                        <a:t>Taipei) 21-25</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68565901"/>
                  </a:ext>
                </a:extLst>
              </a:tr>
              <a:tr h="330200">
                <a:tc>
                  <a:txBody>
                    <a:bodyPr/>
                    <a:lstStyle/>
                    <a:p>
                      <a:pPr algn="ctr">
                        <a:spcAft>
                          <a:spcPts val="0"/>
                        </a:spcAft>
                      </a:pPr>
                      <a:r>
                        <a:rPr lang="en-AU" sz="1200" dirty="0" smtClean="0">
                          <a:effectLst/>
                        </a:rPr>
                        <a:t>Feb</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(Athens) </a:t>
                      </a:r>
                      <a:r>
                        <a:rPr lang="en-AU" sz="1200" dirty="0" smtClean="0">
                          <a:effectLst/>
                        </a:rPr>
                        <a:t>25-1</a:t>
                      </a:r>
                    </a:p>
                    <a:p>
                      <a:pPr algn="ctr">
                        <a:spcAft>
                          <a:spcPts val="0"/>
                        </a:spcAft>
                      </a:pPr>
                      <a:r>
                        <a:rPr lang="en-AU" sz="1200" dirty="0" smtClean="0">
                          <a:effectLst/>
                          <a:latin typeface="+mj-lt"/>
                          <a:ea typeface="Calibri" panose="020F0502020204030204" pitchFamily="34" charset="0"/>
                          <a:cs typeface="Times New Roman" panose="02020603050405020304" pitchFamily="18" charset="0"/>
                        </a:rPr>
                        <a:t>ETSI</a:t>
                      </a:r>
                      <a:r>
                        <a:rPr lang="en-AU" sz="1200" baseline="0" dirty="0" smtClean="0">
                          <a:effectLst/>
                          <a:latin typeface="+mj-lt"/>
                          <a:ea typeface="Calibri" panose="020F0502020204030204" pitchFamily="34" charset="0"/>
                          <a:cs typeface="Times New Roman" panose="02020603050405020304" pitchFamily="18" charset="0"/>
                        </a:rPr>
                        <a:t> BRAN 25-28</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54932299"/>
                  </a:ext>
                </a:extLst>
              </a:tr>
              <a:tr h="190500">
                <a:tc>
                  <a:txBody>
                    <a:bodyPr/>
                    <a:lstStyle/>
                    <a:p>
                      <a:pPr algn="ctr">
                        <a:spcAft>
                          <a:spcPts val="0"/>
                        </a:spcAft>
                      </a:pPr>
                      <a:r>
                        <a:rPr lang="en-AU" sz="1200" dirty="0" smtClean="0">
                          <a:effectLst/>
                        </a:rPr>
                        <a:t>Mar</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200" dirty="0" smtClean="0">
                          <a:effectLst/>
                        </a:rPr>
                        <a:t>WFA (China) 5-7</a:t>
                      </a: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(Van.) 11-15</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200" dirty="0" smtClean="0">
                          <a:effectLst/>
                        </a:rPr>
                        <a:t>RAN (China)</a:t>
                      </a:r>
                      <a:r>
                        <a:rPr lang="en-AU" sz="1200" baseline="0" dirty="0" smtClean="0">
                          <a:effectLst/>
                        </a:rPr>
                        <a:t> 18-21</a:t>
                      </a: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63521664"/>
                  </a:ext>
                </a:extLst>
              </a:tr>
              <a:tr h="190500">
                <a:tc>
                  <a:txBody>
                    <a:bodyPr/>
                    <a:lstStyle/>
                    <a:p>
                      <a:pPr algn="ctr">
                        <a:spcAft>
                          <a:spcPts val="0"/>
                        </a:spcAft>
                      </a:pPr>
                      <a:r>
                        <a:rPr lang="en-AU" sz="1200" dirty="0" smtClean="0">
                          <a:effectLst/>
                        </a:rPr>
                        <a:t>Apr</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(China) 8-12</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46389952"/>
                  </a:ext>
                </a:extLst>
              </a:tr>
              <a:tr h="330200">
                <a:tc>
                  <a:txBody>
                    <a:bodyPr/>
                    <a:lstStyle/>
                    <a:p>
                      <a:pPr algn="ctr">
                        <a:spcAft>
                          <a:spcPts val="0"/>
                        </a:spcAft>
                      </a:pPr>
                      <a:r>
                        <a:rPr lang="en-AU" sz="1200" dirty="0">
                          <a:effectLst/>
                        </a:rPr>
                        <a:t>May</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a:t>
                      </a:r>
                      <a:r>
                        <a:rPr lang="en-AU" sz="1200" dirty="0">
                          <a:effectLst/>
                        </a:rPr>
                        <a:t>(</a:t>
                      </a:r>
                      <a:r>
                        <a:rPr lang="en-AU" sz="1200" dirty="0" smtClean="0">
                          <a:effectLst/>
                        </a:rPr>
                        <a:t>US) 13-17</a:t>
                      </a:r>
                    </a:p>
                    <a:p>
                      <a:pPr algn="ctr">
                        <a:spcAft>
                          <a:spcPts val="0"/>
                        </a:spcAft>
                      </a:pPr>
                      <a:r>
                        <a:rPr lang="en-AU" sz="1200" dirty="0" smtClean="0">
                          <a:effectLst/>
                        </a:rPr>
                        <a:t>802.11</a:t>
                      </a:r>
                      <a:r>
                        <a:rPr lang="en-AU" sz="1200" baseline="0" dirty="0" smtClean="0">
                          <a:effectLst/>
                        </a:rPr>
                        <a:t> (</a:t>
                      </a:r>
                      <a:r>
                        <a:rPr lang="en-AU" sz="1200" dirty="0" smtClean="0">
                          <a:effectLst/>
                        </a:rPr>
                        <a:t>Atlanta) 13-17</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08215233"/>
                  </a:ext>
                </a:extLst>
              </a:tr>
              <a:tr h="190500">
                <a:tc>
                  <a:txBody>
                    <a:bodyPr/>
                    <a:lstStyle/>
                    <a:p>
                      <a:pPr algn="ctr">
                        <a:spcAft>
                          <a:spcPts val="0"/>
                        </a:spcAft>
                      </a:pPr>
                      <a:r>
                        <a:rPr lang="en-AU" sz="1200" dirty="0" smtClean="0">
                          <a:effectLst/>
                        </a:rPr>
                        <a:t>Jun</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kern="1200" dirty="0" smtClean="0">
                          <a:effectLst/>
                        </a:rPr>
                        <a:t>RAN (US) 3-6</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kern="1200" dirty="0" smtClean="0">
                          <a:effectLst/>
                        </a:rPr>
                        <a:t>WFA (DC) 4-6</a:t>
                      </a:r>
                      <a:endParaRPr lang="en-AU" sz="1200" kern="1200" dirty="0" smtClean="0">
                        <a:solidFill>
                          <a:schemeClr val="dk1"/>
                        </a:solidFill>
                        <a:effectLst/>
                        <a:latin typeface="+mn-lt"/>
                        <a:ea typeface="+mn-ea"/>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AU" sz="1200" dirty="0" smtClean="0">
                          <a:effectLst/>
                          <a:latin typeface="+mj-lt"/>
                          <a:cs typeface="Times New Roman" panose="02020603050405020304" pitchFamily="18" charset="0"/>
                        </a:rPr>
                        <a:t>ETSI BRAN 18-21</a:t>
                      </a: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08372628"/>
                  </a:ext>
                </a:extLst>
              </a:tr>
              <a:tr h="190500">
                <a:tc>
                  <a:txBody>
                    <a:bodyPr/>
                    <a:lstStyle/>
                    <a:p>
                      <a:pPr algn="ctr">
                        <a:spcAft>
                          <a:spcPts val="0"/>
                        </a:spcAft>
                      </a:pPr>
                      <a:r>
                        <a:rPr lang="en-AU" sz="1200" dirty="0" smtClean="0">
                          <a:effectLst/>
                        </a:rPr>
                        <a:t>Jul</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(Vienna) 15-19</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55297774"/>
                  </a:ext>
                </a:extLst>
              </a:tr>
              <a:tr h="190500">
                <a:tc>
                  <a:txBody>
                    <a:bodyPr/>
                    <a:lstStyle/>
                    <a:p>
                      <a:pPr algn="ctr">
                        <a:spcAft>
                          <a:spcPts val="0"/>
                        </a:spcAft>
                      </a:pPr>
                      <a:r>
                        <a:rPr lang="en-AU" sz="1200" dirty="0" smtClean="0">
                          <a:effectLst/>
                        </a:rPr>
                        <a:t>Aug</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(Prague) 26-30</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23064366"/>
                  </a:ext>
                </a:extLst>
              </a:tr>
              <a:tr h="190500">
                <a:tc>
                  <a:txBody>
                    <a:bodyPr/>
                    <a:lstStyle/>
                    <a:p>
                      <a:pPr algn="ctr">
                        <a:spcAft>
                          <a:spcPts val="0"/>
                        </a:spcAft>
                      </a:pPr>
                      <a:r>
                        <a:rPr lang="en-AU" sz="1200" dirty="0" smtClean="0">
                          <a:effectLst/>
                        </a:rPr>
                        <a:t>Sep</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(Hanoi) 16-20</a:t>
                      </a:r>
                    </a:p>
                    <a:p>
                      <a:pPr algn="ctr">
                        <a:spcAft>
                          <a:spcPts val="0"/>
                        </a:spcAft>
                      </a:pPr>
                      <a:r>
                        <a:rPr lang="en-AU" sz="1200" dirty="0" smtClean="0">
                          <a:effectLst/>
                        </a:rPr>
                        <a:t>RAN (US) 16-19</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05133733"/>
                  </a:ext>
                </a:extLst>
              </a:tr>
              <a:tr h="190500">
                <a:tc>
                  <a:txBody>
                    <a:bodyPr/>
                    <a:lstStyle/>
                    <a:p>
                      <a:pPr algn="ctr">
                        <a:spcAft>
                          <a:spcPts val="0"/>
                        </a:spcAft>
                      </a:pPr>
                      <a:r>
                        <a:rPr lang="en-AU" sz="1200" dirty="0" smtClean="0">
                          <a:effectLst/>
                        </a:rPr>
                        <a:t>Oct</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 (China) 14-18</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80996350"/>
                  </a:ext>
                </a:extLst>
              </a:tr>
              <a:tr h="190500">
                <a:tc>
                  <a:txBody>
                    <a:bodyPr/>
                    <a:lstStyle/>
                    <a:p>
                      <a:pPr algn="ctr">
                        <a:spcAft>
                          <a:spcPts val="0"/>
                        </a:spcAft>
                      </a:pPr>
                      <a:r>
                        <a:rPr lang="en-AU" sz="1200" dirty="0" smtClean="0">
                          <a:effectLst/>
                        </a:rPr>
                        <a:t>Nov</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802.11 (Hawaii) 11-15</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spcAft>
                          <a:spcPts val="0"/>
                        </a:spcAft>
                      </a:pPr>
                      <a:r>
                        <a:rPr lang="en-AU" sz="1200" dirty="0" smtClean="0">
                          <a:effectLst/>
                        </a:rPr>
                        <a:t>RAN1</a:t>
                      </a:r>
                      <a:r>
                        <a:rPr lang="en-AU" sz="1200" baseline="0" dirty="0" smtClean="0">
                          <a:effectLst/>
                        </a:rPr>
                        <a:t> (</a:t>
                      </a:r>
                      <a:r>
                        <a:rPr lang="en-AU" sz="1200" dirty="0" smtClean="0">
                          <a:effectLst/>
                        </a:rPr>
                        <a:t>US) 18</a:t>
                      </a:r>
                      <a:r>
                        <a:rPr lang="en-AU" sz="1200" baseline="0" dirty="0" smtClean="0">
                          <a:effectLst/>
                        </a:rPr>
                        <a:t>-22</a:t>
                      </a:r>
                      <a:endParaRPr lang="en-AU" sz="1200" dirty="0">
                        <a:effectLst/>
                        <a:latin typeface="+mj-lt"/>
                        <a:ea typeface="Calibri" panose="020F0502020204030204" pitchFamily="34" charset="0"/>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AU" sz="1200" dirty="0">
                        <a:effectLst/>
                        <a:latin typeface="+mj-lt"/>
                        <a:cs typeface="Times New Roman" panose="02020603050405020304" pitchFamily="18" charset="0"/>
                      </a:endParaRPr>
                    </a:p>
                  </a:txBody>
                  <a:tcPr marL="25400" marR="25400" marT="25400" marB="254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26406645"/>
                  </a:ext>
                </a:extLst>
              </a:tr>
            </a:tbl>
          </a:graphicData>
        </a:graphic>
      </p:graphicFrame>
      <p:sp>
        <p:nvSpPr>
          <p:cNvPr id="16" name="Rectangle 15"/>
          <p:cNvSpPr/>
          <p:nvPr/>
        </p:nvSpPr>
        <p:spPr bwMode="auto">
          <a:xfrm>
            <a:off x="1447800" y="5257800"/>
            <a:ext cx="1752600" cy="609600"/>
          </a:xfrm>
          <a:prstGeom prst="rect">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solidFill>
                  <a:srgbClr val="FF0000"/>
                </a:solidFill>
                <a:latin typeface="+mj-lt"/>
              </a:rPr>
              <a:t>Agreed Workshop dates</a:t>
            </a:r>
            <a:endParaRPr kumimoji="0" lang="en-AU" sz="1600" b="0" i="0" u="none" strike="noStrike" cap="none" normalizeH="0" baseline="0" dirty="0" smtClean="0">
              <a:ln>
                <a:noFill/>
              </a:ln>
              <a:solidFill>
                <a:srgbClr val="FF0000"/>
              </a:solidFill>
              <a:effectLst/>
              <a:latin typeface="+mj-lt"/>
            </a:endParaRPr>
          </a:p>
        </p:txBody>
      </p:sp>
      <p:cxnSp>
        <p:nvCxnSpPr>
          <p:cNvPr id="17" name="Straight Arrow Connector 16"/>
          <p:cNvCxnSpPr>
            <a:stCxn id="16" idx="3"/>
          </p:cNvCxnSpPr>
          <p:nvPr/>
        </p:nvCxnSpPr>
        <p:spPr bwMode="auto">
          <a:xfrm flipV="1">
            <a:off x="3200400" y="5005388"/>
            <a:ext cx="762000" cy="557212"/>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4284461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believed/hoped that the July 2019 timing of the Workshop will still provide opportunity for influence</a:t>
            </a:r>
            <a:endParaRPr lang="en-AU" dirty="0"/>
          </a:p>
        </p:txBody>
      </p:sp>
      <p:sp>
        <p:nvSpPr>
          <p:cNvPr id="3" name="Content Placeholder 2"/>
          <p:cNvSpPr>
            <a:spLocks noGrp="1"/>
          </p:cNvSpPr>
          <p:nvPr>
            <p:ph idx="1"/>
          </p:nvPr>
        </p:nvSpPr>
        <p:spPr/>
        <p:txBody>
          <a:bodyPr/>
          <a:lstStyle/>
          <a:p>
            <a:pPr lvl="1"/>
            <a:r>
              <a:rPr lang="en-AU" dirty="0"/>
              <a:t>There was some concern that </a:t>
            </a:r>
            <a:r>
              <a:rPr lang="en-AU" dirty="0" smtClean="0"/>
              <a:t>the July 2019 date </a:t>
            </a:r>
            <a:r>
              <a:rPr lang="en-AU" dirty="0"/>
              <a:t>is too </a:t>
            </a:r>
            <a:r>
              <a:rPr lang="en-AU" dirty="0" smtClean="0"/>
              <a:t>late</a:t>
            </a:r>
          </a:p>
          <a:p>
            <a:pPr lvl="1"/>
            <a:r>
              <a:rPr lang="en-AU" dirty="0" smtClean="0"/>
              <a:t>Unfortunately, July 2019 is the earliest that could be arranged</a:t>
            </a:r>
          </a:p>
          <a:p>
            <a:pPr lvl="1"/>
            <a:r>
              <a:rPr lang="en-AU" dirty="0" smtClean="0"/>
              <a:t>In addition, the RAN Chair believes the timing still allows IEEE 802 an opportunity to influence the final outcome in 3GPP RAN on NR-U coexistence topics</a:t>
            </a:r>
          </a:p>
          <a:p>
            <a:pPr lvl="2"/>
            <a:r>
              <a:rPr lang="en-US" i="1" dirty="0"/>
              <a:t>In terms of timing for the workshop I believe we need to find a balance between allowing time to establish an initial consensus on most functions related to co-existence, whilst still having the opportunity to influence the final </a:t>
            </a:r>
            <a:r>
              <a:rPr lang="en-US" i="1" dirty="0" smtClean="0"/>
              <a:t>outcome</a:t>
            </a:r>
          </a:p>
          <a:p>
            <a:pPr lvl="2"/>
            <a:r>
              <a:rPr lang="en-US" dirty="0" smtClean="0"/>
              <a:t>Source: e-mail from RAN Chair in Oct 2018</a:t>
            </a:r>
          </a:p>
          <a:p>
            <a:pPr lvl="1"/>
            <a:r>
              <a:rPr lang="en-US" dirty="0" smtClean="0"/>
              <a:t>It will be up to IEEE 802.11 WG stakeholders to watch out for a repeat of the situation that occurred with LAA where an opportunity to review the specification was promised (at the Workshop in 2015) but never provided</a:t>
            </a:r>
            <a:endParaRPr lang="en-US"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496214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hopefully agree </a:t>
            </a:r>
            <a:r>
              <a:rPr lang="en-AU" dirty="0"/>
              <a:t>on the arrangements for the Coexistence </a:t>
            </a:r>
            <a:r>
              <a:rPr lang="en-AU" dirty="0" smtClean="0"/>
              <a:t>Workshop</a:t>
            </a:r>
            <a:endParaRPr lang="en-AU" dirty="0"/>
          </a:p>
        </p:txBody>
      </p:sp>
      <p:sp>
        <p:nvSpPr>
          <p:cNvPr id="3" name="Content Placeholder 2"/>
          <p:cNvSpPr>
            <a:spLocks noGrp="1"/>
          </p:cNvSpPr>
          <p:nvPr>
            <p:ph idx="1"/>
          </p:nvPr>
        </p:nvSpPr>
        <p:spPr/>
        <p:txBody>
          <a:bodyPr/>
          <a:lstStyle/>
          <a:p>
            <a:pPr lvl="1"/>
            <a:r>
              <a:rPr lang="en-AU" dirty="0" smtClean="0"/>
              <a:t>The SC Chair is working with IEEE 802.11 leadership on the arrangements</a:t>
            </a:r>
          </a:p>
          <a:p>
            <a:pPr lvl="1"/>
            <a:r>
              <a:rPr lang="en-AU" dirty="0" smtClean="0"/>
              <a:t>We are currently hoping to hold the Workshop during the IEEE 802 plenary in Vienna on </a:t>
            </a:r>
          </a:p>
          <a:p>
            <a:pPr lvl="2"/>
            <a:r>
              <a:rPr lang="en-AU" dirty="0" smtClean="0"/>
              <a:t>Wed afternoon/evening</a:t>
            </a:r>
          </a:p>
          <a:p>
            <a:pPr lvl="3"/>
            <a:r>
              <a:rPr lang="en-AU" dirty="0" smtClean="0"/>
              <a:t>Note: there is no social in Vienna</a:t>
            </a:r>
          </a:p>
          <a:p>
            <a:pPr lvl="2"/>
            <a:r>
              <a:rPr lang="en-AU" dirty="0" smtClean="0"/>
              <a:t>Thu morning</a:t>
            </a:r>
          </a:p>
          <a:p>
            <a:pPr lvl="1"/>
            <a:r>
              <a:rPr lang="en-AU" dirty="0" smtClean="0"/>
              <a:t>The Workshop will probably be held in the hotel across the street</a:t>
            </a:r>
          </a:p>
          <a:p>
            <a:pPr lvl="2"/>
            <a:r>
              <a:rPr lang="en-AU" dirty="0" smtClean="0"/>
              <a:t>More flexibility for arrangements</a:t>
            </a:r>
          </a:p>
          <a:p>
            <a:pPr lvl="1"/>
            <a:r>
              <a:rPr lang="en-AU" dirty="0" smtClean="0"/>
              <a:t>Expected attendance is more than 100</a:t>
            </a:r>
          </a:p>
          <a:p>
            <a:pPr lvl="2"/>
            <a:r>
              <a:rPr lang="en-AU" dirty="0" smtClean="0"/>
              <a:t>3GPP RAN Chair estimates about 40 participants from 3GPP</a:t>
            </a:r>
          </a:p>
          <a:p>
            <a:pPr lvl="2"/>
            <a:r>
              <a:rPr lang="en-AU" dirty="0" smtClean="0"/>
              <a:t>Guess about 60 IEEE 802.11 participants</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881802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hopefully agree </a:t>
            </a:r>
            <a:r>
              <a:rPr lang="en-AU" dirty="0"/>
              <a:t>on the arrangements for the Coexistence </a:t>
            </a:r>
            <a:r>
              <a:rPr lang="en-AU" dirty="0" smtClean="0"/>
              <a:t>Workshop</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a:t>There will be a cost for non-IEEE 802 registrants</a:t>
            </a:r>
          </a:p>
          <a:p>
            <a:pPr lvl="2"/>
            <a:r>
              <a:rPr lang="en-AU" dirty="0"/>
              <a:t>~$100-150?</a:t>
            </a:r>
          </a:p>
          <a:p>
            <a:pPr lvl="2"/>
            <a:r>
              <a:rPr lang="en-AU" dirty="0"/>
              <a:t>This fee will not provide any attendance rights at IEEE 802 meetings? </a:t>
            </a:r>
          </a:p>
          <a:p>
            <a:pPr lvl="1"/>
            <a:r>
              <a:rPr lang="en-AU" dirty="0" smtClean="0"/>
              <a:t>There will be no </a:t>
            </a:r>
            <a:r>
              <a:rPr lang="en-AU" dirty="0" err="1" smtClean="0"/>
              <a:t>Coex</a:t>
            </a:r>
            <a:r>
              <a:rPr lang="en-AU" dirty="0" smtClean="0"/>
              <a:t> SC meetings in Vienna</a:t>
            </a:r>
          </a:p>
          <a:p>
            <a:pPr lvl="2"/>
            <a:r>
              <a:rPr lang="en-AU" dirty="0" smtClean="0"/>
              <a:t>The Workshop will probably take 3-4 sessions (depending on how you count the Wednesday evening)</a:t>
            </a:r>
          </a:p>
          <a:p>
            <a:pPr lvl="2"/>
            <a:r>
              <a:rPr lang="en-AU" dirty="0" smtClean="0"/>
              <a:t>The </a:t>
            </a:r>
            <a:r>
              <a:rPr lang="en-AU" dirty="0" err="1" smtClean="0"/>
              <a:t>Coex</a:t>
            </a:r>
            <a:r>
              <a:rPr lang="en-AU" dirty="0" smtClean="0"/>
              <a:t> SC normally takes 2 sessions</a:t>
            </a:r>
          </a:p>
          <a:p>
            <a:pPr lvl="2"/>
            <a:r>
              <a:rPr lang="en-AU" dirty="0" smtClean="0"/>
              <a:t>So we are talking about 1-2 additional sessions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30693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10th F2F meeting of the </a:t>
            </a:r>
            <a:r>
              <a:rPr lang="en-AU" i="1" dirty="0" smtClean="0"/>
              <a:t>Coexistence Standing Committee </a:t>
            </a:r>
            <a:r>
              <a:rPr lang="en-AU" dirty="0" smtClean="0"/>
              <a:t>in St Louis in January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2019) and will meet once or twice this week</a:t>
            </a:r>
          </a:p>
          <a:p>
            <a:pPr lvl="2"/>
            <a:r>
              <a:rPr lang="en-AU" dirty="0" smtClean="0"/>
              <a:t>Wed PM1</a:t>
            </a:r>
          </a:p>
          <a:p>
            <a:pPr lvl="2"/>
            <a:r>
              <a:rPr lang="en-AU" dirty="0" smtClean="0"/>
              <a:t>Thu PM1 (if required)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decide </a:t>
            </a:r>
            <a:r>
              <a:rPr lang="en-AU" dirty="0"/>
              <a:t>who else to </a:t>
            </a:r>
            <a:r>
              <a:rPr lang="en-AU" dirty="0" smtClean="0"/>
              <a:t>invite to the Coexistence Workshop</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co-hosts of the Workshop will be IEEE 802.11 WG and 3GPP RAN</a:t>
            </a:r>
          </a:p>
          <a:p>
            <a:pPr lvl="1"/>
            <a:r>
              <a:rPr lang="en-AU" dirty="0" smtClean="0"/>
              <a:t>It is planned we also invite other organisations</a:t>
            </a:r>
          </a:p>
          <a:p>
            <a:pPr lvl="2"/>
            <a:r>
              <a:rPr lang="en-AU" dirty="0" smtClean="0"/>
              <a:t>Wi-Fi Alliance</a:t>
            </a:r>
          </a:p>
          <a:p>
            <a:pPr lvl="2"/>
            <a:r>
              <a:rPr lang="en-AU" dirty="0" smtClean="0"/>
              <a:t>Wireless Broadband Alliance</a:t>
            </a:r>
          </a:p>
          <a:p>
            <a:pPr lvl="2"/>
            <a:r>
              <a:rPr lang="en-AU" dirty="0" smtClean="0"/>
              <a:t>ETSI BRAN</a:t>
            </a:r>
          </a:p>
          <a:p>
            <a:pPr lvl="2"/>
            <a:r>
              <a:rPr lang="en-AU" dirty="0" smtClean="0"/>
              <a:t>GSMA?</a:t>
            </a:r>
          </a:p>
          <a:p>
            <a:pPr lvl="2"/>
            <a:r>
              <a:rPr lang="en-AU" dirty="0" smtClean="0"/>
              <a:t>… others?</a:t>
            </a:r>
          </a:p>
          <a:p>
            <a:pPr lvl="1"/>
            <a:r>
              <a:rPr lang="en-AU" dirty="0" smtClean="0"/>
              <a:t>It has been suggested that we do not invite regulators</a:t>
            </a:r>
          </a:p>
          <a:p>
            <a:pPr lvl="2"/>
            <a:r>
              <a:rPr lang="en-AU" dirty="0" smtClean="0"/>
              <a:t>Non presence of regulators might enable more free discussions</a:t>
            </a:r>
          </a:p>
          <a:p>
            <a:pPr lvl="1"/>
            <a:r>
              <a:rPr lang="en-AU" dirty="0" smtClean="0"/>
              <a:t>We should probably ask who else 3GPP RAN  suggests we invite?</a:t>
            </a:r>
          </a:p>
          <a:p>
            <a:pPr lvl="2"/>
            <a:r>
              <a:rPr lang="en-AU" dirty="0" smtClean="0">
                <a:solidFill>
                  <a:srgbClr val="FF0000"/>
                </a:solidFill>
              </a:rPr>
              <a:t>AFM: sent an e-mail to 3GPP RAN Chair</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510540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the style of the workshop</a:t>
            </a:r>
            <a:endParaRPr lang="en-AU" dirty="0"/>
          </a:p>
        </p:txBody>
      </p:sp>
      <p:sp>
        <p:nvSpPr>
          <p:cNvPr id="3" name="Content Placeholder 2"/>
          <p:cNvSpPr>
            <a:spLocks noGrp="1"/>
          </p:cNvSpPr>
          <p:nvPr>
            <p:ph idx="1"/>
          </p:nvPr>
        </p:nvSpPr>
        <p:spPr/>
        <p:txBody>
          <a:bodyPr/>
          <a:lstStyle/>
          <a:p>
            <a:pPr lvl="1"/>
            <a:r>
              <a:rPr lang="en-AU" dirty="0"/>
              <a:t>For many participants the last workshop in 2015 ended up being an LAA vs 802.11 fight rather than a true cooperative workshop solving coexistence </a:t>
            </a:r>
            <a:r>
              <a:rPr lang="en-AU" dirty="0" smtClean="0"/>
              <a:t>issues</a:t>
            </a:r>
          </a:p>
          <a:p>
            <a:pPr lvl="1"/>
            <a:r>
              <a:rPr lang="en-AU" dirty="0" smtClean="0"/>
              <a:t>This </a:t>
            </a:r>
            <a:r>
              <a:rPr lang="en-AU" dirty="0"/>
              <a:t>was probably caused by the nature of the agenda, which was focused on “official” presentations from IEEE 802, 3GPP, WFA, etc. </a:t>
            </a:r>
            <a:endParaRPr lang="en-AU" dirty="0" smtClean="0"/>
          </a:p>
          <a:p>
            <a:pPr lvl="1"/>
            <a:r>
              <a:rPr lang="en-AU" dirty="0" smtClean="0"/>
              <a:t>Maybe </a:t>
            </a:r>
            <a:r>
              <a:rPr lang="en-AU" dirty="0"/>
              <a:t>an alternative is to invite presentations from anyone, but with sufficient time for proper </a:t>
            </a:r>
            <a:r>
              <a:rPr lang="en-AU" dirty="0" smtClean="0"/>
              <a:t>discussion?</a:t>
            </a:r>
          </a:p>
          <a:p>
            <a:pPr lvl="1"/>
            <a:r>
              <a:rPr lang="en-AU" dirty="0" smtClean="0"/>
              <a:t>This </a:t>
            </a:r>
            <a:r>
              <a:rPr lang="en-AU" dirty="0"/>
              <a:t>approach will need some discipline on timing but it could </a:t>
            </a:r>
            <a:r>
              <a:rPr lang="en-AU" dirty="0" smtClean="0"/>
              <a:t>work.</a:t>
            </a:r>
          </a:p>
          <a:p>
            <a:pPr lvl="1"/>
            <a:r>
              <a:rPr lang="en-AU" dirty="0" smtClean="0"/>
              <a:t>Thoughts</a:t>
            </a:r>
            <a:r>
              <a:rPr lang="en-AU" dirty="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76109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possible agenda topics to include in the </a:t>
            </a:r>
            <a:r>
              <a:rPr lang="en-AU" dirty="0"/>
              <a:t>Coexistence Workshop</a:t>
            </a:r>
          </a:p>
        </p:txBody>
      </p:sp>
      <p:sp>
        <p:nvSpPr>
          <p:cNvPr id="3" name="Content Placeholder 2"/>
          <p:cNvSpPr>
            <a:spLocks noGrp="1"/>
          </p:cNvSpPr>
          <p:nvPr>
            <p:ph idx="1"/>
          </p:nvPr>
        </p:nvSpPr>
        <p:spPr/>
        <p:txBody>
          <a:bodyPr/>
          <a:lstStyle/>
          <a:p>
            <a:r>
              <a:rPr lang="en-AU" dirty="0"/>
              <a:t>Topics?</a:t>
            </a:r>
          </a:p>
          <a:p>
            <a:pPr lvl="1"/>
            <a:r>
              <a:rPr lang="en-AU" dirty="0"/>
              <a:t>Reviews of progress (wrt to coexistence aspects) of </a:t>
            </a:r>
          </a:p>
          <a:p>
            <a:pPr lvl="2"/>
            <a:r>
              <a:rPr lang="en-AU" dirty="0"/>
              <a:t>802.11ax</a:t>
            </a:r>
          </a:p>
          <a:p>
            <a:pPr lvl="2"/>
            <a:r>
              <a:rPr lang="en-AU" dirty="0"/>
              <a:t>3GPP NR-U</a:t>
            </a:r>
          </a:p>
          <a:p>
            <a:pPr lvl="2"/>
            <a:r>
              <a:rPr lang="en-AU" dirty="0"/>
              <a:t>802.11 EHT</a:t>
            </a:r>
          </a:p>
          <a:p>
            <a:pPr lvl="1"/>
            <a:r>
              <a:rPr lang="en-AU" dirty="0"/>
              <a:t>Measurements of LAA/</a:t>
            </a:r>
            <a:r>
              <a:rPr lang="en-AU" dirty="0" err="1"/>
              <a:t>eLAA</a:t>
            </a:r>
            <a:r>
              <a:rPr lang="en-AU" dirty="0"/>
              <a:t> coexistence with 802.11 in deployments</a:t>
            </a:r>
          </a:p>
          <a:p>
            <a:pPr lvl="1"/>
            <a:r>
              <a:rPr lang="en-AU" dirty="0"/>
              <a:t>Discussion of coexistence mechanisms</a:t>
            </a:r>
          </a:p>
          <a:p>
            <a:pPr lvl="2"/>
            <a:r>
              <a:rPr lang="en-AU" dirty="0"/>
              <a:t>Use of 11a preamble or a new pre-amble</a:t>
            </a:r>
          </a:p>
          <a:p>
            <a:pPr lvl="2"/>
            <a:r>
              <a:rPr lang="en-AU" dirty="0"/>
              <a:t>Continued use of ED (or PD/ED) LBT mechanisms or something different</a:t>
            </a:r>
          </a:p>
          <a:p>
            <a:pPr lvl="2"/>
            <a:r>
              <a:rPr lang="en-AU" dirty="0"/>
              <a:t>Restricting use of no LBT or short LBT</a:t>
            </a:r>
          </a:p>
          <a:p>
            <a:pPr lvl="2"/>
            <a:r>
              <a:rPr lang="en-AU" dirty="0"/>
              <a:t>Increase number of starting and finishing positions in LTE/NR</a:t>
            </a:r>
          </a:p>
          <a:p>
            <a:pPr lvl="2"/>
            <a:r>
              <a:rPr lang="en-AU" dirty="0"/>
              <a: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087673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discuss a possible agenda </a:t>
            </a:r>
            <a:r>
              <a:rPr lang="en-AU" dirty="0" smtClean="0"/>
              <a:t>topics to </a:t>
            </a:r>
            <a:r>
              <a:rPr lang="en-AU" dirty="0"/>
              <a:t>include in the Coexistence Workshop</a:t>
            </a:r>
            <a:endParaRPr lang="en-AU" dirty="0"/>
          </a:p>
        </p:txBody>
      </p:sp>
      <p:sp>
        <p:nvSpPr>
          <p:cNvPr id="3" name="Content Placeholder 2"/>
          <p:cNvSpPr>
            <a:spLocks noGrp="1"/>
          </p:cNvSpPr>
          <p:nvPr>
            <p:ph idx="1"/>
          </p:nvPr>
        </p:nvSpPr>
        <p:spPr/>
        <p:txBody>
          <a:bodyPr/>
          <a:lstStyle/>
          <a:p>
            <a:r>
              <a:rPr lang="en-AU" dirty="0"/>
              <a:t>Topics?</a:t>
            </a:r>
          </a:p>
          <a:p>
            <a:pPr lvl="2"/>
            <a:r>
              <a:rPr lang="en-AU" dirty="0"/>
              <a:t>…</a:t>
            </a:r>
          </a:p>
          <a:p>
            <a:pPr lvl="2"/>
            <a:r>
              <a:rPr lang="en-AU" dirty="0"/>
              <a:t>Restricting use of UL-DL switches in LTE/NR</a:t>
            </a:r>
          </a:p>
          <a:p>
            <a:pPr lvl="2"/>
            <a:r>
              <a:rPr lang="en-GB" dirty="0"/>
              <a:t>Fast communication channels between 3GPP RAN &amp; IEEE 802.11</a:t>
            </a:r>
            <a:endParaRPr lang="en-AU" dirty="0"/>
          </a:p>
          <a:p>
            <a:pPr lvl="1"/>
            <a:r>
              <a:rPr lang="en-AU" dirty="0"/>
              <a:t>Evaluation criteria for coexistence mechanisms</a:t>
            </a:r>
          </a:p>
          <a:p>
            <a:pPr lvl="1"/>
            <a:r>
              <a:rPr lang="en-AU" dirty="0"/>
              <a:t>Summary of current 6GHZ regulatory status</a:t>
            </a:r>
          </a:p>
          <a:p>
            <a:r>
              <a:rPr lang="en-AU" dirty="0"/>
              <a:t>Note</a:t>
            </a:r>
          </a:p>
          <a:p>
            <a:pPr lvl="1"/>
            <a:r>
              <a:rPr lang="en-AU" dirty="0"/>
              <a:t>Topics derived from </a:t>
            </a:r>
            <a:r>
              <a:rPr lang="en-US" dirty="0">
                <a:hlinkClick r:id="rId2"/>
              </a:rPr>
              <a:t>IEEE 802.11-18/1893r0</a:t>
            </a:r>
            <a:r>
              <a:rPr lang="en-US" dirty="0"/>
              <a:t>  and Nov 2018’s agenda</a:t>
            </a:r>
            <a:endParaRPr lang="en-AU" dirty="0"/>
          </a:p>
          <a:p>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Tree>
    <p:extLst>
      <p:ext uri="{BB962C8B-B14F-4D97-AF65-F5344CB8AC3E}">
        <p14:creationId xmlns:p14="http://schemas.microsoft.com/office/powerpoint/2010/main" val="1386412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approval of an invitation</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Invitation </a:t>
            </a:r>
            <a:r>
              <a:rPr lang="en-AU" dirty="0" err="1" smtClean="0">
                <a:solidFill>
                  <a:srgbClr val="FF0000"/>
                </a:solidFill>
              </a:rPr>
              <a:t>tbd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417807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LAA status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39863376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some concern in Nov 2018 that highlighted LAA </a:t>
            </a:r>
            <a:r>
              <a:rPr lang="en-AU" dirty="0" smtClean="0"/>
              <a:t>statistics </a:t>
            </a:r>
            <a:r>
              <a:rPr lang="en-AU" dirty="0" smtClean="0"/>
              <a:t>were incorrect</a:t>
            </a:r>
            <a:endParaRPr lang="en-AU" dirty="0"/>
          </a:p>
        </p:txBody>
      </p:sp>
      <p:sp>
        <p:nvSpPr>
          <p:cNvPr id="3" name="Content Placeholder 2"/>
          <p:cNvSpPr>
            <a:spLocks noGrp="1"/>
          </p:cNvSpPr>
          <p:nvPr>
            <p:ph idx="1"/>
          </p:nvPr>
        </p:nvSpPr>
        <p:spPr/>
        <p:txBody>
          <a:bodyPr/>
          <a:lstStyle/>
          <a:p>
            <a:pPr lvl="1"/>
            <a:r>
              <a:rPr lang="en-AU" dirty="0" smtClean="0"/>
              <a:t>At the last </a:t>
            </a:r>
            <a:r>
              <a:rPr lang="en-AU" dirty="0" err="1" smtClean="0"/>
              <a:t>Coex</a:t>
            </a:r>
            <a:r>
              <a:rPr lang="en-AU" dirty="0" smtClean="0"/>
              <a:t> SC </a:t>
            </a:r>
            <a:r>
              <a:rPr lang="en-AU" dirty="0" smtClean="0"/>
              <a:t>meeting in Bangkok, </a:t>
            </a:r>
            <a:r>
              <a:rPr lang="en-AU" dirty="0" smtClean="0"/>
              <a:t>some estimates of LAA deployments from GSMA were highlighted as part of a discussion about the importance of our efforts to promote “fair” LAA/Wi-Fi coexistence</a:t>
            </a:r>
          </a:p>
          <a:p>
            <a:pPr lvl="1"/>
            <a:r>
              <a:rPr lang="en-AU" dirty="0" smtClean="0"/>
              <a:t>At least one </a:t>
            </a:r>
            <a:r>
              <a:rPr lang="en-AU" dirty="0" smtClean="0"/>
              <a:t>participant </a:t>
            </a:r>
            <a:r>
              <a:rPr lang="en-AU" dirty="0" smtClean="0"/>
              <a:t>noted that the </a:t>
            </a:r>
            <a:r>
              <a:rPr lang="en-AU" dirty="0" smtClean="0"/>
              <a:t>LAA deployment data </a:t>
            </a:r>
            <a:r>
              <a:rPr lang="en-AU" dirty="0" smtClean="0"/>
              <a:t>(from July 2018) was out of  date and the real numbers were much higher</a:t>
            </a:r>
          </a:p>
          <a:p>
            <a:pPr lvl="1"/>
            <a:r>
              <a:rPr lang="en-AU" dirty="0" smtClean="0"/>
              <a:t>Of course, higher numbers </a:t>
            </a:r>
            <a:r>
              <a:rPr lang="en-AU" dirty="0" smtClean="0"/>
              <a:t>emphasise </a:t>
            </a:r>
            <a:r>
              <a:rPr lang="en-AU" dirty="0" smtClean="0"/>
              <a:t>even more the </a:t>
            </a:r>
            <a:r>
              <a:rPr lang="en-AU" dirty="0"/>
              <a:t>importance </a:t>
            </a:r>
            <a:r>
              <a:rPr lang="en-AU" dirty="0" smtClean="0"/>
              <a:t>“</a:t>
            </a:r>
            <a:r>
              <a:rPr lang="en-AU" dirty="0"/>
              <a:t>fair” LAA/Wi-Fi </a:t>
            </a:r>
            <a:r>
              <a:rPr lang="en-AU" dirty="0" smtClean="0"/>
              <a:t>coexistence</a:t>
            </a:r>
          </a:p>
          <a:p>
            <a:pPr lvl="1"/>
            <a:r>
              <a:rPr lang="en-AU" dirty="0" smtClean="0"/>
              <a:t>However, updated </a:t>
            </a:r>
            <a:r>
              <a:rPr lang="en-AU" dirty="0" smtClean="0"/>
              <a:t>statistics </a:t>
            </a:r>
            <a:r>
              <a:rPr lang="en-AU" dirty="0" smtClean="0"/>
              <a:t>were obtained to provide a more complete picture</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575467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Updated statistics </a:t>
            </a:r>
            <a:r>
              <a:rPr lang="en-AU" dirty="0" smtClean="0"/>
              <a:t>conform that there is significant interest in LAA </a:t>
            </a:r>
            <a:endParaRPr lang="en-AU" dirty="0"/>
          </a:p>
        </p:txBody>
      </p:sp>
      <p:graphicFrame>
        <p:nvGraphicFramePr>
          <p:cNvPr id="6" name="Content Placeholder 5"/>
          <p:cNvGraphicFramePr>
            <a:graphicFrameLocks noGrp="1"/>
          </p:cNvGraphicFramePr>
          <p:nvPr>
            <p:ph idx="1"/>
            <p:extLst/>
          </p:nvPr>
        </p:nvGraphicFramePr>
        <p:xfrm>
          <a:off x="1524000" y="2180924"/>
          <a:ext cx="6172200" cy="2956560"/>
        </p:xfrm>
        <a:graphic>
          <a:graphicData uri="http://schemas.openxmlformats.org/drawingml/2006/table">
            <a:tbl>
              <a:tblPr firstRow="1" bandRow="1">
                <a:tableStyleId>{21E4AEA4-8DFA-4A89-87EB-49C32662AFE0}</a:tableStyleId>
              </a:tblPr>
              <a:tblGrid>
                <a:gridCol w="1264185">
                  <a:extLst>
                    <a:ext uri="{9D8B030D-6E8A-4147-A177-3AD203B41FA5}">
                      <a16:colId xmlns:a16="http://schemas.microsoft.com/office/drawing/2014/main" val="3409454223"/>
                    </a:ext>
                  </a:extLst>
                </a:gridCol>
                <a:gridCol w="1636005">
                  <a:extLst>
                    <a:ext uri="{9D8B030D-6E8A-4147-A177-3AD203B41FA5}">
                      <a16:colId xmlns:a16="http://schemas.microsoft.com/office/drawing/2014/main" val="1001302695"/>
                    </a:ext>
                  </a:extLst>
                </a:gridCol>
                <a:gridCol w="1636005">
                  <a:extLst>
                    <a:ext uri="{9D8B030D-6E8A-4147-A177-3AD203B41FA5}">
                      <a16:colId xmlns:a16="http://schemas.microsoft.com/office/drawing/2014/main" val="4129828934"/>
                    </a:ext>
                  </a:extLst>
                </a:gridCol>
                <a:gridCol w="1636005">
                  <a:extLst>
                    <a:ext uri="{9D8B030D-6E8A-4147-A177-3AD203B41FA5}">
                      <a16:colId xmlns:a16="http://schemas.microsoft.com/office/drawing/2014/main" val="17537595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23</a:t>
                      </a:r>
                      <a:endParaRPr lang="en-AU" sz="1400" dirty="0"/>
                    </a:p>
                  </a:txBody>
                  <a:tcPr anchor="ctr"/>
                </a:tc>
                <a:tc>
                  <a:txBody>
                    <a:bodyPr/>
                    <a:lstStyle/>
                    <a:p>
                      <a:pPr algn="ctr"/>
                      <a:r>
                        <a:rPr lang="en-AU" sz="1400" dirty="0" smtClean="0"/>
                        <a:t>22</a:t>
                      </a:r>
                      <a:endParaRPr lang="en-AU" sz="1400" dirty="0"/>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4</a:t>
                      </a:r>
                      <a:endParaRPr lang="en-AU" sz="1400" dirty="0"/>
                    </a:p>
                  </a:txBody>
                  <a:tcPr anchor="ctr"/>
                </a:tc>
                <a:tc>
                  <a:txBody>
                    <a:bodyPr/>
                    <a:lstStyle/>
                    <a:p>
                      <a:pPr algn="ctr"/>
                      <a:r>
                        <a:rPr lang="en-AU" sz="1400" dirty="0" smtClean="0"/>
                        <a:t>6</a:t>
                      </a:r>
                      <a:endParaRPr lang="en-AU" sz="1400" dirty="0"/>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r>
                        <a:rPr lang="en-AU" sz="1400" kern="1200" baseline="30000" dirty="0" smtClean="0">
                          <a:solidFill>
                            <a:schemeClr val="dk1"/>
                          </a:solidFill>
                          <a:latin typeface="+mn-lt"/>
                          <a:ea typeface="+mn-ea"/>
                          <a:cs typeface="+mn-cs"/>
                        </a:rPr>
                        <a:t>3</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
        <p:nvSpPr>
          <p:cNvPr id="8" name="Rectangle 7"/>
          <p:cNvSpPr/>
          <p:nvPr/>
        </p:nvSpPr>
        <p:spPr bwMode="auto">
          <a:xfrm>
            <a:off x="1524000" y="54102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	</a:t>
            </a:r>
            <a:r>
              <a:rPr lang="en-AU" sz="1400" dirty="0" smtClean="0">
                <a:latin typeface="+mj-lt"/>
              </a:rPr>
              <a:t>GSA: Evolution </a:t>
            </a:r>
            <a:r>
              <a:rPr lang="en-AU" sz="1400" dirty="0">
                <a:latin typeface="+mj-lt"/>
              </a:rPr>
              <a:t>from LTE to 5G: Global Market </a:t>
            </a:r>
            <a:r>
              <a:rPr lang="en-AU" sz="1400" dirty="0" smtClean="0">
                <a:latin typeface="+mj-lt"/>
              </a:rPr>
              <a:t>Status (Nov 2018)</a:t>
            </a:r>
            <a:endParaRPr lang="en-AU" sz="1400" baseline="30000" dirty="0">
              <a:latin typeface="+mj-lt"/>
            </a:endParaRPr>
          </a:p>
          <a:p>
            <a:pPr eaLnBrk="0" hangingPunct="0">
              <a:spcBef>
                <a:spcPts val="700"/>
              </a:spcBef>
              <a:tabLst>
                <a:tab pos="182563" algn="l"/>
              </a:tabLst>
            </a:pPr>
            <a:r>
              <a:rPr lang="en-AU" sz="1400" baseline="30000" dirty="0" smtClean="0">
                <a:latin typeface="+mj-lt"/>
              </a:rPr>
              <a:t>3</a:t>
            </a:r>
            <a:r>
              <a:rPr lang="en-AU" sz="1400" dirty="0">
                <a:latin typeface="+mj-lt"/>
              </a:rPr>
              <a:t> </a:t>
            </a:r>
            <a:r>
              <a:rPr lang="en-AU" sz="1400" dirty="0" smtClean="0">
                <a:latin typeface="+mj-lt"/>
              </a:rPr>
              <a:t>	Some LTE-U operators will refocus on LAA in 2019</a:t>
            </a: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491896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a:t>
            </a:r>
            <a:r>
              <a:rPr lang="en-AU" sz="2400" b="1" dirty="0" smtClean="0">
                <a:solidFill>
                  <a:srgbClr val="FF0000"/>
                </a:solidFill>
              </a:rPr>
              <a:t>ETSI </a:t>
            </a:r>
            <a:r>
              <a:rPr lang="en-AU" sz="2400" b="1" dirty="0" smtClean="0">
                <a:solidFill>
                  <a:srgbClr val="FF0000"/>
                </a:solidFill>
              </a:rPr>
              <a:t>BRAN </a:t>
            </a:r>
            <a:r>
              <a:rPr lang="en-AU" sz="2400" b="1" dirty="0" smtClean="0">
                <a:solidFill>
                  <a:srgbClr val="FF0000"/>
                </a:solidFill>
              </a:rPr>
              <a:t>#100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0384103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the </a:t>
            </a:r>
            <a:r>
              <a:rPr lang="en-AU" dirty="0" smtClean="0"/>
              <a:t>ETSI </a:t>
            </a:r>
            <a:r>
              <a:rPr lang="en-AU" dirty="0" smtClean="0"/>
              <a:t>BRAN </a:t>
            </a:r>
            <a:r>
              <a:rPr lang="en-AU" dirty="0" smtClean="0"/>
              <a:t>#100 meeting</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just before Christmas</a:t>
            </a:r>
          </a:p>
          <a:p>
            <a:pPr lvl="2"/>
            <a:r>
              <a:rPr lang="en-AU" dirty="0" smtClean="0"/>
              <a:t>Dates</a:t>
            </a:r>
            <a:r>
              <a:rPr lang="en-AU" dirty="0"/>
              <a:t>: </a:t>
            </a:r>
            <a:r>
              <a:rPr lang="en-AU" dirty="0" smtClean="0"/>
              <a:t>17-21 Dec </a:t>
            </a:r>
            <a:r>
              <a:rPr lang="en-AU" dirty="0" smtClean="0"/>
              <a:t>2018</a:t>
            </a:r>
            <a:endParaRPr lang="en-AU" dirty="0"/>
          </a:p>
          <a:p>
            <a:pPr lvl="2"/>
            <a:r>
              <a:rPr lang="en-AU" dirty="0"/>
              <a:t>Location: Sophia </a:t>
            </a:r>
            <a:r>
              <a:rPr lang="en-AU" dirty="0" smtClean="0"/>
              <a:t>Antipolis</a:t>
            </a:r>
          </a:p>
          <a:p>
            <a:pPr lvl="1"/>
            <a:r>
              <a:rPr lang="en-AU" dirty="0" smtClean="0"/>
              <a:t>The </a:t>
            </a:r>
            <a:r>
              <a:rPr lang="en-AU" dirty="0" err="1" smtClean="0"/>
              <a:t>Coex</a:t>
            </a:r>
            <a:r>
              <a:rPr lang="en-AU" dirty="0" smtClean="0"/>
              <a:t> SC will hear a full report of the </a:t>
            </a:r>
            <a:r>
              <a:rPr lang="en-AU" dirty="0" smtClean="0"/>
              <a:t>BRAN#100 meeting agenda, submissions and results, particularly </a:t>
            </a:r>
            <a:r>
              <a:rPr lang="en-AU" dirty="0" smtClean="0"/>
              <a:t>on issues related to:</a:t>
            </a:r>
          </a:p>
          <a:p>
            <a:pPr lvl="2"/>
            <a:r>
              <a:rPr lang="en-AU" dirty="0" smtClean="0"/>
              <a:t>Timeline</a:t>
            </a:r>
          </a:p>
          <a:p>
            <a:pPr lvl="2"/>
            <a:r>
              <a:rPr lang="en-AU" dirty="0" smtClean="0"/>
              <a:t>Adaptivity</a:t>
            </a:r>
          </a:p>
          <a:p>
            <a:pPr lvl="2"/>
            <a:r>
              <a:rPr lang="en-AU" dirty="0" smtClean="0"/>
              <a:t>Editorial </a:t>
            </a:r>
            <a:r>
              <a:rPr lang="en-AU" dirty="0" smtClean="0"/>
              <a:t>issues</a:t>
            </a:r>
          </a:p>
          <a:p>
            <a:pPr lvl="2"/>
            <a:r>
              <a:rPr lang="en-AU" dirty="0" smtClean="0"/>
              <a:t>…</a:t>
            </a:r>
            <a:endParaRPr lang="en-AU" dirty="0" smtClean="0"/>
          </a:p>
          <a:p>
            <a:pPr lvl="2"/>
            <a:endParaRPr lang="en-AU" dirty="0"/>
          </a:p>
          <a:p>
            <a:pPr marL="184150" lvl="2" indent="0">
              <a:buNone/>
            </a:pP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859722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ETSI BRAN #100 agenda focused on …</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812280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 relevant submissions to ETSI BRAN</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TBD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0690249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has confirmed plans for future meetings </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a:t>
            </a:r>
            <a:r>
              <a:rPr lang="en-GB" dirty="0" smtClean="0"/>
              <a:t>#101</a:t>
            </a:r>
          </a:p>
          <a:p>
            <a:pPr lvl="2"/>
            <a:r>
              <a:rPr lang="en-GB" dirty="0" smtClean="0"/>
              <a:t>25 – 28 February 2019 – Sophia Antipolis</a:t>
            </a:r>
            <a:endParaRPr lang="en-AU" dirty="0"/>
          </a:p>
          <a:p>
            <a:pPr lvl="1"/>
            <a:r>
              <a:rPr lang="en-GB" dirty="0" smtClean="0"/>
              <a:t>BRAN #102</a:t>
            </a:r>
          </a:p>
          <a:p>
            <a:pPr lvl="2"/>
            <a:r>
              <a:rPr lang="en-GB" dirty="0" smtClean="0"/>
              <a:t>18 – 21 June 2019 – Sophia Antipolis</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32</a:t>
            </a:fld>
            <a:endParaRPr lang="en-US"/>
          </a:p>
        </p:txBody>
      </p:sp>
    </p:spTree>
    <p:extLst>
      <p:ext uri="{BB962C8B-B14F-4D97-AF65-F5344CB8AC3E}">
        <p14:creationId xmlns:p14="http://schemas.microsoft.com/office/powerpoint/2010/main" val="31809693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a:solidFill>
                  <a:srgbClr val="FF0000"/>
                </a:solidFill>
              </a:rPr>
              <a:t>S</a:t>
            </a:r>
            <a:r>
              <a:rPr lang="en-AU" sz="2400" b="1" i="1" dirty="0" smtClean="0">
                <a:solidFill>
                  <a:srgbClr val="FF0000"/>
                </a:solidFill>
              </a:rPr>
              <a:t>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6824609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may hear a status update … focused on coexistence issues of course!</a:t>
            </a:r>
          </a:p>
          <a:p>
            <a:pPr lvl="2"/>
            <a:r>
              <a:rPr lang="en-US" dirty="0" smtClean="0">
                <a:solidFill>
                  <a:srgbClr val="FF0000"/>
                </a:solidFill>
              </a:rPr>
              <a:t>tbc</a:t>
            </a:r>
            <a:endParaRPr lang="en-US" dirty="0" smtClean="0">
              <a:solidFill>
                <a:srgbClr val="FF0000"/>
              </a:solidFill>
            </a:endParaRPr>
          </a:p>
          <a:p>
            <a:pPr lvl="1"/>
            <a:r>
              <a:rPr lang="en-US" dirty="0" smtClean="0"/>
              <a:t>Possible topics include:</a:t>
            </a:r>
          </a:p>
          <a:p>
            <a:pPr lvl="2"/>
            <a:r>
              <a:rPr lang="en-AU" dirty="0" smtClean="0">
                <a:solidFill>
                  <a:srgbClr val="FF0000"/>
                </a:solidFill>
              </a:rPr>
              <a:t>Status of SI</a:t>
            </a:r>
          </a:p>
          <a:p>
            <a:pPr lvl="2"/>
            <a:r>
              <a:rPr lang="en-AU" dirty="0" smtClean="0">
                <a:solidFill>
                  <a:srgbClr val="FF0000"/>
                </a:solidFill>
              </a:rPr>
              <a:t>Plans for WI</a:t>
            </a:r>
            <a:endParaRPr lang="en-US" dirty="0" smtClean="0">
              <a:solidFill>
                <a:srgbClr val="FF0000"/>
              </a:solidFill>
            </a:endParaRPr>
          </a:p>
          <a:p>
            <a:pPr lvl="2"/>
            <a:endParaRPr lang="en-US" dirty="0" smtClean="0"/>
          </a:p>
          <a:p>
            <a:pPr lvl="2"/>
            <a:endParaRPr lang="en-AU"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1255624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i="1" dirty="0" smtClean="0">
                <a:solidFill>
                  <a:srgbClr val="FF0000"/>
                </a:solidFill>
              </a:rPr>
              <a:t>Liaisons</a:t>
            </a:r>
            <a:endParaRPr lang="en-AU" sz="2400" b="1" i="1" dirty="0" smtClean="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3532038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US" dirty="0" smtClean="0"/>
              <a:t>The 802.11 WG Chair has suggested we also potentially use alternatives to the Workshop in meantime</a:t>
            </a:r>
            <a:endParaRPr lang="en-AU" dirty="0"/>
          </a:p>
        </p:txBody>
      </p:sp>
      <p:sp>
        <p:nvSpPr>
          <p:cNvPr id="3" name="Content Placeholder 2"/>
          <p:cNvSpPr>
            <a:spLocks noGrp="1"/>
          </p:cNvSpPr>
          <p:nvPr>
            <p:ph idx="1"/>
          </p:nvPr>
        </p:nvSpPr>
        <p:spPr/>
        <p:txBody>
          <a:bodyPr/>
          <a:lstStyle/>
          <a:p>
            <a:pPr lvl="1"/>
            <a:r>
              <a:rPr lang="en-US" dirty="0" smtClean="0"/>
              <a:t>The 802.11 WG Chair writes</a:t>
            </a:r>
          </a:p>
          <a:p>
            <a:pPr lvl="2"/>
            <a:r>
              <a:rPr lang="en-GB" i="1" dirty="0"/>
              <a:t>Given that the 3GPP folks are not interested in formally meeting </a:t>
            </a:r>
            <a:r>
              <a:rPr lang="en-GB" i="1" dirty="0" smtClean="0"/>
              <a:t>before </a:t>
            </a:r>
            <a:r>
              <a:rPr lang="en-GB" i="1" dirty="0"/>
              <a:t>June, I’d like to explore additional alternatives in addition to the </a:t>
            </a:r>
            <a:r>
              <a:rPr lang="en-GB" i="1" dirty="0" err="1"/>
              <a:t>coex</a:t>
            </a:r>
            <a:r>
              <a:rPr lang="en-GB" i="1" dirty="0"/>
              <a:t> workshop that we can </a:t>
            </a:r>
            <a:r>
              <a:rPr lang="en-GB" i="1" dirty="0" smtClean="0"/>
              <a:t>work </a:t>
            </a:r>
            <a:r>
              <a:rPr lang="en-GB" i="1" dirty="0"/>
              <a:t>on in the </a:t>
            </a:r>
            <a:r>
              <a:rPr lang="en-GB" i="1" dirty="0" smtClean="0"/>
              <a:t>meantime.</a:t>
            </a:r>
          </a:p>
          <a:p>
            <a:pPr lvl="2"/>
            <a:r>
              <a:rPr lang="en-GB" i="1" dirty="0" smtClean="0"/>
              <a:t>For </a:t>
            </a:r>
            <a:r>
              <a:rPr lang="en-GB" i="1" dirty="0"/>
              <a:t>example, liaisons from 802.11 for information, off-line </a:t>
            </a:r>
            <a:r>
              <a:rPr lang="en-GB" i="1" dirty="0" smtClean="0"/>
              <a:t>meetings with </a:t>
            </a:r>
            <a:r>
              <a:rPr lang="en-GB" i="1" dirty="0"/>
              <a:t>specific stakeholders.</a:t>
            </a:r>
            <a:endParaRPr lang="en-AU" i="1" dirty="0"/>
          </a:p>
          <a:p>
            <a:pPr lvl="2"/>
            <a:r>
              <a:rPr lang="en-GB" i="1" dirty="0"/>
              <a:t> </a:t>
            </a:r>
            <a:r>
              <a:rPr lang="en-GB" i="1" dirty="0" smtClean="0"/>
              <a:t>Content </a:t>
            </a:r>
            <a:r>
              <a:rPr lang="en-GB" i="1" dirty="0"/>
              <a:t>and topics of discussion: </a:t>
            </a:r>
            <a:endParaRPr lang="en-AU" i="1" dirty="0"/>
          </a:p>
          <a:p>
            <a:pPr lvl="3"/>
            <a:r>
              <a:rPr lang="en-GB" i="1" dirty="0"/>
              <a:t>Summary of current 6GHZ regulatory status</a:t>
            </a:r>
            <a:endParaRPr lang="en-AU" i="1" dirty="0"/>
          </a:p>
          <a:p>
            <a:pPr lvl="3"/>
            <a:r>
              <a:rPr lang="en-GB" i="1" dirty="0" err="1"/>
              <a:t>Coex</a:t>
            </a:r>
            <a:r>
              <a:rPr lang="en-GB" i="1" dirty="0"/>
              <a:t> mechanism alternatives – e.g. 802.11a preamble, technical advantages and benefits</a:t>
            </a:r>
            <a:endParaRPr lang="en-AU" i="1" dirty="0"/>
          </a:p>
          <a:p>
            <a:pPr lvl="3"/>
            <a:r>
              <a:rPr lang="en-GB" i="1" dirty="0"/>
              <a:t>Evaluation criteria for determining </a:t>
            </a:r>
            <a:r>
              <a:rPr lang="en-GB" i="1" dirty="0" err="1"/>
              <a:t>coex</a:t>
            </a:r>
            <a:r>
              <a:rPr lang="en-GB" i="1" dirty="0"/>
              <a:t> mechanism</a:t>
            </a:r>
            <a:endParaRPr lang="en-AU" i="1" dirty="0"/>
          </a:p>
          <a:p>
            <a:pPr lvl="3"/>
            <a:r>
              <a:rPr lang="en-GB" i="1" dirty="0"/>
              <a:t>Other?</a:t>
            </a:r>
            <a:endParaRPr lang="en-AU" i="1" dirty="0"/>
          </a:p>
          <a:p>
            <a:pPr lvl="1"/>
            <a:r>
              <a:rPr lang="en-GB" dirty="0"/>
              <a:t> </a:t>
            </a:r>
            <a:r>
              <a:rPr lang="en-GB" dirty="0" smtClean="0"/>
              <a:t>In recent times we have avoided Liaison ping pong …</a:t>
            </a:r>
          </a:p>
          <a:p>
            <a:pPr lvl="1"/>
            <a:r>
              <a:rPr lang="en-US" dirty="0" smtClean="0"/>
              <a:t>… but maybe it is time to start again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30142707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proposal for LS’s</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There will likely be a proposal for a LS in relation to the increased use of short LBT or no LBT by NR-U</a:t>
            </a:r>
          </a:p>
          <a:p>
            <a:pPr lvl="1"/>
            <a:r>
              <a:rPr lang="en-AU" dirty="0" smtClean="0">
                <a:solidFill>
                  <a:srgbClr val="FF0000"/>
                </a:solidFill>
              </a:rPr>
              <a:t>Other proposals are welcome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7064736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Response to LS to RAN4</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8061235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sent an LS to 3GPP RAN4 out of San Diego</a:t>
            </a:r>
            <a:endParaRPr lang="en-AU" dirty="0"/>
          </a:p>
        </p:txBody>
      </p:sp>
      <p:sp>
        <p:nvSpPr>
          <p:cNvPr id="3" name="Content Placeholder 2"/>
          <p:cNvSpPr>
            <a:spLocks noGrp="1"/>
          </p:cNvSpPr>
          <p:nvPr>
            <p:ph idx="1"/>
          </p:nvPr>
        </p:nvSpPr>
        <p:spPr/>
        <p:txBody>
          <a:bodyPr/>
          <a:lstStyle/>
          <a:p>
            <a:pPr lvl="1"/>
            <a:r>
              <a:rPr lang="en-AU" dirty="0" smtClean="0"/>
              <a:t>During our San Diego meeting (July 2018), an apparent contradiction between RAN1/2 and RAN4 specs was highlighted, with a potential adverse affect on 802.11 operation</a:t>
            </a:r>
          </a:p>
          <a:p>
            <a:pPr lvl="1"/>
            <a:r>
              <a:rPr lang="en-AU" dirty="0" smtClean="0"/>
              <a:t>A proposal to send a LS was approved</a:t>
            </a:r>
            <a:endParaRPr lang="en-US" dirty="0" smtClean="0"/>
          </a:p>
          <a:p>
            <a:pPr lvl="2"/>
            <a:r>
              <a:rPr lang="en-US" i="1" dirty="0" smtClean="0"/>
              <a:t>The IEEE 802 </a:t>
            </a:r>
            <a:r>
              <a:rPr lang="en-US" i="1" dirty="0" err="1" smtClean="0"/>
              <a:t>Coex</a:t>
            </a:r>
            <a:r>
              <a:rPr lang="en-US" i="1" dirty="0" smtClean="0"/>
              <a:t> SC recommends to IEEE 802.11 WG that the contents of </a:t>
            </a:r>
            <a:r>
              <a:rPr lang="en-US" i="1" dirty="0" smtClean="0">
                <a:hlinkClick r:id="rId3"/>
              </a:rPr>
              <a:t>18-11-1305r0</a:t>
            </a:r>
            <a:r>
              <a:rPr lang="en-US" i="1" dirty="0" smtClean="0"/>
              <a:t> be sent to 3GPP RAN4 as a Liaison Statement</a:t>
            </a:r>
            <a:endParaRPr lang="en-US" i="1" dirty="0"/>
          </a:p>
          <a:p>
            <a:pPr lvl="2"/>
            <a:r>
              <a:rPr lang="en-AU" dirty="0" smtClean="0"/>
              <a:t>Moved: Sindhu</a:t>
            </a:r>
          </a:p>
          <a:p>
            <a:pPr lvl="2"/>
            <a:r>
              <a:rPr lang="en-AU" dirty="0" smtClean="0"/>
              <a:t>Seconded: Jim P</a:t>
            </a:r>
          </a:p>
          <a:p>
            <a:pPr lvl="2"/>
            <a:r>
              <a:rPr lang="en-AU" dirty="0" smtClean="0"/>
              <a:t>22/0/8</a:t>
            </a:r>
          </a:p>
          <a:p>
            <a:pPr lvl="1"/>
            <a:r>
              <a:rPr lang="en-AU" dirty="0" smtClean="0"/>
              <a:t>Ultimately the following was sent</a:t>
            </a:r>
          </a:p>
          <a:p>
            <a:pPr lvl="2"/>
            <a:r>
              <a:rPr lang="en-AU" dirty="0" smtClean="0"/>
              <a:t>See embedded</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39</a:t>
            </a:fld>
            <a:endParaRPr lang="en-US"/>
          </a:p>
        </p:txBody>
      </p:sp>
      <p:graphicFrame>
        <p:nvGraphicFramePr>
          <p:cNvPr id="6" name="Object 5"/>
          <p:cNvGraphicFramePr>
            <a:graphicFrameLocks noChangeAspect="1"/>
          </p:cNvGraphicFramePr>
          <p:nvPr>
            <p:extLst/>
          </p:nvPr>
        </p:nvGraphicFramePr>
        <p:xfrm>
          <a:off x="4435475" y="4800600"/>
          <a:ext cx="914400" cy="806450"/>
        </p:xfrm>
        <a:graphic>
          <a:graphicData uri="http://schemas.openxmlformats.org/presentationml/2006/ole">
            <mc:AlternateContent xmlns:mc="http://schemas.openxmlformats.org/markup-compatibility/2006">
              <mc:Choice xmlns:v="urn:schemas-microsoft-com:vml" Requires="v">
                <p:oleObj spid="_x0000_s31750" name="Acrobat Document" showAsIcon="1" r:id="rId4" imgW="914400" imgH="806400" progId="AcroExch.Document.DC">
                  <p:embed/>
                </p:oleObj>
              </mc:Choice>
              <mc:Fallback>
                <p:oleObj name="Acrobat Document" showAsIcon="1" r:id="rId4" imgW="914400" imgH="806400" progId="AcroExch.Document.DC">
                  <p:embed/>
                  <p:pic>
                    <p:nvPicPr>
                      <p:cNvPr id="6" name="Object 5"/>
                      <p:cNvPicPr/>
                      <p:nvPr/>
                    </p:nvPicPr>
                    <p:blipFill>
                      <a:blip r:embed="rId5"/>
                      <a:stretch>
                        <a:fillRect/>
                      </a:stretch>
                    </p:blipFill>
                    <p:spPr>
                      <a:xfrm>
                        <a:off x="4435475" y="4800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937409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 are still awaiting for a reply to our LS to RAN4 after the initial reply was withdrawn</a:t>
            </a:r>
            <a:endParaRPr lang="en-AU" dirty="0"/>
          </a:p>
        </p:txBody>
      </p:sp>
      <p:sp>
        <p:nvSpPr>
          <p:cNvPr id="3" name="Content Placeholder 2"/>
          <p:cNvSpPr>
            <a:spLocks noGrp="1"/>
          </p:cNvSpPr>
          <p:nvPr>
            <p:ph idx="1"/>
          </p:nvPr>
        </p:nvSpPr>
        <p:spPr/>
        <p:txBody>
          <a:bodyPr/>
          <a:lstStyle/>
          <a:p>
            <a:pPr lvl="1"/>
            <a:r>
              <a:rPr lang="en-US" dirty="0" smtClean="0"/>
              <a:t>A reply was received from RAN4 before our Hawaii meeting </a:t>
            </a:r>
          </a:p>
          <a:p>
            <a:pPr lvl="2"/>
            <a:r>
              <a:rPr lang="en-US" dirty="0" smtClean="0"/>
              <a:t>See </a:t>
            </a:r>
            <a:r>
              <a:rPr lang="en-AU" u="sng" dirty="0" smtClean="0">
                <a:hlinkClick r:id="rId2"/>
              </a:rPr>
              <a:t>11-18-1561-00</a:t>
            </a:r>
            <a:endParaRPr lang="en-AU" u="sng" dirty="0" smtClean="0"/>
          </a:p>
          <a:p>
            <a:pPr lvl="2"/>
            <a:r>
              <a:rPr lang="en-AU" dirty="0" smtClean="0"/>
              <a:t>Some discussion of the reply in </a:t>
            </a:r>
            <a:r>
              <a:rPr lang="en-US" dirty="0" smtClean="0">
                <a:hlinkClick r:id="rId3"/>
              </a:rPr>
              <a:t>11-18-1642-00</a:t>
            </a:r>
            <a:r>
              <a:rPr lang="en-US" dirty="0" smtClean="0"/>
              <a:t> (slides 8-10)</a:t>
            </a:r>
          </a:p>
          <a:p>
            <a:pPr lvl="1"/>
            <a:r>
              <a:rPr lang="en-US" dirty="0" smtClean="0"/>
              <a:t>A further reply was then officially received from RAN after our Hawaii meeting telling us to ignore the reply from RAN4</a:t>
            </a:r>
          </a:p>
          <a:p>
            <a:pPr lvl="2"/>
            <a:r>
              <a:rPr lang="en-US" dirty="0"/>
              <a:t>It appears the reply was withdrawn by RAN based on objections by Nokia (supported by Huawei &amp; T-Mobile)</a:t>
            </a:r>
          </a:p>
          <a:p>
            <a:pPr lvl="2"/>
            <a:r>
              <a:rPr lang="en-US" dirty="0" smtClean="0"/>
              <a:t>See </a:t>
            </a:r>
            <a:r>
              <a:rPr lang="en-US" dirty="0" smtClean="0">
                <a:hlinkClick r:id="rId4"/>
              </a:rPr>
              <a:t>11-18-1687-00</a:t>
            </a:r>
            <a:endParaRPr lang="en-US" dirty="0" smtClean="0"/>
          </a:p>
          <a:p>
            <a:pPr lvl="3"/>
            <a:r>
              <a:rPr lang="en-GB" i="1" dirty="0"/>
              <a:t>3GPP TSG RAN understands that 3GPP RAN WG4 had sent RP-181526 (R4-1811880) to IEEE in response to IEEE’s LS in R4-1809644 titled “IEEE 802.11 Working Group Liaison Statement to 3GPP RAN4 on certain channel combinations for LAA in </a:t>
            </a:r>
            <a:r>
              <a:rPr lang="en-GB" i="1" dirty="0" smtClean="0"/>
              <a:t>5GHz”</a:t>
            </a:r>
          </a:p>
          <a:p>
            <a:pPr lvl="3"/>
            <a:r>
              <a:rPr lang="en-GB" i="1" dirty="0" smtClean="0"/>
              <a:t>Subsequent </a:t>
            </a:r>
            <a:r>
              <a:rPr lang="en-GB" i="1" dirty="0"/>
              <a:t>to RP-181526 (R4-1811880) there have been additional discussions in 3GPP TSG </a:t>
            </a:r>
            <a:r>
              <a:rPr lang="en-GB" i="1" dirty="0" smtClean="0"/>
              <a:t>RAN</a:t>
            </a:r>
          </a:p>
          <a:p>
            <a:pPr lvl="3"/>
            <a:r>
              <a:rPr lang="en-GB" i="1" dirty="0" smtClean="0"/>
              <a:t>Consequently</a:t>
            </a:r>
            <a:r>
              <a:rPr lang="en-GB" i="1" dirty="0"/>
              <a:t>, 3GPP TSG RAN humbly requests IEEE to await an update following TSG-RAN#82 (10-13 Dec 2018</a:t>
            </a:r>
            <a:r>
              <a:rPr lang="en-GB" i="1" dirty="0" smtClean="0"/>
              <a:t>)</a:t>
            </a:r>
            <a:endParaRPr lang="en-US" dirty="0"/>
          </a:p>
          <a:p>
            <a:pPr lvl="1"/>
            <a:endParaRPr lang="en-US"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6796674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a:t>
            </a:r>
            <a:r>
              <a:rPr lang="en-AU" dirty="0" smtClean="0"/>
              <a:t>discuss plans for the next session in </a:t>
            </a:r>
            <a:r>
              <a:rPr lang="en-AU" dirty="0" smtClean="0"/>
              <a:t>Vancouver </a:t>
            </a:r>
            <a:r>
              <a:rPr lang="en-AU" dirty="0" smtClean="0"/>
              <a:t>in </a:t>
            </a:r>
            <a:r>
              <a:rPr lang="en-AU" dirty="0" smtClean="0"/>
              <a:t>March </a:t>
            </a:r>
            <a:r>
              <a:rPr lang="en-AU" dirty="0" smtClean="0"/>
              <a:t>2019</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Discussion of results of ETSI BRAN meeting in </a:t>
            </a:r>
            <a:r>
              <a:rPr lang="en-AU" dirty="0" smtClean="0"/>
              <a:t>Feb </a:t>
            </a:r>
            <a:r>
              <a:rPr lang="en-AU" dirty="0" smtClean="0"/>
              <a:t>2019</a:t>
            </a:r>
          </a:p>
          <a:p>
            <a:pPr lvl="2"/>
            <a:r>
              <a:rPr lang="en-AU" dirty="0" smtClean="0"/>
              <a:t>Review of 3GPP RAN1 activities</a:t>
            </a:r>
          </a:p>
          <a:p>
            <a:pPr lvl="2"/>
            <a:r>
              <a:rPr lang="en-AU" dirty="0" smtClean="0"/>
              <a:t>Preparation </a:t>
            </a:r>
            <a:r>
              <a:rPr lang="en-AU" dirty="0" smtClean="0"/>
              <a:t>for Workshop</a:t>
            </a:r>
          </a:p>
          <a:p>
            <a:pPr lvl="2"/>
            <a:r>
              <a:rPr lang="en-AU" dirty="0" smtClean="0"/>
              <a:t>… </a:t>
            </a:r>
            <a:r>
              <a:rPr lang="en-AU" dirty="0" smtClean="0"/>
              <a:t>&lt;other suggestions?&gt;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4619790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a:t>
            </a:r>
            <a:r>
              <a:rPr lang="en-AU" dirty="0" smtClean="0"/>
              <a:t>St Louis </a:t>
            </a:r>
            <a:r>
              <a:rPr lang="en-AU" dirty="0" smtClean="0"/>
              <a:t>in </a:t>
            </a:r>
            <a:r>
              <a:rPr lang="en-AU" dirty="0" smtClean="0"/>
              <a:t>January </a:t>
            </a:r>
            <a:r>
              <a:rPr lang="en-AU" dirty="0" smtClean="0"/>
              <a:t>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 for St Louis</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Scope of IEEE 802.11 Coexistence </a:t>
            </a:r>
            <a:r>
              <a:rPr lang="en-AU" dirty="0" smtClean="0"/>
              <a:t>SC (a reminder)</a:t>
            </a:r>
          </a:p>
          <a:p>
            <a:pPr lvl="2"/>
            <a:r>
              <a:rPr lang="en-AU" dirty="0" smtClean="0"/>
              <a:t>Preparation for Coexistence Workshop</a:t>
            </a:r>
          </a:p>
          <a:p>
            <a:pPr lvl="3"/>
            <a:r>
              <a:rPr lang="en-AU" dirty="0"/>
              <a:t>Discuss LS to 3GPP RAN and others with details of </a:t>
            </a:r>
            <a:r>
              <a:rPr lang="en-AU" dirty="0" smtClean="0"/>
              <a:t>workshop</a:t>
            </a:r>
          </a:p>
          <a:p>
            <a:pPr lvl="3"/>
            <a:r>
              <a:rPr lang="en-AU" dirty="0" smtClean="0"/>
              <a:t>…</a:t>
            </a:r>
          </a:p>
          <a:p>
            <a:pPr lvl="2"/>
            <a:r>
              <a:rPr lang="en-AU" dirty="0" smtClean="0"/>
              <a:t>Relationships</a:t>
            </a:r>
            <a:endParaRPr lang="en-AU" dirty="0" smtClean="0"/>
          </a:p>
          <a:p>
            <a:pPr lvl="3">
              <a:defRPr/>
            </a:pPr>
            <a:r>
              <a:rPr lang="en-AU" dirty="0"/>
              <a:t>Review </a:t>
            </a:r>
            <a:r>
              <a:rPr lang="en-AU" dirty="0" smtClean="0"/>
              <a:t>of recent </a:t>
            </a:r>
            <a:r>
              <a:rPr lang="en-AU" dirty="0"/>
              <a:t>ETSI BRAN </a:t>
            </a:r>
            <a:r>
              <a:rPr lang="en-AU" dirty="0" smtClean="0"/>
              <a:t>meeting</a:t>
            </a:r>
            <a:endParaRPr lang="en-AU" dirty="0"/>
          </a:p>
          <a:p>
            <a:pPr lvl="3"/>
            <a:r>
              <a:rPr lang="en-AU" dirty="0" smtClean="0"/>
              <a:t>Review </a:t>
            </a:r>
            <a:r>
              <a:rPr lang="en-AU" dirty="0"/>
              <a:t>recent 3GPP RAN1 </a:t>
            </a:r>
            <a:r>
              <a:rPr lang="en-AU" dirty="0" smtClean="0"/>
              <a:t>activities</a:t>
            </a:r>
          </a:p>
          <a:p>
            <a:pPr lvl="3"/>
            <a:r>
              <a:rPr lang="en-AU" dirty="0"/>
              <a:t>Discuss response from 3GPP RAN4 to </a:t>
            </a:r>
            <a:r>
              <a:rPr lang="en-AU" dirty="0" smtClean="0"/>
              <a:t>LS</a:t>
            </a:r>
            <a:endParaRPr lang="en-AU" dirty="0"/>
          </a:p>
          <a:p>
            <a:pPr lvl="3"/>
            <a:r>
              <a:rPr lang="en-AU" dirty="0" smtClean="0"/>
              <a:t>…</a:t>
            </a:r>
          </a:p>
          <a:p>
            <a:pPr lvl="2"/>
            <a:r>
              <a:rPr lang="en-AU" dirty="0" smtClean="0"/>
              <a: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49530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a:t>agenda for </a:t>
            </a:r>
            <a:r>
              <a:rPr lang="en-AU" dirty="0" smtClean="0"/>
              <a:t>St Louis</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a:t>Technical issues</a:t>
            </a:r>
          </a:p>
          <a:p>
            <a:pPr lvl="3"/>
            <a:r>
              <a:rPr lang="en-AU" dirty="0"/>
              <a:t>Adaptivity in EN 301 893</a:t>
            </a:r>
          </a:p>
          <a:p>
            <a:pPr lvl="3"/>
            <a:r>
              <a:rPr lang="en-AU" dirty="0"/>
              <a:t>LBT for management/control in NR-U</a:t>
            </a:r>
          </a:p>
          <a:p>
            <a:pPr lvl="3"/>
            <a:r>
              <a:rPr lang="en-AU" dirty="0"/>
              <a:t>Preambles in NR-U</a:t>
            </a:r>
          </a:p>
          <a:p>
            <a:pPr lvl="3"/>
            <a:r>
              <a:rPr lang="en-AU" dirty="0"/>
              <a:t>Coexistence workshop technical topics</a:t>
            </a:r>
          </a:p>
          <a:p>
            <a:pPr lvl="3"/>
            <a:r>
              <a:rPr lang="en-AU" dirty="0" smtClean="0"/>
              <a:t>…</a:t>
            </a:r>
            <a:endParaRPr lang="en-AU" dirty="0" smtClean="0"/>
          </a:p>
          <a:p>
            <a:pPr lvl="2"/>
            <a:r>
              <a:rPr lang="en-AU" dirty="0" smtClean="0"/>
              <a:t>Other issues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2898</Words>
  <Application>Microsoft Office PowerPoint</Application>
  <PresentationFormat>On-screen Show (4:3)</PresentationFormat>
  <Paragraphs>427</Paragraphs>
  <Slides>43</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9" baseType="lpstr">
      <vt:lpstr>Arial</vt:lpstr>
      <vt:lpstr>Calibri</vt:lpstr>
      <vt:lpstr>Times New Roman</vt:lpstr>
      <vt:lpstr>Wingdings</vt:lpstr>
      <vt:lpstr>802-11-Submission</vt:lpstr>
      <vt:lpstr>Acrobat Document</vt:lpstr>
      <vt:lpstr>Agenda for IEEE 802.11 Coexistence SC meeting in St Louis in Jan 2019</vt:lpstr>
      <vt:lpstr>Welcome to the 10th F2F meeting of the Coexistence Standing Committee in St Louis in January 2019</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 for St Louis</vt:lpstr>
      <vt:lpstr>The Coexistence SC will consider a proposed agenda for St Louis</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will consider approval of the meeting minutes from Hawaii</vt:lpstr>
      <vt:lpstr>PowerPoint Presentation</vt:lpstr>
      <vt:lpstr>The Coex SC will start the organisation of the Coexistence Workshop</vt:lpstr>
      <vt:lpstr>There were too many clashes to allow an earlier date for the Workshop</vt:lpstr>
      <vt:lpstr>It is believed/hoped that the July 2019 timing of the Workshop will still provide opportunity for influence</vt:lpstr>
      <vt:lpstr>The Coex SC will hopefully agree on the arrangements for the Coexistence Workshop</vt:lpstr>
      <vt:lpstr>The Coex SC will hopefully agree on the arrangements for the Coexistence Workshop</vt:lpstr>
      <vt:lpstr>The Coex SC will decide who else to invite to the Coexistence Workshop </vt:lpstr>
      <vt:lpstr>The Coex SC will discuss the style of the workshop</vt:lpstr>
      <vt:lpstr>The Coex SC will discuss possible agenda topics to include in the Coexistence Workshop</vt:lpstr>
      <vt:lpstr>The Coex SC will discuss a possible agenda topics to include in the Coexistence Workshop</vt:lpstr>
      <vt:lpstr>The Coex SC will consider approval of an invitation</vt:lpstr>
      <vt:lpstr>PowerPoint Presentation</vt:lpstr>
      <vt:lpstr>There was some concern in Nov 2018 that highlighted LAA statistics were incorrect</vt:lpstr>
      <vt:lpstr>Updated statistics conform that there is significant interest in LAA </vt:lpstr>
      <vt:lpstr>PowerPoint Presentation</vt:lpstr>
      <vt:lpstr>The Coex SC will discuss the ETSI BRAN #100 meeting</vt:lpstr>
      <vt:lpstr>The ETSI BRAN #100 agenda focused on …</vt:lpstr>
      <vt:lpstr>The Coex SC will discus relevant submissions to ETSI BRAN</vt:lpstr>
      <vt:lpstr>ETSI BRAN has confirmed plans for future meetings </vt:lpstr>
      <vt:lpstr>PowerPoint Presentation</vt:lpstr>
      <vt:lpstr>The Coex SC may hear an update on coexistence relevant activities at the recent 3GPP RAN1 meeting</vt:lpstr>
      <vt:lpstr>PowerPoint Presentation</vt:lpstr>
      <vt:lpstr>The 802.11 WG Chair has suggested we also potentially use alternatives to the Workshop in meantime</vt:lpstr>
      <vt:lpstr>The Coex SC will consider proposal for LS’s</vt:lpstr>
      <vt:lpstr>PowerPoint Presentation</vt:lpstr>
      <vt:lpstr>The SC sent an LS to 3GPP RAN4 out of San Diego</vt:lpstr>
      <vt:lpstr>We are still awaiting for a reply to our LS to RAN4 after the initial reply was withdrawn</vt:lpstr>
      <vt:lpstr>PowerPoint Presentation</vt:lpstr>
      <vt:lpstr>The Coex SC will discuss plans for the next session in Vancouver in March 2019</vt:lpstr>
      <vt:lpstr>The IEEE 802.11 Coexistence SC meeting in St Louis in January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2018-12-09T22:45:03Z</dcterms:modified>
</cp:coreProperties>
</file>