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45"/>
  </p:notesMasterIdLst>
  <p:handoutMasterIdLst>
    <p:handoutMasterId r:id="rId46"/>
  </p:handoutMasterIdLst>
  <p:sldIdLst>
    <p:sldId id="269" r:id="rId2"/>
    <p:sldId id="302" r:id="rId3"/>
    <p:sldId id="300" r:id="rId4"/>
    <p:sldId id="295" r:id="rId5"/>
    <p:sldId id="298" r:id="rId6"/>
    <p:sldId id="503" r:id="rId7"/>
    <p:sldId id="738" r:id="rId8"/>
    <p:sldId id="301" r:id="rId9"/>
    <p:sldId id="306" r:id="rId10"/>
    <p:sldId id="516" r:id="rId11"/>
    <p:sldId id="515" r:id="rId12"/>
    <p:sldId id="1095" r:id="rId13"/>
    <p:sldId id="1096" r:id="rId14"/>
    <p:sldId id="1208" r:id="rId15"/>
    <p:sldId id="1197" r:id="rId16"/>
    <p:sldId id="1222" r:id="rId17"/>
    <p:sldId id="1221" r:id="rId18"/>
    <p:sldId id="1198" r:id="rId19"/>
    <p:sldId id="1209" r:id="rId20"/>
    <p:sldId id="1199" r:id="rId21"/>
    <p:sldId id="1226" r:id="rId22"/>
    <p:sldId id="1225" r:id="rId23"/>
    <p:sldId id="1223" r:id="rId24"/>
    <p:sldId id="1201" r:id="rId25"/>
    <p:sldId id="1218" r:id="rId26"/>
    <p:sldId id="1219" r:id="rId27"/>
    <p:sldId id="1220" r:id="rId28"/>
    <p:sldId id="1211" r:id="rId29"/>
    <p:sldId id="1212" r:id="rId30"/>
    <p:sldId id="1213" r:id="rId31"/>
    <p:sldId id="1214" r:id="rId32"/>
    <p:sldId id="1215" r:id="rId33"/>
    <p:sldId id="1188" r:id="rId34"/>
    <p:sldId id="1189" r:id="rId35"/>
    <p:sldId id="1217" r:id="rId36"/>
    <p:sldId id="1216" r:id="rId37"/>
    <p:sldId id="1227" r:id="rId38"/>
    <p:sldId id="1204" r:id="rId39"/>
    <p:sldId id="1205" r:id="rId40"/>
    <p:sldId id="1206" r:id="rId41"/>
    <p:sldId id="868" r:id="rId42"/>
    <p:sldId id="874" r:id="rId43"/>
    <p:sldId id="305" r:id="rId4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FFCCCC"/>
    <a:srgbClr val="FF9999"/>
    <a:srgbClr val="FF6600"/>
    <a:srgbClr val="FF0000"/>
    <a:srgbClr val="2D2DB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71403" autoAdjust="0"/>
  </p:normalViewPr>
  <p:slideViewPr>
    <p:cSldViewPr>
      <p:cViewPr varScale="1">
        <p:scale>
          <a:sx n="66" d="100"/>
          <a:sy n="66" d="100"/>
        </p:scale>
        <p:origin x="1156" y="3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5</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303871" y="363379"/>
            <a:ext cx="31416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802.11-18/2118r0</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63379"/>
            <a:ext cx="8656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Jan 2019</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8/11-18-1893-00-coex-ieee-802-11-3gpp-6-ghz-coexistence-workshop-preparation.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18/11-18-1305-00-coex-proposed-ls-to-3gpp-ran4-on-certain-channel-combinations-in-laa.docx"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18/11-18-1642-00-coex-3gpp-ran1-ran2-and-ran4-status-on-nr-unlicensed-and-laa.pptx" TargetMode="External"/><Relationship Id="rId2" Type="http://schemas.openxmlformats.org/officeDocument/2006/relationships/hyperlink" Target="https://mentor.ieee.org/802.11/dcn/18/11-18-1561-00-0000-3gpp-ran-wg4-reply-ls-to-ieee-802-11-wg-regarding-certain-channel-combinations-for-laa-in-5ghz.docx" TargetMode="External"/><Relationship Id="rId1" Type="http://schemas.openxmlformats.org/officeDocument/2006/relationships/slideLayout" Target="../slideLayouts/slideLayout2.xml"/><Relationship Id="rId4" Type="http://schemas.openxmlformats.org/officeDocument/2006/relationships/hyperlink" Target="https://mentor.ieee.org/802.11/dcn/18/11-18-1687-00-0000-2018-09-liaison-from-3gpp-ran-re-certain-channel-combinations-for-laa-in-5ghz.doc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Coexistence SC </a:t>
            </a:r>
            <a:r>
              <a:rPr lang="en-US" dirty="0" smtClean="0">
                <a:solidFill>
                  <a:schemeClr val="accent6"/>
                </a:solidFill>
              </a:rPr>
              <a:t>meeting in </a:t>
            </a:r>
            <a:r>
              <a:rPr lang="en-AU" dirty="0" smtClean="0">
                <a:solidFill>
                  <a:schemeClr val="accent6"/>
                </a:solidFill>
              </a:rPr>
              <a:t>St Louis </a:t>
            </a:r>
            <a:r>
              <a:rPr lang="en-US" dirty="0" smtClean="0">
                <a:solidFill>
                  <a:schemeClr val="accent6"/>
                </a:solidFill>
              </a:rPr>
              <a:t>in Jan 2019</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10</a:t>
            </a:r>
            <a:r>
              <a:rPr lang="en-US" b="0" dirty="0" smtClean="0">
                <a:solidFill>
                  <a:schemeClr val="accent2">
                    <a:lumMod val="50000"/>
                  </a:schemeClr>
                </a:solidFill>
              </a:rPr>
              <a:t> </a:t>
            </a:r>
            <a:r>
              <a:rPr lang="en-US" b="0" dirty="0" smtClean="0">
                <a:solidFill>
                  <a:schemeClr val="accent2">
                    <a:lumMod val="50000"/>
                  </a:schemeClr>
                </a:solidFill>
              </a:rPr>
              <a:t>December 2018</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83578594"/>
              </p:ext>
            </p:extLst>
          </p:nvPr>
        </p:nvGraphicFramePr>
        <p:xfrm>
          <a:off x="685800" y="3429000"/>
          <a:ext cx="7696200" cy="762000"/>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91318">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smtClean="0"/>
              <a:t>Coexistence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Coexistence SC </a:t>
            </a:r>
            <a:r>
              <a:rPr lang="en-AU" dirty="0" smtClean="0"/>
              <a:t>will close when determined by the 802.11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determined </a:t>
            </a:r>
            <a:r>
              <a:rPr lang="en-AU" i="1" dirty="0"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Coexistence SC ad hoc is unlikely to be relevant at that point anyway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Tree>
    <p:extLst>
      <p:ext uri="{BB962C8B-B14F-4D97-AF65-F5344CB8AC3E}">
        <p14:creationId xmlns:p14="http://schemas.microsoft.com/office/powerpoint/2010/main" val="2941920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i="1" dirty="0" smtClean="0">
                <a:solidFill>
                  <a:schemeClr val="accent2"/>
                </a:solidFill>
              </a:rPr>
              <a:t>Minutes</a:t>
            </a:r>
            <a:endParaRPr lang="en-AU" sz="2400" b="1" i="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27717284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consider approval of the meeting minutes from Hawaii</a:t>
            </a:r>
            <a:endParaRPr lang="en-AU" dirty="0"/>
          </a:p>
        </p:txBody>
      </p:sp>
      <p:sp>
        <p:nvSpPr>
          <p:cNvPr id="3" name="Content Placeholder 2"/>
          <p:cNvSpPr>
            <a:spLocks noGrp="1"/>
          </p:cNvSpPr>
          <p:nvPr>
            <p:ph idx="1"/>
          </p:nvPr>
        </p:nvSpPr>
        <p:spPr/>
        <p:txBody>
          <a:bodyPr/>
          <a:lstStyle/>
          <a:p>
            <a:pPr lvl="1"/>
            <a:r>
              <a:rPr lang="en-AU" dirty="0" smtClean="0"/>
              <a:t>The minutes for the Coexistence SC at the Bangkok meeting in Nov 2018 are available on Mentor:</a:t>
            </a:r>
          </a:p>
          <a:p>
            <a:pPr lvl="2"/>
            <a:r>
              <a:rPr lang="en-AU" dirty="0" smtClean="0">
                <a:solidFill>
                  <a:srgbClr val="FF0000"/>
                </a:solidFill>
              </a:rPr>
              <a:t>11-18-xxxx-00 (pinged </a:t>
            </a:r>
            <a:r>
              <a:rPr lang="en-AU" dirty="0" smtClean="0">
                <a:solidFill>
                  <a:srgbClr val="FF0000"/>
                </a:solidFill>
              </a:rPr>
              <a:t>Guido in early Dec)</a:t>
            </a:r>
            <a:endParaRPr lang="en-AU" dirty="0" smtClean="0">
              <a:solidFill>
                <a:srgbClr val="FF0000"/>
              </a:solidFill>
            </a:endParaRPr>
          </a:p>
          <a:p>
            <a:pPr lvl="1"/>
            <a:r>
              <a:rPr lang="en-AU" dirty="0" smtClean="0"/>
              <a:t>Motion:</a:t>
            </a:r>
          </a:p>
          <a:p>
            <a:pPr lvl="2"/>
            <a:r>
              <a:rPr lang="en-AU" i="1" dirty="0" smtClean="0"/>
              <a:t>The IEEE 802 </a:t>
            </a:r>
            <a:r>
              <a:rPr lang="en-AU" i="1" dirty="0" err="1" smtClean="0"/>
              <a:t>Coex</a:t>
            </a:r>
            <a:r>
              <a:rPr lang="en-AU" i="1" dirty="0" smtClean="0"/>
              <a:t> SC approves </a:t>
            </a:r>
            <a:r>
              <a:rPr lang="en-AU" i="1" dirty="0" smtClean="0">
                <a:solidFill>
                  <a:srgbClr val="FF0000"/>
                </a:solidFill>
              </a:rPr>
              <a:t>11-18-xxxx-00 </a:t>
            </a:r>
            <a:r>
              <a:rPr lang="en-AU" i="1" dirty="0" smtClean="0"/>
              <a:t>as minutes of its meeting in Bangkok in Nov 2018</a:t>
            </a:r>
          </a:p>
          <a:p>
            <a:pPr lvl="2"/>
            <a:r>
              <a:rPr lang="en-AU" dirty="0" smtClean="0"/>
              <a:t>Moved: </a:t>
            </a:r>
          </a:p>
          <a:p>
            <a:pPr lvl="2"/>
            <a:r>
              <a:rPr lang="en-AU" dirty="0" smtClean="0"/>
              <a:t>Seconded:</a:t>
            </a:r>
          </a:p>
          <a:p>
            <a:pPr lvl="2"/>
            <a:r>
              <a:rPr lang="en-AU" dirty="0" smtClean="0"/>
              <a:t>Result:</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13</a:t>
            </a:fld>
            <a:endParaRPr lang="en-US"/>
          </a:p>
        </p:txBody>
      </p:sp>
    </p:spTree>
    <p:extLst>
      <p:ext uri="{BB962C8B-B14F-4D97-AF65-F5344CB8AC3E}">
        <p14:creationId xmlns:p14="http://schemas.microsoft.com/office/powerpoint/2010/main" val="10244884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The</a:t>
            </a:r>
            <a:r>
              <a:rPr lang="en-AU" sz="2400" b="1" dirty="0" smtClean="0">
                <a:solidFill>
                  <a:srgbClr val="FF0000"/>
                </a:solidFill>
              </a:rPr>
              <a:t> workshop</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32578991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start the organisation of the </a:t>
            </a:r>
            <a:r>
              <a:rPr lang="en-AU" dirty="0"/>
              <a:t>Coexistence Workshop</a:t>
            </a:r>
          </a:p>
        </p:txBody>
      </p:sp>
      <p:sp>
        <p:nvSpPr>
          <p:cNvPr id="3" name="Content Placeholder 2"/>
          <p:cNvSpPr>
            <a:spLocks noGrp="1"/>
          </p:cNvSpPr>
          <p:nvPr>
            <p:ph idx="1"/>
          </p:nvPr>
        </p:nvSpPr>
        <p:spPr/>
        <p:txBody>
          <a:bodyPr/>
          <a:lstStyle/>
          <a:p>
            <a:pPr lvl="1"/>
            <a:r>
              <a:rPr lang="en-AU" dirty="0" smtClean="0"/>
              <a:t>Back in March 2018, some SC participants suggested a Coexistence Workshop be held with 3GPP RAN</a:t>
            </a:r>
          </a:p>
          <a:p>
            <a:pPr lvl="1"/>
            <a:r>
              <a:rPr lang="en-AU" dirty="0" smtClean="0"/>
              <a:t>An invitation/proposal was sent to 3GPP RAN  in July 2018</a:t>
            </a:r>
          </a:p>
          <a:p>
            <a:pPr lvl="1"/>
            <a:r>
              <a:rPr lang="en-AU" dirty="0" smtClean="0"/>
              <a:t>The </a:t>
            </a:r>
            <a:r>
              <a:rPr lang="en-AU" dirty="0" err="1" smtClean="0"/>
              <a:t>Coex</a:t>
            </a:r>
            <a:r>
              <a:rPr lang="en-AU" dirty="0" smtClean="0"/>
              <a:t> SC finally confirmed in Nov 2018 that the Workshop will be coincident with the IEEE 802 Plenary in July 2019 in Vienna, Austria</a:t>
            </a:r>
          </a:p>
          <a:p>
            <a:pPr lvl="2"/>
            <a:r>
              <a:rPr lang="en-AU" dirty="0" smtClean="0"/>
              <a:t>There were too many clashes to allow an earlier date </a:t>
            </a:r>
            <a:r>
              <a:rPr lang="en-AU" dirty="0"/>
              <a:t>for the </a:t>
            </a:r>
            <a:r>
              <a:rPr lang="en-AU" dirty="0" smtClean="0"/>
              <a:t>Workshop</a:t>
            </a:r>
          </a:p>
          <a:p>
            <a:pPr lvl="2"/>
            <a:r>
              <a:rPr lang="en-AU" dirty="0"/>
              <a:t>It is believed/hoped that the July 2019 timing of the Workshop will still provide opportunity for influence</a:t>
            </a:r>
            <a:endParaRPr lang="en-AU" dirty="0" smtClean="0"/>
          </a:p>
          <a:p>
            <a:pPr lvl="1"/>
            <a:r>
              <a:rPr lang="en-AU" dirty="0" smtClean="0"/>
              <a:t>At this meeting, the </a:t>
            </a:r>
            <a:r>
              <a:rPr lang="en-AU" dirty="0" err="1" smtClean="0"/>
              <a:t>Coex</a:t>
            </a:r>
            <a:r>
              <a:rPr lang="en-AU" dirty="0" smtClean="0"/>
              <a:t> SC will hopefully:</a:t>
            </a:r>
          </a:p>
          <a:p>
            <a:pPr lvl="2"/>
            <a:r>
              <a:rPr lang="en-AU" dirty="0" smtClean="0"/>
              <a:t>Agree on the arrangements for the </a:t>
            </a:r>
            <a:r>
              <a:rPr lang="en-AU" dirty="0"/>
              <a:t>Coexistence </a:t>
            </a:r>
            <a:r>
              <a:rPr lang="en-AU" dirty="0" smtClean="0"/>
              <a:t>Workshop</a:t>
            </a:r>
          </a:p>
          <a:p>
            <a:pPr lvl="2"/>
            <a:r>
              <a:rPr lang="en-AU" dirty="0" smtClean="0"/>
              <a:t>Decide who else to invite</a:t>
            </a:r>
          </a:p>
          <a:p>
            <a:pPr lvl="2"/>
            <a:r>
              <a:rPr lang="en-AU" dirty="0" smtClean="0"/>
              <a:t>Discuss a workshop style</a:t>
            </a:r>
          </a:p>
          <a:p>
            <a:pPr lvl="2"/>
            <a:r>
              <a:rPr lang="en-AU" dirty="0" smtClean="0"/>
              <a:t>Discuss a draft agenda</a:t>
            </a:r>
          </a:p>
          <a:p>
            <a:pPr lvl="2"/>
            <a:r>
              <a:rPr lang="en-AU" dirty="0" smtClean="0"/>
              <a:t>Approve invitations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1011478510"/>
              </p:ext>
            </p:extLst>
          </p:nvPr>
        </p:nvGraphicFramePr>
        <p:xfrm>
          <a:off x="7138988" y="2438400"/>
          <a:ext cx="914400" cy="806450"/>
        </p:xfrm>
        <a:graphic>
          <a:graphicData uri="http://schemas.openxmlformats.org/presentationml/2006/ole">
            <mc:AlternateContent xmlns:mc="http://schemas.openxmlformats.org/markup-compatibility/2006">
              <mc:Choice xmlns:v="urn:schemas-microsoft-com:vml" Requires="v">
                <p:oleObj spid="_x0000_s30730" name="Acrobat Document" showAsIcon="1" r:id="rId3" imgW="914400" imgH="806400" progId="AcroExch.Document.DC">
                  <p:embed/>
                </p:oleObj>
              </mc:Choice>
              <mc:Fallback>
                <p:oleObj name="Acrobat Document" showAsIcon="1" r:id="rId3" imgW="914400" imgH="806400" progId="AcroExch.Document.DC">
                  <p:embed/>
                  <p:pic>
                    <p:nvPicPr>
                      <p:cNvPr id="6" name="Object 5"/>
                      <p:cNvPicPr/>
                      <p:nvPr/>
                    </p:nvPicPr>
                    <p:blipFill>
                      <a:blip r:embed="rId4"/>
                      <a:stretch>
                        <a:fillRect/>
                      </a:stretch>
                    </p:blipFill>
                    <p:spPr>
                      <a:xfrm>
                        <a:off x="7138988" y="2438400"/>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16591235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r>
              <a:rPr lang="en-AU" dirty="0"/>
              <a:t>There were too many clashes to allow an earlier </a:t>
            </a:r>
            <a:r>
              <a:rPr lang="en-AU" dirty="0" smtClean="0"/>
              <a:t>date for the Workshop</a:t>
            </a:r>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graphicFrame>
        <p:nvGraphicFramePr>
          <p:cNvPr id="5" name="Table 4"/>
          <p:cNvGraphicFramePr>
            <a:graphicFrameLocks noGrp="1"/>
          </p:cNvGraphicFramePr>
          <p:nvPr>
            <p:extLst/>
          </p:nvPr>
        </p:nvGraphicFramePr>
        <p:xfrm>
          <a:off x="76198" y="2057400"/>
          <a:ext cx="8991602" cy="4251960"/>
        </p:xfrm>
        <a:graphic>
          <a:graphicData uri="http://schemas.openxmlformats.org/drawingml/2006/table">
            <a:tbl>
              <a:tblPr firstRow="1" firstCol="1" bandRow="1">
                <a:tableStyleId>{21E4AEA4-8DFA-4A89-87EB-49C32662AFE0}</a:tableStyleId>
              </a:tblPr>
              <a:tblGrid>
                <a:gridCol w="469127">
                  <a:extLst>
                    <a:ext uri="{9D8B030D-6E8A-4147-A177-3AD203B41FA5}">
                      <a16:colId xmlns:a16="http://schemas.microsoft.com/office/drawing/2014/main" val="1726181458"/>
                    </a:ext>
                  </a:extLst>
                </a:gridCol>
                <a:gridCol w="1704495">
                  <a:extLst>
                    <a:ext uri="{9D8B030D-6E8A-4147-A177-3AD203B41FA5}">
                      <a16:colId xmlns:a16="http://schemas.microsoft.com/office/drawing/2014/main" val="3956467777"/>
                    </a:ext>
                  </a:extLst>
                </a:gridCol>
                <a:gridCol w="1704495">
                  <a:extLst>
                    <a:ext uri="{9D8B030D-6E8A-4147-A177-3AD203B41FA5}">
                      <a16:colId xmlns:a16="http://schemas.microsoft.com/office/drawing/2014/main" val="3911543441"/>
                    </a:ext>
                  </a:extLst>
                </a:gridCol>
                <a:gridCol w="1704495">
                  <a:extLst>
                    <a:ext uri="{9D8B030D-6E8A-4147-A177-3AD203B41FA5}">
                      <a16:colId xmlns:a16="http://schemas.microsoft.com/office/drawing/2014/main" val="853525256"/>
                    </a:ext>
                  </a:extLst>
                </a:gridCol>
                <a:gridCol w="1704495">
                  <a:extLst>
                    <a:ext uri="{9D8B030D-6E8A-4147-A177-3AD203B41FA5}">
                      <a16:colId xmlns:a16="http://schemas.microsoft.com/office/drawing/2014/main" val="117346652"/>
                    </a:ext>
                  </a:extLst>
                </a:gridCol>
                <a:gridCol w="1704495">
                  <a:extLst>
                    <a:ext uri="{9D8B030D-6E8A-4147-A177-3AD203B41FA5}">
                      <a16:colId xmlns:a16="http://schemas.microsoft.com/office/drawing/2014/main" val="2258381664"/>
                    </a:ext>
                  </a:extLst>
                </a:gridCol>
              </a:tblGrid>
              <a:tr h="190500">
                <a:tc>
                  <a:txBody>
                    <a:bodyPr/>
                    <a:lstStyle/>
                    <a:p>
                      <a:pPr algn="ctr"/>
                      <a:endParaRPr lang="en-AU" sz="1200" dirty="0">
                        <a:effectLst/>
                        <a:latin typeface="+mj-lt"/>
                        <a:cs typeface="Times New Roman" panose="02020603050405020304" pitchFamily="18" charset="0"/>
                      </a:endParaRPr>
                    </a:p>
                  </a:txBody>
                  <a:tcPr marL="25400" marR="25400" marT="25400" marB="2540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AU" sz="1200" kern="1200" dirty="0" smtClean="0">
                          <a:effectLst/>
                        </a:rPr>
                        <a:t>Week1</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AU" sz="1200" dirty="0">
                          <a:effectLst/>
                        </a:rPr>
                        <a:t>Week2</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AU" sz="1200">
                          <a:effectLst/>
                        </a:rPr>
                        <a:t>Week3</a:t>
                      </a:r>
                      <a:endParaRPr lang="en-AU" sz="1200">
                        <a:effectLst/>
                        <a:latin typeface="+mj-lt"/>
                        <a:ea typeface="Calibri" panose="020F0502020204030204" pitchFamily="34" charset="0"/>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AU" sz="1200">
                          <a:effectLst/>
                        </a:rPr>
                        <a:t>Week4</a:t>
                      </a:r>
                      <a:endParaRPr lang="en-AU" sz="1200">
                        <a:effectLst/>
                        <a:latin typeface="+mj-lt"/>
                        <a:ea typeface="Calibri" panose="020F0502020204030204" pitchFamily="34" charset="0"/>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AU" sz="1200">
                          <a:effectLst/>
                        </a:rPr>
                        <a:t>Week5</a:t>
                      </a:r>
                      <a:endParaRPr lang="en-AU" sz="1200">
                        <a:effectLst/>
                        <a:latin typeface="+mj-lt"/>
                        <a:ea typeface="Calibri" panose="020F0502020204030204" pitchFamily="34" charset="0"/>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290195844"/>
                  </a:ext>
                </a:extLst>
              </a:tr>
              <a:tr h="482600">
                <a:tc>
                  <a:txBody>
                    <a:bodyPr/>
                    <a:lstStyle/>
                    <a:p>
                      <a:pPr algn="ctr">
                        <a:spcAft>
                          <a:spcPts val="0"/>
                        </a:spcAft>
                      </a:pPr>
                      <a:r>
                        <a:rPr lang="en-AU" sz="1200" dirty="0" smtClean="0">
                          <a:effectLst/>
                        </a:rPr>
                        <a:t>Nov</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AU" sz="1200" dirty="0" smtClean="0">
                          <a:effectLst/>
                        </a:rPr>
                        <a:t>RAN1 </a:t>
                      </a:r>
                      <a:r>
                        <a:rPr lang="en-AU" sz="1200" dirty="0">
                          <a:effectLst/>
                        </a:rPr>
                        <a:t>(</a:t>
                      </a:r>
                      <a:r>
                        <a:rPr lang="en-AU" sz="1200" dirty="0" smtClean="0">
                          <a:effectLst/>
                        </a:rPr>
                        <a:t>Spokane)  12-16</a:t>
                      </a:r>
                      <a:br>
                        <a:rPr lang="en-AU" sz="1200" dirty="0" smtClean="0">
                          <a:effectLst/>
                        </a:rPr>
                      </a:br>
                      <a:r>
                        <a:rPr lang="en-AU" sz="1200" dirty="0" smtClean="0">
                          <a:effectLst/>
                        </a:rPr>
                        <a:t>802.11 </a:t>
                      </a:r>
                      <a:r>
                        <a:rPr lang="en-AU" sz="1200" dirty="0">
                          <a:effectLst/>
                        </a:rPr>
                        <a:t>(</a:t>
                      </a:r>
                      <a:r>
                        <a:rPr lang="en-AU" sz="1200" dirty="0" smtClean="0">
                          <a:effectLst/>
                        </a:rPr>
                        <a:t>Bangkok) 12-16</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501424145"/>
                  </a:ext>
                </a:extLst>
              </a:tr>
              <a:tr h="190500">
                <a:tc>
                  <a:txBody>
                    <a:bodyPr/>
                    <a:lstStyle/>
                    <a:p>
                      <a:pPr algn="ctr">
                        <a:spcAft>
                          <a:spcPts val="0"/>
                        </a:spcAft>
                      </a:pPr>
                      <a:r>
                        <a:rPr lang="en-AU" sz="1200" dirty="0" smtClean="0">
                          <a:effectLst/>
                        </a:rPr>
                        <a:t>Dec</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AU" sz="1200" dirty="0" smtClean="0">
                          <a:effectLst/>
                        </a:rPr>
                        <a:t>RAN (Sorrento) 10-13</a:t>
                      </a: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1993808"/>
                  </a:ext>
                </a:extLst>
              </a:tr>
              <a:tr h="215900">
                <a:tc>
                  <a:txBody>
                    <a:bodyPr/>
                    <a:lstStyle/>
                    <a:p>
                      <a:pPr algn="ctr">
                        <a:spcAft>
                          <a:spcPts val="0"/>
                        </a:spcAft>
                      </a:pPr>
                      <a:r>
                        <a:rPr lang="en-AU" sz="1200" dirty="0" smtClean="0">
                          <a:effectLst/>
                        </a:rPr>
                        <a:t>Jan</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AU" sz="1200" dirty="0" smtClean="0">
                          <a:effectLst/>
                        </a:rPr>
                        <a:t>802.11 (St</a:t>
                      </a:r>
                      <a:r>
                        <a:rPr lang="en-AU" sz="1200" dirty="0">
                          <a:effectLst/>
                        </a:rPr>
                        <a:t>. </a:t>
                      </a:r>
                      <a:r>
                        <a:rPr lang="en-AU" sz="1200" dirty="0" smtClean="0">
                          <a:effectLst/>
                        </a:rPr>
                        <a:t>Louis) 14-18</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AU" sz="1200" dirty="0" smtClean="0">
                          <a:effectLst/>
                        </a:rPr>
                        <a:t>RAN1</a:t>
                      </a:r>
                      <a:r>
                        <a:rPr lang="en-AU" sz="1200" baseline="0" dirty="0" smtClean="0">
                          <a:effectLst/>
                        </a:rPr>
                        <a:t> (</a:t>
                      </a:r>
                      <a:r>
                        <a:rPr lang="en-AU" sz="1200" dirty="0" smtClean="0">
                          <a:effectLst/>
                        </a:rPr>
                        <a:t>Taipei) 21-25</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668565901"/>
                  </a:ext>
                </a:extLst>
              </a:tr>
              <a:tr h="330200">
                <a:tc>
                  <a:txBody>
                    <a:bodyPr/>
                    <a:lstStyle/>
                    <a:p>
                      <a:pPr algn="ctr">
                        <a:spcAft>
                          <a:spcPts val="0"/>
                        </a:spcAft>
                      </a:pPr>
                      <a:r>
                        <a:rPr lang="en-AU" sz="1200" dirty="0" smtClean="0">
                          <a:effectLst/>
                        </a:rPr>
                        <a:t>Feb</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AU" sz="1200" dirty="0" smtClean="0">
                          <a:effectLst/>
                        </a:rPr>
                        <a:t>RAN1 (Athens) </a:t>
                      </a:r>
                      <a:r>
                        <a:rPr lang="en-AU" sz="1200" dirty="0" smtClean="0">
                          <a:effectLst/>
                        </a:rPr>
                        <a:t>25-1</a:t>
                      </a:r>
                    </a:p>
                    <a:p>
                      <a:pPr algn="ctr">
                        <a:spcAft>
                          <a:spcPts val="0"/>
                        </a:spcAft>
                      </a:pPr>
                      <a:r>
                        <a:rPr lang="en-AU" sz="1200" dirty="0" smtClean="0">
                          <a:effectLst/>
                          <a:latin typeface="+mj-lt"/>
                          <a:ea typeface="Calibri" panose="020F0502020204030204" pitchFamily="34" charset="0"/>
                          <a:cs typeface="Times New Roman" panose="02020603050405020304" pitchFamily="18" charset="0"/>
                        </a:rPr>
                        <a:t>ETSI</a:t>
                      </a:r>
                      <a:r>
                        <a:rPr lang="en-AU" sz="1200" baseline="0" dirty="0" smtClean="0">
                          <a:effectLst/>
                          <a:latin typeface="+mj-lt"/>
                          <a:ea typeface="Calibri" panose="020F0502020204030204" pitchFamily="34" charset="0"/>
                          <a:cs typeface="Times New Roman" panose="02020603050405020304" pitchFamily="18" charset="0"/>
                        </a:rPr>
                        <a:t> BRAN 25-28</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54932299"/>
                  </a:ext>
                </a:extLst>
              </a:tr>
              <a:tr h="190500">
                <a:tc>
                  <a:txBody>
                    <a:bodyPr/>
                    <a:lstStyle/>
                    <a:p>
                      <a:pPr algn="ctr">
                        <a:spcAft>
                          <a:spcPts val="0"/>
                        </a:spcAft>
                      </a:pPr>
                      <a:r>
                        <a:rPr lang="en-AU" sz="1200" dirty="0" smtClean="0">
                          <a:effectLst/>
                        </a:rPr>
                        <a:t>Mar</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AU" sz="1200" dirty="0" smtClean="0">
                          <a:effectLst/>
                        </a:rPr>
                        <a:t>WFA (China) 5-7</a:t>
                      </a: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AU" sz="1200" dirty="0" smtClean="0">
                          <a:effectLst/>
                        </a:rPr>
                        <a:t>802.11 (Van.) 11-15</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AU" sz="1200" dirty="0" smtClean="0">
                          <a:effectLst/>
                        </a:rPr>
                        <a:t>RAN (China)</a:t>
                      </a:r>
                      <a:r>
                        <a:rPr lang="en-AU" sz="1200" baseline="0" dirty="0" smtClean="0">
                          <a:effectLst/>
                        </a:rPr>
                        <a:t> 18-21</a:t>
                      </a: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63521664"/>
                  </a:ext>
                </a:extLst>
              </a:tr>
              <a:tr h="190500">
                <a:tc>
                  <a:txBody>
                    <a:bodyPr/>
                    <a:lstStyle/>
                    <a:p>
                      <a:pPr algn="ctr">
                        <a:spcAft>
                          <a:spcPts val="0"/>
                        </a:spcAft>
                      </a:pPr>
                      <a:r>
                        <a:rPr lang="en-AU" sz="1200" dirty="0" smtClean="0">
                          <a:effectLst/>
                        </a:rPr>
                        <a:t>Apr</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AU" sz="1200" dirty="0" smtClean="0">
                          <a:effectLst/>
                        </a:rPr>
                        <a:t>RAN1 (China) 8-12</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46389952"/>
                  </a:ext>
                </a:extLst>
              </a:tr>
              <a:tr h="330200">
                <a:tc>
                  <a:txBody>
                    <a:bodyPr/>
                    <a:lstStyle/>
                    <a:p>
                      <a:pPr algn="ctr">
                        <a:spcAft>
                          <a:spcPts val="0"/>
                        </a:spcAft>
                      </a:pPr>
                      <a:r>
                        <a:rPr lang="en-AU" sz="1200" dirty="0">
                          <a:effectLst/>
                        </a:rPr>
                        <a:t>May</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AU" sz="1200" dirty="0" smtClean="0">
                          <a:effectLst/>
                        </a:rPr>
                        <a:t>RAN1 </a:t>
                      </a:r>
                      <a:r>
                        <a:rPr lang="en-AU" sz="1200" dirty="0">
                          <a:effectLst/>
                        </a:rPr>
                        <a:t>(</a:t>
                      </a:r>
                      <a:r>
                        <a:rPr lang="en-AU" sz="1200" dirty="0" smtClean="0">
                          <a:effectLst/>
                        </a:rPr>
                        <a:t>US) 13-17</a:t>
                      </a:r>
                    </a:p>
                    <a:p>
                      <a:pPr algn="ctr">
                        <a:spcAft>
                          <a:spcPts val="0"/>
                        </a:spcAft>
                      </a:pPr>
                      <a:r>
                        <a:rPr lang="en-AU" sz="1200" dirty="0" smtClean="0">
                          <a:effectLst/>
                        </a:rPr>
                        <a:t>802.11</a:t>
                      </a:r>
                      <a:r>
                        <a:rPr lang="en-AU" sz="1200" baseline="0" dirty="0" smtClean="0">
                          <a:effectLst/>
                        </a:rPr>
                        <a:t> (</a:t>
                      </a:r>
                      <a:r>
                        <a:rPr lang="en-AU" sz="1200" dirty="0" smtClean="0">
                          <a:effectLst/>
                        </a:rPr>
                        <a:t>Atlanta) 13-17</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808215233"/>
                  </a:ext>
                </a:extLst>
              </a:tr>
              <a:tr h="190500">
                <a:tc>
                  <a:txBody>
                    <a:bodyPr/>
                    <a:lstStyle/>
                    <a:p>
                      <a:pPr algn="ctr">
                        <a:spcAft>
                          <a:spcPts val="0"/>
                        </a:spcAft>
                      </a:pPr>
                      <a:r>
                        <a:rPr lang="en-AU" sz="1200" dirty="0" smtClean="0">
                          <a:effectLst/>
                        </a:rPr>
                        <a:t>Jun</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kern="1200" dirty="0" smtClean="0">
                          <a:effectLst/>
                        </a:rPr>
                        <a:t>RAN (US) 3-6</a:t>
                      </a:r>
                    </a:p>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kern="1200" dirty="0" smtClean="0">
                          <a:effectLst/>
                        </a:rPr>
                        <a:t>WFA (DC) 4-6</a:t>
                      </a:r>
                      <a:endParaRPr lang="en-AU" sz="1200" kern="1200" dirty="0" smtClean="0">
                        <a:solidFill>
                          <a:schemeClr val="dk1"/>
                        </a:solidFill>
                        <a:effectLst/>
                        <a:latin typeface="+mn-lt"/>
                        <a:ea typeface="+mn-ea"/>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AU" sz="1200" dirty="0" smtClean="0">
                          <a:effectLst/>
                          <a:latin typeface="+mj-lt"/>
                          <a:cs typeface="Times New Roman" panose="02020603050405020304" pitchFamily="18" charset="0"/>
                        </a:rPr>
                        <a:t>ETSI BRAN 18-21</a:t>
                      </a: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08372628"/>
                  </a:ext>
                </a:extLst>
              </a:tr>
              <a:tr h="190500">
                <a:tc>
                  <a:txBody>
                    <a:bodyPr/>
                    <a:lstStyle/>
                    <a:p>
                      <a:pPr algn="ctr">
                        <a:spcAft>
                          <a:spcPts val="0"/>
                        </a:spcAft>
                      </a:pPr>
                      <a:r>
                        <a:rPr lang="en-AU" sz="1200" dirty="0" smtClean="0">
                          <a:effectLst/>
                        </a:rPr>
                        <a:t>Jul</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AU" sz="1200" dirty="0" smtClean="0">
                          <a:effectLst/>
                        </a:rPr>
                        <a:t>802.11 (Vienna) 15-19</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255297774"/>
                  </a:ext>
                </a:extLst>
              </a:tr>
              <a:tr h="190500">
                <a:tc>
                  <a:txBody>
                    <a:bodyPr/>
                    <a:lstStyle/>
                    <a:p>
                      <a:pPr algn="ctr">
                        <a:spcAft>
                          <a:spcPts val="0"/>
                        </a:spcAft>
                      </a:pPr>
                      <a:r>
                        <a:rPr lang="en-AU" sz="1200" dirty="0" smtClean="0">
                          <a:effectLst/>
                        </a:rPr>
                        <a:t>Aug</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AU" sz="1200" dirty="0" smtClean="0">
                          <a:effectLst/>
                        </a:rPr>
                        <a:t>RAN1 (Prague) 26-30</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823064366"/>
                  </a:ext>
                </a:extLst>
              </a:tr>
              <a:tr h="190500">
                <a:tc>
                  <a:txBody>
                    <a:bodyPr/>
                    <a:lstStyle/>
                    <a:p>
                      <a:pPr algn="ctr">
                        <a:spcAft>
                          <a:spcPts val="0"/>
                        </a:spcAft>
                      </a:pPr>
                      <a:r>
                        <a:rPr lang="en-AU" sz="1200" dirty="0" smtClean="0">
                          <a:effectLst/>
                        </a:rPr>
                        <a:t>Sep</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AU" sz="1200" dirty="0" smtClean="0">
                          <a:effectLst/>
                        </a:rPr>
                        <a:t>802.11 (Hanoi) 16-20</a:t>
                      </a:r>
                    </a:p>
                    <a:p>
                      <a:pPr algn="ctr">
                        <a:spcAft>
                          <a:spcPts val="0"/>
                        </a:spcAft>
                      </a:pPr>
                      <a:r>
                        <a:rPr lang="en-AU" sz="1200" dirty="0" smtClean="0">
                          <a:effectLst/>
                        </a:rPr>
                        <a:t>RAN (US) 16-19</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505133733"/>
                  </a:ext>
                </a:extLst>
              </a:tr>
              <a:tr h="190500">
                <a:tc>
                  <a:txBody>
                    <a:bodyPr/>
                    <a:lstStyle/>
                    <a:p>
                      <a:pPr algn="ctr">
                        <a:spcAft>
                          <a:spcPts val="0"/>
                        </a:spcAft>
                      </a:pPr>
                      <a:r>
                        <a:rPr lang="en-AU" sz="1200" dirty="0" smtClean="0">
                          <a:effectLst/>
                        </a:rPr>
                        <a:t>Oct</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AU" sz="1200" dirty="0" smtClean="0">
                          <a:effectLst/>
                        </a:rPr>
                        <a:t>RAN1 (China) 14-18</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180996350"/>
                  </a:ext>
                </a:extLst>
              </a:tr>
              <a:tr h="190500">
                <a:tc>
                  <a:txBody>
                    <a:bodyPr/>
                    <a:lstStyle/>
                    <a:p>
                      <a:pPr algn="ctr">
                        <a:spcAft>
                          <a:spcPts val="0"/>
                        </a:spcAft>
                      </a:pPr>
                      <a:r>
                        <a:rPr lang="en-AU" sz="1200" dirty="0" smtClean="0">
                          <a:effectLst/>
                        </a:rPr>
                        <a:t>Nov</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AU" sz="1200" dirty="0" smtClean="0">
                          <a:effectLst/>
                        </a:rPr>
                        <a:t>802.11 (Hawaii) 11-15</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AU" sz="1200" dirty="0" smtClean="0">
                          <a:effectLst/>
                        </a:rPr>
                        <a:t>RAN1</a:t>
                      </a:r>
                      <a:r>
                        <a:rPr lang="en-AU" sz="1200" baseline="0" dirty="0" smtClean="0">
                          <a:effectLst/>
                        </a:rPr>
                        <a:t> (</a:t>
                      </a:r>
                      <a:r>
                        <a:rPr lang="en-AU" sz="1200" dirty="0" smtClean="0">
                          <a:effectLst/>
                        </a:rPr>
                        <a:t>US) 18</a:t>
                      </a:r>
                      <a:r>
                        <a:rPr lang="en-AU" sz="1200" baseline="0" dirty="0" smtClean="0">
                          <a:effectLst/>
                        </a:rPr>
                        <a:t>-22</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926406645"/>
                  </a:ext>
                </a:extLst>
              </a:tr>
            </a:tbl>
          </a:graphicData>
        </a:graphic>
      </p:graphicFrame>
      <p:sp>
        <p:nvSpPr>
          <p:cNvPr id="16" name="Rectangle 15"/>
          <p:cNvSpPr/>
          <p:nvPr/>
        </p:nvSpPr>
        <p:spPr bwMode="auto">
          <a:xfrm>
            <a:off x="1447800" y="5257800"/>
            <a:ext cx="1752600" cy="609600"/>
          </a:xfrm>
          <a:prstGeom prst="rect">
            <a:avLst/>
          </a:prstGeom>
          <a:solidFill>
            <a:schemeClr val="bg1"/>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sz="1600" dirty="0" smtClean="0">
                <a:solidFill>
                  <a:srgbClr val="FF0000"/>
                </a:solidFill>
                <a:latin typeface="+mj-lt"/>
              </a:rPr>
              <a:t>Agreed Workshop dates</a:t>
            </a:r>
            <a:endParaRPr kumimoji="0" lang="en-AU" sz="1600" b="0" i="0" u="none" strike="noStrike" cap="none" normalizeH="0" baseline="0" dirty="0" smtClean="0">
              <a:ln>
                <a:noFill/>
              </a:ln>
              <a:solidFill>
                <a:srgbClr val="FF0000"/>
              </a:solidFill>
              <a:effectLst/>
              <a:latin typeface="+mj-lt"/>
            </a:endParaRPr>
          </a:p>
        </p:txBody>
      </p:sp>
      <p:cxnSp>
        <p:nvCxnSpPr>
          <p:cNvPr id="17" name="Straight Arrow Connector 16"/>
          <p:cNvCxnSpPr>
            <a:stCxn id="16" idx="3"/>
          </p:cNvCxnSpPr>
          <p:nvPr/>
        </p:nvCxnSpPr>
        <p:spPr bwMode="auto">
          <a:xfrm flipV="1">
            <a:off x="3200400" y="5005388"/>
            <a:ext cx="762000" cy="557212"/>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42844618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is believed/hoped that the July 2019 timing of the Workshop will still provide opportunity for influence</a:t>
            </a:r>
            <a:endParaRPr lang="en-AU" dirty="0"/>
          </a:p>
        </p:txBody>
      </p:sp>
      <p:sp>
        <p:nvSpPr>
          <p:cNvPr id="3" name="Content Placeholder 2"/>
          <p:cNvSpPr>
            <a:spLocks noGrp="1"/>
          </p:cNvSpPr>
          <p:nvPr>
            <p:ph idx="1"/>
          </p:nvPr>
        </p:nvSpPr>
        <p:spPr/>
        <p:txBody>
          <a:bodyPr/>
          <a:lstStyle/>
          <a:p>
            <a:pPr lvl="1"/>
            <a:r>
              <a:rPr lang="en-AU" dirty="0"/>
              <a:t>There was some concern that </a:t>
            </a:r>
            <a:r>
              <a:rPr lang="en-AU" dirty="0" smtClean="0"/>
              <a:t>the July 2019 date </a:t>
            </a:r>
            <a:r>
              <a:rPr lang="en-AU" dirty="0"/>
              <a:t>is too </a:t>
            </a:r>
            <a:r>
              <a:rPr lang="en-AU" dirty="0" smtClean="0"/>
              <a:t>late</a:t>
            </a:r>
          </a:p>
          <a:p>
            <a:pPr lvl="1"/>
            <a:r>
              <a:rPr lang="en-AU" dirty="0" smtClean="0"/>
              <a:t>Unfortunately, July 2019 is the earliest that could be arranged</a:t>
            </a:r>
          </a:p>
          <a:p>
            <a:pPr lvl="1"/>
            <a:r>
              <a:rPr lang="en-AU" dirty="0" smtClean="0"/>
              <a:t>In addition, the RAN Chair believes the timing still allows IEEE 802 an opportunity to influence the final outcome in 3GPP RAN on NR-U coexistence topics</a:t>
            </a:r>
          </a:p>
          <a:p>
            <a:pPr lvl="2"/>
            <a:r>
              <a:rPr lang="en-US" i="1" dirty="0"/>
              <a:t>In terms of timing for the workshop I believe we need to find a balance between allowing time to establish an initial consensus on most functions related to co-existence, whilst still having the opportunity to influence the final </a:t>
            </a:r>
            <a:r>
              <a:rPr lang="en-US" i="1" dirty="0" smtClean="0"/>
              <a:t>outcome</a:t>
            </a:r>
          </a:p>
          <a:p>
            <a:pPr lvl="2"/>
            <a:r>
              <a:rPr lang="en-US" dirty="0" smtClean="0"/>
              <a:t>Source: e-mail from RAN Chair in Oct 2018</a:t>
            </a:r>
          </a:p>
          <a:p>
            <a:pPr lvl="1"/>
            <a:r>
              <a:rPr lang="en-US" dirty="0" smtClean="0"/>
              <a:t>It will be up to IEEE 802.11 WG stakeholders to watch out for a repeat of the situation that occurred with LAA where an opportunity to review the specification was promised (at the Workshop in 2015) but never provided</a:t>
            </a:r>
            <a:endParaRPr lang="en-US"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4962141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hopefully agree </a:t>
            </a:r>
            <a:r>
              <a:rPr lang="en-AU" dirty="0"/>
              <a:t>on the arrangements for the Coexistence </a:t>
            </a:r>
            <a:r>
              <a:rPr lang="en-AU" dirty="0" smtClean="0"/>
              <a:t>Workshop</a:t>
            </a:r>
            <a:endParaRPr lang="en-AU" dirty="0"/>
          </a:p>
        </p:txBody>
      </p:sp>
      <p:sp>
        <p:nvSpPr>
          <p:cNvPr id="3" name="Content Placeholder 2"/>
          <p:cNvSpPr>
            <a:spLocks noGrp="1"/>
          </p:cNvSpPr>
          <p:nvPr>
            <p:ph idx="1"/>
          </p:nvPr>
        </p:nvSpPr>
        <p:spPr/>
        <p:txBody>
          <a:bodyPr/>
          <a:lstStyle/>
          <a:p>
            <a:pPr lvl="1"/>
            <a:r>
              <a:rPr lang="en-AU" dirty="0" smtClean="0"/>
              <a:t>The SC Chair is working with IEEE 802.11 leadership on the arrangements</a:t>
            </a:r>
          </a:p>
          <a:p>
            <a:pPr lvl="1"/>
            <a:r>
              <a:rPr lang="en-AU" dirty="0" smtClean="0"/>
              <a:t>We are currently hoping to hold the Workshop during the IEEE 802 plenary in Vienna on </a:t>
            </a:r>
          </a:p>
          <a:p>
            <a:pPr lvl="2"/>
            <a:r>
              <a:rPr lang="en-AU" dirty="0" smtClean="0"/>
              <a:t>Wed afternoon/evening</a:t>
            </a:r>
          </a:p>
          <a:p>
            <a:pPr lvl="3"/>
            <a:r>
              <a:rPr lang="en-AU" dirty="0" smtClean="0"/>
              <a:t>Note: there is no social in Vienna</a:t>
            </a:r>
          </a:p>
          <a:p>
            <a:pPr lvl="2"/>
            <a:r>
              <a:rPr lang="en-AU" dirty="0" smtClean="0"/>
              <a:t>Thu morning</a:t>
            </a:r>
          </a:p>
          <a:p>
            <a:pPr lvl="1"/>
            <a:r>
              <a:rPr lang="en-AU" dirty="0" smtClean="0"/>
              <a:t>The Workshop will probably be held in the hotel across the street</a:t>
            </a:r>
          </a:p>
          <a:p>
            <a:pPr lvl="2"/>
            <a:r>
              <a:rPr lang="en-AU" dirty="0" smtClean="0"/>
              <a:t>More flexibility for arrangements</a:t>
            </a:r>
          </a:p>
          <a:p>
            <a:pPr lvl="1"/>
            <a:r>
              <a:rPr lang="en-AU" dirty="0" smtClean="0"/>
              <a:t>Expected attendance is more than 100</a:t>
            </a:r>
          </a:p>
          <a:p>
            <a:pPr lvl="2"/>
            <a:r>
              <a:rPr lang="en-AU" dirty="0" smtClean="0"/>
              <a:t>3GPP RAN Chair estimates about 40 participants from 3GPP</a:t>
            </a:r>
          </a:p>
          <a:p>
            <a:pPr lvl="2"/>
            <a:r>
              <a:rPr lang="en-AU" dirty="0" smtClean="0"/>
              <a:t>Guess about 60 IEEE 802.11 participants</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8818029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hopefully agree </a:t>
            </a:r>
            <a:r>
              <a:rPr lang="en-AU" dirty="0"/>
              <a:t>on the arrangements for the Coexistence </a:t>
            </a:r>
            <a:r>
              <a:rPr lang="en-AU" dirty="0" smtClean="0"/>
              <a:t>Workshop</a:t>
            </a:r>
            <a:endParaRPr lang="en-AU" dirty="0"/>
          </a:p>
        </p:txBody>
      </p:sp>
      <p:sp>
        <p:nvSpPr>
          <p:cNvPr id="3" name="Content Placeholder 2"/>
          <p:cNvSpPr>
            <a:spLocks noGrp="1"/>
          </p:cNvSpPr>
          <p:nvPr>
            <p:ph idx="1"/>
          </p:nvPr>
        </p:nvSpPr>
        <p:spPr/>
        <p:txBody>
          <a:bodyPr/>
          <a:lstStyle/>
          <a:p>
            <a:pPr lvl="1"/>
            <a:r>
              <a:rPr lang="en-AU" dirty="0" smtClean="0"/>
              <a:t>…</a:t>
            </a:r>
          </a:p>
          <a:p>
            <a:pPr lvl="1"/>
            <a:r>
              <a:rPr lang="en-AU" dirty="0"/>
              <a:t>There will be a cost for non-IEEE 802 registrants</a:t>
            </a:r>
          </a:p>
          <a:p>
            <a:pPr lvl="2"/>
            <a:r>
              <a:rPr lang="en-AU" dirty="0"/>
              <a:t>~$100-150?</a:t>
            </a:r>
          </a:p>
          <a:p>
            <a:pPr lvl="2"/>
            <a:r>
              <a:rPr lang="en-AU" dirty="0"/>
              <a:t>This fee will not provide any attendance rights at IEEE 802 meetings? </a:t>
            </a:r>
          </a:p>
          <a:p>
            <a:pPr lvl="1"/>
            <a:r>
              <a:rPr lang="en-AU" dirty="0" smtClean="0"/>
              <a:t>There will be no </a:t>
            </a:r>
            <a:r>
              <a:rPr lang="en-AU" dirty="0" err="1" smtClean="0"/>
              <a:t>Coex</a:t>
            </a:r>
            <a:r>
              <a:rPr lang="en-AU" dirty="0" smtClean="0"/>
              <a:t> SC meetings in Vienna</a:t>
            </a:r>
          </a:p>
          <a:p>
            <a:pPr lvl="2"/>
            <a:r>
              <a:rPr lang="en-AU" dirty="0" smtClean="0"/>
              <a:t>The Workshop will probably take 3-4 sessions (depending on how you count the Wednesday evening)</a:t>
            </a:r>
          </a:p>
          <a:p>
            <a:pPr lvl="2"/>
            <a:r>
              <a:rPr lang="en-AU" dirty="0" smtClean="0"/>
              <a:t>The </a:t>
            </a:r>
            <a:r>
              <a:rPr lang="en-AU" dirty="0" err="1" smtClean="0"/>
              <a:t>Coex</a:t>
            </a:r>
            <a:r>
              <a:rPr lang="en-AU" dirty="0" smtClean="0"/>
              <a:t> SC normally takes 2 sessions</a:t>
            </a:r>
          </a:p>
          <a:p>
            <a:pPr lvl="2"/>
            <a:r>
              <a:rPr lang="en-AU" dirty="0" smtClean="0"/>
              <a:t>So we are talking about 1-2 additional sessions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1306931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24800" cy="1066800"/>
          </a:xfrm>
        </p:spPr>
        <p:txBody>
          <a:bodyPr/>
          <a:lstStyle/>
          <a:p>
            <a:r>
              <a:rPr lang="en-AU" dirty="0" smtClean="0"/>
              <a:t>Welcome to the 10th F2F meeting of the </a:t>
            </a:r>
            <a:r>
              <a:rPr lang="en-AU" i="1" dirty="0" smtClean="0"/>
              <a:t>Coexistence Standing Committee </a:t>
            </a:r>
            <a:r>
              <a:rPr lang="en-AU" dirty="0" smtClean="0"/>
              <a:t>in St Louis in January 2019</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1"/>
            <a:r>
              <a:rPr lang="en-AU" dirty="0" smtClean="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a:t>
            </a:r>
            <a:r>
              <a:rPr lang="en-AU" i="1" dirty="0" smtClean="0"/>
              <a:t>hoc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met in Berlin (July 2017), Hawaii (Sept 2017), Orlando (Nov 2017), Irvine (Jan 2018), Chicago (Mar 2018), Warsaw (May 2018), San Diego (July 2018), Hawaii (Sept 2018), Bangkok (Nov 2019) and will meet once or twice this week</a:t>
            </a:r>
          </a:p>
          <a:p>
            <a:pPr lvl="2"/>
            <a:r>
              <a:rPr lang="en-AU" dirty="0" smtClean="0"/>
              <a:t>Wed PM1</a:t>
            </a:r>
          </a:p>
          <a:p>
            <a:pPr lvl="2"/>
            <a:r>
              <a:rPr lang="en-AU" dirty="0" smtClean="0"/>
              <a:t>Thu PM1 (if required)</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will </a:t>
            </a:r>
            <a:r>
              <a:rPr lang="en-AU" dirty="0" smtClean="0"/>
              <a:t>decide </a:t>
            </a:r>
            <a:r>
              <a:rPr lang="en-AU" dirty="0"/>
              <a:t>who else to </a:t>
            </a:r>
            <a:r>
              <a:rPr lang="en-AU" dirty="0" smtClean="0"/>
              <a:t>invite to the Coexistence Workshop</a:t>
            </a:r>
            <a:r>
              <a:rPr lang="en-AU" dirty="0"/>
              <a:t/>
            </a:r>
            <a:br>
              <a:rPr lang="en-AU" dirty="0"/>
            </a:br>
            <a:endParaRPr lang="en-AU" dirty="0"/>
          </a:p>
        </p:txBody>
      </p:sp>
      <p:sp>
        <p:nvSpPr>
          <p:cNvPr id="3" name="Content Placeholder 2"/>
          <p:cNvSpPr>
            <a:spLocks noGrp="1"/>
          </p:cNvSpPr>
          <p:nvPr>
            <p:ph idx="1"/>
          </p:nvPr>
        </p:nvSpPr>
        <p:spPr/>
        <p:txBody>
          <a:bodyPr/>
          <a:lstStyle/>
          <a:p>
            <a:pPr lvl="1"/>
            <a:r>
              <a:rPr lang="en-AU" dirty="0" smtClean="0"/>
              <a:t>The co-hosts of the Workshop will be IEEE 802.11 WG and 3GPP RAN</a:t>
            </a:r>
          </a:p>
          <a:p>
            <a:pPr lvl="1"/>
            <a:r>
              <a:rPr lang="en-AU" dirty="0" smtClean="0"/>
              <a:t>It is planned we also invite other organisations</a:t>
            </a:r>
          </a:p>
          <a:p>
            <a:pPr lvl="2"/>
            <a:r>
              <a:rPr lang="en-AU" dirty="0" smtClean="0"/>
              <a:t>Wi-Fi Alliance</a:t>
            </a:r>
          </a:p>
          <a:p>
            <a:pPr lvl="2"/>
            <a:r>
              <a:rPr lang="en-AU" dirty="0" smtClean="0"/>
              <a:t>Wireless Broadband Alliance</a:t>
            </a:r>
          </a:p>
          <a:p>
            <a:pPr lvl="2"/>
            <a:r>
              <a:rPr lang="en-AU" dirty="0" smtClean="0"/>
              <a:t>ETSI BRAN</a:t>
            </a:r>
          </a:p>
          <a:p>
            <a:pPr lvl="2"/>
            <a:r>
              <a:rPr lang="en-AU" dirty="0" smtClean="0"/>
              <a:t>GSMA?</a:t>
            </a:r>
          </a:p>
          <a:p>
            <a:pPr lvl="2"/>
            <a:r>
              <a:rPr lang="en-AU" dirty="0" smtClean="0"/>
              <a:t>… others?</a:t>
            </a:r>
          </a:p>
          <a:p>
            <a:pPr lvl="1"/>
            <a:r>
              <a:rPr lang="en-AU" dirty="0" smtClean="0"/>
              <a:t>It has been suggested that we do not invite regulators</a:t>
            </a:r>
          </a:p>
          <a:p>
            <a:pPr lvl="2"/>
            <a:r>
              <a:rPr lang="en-AU" dirty="0" smtClean="0"/>
              <a:t>Non presence of regulators might enable more free discussions</a:t>
            </a:r>
          </a:p>
          <a:p>
            <a:pPr lvl="1"/>
            <a:r>
              <a:rPr lang="en-AU" dirty="0" smtClean="0"/>
              <a:t>We should probably ask who else 3GPP RAN  suggests we invite?</a:t>
            </a:r>
          </a:p>
          <a:p>
            <a:pPr lvl="2"/>
            <a:r>
              <a:rPr lang="en-AU" dirty="0" smtClean="0">
                <a:solidFill>
                  <a:srgbClr val="FF0000"/>
                </a:solidFill>
              </a:rPr>
              <a:t>AFM: sent an e-mail to 3GPP RAN Chair</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5105405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will </a:t>
            </a:r>
            <a:r>
              <a:rPr lang="en-AU" dirty="0" smtClean="0"/>
              <a:t>discuss the style of the workshop</a:t>
            </a:r>
            <a:endParaRPr lang="en-AU" dirty="0"/>
          </a:p>
        </p:txBody>
      </p:sp>
      <p:sp>
        <p:nvSpPr>
          <p:cNvPr id="3" name="Content Placeholder 2"/>
          <p:cNvSpPr>
            <a:spLocks noGrp="1"/>
          </p:cNvSpPr>
          <p:nvPr>
            <p:ph idx="1"/>
          </p:nvPr>
        </p:nvSpPr>
        <p:spPr/>
        <p:txBody>
          <a:bodyPr/>
          <a:lstStyle/>
          <a:p>
            <a:pPr lvl="1"/>
            <a:r>
              <a:rPr lang="en-AU" dirty="0"/>
              <a:t>For many participants the last workshop in 2015 ended up being an LAA vs 802.11 fight rather than a true cooperative workshop solving coexistence </a:t>
            </a:r>
            <a:r>
              <a:rPr lang="en-AU" dirty="0" smtClean="0"/>
              <a:t>issues</a:t>
            </a:r>
          </a:p>
          <a:p>
            <a:pPr lvl="1"/>
            <a:r>
              <a:rPr lang="en-AU" dirty="0" smtClean="0"/>
              <a:t>This </a:t>
            </a:r>
            <a:r>
              <a:rPr lang="en-AU" dirty="0"/>
              <a:t>was probably caused by the nature of the agenda, which was focused on “official” presentations from IEEE 802, 3GPP, WFA, etc. </a:t>
            </a:r>
            <a:endParaRPr lang="en-AU" dirty="0" smtClean="0"/>
          </a:p>
          <a:p>
            <a:pPr lvl="1"/>
            <a:r>
              <a:rPr lang="en-AU" dirty="0" smtClean="0"/>
              <a:t>Maybe </a:t>
            </a:r>
            <a:r>
              <a:rPr lang="en-AU" dirty="0"/>
              <a:t>an alternative is to invite presentations from anyone, but with sufficient time for proper </a:t>
            </a:r>
            <a:r>
              <a:rPr lang="en-AU" dirty="0" smtClean="0"/>
              <a:t>discussion?</a:t>
            </a:r>
          </a:p>
          <a:p>
            <a:pPr lvl="1"/>
            <a:r>
              <a:rPr lang="en-AU" dirty="0" smtClean="0"/>
              <a:t>This </a:t>
            </a:r>
            <a:r>
              <a:rPr lang="en-AU" dirty="0"/>
              <a:t>approach will need some discipline on timing but it could </a:t>
            </a:r>
            <a:r>
              <a:rPr lang="en-AU" dirty="0" smtClean="0"/>
              <a:t>work.</a:t>
            </a:r>
          </a:p>
          <a:p>
            <a:pPr lvl="1"/>
            <a:r>
              <a:rPr lang="en-AU" dirty="0" smtClean="0"/>
              <a:t>Thoughts</a:t>
            </a:r>
            <a:r>
              <a:rPr lang="en-AU" dirty="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2761098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discuss possible agenda topics to include in the </a:t>
            </a:r>
            <a:r>
              <a:rPr lang="en-AU" dirty="0"/>
              <a:t>Coexistence Workshop</a:t>
            </a:r>
          </a:p>
        </p:txBody>
      </p:sp>
      <p:sp>
        <p:nvSpPr>
          <p:cNvPr id="3" name="Content Placeholder 2"/>
          <p:cNvSpPr>
            <a:spLocks noGrp="1"/>
          </p:cNvSpPr>
          <p:nvPr>
            <p:ph idx="1"/>
          </p:nvPr>
        </p:nvSpPr>
        <p:spPr/>
        <p:txBody>
          <a:bodyPr/>
          <a:lstStyle/>
          <a:p>
            <a:r>
              <a:rPr lang="en-AU" dirty="0"/>
              <a:t>Topics?</a:t>
            </a:r>
          </a:p>
          <a:p>
            <a:pPr lvl="1"/>
            <a:r>
              <a:rPr lang="en-AU" dirty="0"/>
              <a:t>Reviews of progress (wrt to coexistence aspects) of </a:t>
            </a:r>
          </a:p>
          <a:p>
            <a:pPr lvl="2"/>
            <a:r>
              <a:rPr lang="en-AU" dirty="0"/>
              <a:t>802.11ax</a:t>
            </a:r>
          </a:p>
          <a:p>
            <a:pPr lvl="2"/>
            <a:r>
              <a:rPr lang="en-AU" dirty="0"/>
              <a:t>3GPP NR-U</a:t>
            </a:r>
          </a:p>
          <a:p>
            <a:pPr lvl="2"/>
            <a:r>
              <a:rPr lang="en-AU" dirty="0"/>
              <a:t>802.11 EHT</a:t>
            </a:r>
          </a:p>
          <a:p>
            <a:pPr lvl="1"/>
            <a:r>
              <a:rPr lang="en-AU" dirty="0"/>
              <a:t>Measurements of LAA/</a:t>
            </a:r>
            <a:r>
              <a:rPr lang="en-AU" dirty="0" err="1"/>
              <a:t>eLAA</a:t>
            </a:r>
            <a:r>
              <a:rPr lang="en-AU" dirty="0"/>
              <a:t> coexistence with 802.11 in deployments</a:t>
            </a:r>
          </a:p>
          <a:p>
            <a:pPr lvl="1"/>
            <a:r>
              <a:rPr lang="en-AU" dirty="0"/>
              <a:t>Discussion of coexistence mechanisms</a:t>
            </a:r>
          </a:p>
          <a:p>
            <a:pPr lvl="2"/>
            <a:r>
              <a:rPr lang="en-AU" dirty="0"/>
              <a:t>Use of 11a preamble or a new pre-amble</a:t>
            </a:r>
          </a:p>
          <a:p>
            <a:pPr lvl="2"/>
            <a:r>
              <a:rPr lang="en-AU" dirty="0"/>
              <a:t>Continued use of ED (or PD/ED) LBT mechanisms or something different</a:t>
            </a:r>
          </a:p>
          <a:p>
            <a:pPr lvl="2"/>
            <a:r>
              <a:rPr lang="en-AU" dirty="0"/>
              <a:t>Restricting use of no LBT or short LBT</a:t>
            </a:r>
          </a:p>
          <a:p>
            <a:pPr lvl="2"/>
            <a:r>
              <a:rPr lang="en-AU" dirty="0"/>
              <a:t>Increase number of starting and finishing positions in LTE/NR</a:t>
            </a:r>
          </a:p>
          <a:p>
            <a:pPr lvl="2"/>
            <a:r>
              <a:rPr lang="en-AU" dirty="0"/>
              <a:t>…</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10876735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will discuss a possible agenda </a:t>
            </a:r>
            <a:r>
              <a:rPr lang="en-AU" dirty="0" smtClean="0"/>
              <a:t>topics to </a:t>
            </a:r>
            <a:r>
              <a:rPr lang="en-AU" dirty="0"/>
              <a:t>include in the Coexistence Workshop</a:t>
            </a:r>
            <a:endParaRPr lang="en-AU" dirty="0"/>
          </a:p>
        </p:txBody>
      </p:sp>
      <p:sp>
        <p:nvSpPr>
          <p:cNvPr id="3" name="Content Placeholder 2"/>
          <p:cNvSpPr>
            <a:spLocks noGrp="1"/>
          </p:cNvSpPr>
          <p:nvPr>
            <p:ph idx="1"/>
          </p:nvPr>
        </p:nvSpPr>
        <p:spPr/>
        <p:txBody>
          <a:bodyPr/>
          <a:lstStyle/>
          <a:p>
            <a:r>
              <a:rPr lang="en-AU" dirty="0"/>
              <a:t>Topics?</a:t>
            </a:r>
          </a:p>
          <a:p>
            <a:pPr lvl="2"/>
            <a:r>
              <a:rPr lang="en-AU" dirty="0"/>
              <a:t>…</a:t>
            </a:r>
          </a:p>
          <a:p>
            <a:pPr lvl="2"/>
            <a:r>
              <a:rPr lang="en-AU" dirty="0"/>
              <a:t>Restricting use of UL-DL switches in LTE/NR</a:t>
            </a:r>
          </a:p>
          <a:p>
            <a:pPr lvl="2"/>
            <a:r>
              <a:rPr lang="en-GB" dirty="0"/>
              <a:t>Fast communication channels between 3GPP RAN &amp; IEEE 802.11</a:t>
            </a:r>
            <a:endParaRPr lang="en-AU" dirty="0"/>
          </a:p>
          <a:p>
            <a:pPr lvl="1"/>
            <a:r>
              <a:rPr lang="en-AU" dirty="0"/>
              <a:t>Evaluation criteria for coexistence mechanisms</a:t>
            </a:r>
          </a:p>
          <a:p>
            <a:pPr lvl="1"/>
            <a:r>
              <a:rPr lang="en-AU" dirty="0"/>
              <a:t>Summary of current 6GHZ regulatory status</a:t>
            </a:r>
          </a:p>
          <a:p>
            <a:r>
              <a:rPr lang="en-AU" dirty="0"/>
              <a:t>Note</a:t>
            </a:r>
          </a:p>
          <a:p>
            <a:pPr lvl="1"/>
            <a:r>
              <a:rPr lang="en-AU" dirty="0"/>
              <a:t>Topics derived from </a:t>
            </a:r>
            <a:r>
              <a:rPr lang="en-US" dirty="0">
                <a:hlinkClick r:id="rId2"/>
              </a:rPr>
              <a:t>IEEE 802.11-18/1893r0</a:t>
            </a:r>
            <a:r>
              <a:rPr lang="en-US" dirty="0"/>
              <a:t>  and Nov 2018’s agenda</a:t>
            </a:r>
            <a:endParaRPr lang="en-AU" dirty="0"/>
          </a:p>
          <a:p>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23</a:t>
            </a:fld>
            <a:endParaRPr lang="en-US"/>
          </a:p>
        </p:txBody>
      </p:sp>
    </p:spTree>
    <p:extLst>
      <p:ext uri="{BB962C8B-B14F-4D97-AF65-F5344CB8AC3E}">
        <p14:creationId xmlns:p14="http://schemas.microsoft.com/office/powerpoint/2010/main" val="13864126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consider approval of an invitation</a:t>
            </a:r>
            <a:endParaRPr lang="en-AU" dirty="0"/>
          </a:p>
        </p:txBody>
      </p:sp>
      <p:sp>
        <p:nvSpPr>
          <p:cNvPr id="3" name="Content Placeholder 2"/>
          <p:cNvSpPr>
            <a:spLocks noGrp="1"/>
          </p:cNvSpPr>
          <p:nvPr>
            <p:ph idx="1"/>
          </p:nvPr>
        </p:nvSpPr>
        <p:spPr/>
        <p:txBody>
          <a:bodyPr/>
          <a:lstStyle/>
          <a:p>
            <a:pPr lvl="1"/>
            <a:r>
              <a:rPr lang="en-AU" dirty="0" smtClean="0">
                <a:solidFill>
                  <a:srgbClr val="FF0000"/>
                </a:solidFill>
              </a:rPr>
              <a:t>Invitation </a:t>
            </a:r>
            <a:r>
              <a:rPr lang="en-AU" dirty="0" err="1" smtClean="0">
                <a:solidFill>
                  <a:srgbClr val="FF0000"/>
                </a:solidFill>
              </a:rPr>
              <a:t>tbd</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14178075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LAA status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39863376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some concern in Nov 2018 that highlighted LAA </a:t>
            </a:r>
            <a:r>
              <a:rPr lang="en-AU" dirty="0" smtClean="0"/>
              <a:t>statistics </a:t>
            </a:r>
            <a:r>
              <a:rPr lang="en-AU" dirty="0" smtClean="0"/>
              <a:t>were incorrect</a:t>
            </a:r>
            <a:endParaRPr lang="en-AU" dirty="0"/>
          </a:p>
        </p:txBody>
      </p:sp>
      <p:sp>
        <p:nvSpPr>
          <p:cNvPr id="3" name="Content Placeholder 2"/>
          <p:cNvSpPr>
            <a:spLocks noGrp="1"/>
          </p:cNvSpPr>
          <p:nvPr>
            <p:ph idx="1"/>
          </p:nvPr>
        </p:nvSpPr>
        <p:spPr/>
        <p:txBody>
          <a:bodyPr/>
          <a:lstStyle/>
          <a:p>
            <a:pPr lvl="1"/>
            <a:r>
              <a:rPr lang="en-AU" dirty="0" smtClean="0"/>
              <a:t>At the last </a:t>
            </a:r>
            <a:r>
              <a:rPr lang="en-AU" dirty="0" err="1" smtClean="0"/>
              <a:t>Coex</a:t>
            </a:r>
            <a:r>
              <a:rPr lang="en-AU" dirty="0" smtClean="0"/>
              <a:t> SC </a:t>
            </a:r>
            <a:r>
              <a:rPr lang="en-AU" dirty="0" smtClean="0"/>
              <a:t>meeting in Bangkok, </a:t>
            </a:r>
            <a:r>
              <a:rPr lang="en-AU" dirty="0" smtClean="0"/>
              <a:t>some estimates of LAA deployments from GSMA were highlighted as part of a discussion about the importance of our efforts to promote “fair” LAA/Wi-Fi coexistence</a:t>
            </a:r>
          </a:p>
          <a:p>
            <a:pPr lvl="1"/>
            <a:r>
              <a:rPr lang="en-AU" dirty="0" smtClean="0"/>
              <a:t>At least one </a:t>
            </a:r>
            <a:r>
              <a:rPr lang="en-AU" dirty="0" smtClean="0"/>
              <a:t>participant </a:t>
            </a:r>
            <a:r>
              <a:rPr lang="en-AU" dirty="0" smtClean="0"/>
              <a:t>noted that the </a:t>
            </a:r>
            <a:r>
              <a:rPr lang="en-AU" dirty="0" smtClean="0"/>
              <a:t>LAA deployment data </a:t>
            </a:r>
            <a:r>
              <a:rPr lang="en-AU" dirty="0" smtClean="0"/>
              <a:t>(from July 2018) was out of  date and the real numbers were much higher</a:t>
            </a:r>
          </a:p>
          <a:p>
            <a:pPr lvl="1"/>
            <a:r>
              <a:rPr lang="en-AU" dirty="0" smtClean="0"/>
              <a:t>Of course, higher numbers </a:t>
            </a:r>
            <a:r>
              <a:rPr lang="en-AU" dirty="0" smtClean="0"/>
              <a:t>emphasise </a:t>
            </a:r>
            <a:r>
              <a:rPr lang="en-AU" dirty="0" smtClean="0"/>
              <a:t>even more the </a:t>
            </a:r>
            <a:r>
              <a:rPr lang="en-AU" dirty="0"/>
              <a:t>importance </a:t>
            </a:r>
            <a:r>
              <a:rPr lang="en-AU" dirty="0" smtClean="0"/>
              <a:t>“</a:t>
            </a:r>
            <a:r>
              <a:rPr lang="en-AU" dirty="0"/>
              <a:t>fair” LAA/Wi-Fi </a:t>
            </a:r>
            <a:r>
              <a:rPr lang="en-AU" dirty="0" smtClean="0"/>
              <a:t>coexistence</a:t>
            </a:r>
          </a:p>
          <a:p>
            <a:pPr lvl="1"/>
            <a:r>
              <a:rPr lang="en-AU" dirty="0" smtClean="0"/>
              <a:t>However, updated </a:t>
            </a:r>
            <a:r>
              <a:rPr lang="en-AU" dirty="0" smtClean="0"/>
              <a:t>statistics </a:t>
            </a:r>
            <a:r>
              <a:rPr lang="en-AU" dirty="0" smtClean="0"/>
              <a:t>were obtained to provide a more complete picture</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15754671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Updated statistics </a:t>
            </a:r>
            <a:r>
              <a:rPr lang="en-AU" dirty="0" smtClean="0"/>
              <a:t>conform that there is significant interest in LAA </a:t>
            </a:r>
            <a:endParaRPr lang="en-AU" dirty="0"/>
          </a:p>
        </p:txBody>
      </p:sp>
      <p:graphicFrame>
        <p:nvGraphicFramePr>
          <p:cNvPr id="6" name="Content Placeholder 5"/>
          <p:cNvGraphicFramePr>
            <a:graphicFrameLocks noGrp="1"/>
          </p:cNvGraphicFramePr>
          <p:nvPr>
            <p:ph idx="1"/>
            <p:extLst/>
          </p:nvPr>
        </p:nvGraphicFramePr>
        <p:xfrm>
          <a:off x="1524000" y="2180924"/>
          <a:ext cx="6172200" cy="2956560"/>
        </p:xfrm>
        <a:graphic>
          <a:graphicData uri="http://schemas.openxmlformats.org/drawingml/2006/table">
            <a:tbl>
              <a:tblPr firstRow="1" bandRow="1">
                <a:tableStyleId>{21E4AEA4-8DFA-4A89-87EB-49C32662AFE0}</a:tableStyleId>
              </a:tblPr>
              <a:tblGrid>
                <a:gridCol w="1264185">
                  <a:extLst>
                    <a:ext uri="{9D8B030D-6E8A-4147-A177-3AD203B41FA5}">
                      <a16:colId xmlns:a16="http://schemas.microsoft.com/office/drawing/2014/main" val="3409454223"/>
                    </a:ext>
                  </a:extLst>
                </a:gridCol>
                <a:gridCol w="1636005">
                  <a:extLst>
                    <a:ext uri="{9D8B030D-6E8A-4147-A177-3AD203B41FA5}">
                      <a16:colId xmlns:a16="http://schemas.microsoft.com/office/drawing/2014/main" val="1001302695"/>
                    </a:ext>
                  </a:extLst>
                </a:gridCol>
                <a:gridCol w="1636005">
                  <a:extLst>
                    <a:ext uri="{9D8B030D-6E8A-4147-A177-3AD203B41FA5}">
                      <a16:colId xmlns:a16="http://schemas.microsoft.com/office/drawing/2014/main" val="4129828934"/>
                    </a:ext>
                  </a:extLst>
                </a:gridCol>
                <a:gridCol w="1636005">
                  <a:extLst>
                    <a:ext uri="{9D8B030D-6E8A-4147-A177-3AD203B41FA5}">
                      <a16:colId xmlns:a16="http://schemas.microsoft.com/office/drawing/2014/main" val="175375953"/>
                    </a:ext>
                  </a:extLst>
                </a:gridCol>
              </a:tblGrid>
              <a:tr h="385221">
                <a:tc>
                  <a:txBody>
                    <a:bodyPr/>
                    <a:lstStyle/>
                    <a:p>
                      <a:r>
                        <a:rPr lang="en-AU" sz="1400" dirty="0" smtClean="0"/>
                        <a:t>Technology</a:t>
                      </a:r>
                      <a:endParaRPr lang="en-AU" sz="1400" dirty="0"/>
                    </a:p>
                  </a:txBody>
                  <a:tcPr anchor="ctr"/>
                </a:tc>
                <a:tc>
                  <a:txBody>
                    <a:bodyPr/>
                    <a:lstStyle/>
                    <a:p>
                      <a:r>
                        <a:rPr lang="en-AU" sz="1400" dirty="0" smtClean="0"/>
                        <a:t>Stage</a:t>
                      </a:r>
                      <a:endParaRPr lang="en-AU" sz="1400" dirty="0"/>
                    </a:p>
                  </a:txBody>
                  <a:tcPr anchor="ctr"/>
                </a:tc>
                <a:tc>
                  <a:txBody>
                    <a:bodyPr/>
                    <a:lstStyle/>
                    <a:p>
                      <a:pPr algn="ctr"/>
                      <a:r>
                        <a:rPr lang="en-AU" sz="1400" dirty="0" smtClean="0"/>
                        <a:t>GSMA</a:t>
                      </a:r>
                      <a:r>
                        <a:rPr lang="en-AU" sz="1400" b="1" kern="1200" baseline="30000" dirty="0" smtClean="0">
                          <a:solidFill>
                            <a:schemeClr val="lt1"/>
                          </a:solidFill>
                          <a:latin typeface="+mn-lt"/>
                          <a:ea typeface="+mn-ea"/>
                          <a:cs typeface="+mn-cs"/>
                        </a:rPr>
                        <a:t>1</a:t>
                      </a:r>
                      <a:r>
                        <a:rPr lang="en-AU" sz="1400" dirty="0" smtClean="0"/>
                        <a:t/>
                      </a:r>
                      <a:br>
                        <a:rPr lang="en-AU" sz="1400" dirty="0" smtClean="0"/>
                      </a:br>
                      <a:r>
                        <a:rPr lang="en-AU" sz="1400" dirty="0" smtClean="0"/>
                        <a:t>(July 2018)</a:t>
                      </a:r>
                      <a:endParaRPr lang="en-AU" sz="1400" dirty="0"/>
                    </a:p>
                  </a:txBody>
                  <a:tcPr anchor="ctr"/>
                </a:tc>
                <a:tc>
                  <a:txBody>
                    <a:bodyPr/>
                    <a:lstStyle/>
                    <a:p>
                      <a:pPr algn="ctr"/>
                      <a:r>
                        <a:rPr lang="en-AU" sz="1400" dirty="0" smtClean="0"/>
                        <a:t>GSA</a:t>
                      </a:r>
                      <a:r>
                        <a:rPr lang="en-AU" sz="1400" b="1" kern="1200" baseline="30000" dirty="0" smtClean="0">
                          <a:solidFill>
                            <a:schemeClr val="lt1"/>
                          </a:solidFill>
                          <a:latin typeface="+mn-lt"/>
                          <a:ea typeface="+mn-ea"/>
                          <a:cs typeface="+mn-cs"/>
                        </a:rPr>
                        <a:t>2</a:t>
                      </a:r>
                      <a:r>
                        <a:rPr lang="en-AU" sz="1400" dirty="0" smtClean="0"/>
                        <a:t/>
                      </a:r>
                      <a:br>
                        <a:rPr lang="en-AU" sz="1400" dirty="0" smtClean="0"/>
                      </a:br>
                      <a:r>
                        <a:rPr lang="en-AU" sz="1400" dirty="0" smtClean="0"/>
                        <a:t>(Oct 2018)</a:t>
                      </a:r>
                      <a:endParaRPr lang="en-AU" sz="1400" dirty="0"/>
                    </a:p>
                  </a:txBody>
                  <a:tcPr anchor="ctr"/>
                </a:tc>
                <a:extLst>
                  <a:ext uri="{0D108BD9-81ED-4DB2-BD59-A6C34878D82A}">
                    <a16:rowId xmlns:a16="http://schemas.microsoft.com/office/drawing/2014/main" val="199255957"/>
                  </a:ext>
                </a:extLst>
              </a:tr>
              <a:tr h="275697">
                <a:tc rowSpan="2">
                  <a:txBody>
                    <a:bodyPr/>
                    <a:lstStyle/>
                    <a:p>
                      <a:r>
                        <a:rPr lang="en-AU" sz="1400" dirty="0" smtClean="0"/>
                        <a:t>LAA</a:t>
                      </a:r>
                      <a:endParaRPr lang="en-AU" sz="1400" dirty="0"/>
                    </a:p>
                  </a:txBody>
                  <a:tcPr anchor="ctr"/>
                </a:tc>
                <a:tc>
                  <a:txBody>
                    <a:bodyPr/>
                    <a:lstStyle/>
                    <a:p>
                      <a:r>
                        <a:rPr lang="en-AU" sz="1400" dirty="0" smtClean="0"/>
                        <a:t>Planned,</a:t>
                      </a:r>
                      <a:r>
                        <a:rPr lang="en-AU" sz="1400" baseline="0" dirty="0" smtClean="0"/>
                        <a:t> testing</a:t>
                      </a:r>
                      <a:endParaRPr lang="en-AU" sz="1400" dirty="0"/>
                    </a:p>
                  </a:txBody>
                  <a:tcPr anchor="ctr"/>
                </a:tc>
                <a:tc>
                  <a:txBody>
                    <a:bodyPr/>
                    <a:lstStyle/>
                    <a:p>
                      <a:pPr algn="ctr"/>
                      <a:r>
                        <a:rPr lang="en-AU" sz="1400" dirty="0" smtClean="0"/>
                        <a:t>23</a:t>
                      </a:r>
                      <a:endParaRPr lang="en-AU" sz="1400" dirty="0"/>
                    </a:p>
                  </a:txBody>
                  <a:tcPr anchor="ctr"/>
                </a:tc>
                <a:tc>
                  <a:txBody>
                    <a:bodyPr/>
                    <a:lstStyle/>
                    <a:p>
                      <a:pPr algn="ctr"/>
                      <a:r>
                        <a:rPr lang="en-AU" sz="1400" dirty="0" smtClean="0"/>
                        <a:t>22</a:t>
                      </a:r>
                      <a:endParaRPr lang="en-AU" sz="1400" dirty="0"/>
                    </a:p>
                  </a:txBody>
                  <a:tcPr anchor="ctr"/>
                </a:tc>
                <a:extLst>
                  <a:ext uri="{0D108BD9-81ED-4DB2-BD59-A6C34878D82A}">
                    <a16:rowId xmlns:a16="http://schemas.microsoft.com/office/drawing/2014/main" val="2071330830"/>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4</a:t>
                      </a:r>
                      <a:endParaRPr lang="en-AU" sz="1400" dirty="0"/>
                    </a:p>
                  </a:txBody>
                  <a:tcPr anchor="ctr"/>
                </a:tc>
                <a:tc>
                  <a:txBody>
                    <a:bodyPr/>
                    <a:lstStyle/>
                    <a:p>
                      <a:pPr algn="ctr"/>
                      <a:r>
                        <a:rPr lang="en-AU" sz="1400" dirty="0" smtClean="0"/>
                        <a:t>6</a:t>
                      </a:r>
                      <a:endParaRPr lang="en-AU" sz="1400" dirty="0"/>
                    </a:p>
                  </a:txBody>
                  <a:tcPr anchor="ctr"/>
                </a:tc>
                <a:extLst>
                  <a:ext uri="{0D108BD9-81ED-4DB2-BD59-A6C34878D82A}">
                    <a16:rowId xmlns:a16="http://schemas.microsoft.com/office/drawing/2014/main" val="2912597888"/>
                  </a:ext>
                </a:extLst>
              </a:tr>
              <a:tr h="275697">
                <a:tc rowSpan="2">
                  <a:txBody>
                    <a:bodyPr/>
                    <a:lstStyle/>
                    <a:p>
                      <a:r>
                        <a:rPr lang="en-AU" sz="1400" dirty="0" err="1" smtClean="0"/>
                        <a:t>eLAA</a:t>
                      </a:r>
                      <a:endParaRPr lang="en-AU" sz="1400" dirty="0"/>
                    </a:p>
                  </a:txBody>
                  <a:tcPr anchor="ctr"/>
                </a:tc>
                <a:tc>
                  <a:txBody>
                    <a:bodyPr/>
                    <a:lstStyle/>
                    <a:p>
                      <a:r>
                        <a:rPr lang="en-AU" sz="1400" dirty="0" smtClean="0"/>
                        <a:t>Planned,</a:t>
                      </a:r>
                      <a:r>
                        <a:rPr lang="en-AU" sz="1400" baseline="0" dirty="0" smtClean="0"/>
                        <a:t> testing</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1</a:t>
                      </a:r>
                      <a:endParaRPr lang="en-AU" sz="1400" dirty="0"/>
                    </a:p>
                  </a:txBody>
                  <a:tcPr anchor="ctr"/>
                </a:tc>
                <a:extLst>
                  <a:ext uri="{0D108BD9-81ED-4DB2-BD59-A6C34878D82A}">
                    <a16:rowId xmlns:a16="http://schemas.microsoft.com/office/drawing/2014/main" val="1702723510"/>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0</a:t>
                      </a:r>
                      <a:endParaRPr lang="en-AU" sz="1400" dirty="0"/>
                    </a:p>
                  </a:txBody>
                  <a:tcPr anchor="ctr"/>
                </a:tc>
                <a:extLst>
                  <a:ext uri="{0D108BD9-81ED-4DB2-BD59-A6C34878D82A}">
                    <a16:rowId xmlns:a16="http://schemas.microsoft.com/office/drawing/2014/main" val="1043723728"/>
                  </a:ext>
                </a:extLst>
              </a:tr>
              <a:tr h="275697">
                <a:tc rowSpan="2">
                  <a:txBody>
                    <a:bodyPr/>
                    <a:lstStyle/>
                    <a:p>
                      <a:r>
                        <a:rPr lang="en-AU" sz="1400" dirty="0" smtClean="0"/>
                        <a:t>LWA</a:t>
                      </a:r>
                      <a:endParaRPr lang="en-AU" sz="1400" dirty="0"/>
                    </a:p>
                  </a:txBody>
                  <a:tcPr anchor="ctr"/>
                </a:tc>
                <a:tc>
                  <a:txBody>
                    <a:bodyPr/>
                    <a:lstStyle/>
                    <a:p>
                      <a:r>
                        <a:rPr lang="en-AU" sz="1400" dirty="0" smtClean="0"/>
                        <a:t>Planned,</a:t>
                      </a:r>
                      <a:r>
                        <a:rPr lang="en-AU" sz="1400" baseline="0" dirty="0" smtClean="0"/>
                        <a:t> testing</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2</a:t>
                      </a:r>
                      <a:endParaRPr lang="en-AU" sz="1400" dirty="0"/>
                    </a:p>
                  </a:txBody>
                  <a:tcPr anchor="ctr"/>
                </a:tc>
                <a:extLst>
                  <a:ext uri="{0D108BD9-81ED-4DB2-BD59-A6C34878D82A}">
                    <a16:rowId xmlns:a16="http://schemas.microsoft.com/office/drawing/2014/main" val="634136015"/>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1</a:t>
                      </a:r>
                      <a:endParaRPr lang="en-AU" sz="1400" dirty="0"/>
                    </a:p>
                  </a:txBody>
                  <a:tcPr anchor="ctr"/>
                </a:tc>
                <a:extLst>
                  <a:ext uri="{0D108BD9-81ED-4DB2-BD59-A6C34878D82A}">
                    <a16:rowId xmlns:a16="http://schemas.microsoft.com/office/drawing/2014/main" val="3901041144"/>
                  </a:ext>
                </a:extLst>
              </a:tr>
              <a:tr h="275697">
                <a:tc rowSpan="2">
                  <a:txBody>
                    <a:bodyPr/>
                    <a:lstStyle/>
                    <a:p>
                      <a:r>
                        <a:rPr lang="en-AU" sz="1400" dirty="0" smtClean="0"/>
                        <a:t>LTE-U</a:t>
                      </a:r>
                      <a:r>
                        <a:rPr lang="en-AU" sz="1400" kern="1200" baseline="30000" dirty="0" smtClean="0">
                          <a:solidFill>
                            <a:schemeClr val="dk1"/>
                          </a:solidFill>
                          <a:latin typeface="+mn-lt"/>
                          <a:ea typeface="+mn-ea"/>
                          <a:cs typeface="+mn-cs"/>
                        </a:rPr>
                        <a:t>3</a:t>
                      </a:r>
                      <a:endParaRPr lang="en-AU" sz="1400" dirty="0"/>
                    </a:p>
                  </a:txBody>
                  <a:tcPr anchor="ctr"/>
                </a:tc>
                <a:tc>
                  <a:txBody>
                    <a:bodyPr/>
                    <a:lstStyle/>
                    <a:p>
                      <a:r>
                        <a:rPr lang="en-AU" sz="1400" dirty="0" smtClean="0"/>
                        <a:t>Planned,</a:t>
                      </a:r>
                      <a:r>
                        <a:rPr lang="en-AU" sz="1400" baseline="0" dirty="0" smtClean="0"/>
                        <a:t> testing</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8</a:t>
                      </a:r>
                      <a:endParaRPr lang="en-AU" sz="1400" dirty="0"/>
                    </a:p>
                  </a:txBody>
                  <a:tcPr anchor="ctr"/>
                </a:tc>
                <a:extLst>
                  <a:ext uri="{0D108BD9-81ED-4DB2-BD59-A6C34878D82A}">
                    <a16:rowId xmlns:a16="http://schemas.microsoft.com/office/drawing/2014/main" val="1975259152"/>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3</a:t>
                      </a:r>
                      <a:endParaRPr lang="en-AU" sz="1400" dirty="0"/>
                    </a:p>
                  </a:txBody>
                  <a:tcPr anchor="ctr"/>
                </a:tc>
                <a:extLst>
                  <a:ext uri="{0D108BD9-81ED-4DB2-BD59-A6C34878D82A}">
                    <a16:rowId xmlns:a16="http://schemas.microsoft.com/office/drawing/2014/main" val="1745351656"/>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
        <p:nvSpPr>
          <p:cNvPr id="8" name="Rectangle 7"/>
          <p:cNvSpPr/>
          <p:nvPr/>
        </p:nvSpPr>
        <p:spPr bwMode="auto">
          <a:xfrm>
            <a:off x="1524000" y="5410200"/>
            <a:ext cx="6172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spcBef>
                <a:spcPts val="700"/>
              </a:spcBef>
              <a:tabLst>
                <a:tab pos="182563" algn="l"/>
              </a:tabLst>
            </a:pPr>
            <a:r>
              <a:rPr lang="en-AU" sz="1400" baseline="30000" dirty="0" smtClean="0">
                <a:latin typeface="+mj-lt"/>
              </a:rPr>
              <a:t>1	</a:t>
            </a:r>
            <a:r>
              <a:rPr lang="en-AU" sz="1400" dirty="0" smtClean="0">
                <a:latin typeface="+mj-lt"/>
              </a:rPr>
              <a:t>GSMA (July 2018)</a:t>
            </a:r>
          </a:p>
          <a:p>
            <a:pPr eaLnBrk="0" hangingPunct="0">
              <a:spcBef>
                <a:spcPts val="700"/>
              </a:spcBef>
              <a:tabLst>
                <a:tab pos="182563" algn="l"/>
              </a:tabLst>
            </a:pPr>
            <a:r>
              <a:rPr lang="en-AU" sz="1400" baseline="30000" dirty="0" smtClean="0">
                <a:latin typeface="+mj-lt"/>
              </a:rPr>
              <a:t>2	</a:t>
            </a:r>
            <a:r>
              <a:rPr lang="en-AU" sz="1400" dirty="0" smtClean="0">
                <a:latin typeface="+mj-lt"/>
              </a:rPr>
              <a:t>GSA: Evolution </a:t>
            </a:r>
            <a:r>
              <a:rPr lang="en-AU" sz="1400" dirty="0">
                <a:latin typeface="+mj-lt"/>
              </a:rPr>
              <a:t>from LTE to 5G: Global Market </a:t>
            </a:r>
            <a:r>
              <a:rPr lang="en-AU" sz="1400" dirty="0" smtClean="0">
                <a:latin typeface="+mj-lt"/>
              </a:rPr>
              <a:t>Status (Nov 2018)</a:t>
            </a:r>
            <a:endParaRPr lang="en-AU" sz="1400" baseline="30000" dirty="0">
              <a:latin typeface="+mj-lt"/>
            </a:endParaRPr>
          </a:p>
          <a:p>
            <a:pPr eaLnBrk="0" hangingPunct="0">
              <a:spcBef>
                <a:spcPts val="700"/>
              </a:spcBef>
              <a:tabLst>
                <a:tab pos="182563" algn="l"/>
              </a:tabLst>
            </a:pPr>
            <a:r>
              <a:rPr lang="en-AU" sz="1400" baseline="30000" dirty="0" smtClean="0">
                <a:latin typeface="+mj-lt"/>
              </a:rPr>
              <a:t>3</a:t>
            </a:r>
            <a:r>
              <a:rPr lang="en-AU" sz="1400" dirty="0">
                <a:latin typeface="+mj-lt"/>
              </a:rPr>
              <a:t> </a:t>
            </a:r>
            <a:r>
              <a:rPr lang="en-AU" sz="1400" dirty="0" smtClean="0">
                <a:latin typeface="+mj-lt"/>
              </a:rPr>
              <a:t>	Some LTE-U operators will refocus on LAA in 2019</a:t>
            </a:r>
            <a:endParaRPr lang="en-AU" sz="1400" dirty="0">
              <a:latin typeface="+mj-lt"/>
            </a:endParaRPr>
          </a:p>
          <a:p>
            <a:pPr eaLnBrk="0" hangingPunct="0">
              <a:spcBef>
                <a:spcPts val="700"/>
              </a:spcBef>
            </a:pPr>
            <a:r>
              <a:rPr lang="en-AU" sz="1400" dirty="0" smtClean="0">
                <a:latin typeface="+mj-lt"/>
              </a:rPr>
              <a:t> </a:t>
            </a:r>
            <a:endParaRPr kumimoji="0" lang="en-AU" sz="1400" b="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4918962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Review of </a:t>
            </a:r>
            <a:r>
              <a:rPr lang="en-AU" sz="2400" b="1" dirty="0" smtClean="0">
                <a:solidFill>
                  <a:srgbClr val="FF0000"/>
                </a:solidFill>
              </a:rPr>
              <a:t>ETSI </a:t>
            </a:r>
            <a:r>
              <a:rPr lang="en-AU" sz="2400" b="1" dirty="0" smtClean="0">
                <a:solidFill>
                  <a:srgbClr val="FF0000"/>
                </a:solidFill>
              </a:rPr>
              <a:t>BRAN </a:t>
            </a:r>
            <a:r>
              <a:rPr lang="en-AU" sz="2400" b="1" dirty="0" smtClean="0">
                <a:solidFill>
                  <a:srgbClr val="FF0000"/>
                </a:solidFill>
              </a:rPr>
              <a:t>#100 meeting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10384103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discuss the </a:t>
            </a:r>
            <a:r>
              <a:rPr lang="en-AU" dirty="0" smtClean="0"/>
              <a:t>ETSI </a:t>
            </a:r>
            <a:r>
              <a:rPr lang="en-AU" dirty="0" smtClean="0"/>
              <a:t>BRAN </a:t>
            </a:r>
            <a:r>
              <a:rPr lang="en-AU" dirty="0" smtClean="0"/>
              <a:t>#100 meeting</a:t>
            </a:r>
            <a:endParaRPr lang="en-AU" dirty="0"/>
          </a:p>
        </p:txBody>
      </p:sp>
      <p:sp>
        <p:nvSpPr>
          <p:cNvPr id="3" name="Content Placeholder 2"/>
          <p:cNvSpPr>
            <a:spLocks noGrp="1"/>
          </p:cNvSpPr>
          <p:nvPr>
            <p:ph idx="1"/>
          </p:nvPr>
        </p:nvSpPr>
        <p:spPr/>
        <p:txBody>
          <a:bodyPr/>
          <a:lstStyle/>
          <a:p>
            <a:pPr lvl="1"/>
            <a:r>
              <a:rPr lang="en-AU" dirty="0"/>
              <a:t>The </a:t>
            </a:r>
            <a:r>
              <a:rPr lang="en-AU" dirty="0" smtClean="0"/>
              <a:t>last </a:t>
            </a:r>
            <a:r>
              <a:rPr lang="en-AU" dirty="0"/>
              <a:t>meeting of ETSI BRAN </a:t>
            </a:r>
            <a:r>
              <a:rPr lang="en-AU" dirty="0" smtClean="0"/>
              <a:t>was just before Christmas</a:t>
            </a:r>
          </a:p>
          <a:p>
            <a:pPr lvl="2"/>
            <a:r>
              <a:rPr lang="en-AU" dirty="0" smtClean="0"/>
              <a:t>Dates</a:t>
            </a:r>
            <a:r>
              <a:rPr lang="en-AU" dirty="0"/>
              <a:t>: </a:t>
            </a:r>
            <a:r>
              <a:rPr lang="en-AU" dirty="0" smtClean="0"/>
              <a:t>17-21 Dec </a:t>
            </a:r>
            <a:r>
              <a:rPr lang="en-AU" dirty="0" smtClean="0"/>
              <a:t>2018</a:t>
            </a:r>
            <a:endParaRPr lang="en-AU" dirty="0"/>
          </a:p>
          <a:p>
            <a:pPr lvl="2"/>
            <a:r>
              <a:rPr lang="en-AU" dirty="0"/>
              <a:t>Location: Sophia </a:t>
            </a:r>
            <a:r>
              <a:rPr lang="en-AU" dirty="0" smtClean="0"/>
              <a:t>Antipolis</a:t>
            </a:r>
          </a:p>
          <a:p>
            <a:pPr lvl="1"/>
            <a:r>
              <a:rPr lang="en-AU" dirty="0" smtClean="0"/>
              <a:t>The </a:t>
            </a:r>
            <a:r>
              <a:rPr lang="en-AU" dirty="0" err="1" smtClean="0"/>
              <a:t>Coex</a:t>
            </a:r>
            <a:r>
              <a:rPr lang="en-AU" dirty="0" smtClean="0"/>
              <a:t> SC will hear a full report of the </a:t>
            </a:r>
            <a:r>
              <a:rPr lang="en-AU" dirty="0" smtClean="0"/>
              <a:t>BRAN#100 meeting agenda, submissions and results, particularly </a:t>
            </a:r>
            <a:r>
              <a:rPr lang="en-AU" dirty="0" smtClean="0"/>
              <a:t>on issues related to:</a:t>
            </a:r>
          </a:p>
          <a:p>
            <a:pPr lvl="2"/>
            <a:r>
              <a:rPr lang="en-AU" dirty="0" smtClean="0"/>
              <a:t>Timeline</a:t>
            </a:r>
          </a:p>
          <a:p>
            <a:pPr lvl="2"/>
            <a:r>
              <a:rPr lang="en-AU" dirty="0" smtClean="0"/>
              <a:t>Adaptivity</a:t>
            </a:r>
          </a:p>
          <a:p>
            <a:pPr lvl="2"/>
            <a:r>
              <a:rPr lang="en-AU" dirty="0" smtClean="0"/>
              <a:t>Editorial </a:t>
            </a:r>
            <a:r>
              <a:rPr lang="en-AU" dirty="0" smtClean="0"/>
              <a:t>issues</a:t>
            </a:r>
          </a:p>
          <a:p>
            <a:pPr lvl="2"/>
            <a:r>
              <a:rPr lang="en-AU" dirty="0" smtClean="0"/>
              <a:t>…</a:t>
            </a:r>
            <a:endParaRPr lang="en-AU" dirty="0" smtClean="0"/>
          </a:p>
          <a:p>
            <a:pPr lvl="2"/>
            <a:endParaRPr lang="en-AU" dirty="0"/>
          </a:p>
          <a:p>
            <a:pPr marL="184150" lvl="2" indent="0">
              <a:buNone/>
            </a:pP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8597221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first task for the Coexistence SC today is not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Coexistence SC meetings</a:t>
            </a:r>
          </a:p>
          <a:p>
            <a:pPr lvl="1"/>
            <a:r>
              <a:rPr lang="en-AU" dirty="0" smtClean="0">
                <a:sym typeface="Wingdings" panose="05000000000000000000" pitchFamily="2" charset="2"/>
              </a:rPr>
              <a:t>Fortunately, Guido Hiertz (Ericsson) agreed in Berlin to be appointed the IEEE 802.11 Coexistence SC’s permanent Secretary …</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a:t>
            </a:fld>
            <a:endParaRPr lang="en-US"/>
          </a:p>
        </p:txBody>
      </p:sp>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ETSI BRAN #100 agenda focused on …</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8122802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discus relevant submissions to ETSI BRAN</a:t>
            </a:r>
            <a:endParaRPr lang="en-AU" dirty="0"/>
          </a:p>
        </p:txBody>
      </p:sp>
      <p:sp>
        <p:nvSpPr>
          <p:cNvPr id="3" name="Content Placeholder 2"/>
          <p:cNvSpPr>
            <a:spLocks noGrp="1"/>
          </p:cNvSpPr>
          <p:nvPr>
            <p:ph idx="1"/>
          </p:nvPr>
        </p:nvSpPr>
        <p:spPr/>
        <p:txBody>
          <a:bodyPr/>
          <a:lstStyle/>
          <a:p>
            <a:pPr lvl="1"/>
            <a:r>
              <a:rPr lang="en-AU" dirty="0" smtClean="0">
                <a:solidFill>
                  <a:srgbClr val="FF0000"/>
                </a:solidFill>
              </a:rPr>
              <a:t>TBD</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30690249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has confirmed plans for future meetings </a:t>
            </a:r>
            <a:endParaRPr lang="en-AU" dirty="0"/>
          </a:p>
        </p:txBody>
      </p:sp>
      <p:sp>
        <p:nvSpPr>
          <p:cNvPr id="3" name="Content Placeholder 2"/>
          <p:cNvSpPr>
            <a:spLocks noGrp="1"/>
          </p:cNvSpPr>
          <p:nvPr>
            <p:ph idx="1"/>
          </p:nvPr>
        </p:nvSpPr>
        <p:spPr/>
        <p:txBody>
          <a:bodyPr/>
          <a:lstStyle/>
          <a:p>
            <a:r>
              <a:rPr lang="en-GB" dirty="0" smtClean="0"/>
              <a:t>ETSI BRAN plans</a:t>
            </a:r>
          </a:p>
          <a:p>
            <a:pPr lvl="1"/>
            <a:r>
              <a:rPr lang="en-GB" dirty="0" smtClean="0"/>
              <a:t>BRAN </a:t>
            </a:r>
            <a:r>
              <a:rPr lang="en-GB" dirty="0" smtClean="0"/>
              <a:t>#101</a:t>
            </a:r>
          </a:p>
          <a:p>
            <a:pPr lvl="2"/>
            <a:r>
              <a:rPr lang="en-GB" dirty="0" smtClean="0"/>
              <a:t>25 – 28 February 2019 – Sophia Antipolis</a:t>
            </a:r>
            <a:endParaRPr lang="en-AU" dirty="0"/>
          </a:p>
          <a:p>
            <a:pPr lvl="1"/>
            <a:r>
              <a:rPr lang="en-GB" dirty="0" smtClean="0"/>
              <a:t>BRAN #102</a:t>
            </a:r>
          </a:p>
          <a:p>
            <a:pPr lvl="2"/>
            <a:r>
              <a:rPr lang="en-GB" dirty="0" smtClean="0"/>
              <a:t>18 – 21 June 2019 – Sophia Antipolis</a:t>
            </a:r>
            <a:endParaRPr lang="en-AU"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32</a:t>
            </a:fld>
            <a:endParaRPr lang="en-US"/>
          </a:p>
        </p:txBody>
      </p:sp>
    </p:spTree>
    <p:extLst>
      <p:ext uri="{BB962C8B-B14F-4D97-AF65-F5344CB8AC3E}">
        <p14:creationId xmlns:p14="http://schemas.microsoft.com/office/powerpoint/2010/main" val="31809693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a:solidFill>
                  <a:srgbClr val="FF0000"/>
                </a:solidFill>
              </a:rPr>
              <a:t>S</a:t>
            </a:r>
            <a:r>
              <a:rPr lang="en-AU" sz="2400" b="1" i="1" dirty="0" smtClean="0">
                <a:solidFill>
                  <a:srgbClr val="FF0000"/>
                </a:solidFill>
              </a:rPr>
              <a:t>tatus report on the most recent 3GPP RAN1 meeting</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36824609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may hear an update on coexistence relevant activities at the recent 3GPP RAN1 meeting</a:t>
            </a:r>
            <a:endParaRPr lang="en-AU" dirty="0"/>
          </a:p>
        </p:txBody>
      </p:sp>
      <p:sp>
        <p:nvSpPr>
          <p:cNvPr id="3" name="Content Placeholder 2"/>
          <p:cNvSpPr>
            <a:spLocks noGrp="1"/>
          </p:cNvSpPr>
          <p:nvPr>
            <p:ph idx="1"/>
          </p:nvPr>
        </p:nvSpPr>
        <p:spPr/>
        <p:txBody>
          <a:bodyPr/>
          <a:lstStyle/>
          <a:p>
            <a:pPr lvl="1"/>
            <a:r>
              <a:rPr lang="en-AU" dirty="0" smtClean="0"/>
              <a:t>The </a:t>
            </a:r>
            <a:r>
              <a:rPr lang="en-AU" dirty="0" err="1" smtClean="0"/>
              <a:t>Coex</a:t>
            </a:r>
            <a:r>
              <a:rPr lang="en-AU" dirty="0" smtClean="0"/>
              <a:t> SC may hear a status update … focused on coexistence issues of course!</a:t>
            </a:r>
          </a:p>
          <a:p>
            <a:pPr lvl="2"/>
            <a:r>
              <a:rPr lang="en-US" dirty="0" smtClean="0">
                <a:solidFill>
                  <a:srgbClr val="FF0000"/>
                </a:solidFill>
              </a:rPr>
              <a:t>tbc</a:t>
            </a:r>
            <a:endParaRPr lang="en-US" dirty="0" smtClean="0">
              <a:solidFill>
                <a:srgbClr val="FF0000"/>
              </a:solidFill>
            </a:endParaRPr>
          </a:p>
          <a:p>
            <a:pPr lvl="1"/>
            <a:r>
              <a:rPr lang="en-US" dirty="0" smtClean="0"/>
              <a:t>Possible topics include:</a:t>
            </a:r>
          </a:p>
          <a:p>
            <a:pPr lvl="2"/>
            <a:r>
              <a:rPr lang="en-AU" dirty="0" smtClean="0">
                <a:solidFill>
                  <a:srgbClr val="FF0000"/>
                </a:solidFill>
              </a:rPr>
              <a:t>Status of SI</a:t>
            </a:r>
          </a:p>
          <a:p>
            <a:pPr lvl="2"/>
            <a:r>
              <a:rPr lang="en-AU" dirty="0" smtClean="0">
                <a:solidFill>
                  <a:srgbClr val="FF0000"/>
                </a:solidFill>
              </a:rPr>
              <a:t>Plans for WI</a:t>
            </a:r>
            <a:endParaRPr lang="en-US" dirty="0" smtClean="0">
              <a:solidFill>
                <a:srgbClr val="FF0000"/>
              </a:solidFill>
            </a:endParaRPr>
          </a:p>
          <a:p>
            <a:pPr lvl="2"/>
            <a:endParaRPr lang="en-US" dirty="0" smtClean="0"/>
          </a:p>
          <a:p>
            <a:pPr lvl="2"/>
            <a:endParaRPr lang="en-AU" dirty="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31255624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i="1" dirty="0" smtClean="0">
                <a:solidFill>
                  <a:srgbClr val="FF0000"/>
                </a:solidFill>
              </a:rPr>
              <a:t>Liaisons</a:t>
            </a:r>
            <a:endParaRPr lang="en-AU" sz="2400" b="1" i="1" dirty="0" smtClean="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13532038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r>
              <a:rPr lang="en-US" dirty="0" smtClean="0"/>
              <a:t>The 802.11 WG Chair has suggested we also potentially use alternatives to the Workshop in meantime</a:t>
            </a:r>
            <a:endParaRPr lang="en-AU" dirty="0"/>
          </a:p>
        </p:txBody>
      </p:sp>
      <p:sp>
        <p:nvSpPr>
          <p:cNvPr id="3" name="Content Placeholder 2"/>
          <p:cNvSpPr>
            <a:spLocks noGrp="1"/>
          </p:cNvSpPr>
          <p:nvPr>
            <p:ph idx="1"/>
          </p:nvPr>
        </p:nvSpPr>
        <p:spPr/>
        <p:txBody>
          <a:bodyPr/>
          <a:lstStyle/>
          <a:p>
            <a:pPr lvl="1"/>
            <a:r>
              <a:rPr lang="en-US" dirty="0" smtClean="0"/>
              <a:t>The 802.11 WG Chair writes</a:t>
            </a:r>
          </a:p>
          <a:p>
            <a:pPr lvl="2"/>
            <a:r>
              <a:rPr lang="en-GB" i="1" dirty="0"/>
              <a:t>Given that the 3GPP folks are not interested in formally meeting </a:t>
            </a:r>
            <a:r>
              <a:rPr lang="en-GB" i="1" dirty="0" smtClean="0"/>
              <a:t>before </a:t>
            </a:r>
            <a:r>
              <a:rPr lang="en-GB" i="1" dirty="0"/>
              <a:t>June, I’d like to explore additional alternatives in addition to the </a:t>
            </a:r>
            <a:r>
              <a:rPr lang="en-GB" i="1" dirty="0" err="1"/>
              <a:t>coex</a:t>
            </a:r>
            <a:r>
              <a:rPr lang="en-GB" i="1" dirty="0"/>
              <a:t> workshop that we can </a:t>
            </a:r>
            <a:r>
              <a:rPr lang="en-GB" i="1" dirty="0" smtClean="0"/>
              <a:t>work </a:t>
            </a:r>
            <a:r>
              <a:rPr lang="en-GB" i="1" dirty="0"/>
              <a:t>on in the </a:t>
            </a:r>
            <a:r>
              <a:rPr lang="en-GB" i="1" dirty="0" smtClean="0"/>
              <a:t>meantime.</a:t>
            </a:r>
          </a:p>
          <a:p>
            <a:pPr lvl="2"/>
            <a:r>
              <a:rPr lang="en-GB" i="1" dirty="0" smtClean="0"/>
              <a:t>For </a:t>
            </a:r>
            <a:r>
              <a:rPr lang="en-GB" i="1" dirty="0"/>
              <a:t>example, liaisons from 802.11 for information, off-line </a:t>
            </a:r>
            <a:r>
              <a:rPr lang="en-GB" i="1" dirty="0" smtClean="0"/>
              <a:t>meetings with </a:t>
            </a:r>
            <a:r>
              <a:rPr lang="en-GB" i="1" dirty="0"/>
              <a:t>specific stakeholders.</a:t>
            </a:r>
            <a:endParaRPr lang="en-AU" i="1" dirty="0"/>
          </a:p>
          <a:p>
            <a:pPr lvl="2"/>
            <a:r>
              <a:rPr lang="en-GB" i="1" dirty="0"/>
              <a:t> </a:t>
            </a:r>
            <a:r>
              <a:rPr lang="en-GB" i="1" dirty="0" smtClean="0"/>
              <a:t>Content </a:t>
            </a:r>
            <a:r>
              <a:rPr lang="en-GB" i="1" dirty="0"/>
              <a:t>and topics of discussion: </a:t>
            </a:r>
            <a:endParaRPr lang="en-AU" i="1" dirty="0"/>
          </a:p>
          <a:p>
            <a:pPr lvl="3"/>
            <a:r>
              <a:rPr lang="en-GB" i="1" dirty="0"/>
              <a:t>Summary of current 6GHZ regulatory status</a:t>
            </a:r>
            <a:endParaRPr lang="en-AU" i="1" dirty="0"/>
          </a:p>
          <a:p>
            <a:pPr lvl="3"/>
            <a:r>
              <a:rPr lang="en-GB" i="1" dirty="0" err="1"/>
              <a:t>Coex</a:t>
            </a:r>
            <a:r>
              <a:rPr lang="en-GB" i="1" dirty="0"/>
              <a:t> mechanism alternatives – e.g. 802.11a preamble, technical advantages and benefits</a:t>
            </a:r>
            <a:endParaRPr lang="en-AU" i="1" dirty="0"/>
          </a:p>
          <a:p>
            <a:pPr lvl="3"/>
            <a:r>
              <a:rPr lang="en-GB" i="1" dirty="0"/>
              <a:t>Evaluation criteria for determining </a:t>
            </a:r>
            <a:r>
              <a:rPr lang="en-GB" i="1" dirty="0" err="1"/>
              <a:t>coex</a:t>
            </a:r>
            <a:r>
              <a:rPr lang="en-GB" i="1" dirty="0"/>
              <a:t> mechanism</a:t>
            </a:r>
            <a:endParaRPr lang="en-AU" i="1" dirty="0"/>
          </a:p>
          <a:p>
            <a:pPr lvl="3"/>
            <a:r>
              <a:rPr lang="en-GB" i="1" dirty="0"/>
              <a:t>Other?</a:t>
            </a:r>
            <a:endParaRPr lang="en-AU" i="1" dirty="0"/>
          </a:p>
          <a:p>
            <a:pPr lvl="1"/>
            <a:r>
              <a:rPr lang="en-GB" dirty="0"/>
              <a:t> </a:t>
            </a:r>
            <a:r>
              <a:rPr lang="en-GB" dirty="0" smtClean="0"/>
              <a:t>In recent times we have avoided Liaison ping pong …</a:t>
            </a:r>
          </a:p>
          <a:p>
            <a:pPr lvl="1"/>
            <a:r>
              <a:rPr lang="en-US" dirty="0" smtClean="0"/>
              <a:t>… but maybe it is time to start again</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30142707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consider proposal for LS’s</a:t>
            </a:r>
            <a:endParaRPr lang="en-AU" dirty="0"/>
          </a:p>
        </p:txBody>
      </p:sp>
      <p:sp>
        <p:nvSpPr>
          <p:cNvPr id="3" name="Content Placeholder 2"/>
          <p:cNvSpPr>
            <a:spLocks noGrp="1"/>
          </p:cNvSpPr>
          <p:nvPr>
            <p:ph idx="1"/>
          </p:nvPr>
        </p:nvSpPr>
        <p:spPr/>
        <p:txBody>
          <a:bodyPr/>
          <a:lstStyle/>
          <a:p>
            <a:pPr lvl="1"/>
            <a:r>
              <a:rPr lang="en-AU" dirty="0" smtClean="0">
                <a:solidFill>
                  <a:srgbClr val="FF0000"/>
                </a:solidFill>
              </a:rPr>
              <a:t>There will likely be a proposal for a LS in relation to the increased use of short LBT or no LBT by NR-U</a:t>
            </a:r>
          </a:p>
          <a:p>
            <a:pPr lvl="1"/>
            <a:r>
              <a:rPr lang="en-AU" dirty="0" smtClean="0">
                <a:solidFill>
                  <a:srgbClr val="FF0000"/>
                </a:solidFill>
              </a:rPr>
              <a:t>Other proposals are welcome</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7064736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Response to LS to RAN4</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Tree>
    <p:extLst>
      <p:ext uri="{BB962C8B-B14F-4D97-AF65-F5344CB8AC3E}">
        <p14:creationId xmlns:p14="http://schemas.microsoft.com/office/powerpoint/2010/main" val="280612359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sent an LS to 3GPP RAN4 out of San Diego</a:t>
            </a:r>
            <a:endParaRPr lang="en-AU" dirty="0"/>
          </a:p>
        </p:txBody>
      </p:sp>
      <p:sp>
        <p:nvSpPr>
          <p:cNvPr id="3" name="Content Placeholder 2"/>
          <p:cNvSpPr>
            <a:spLocks noGrp="1"/>
          </p:cNvSpPr>
          <p:nvPr>
            <p:ph idx="1"/>
          </p:nvPr>
        </p:nvSpPr>
        <p:spPr/>
        <p:txBody>
          <a:bodyPr/>
          <a:lstStyle/>
          <a:p>
            <a:pPr lvl="1"/>
            <a:r>
              <a:rPr lang="en-AU" dirty="0" smtClean="0"/>
              <a:t>During our San Diego meeting (July 2018), an apparent contradiction between RAN1/2 and RAN4 specs was highlighted, with a potential adverse affect on 802.11 operation</a:t>
            </a:r>
          </a:p>
          <a:p>
            <a:pPr lvl="1"/>
            <a:r>
              <a:rPr lang="en-AU" dirty="0" smtClean="0"/>
              <a:t>A proposal to send a LS was approved</a:t>
            </a:r>
            <a:endParaRPr lang="en-US" dirty="0" smtClean="0"/>
          </a:p>
          <a:p>
            <a:pPr lvl="2"/>
            <a:r>
              <a:rPr lang="en-US" i="1" dirty="0" smtClean="0"/>
              <a:t>The IEEE 802 </a:t>
            </a:r>
            <a:r>
              <a:rPr lang="en-US" i="1" dirty="0" err="1" smtClean="0"/>
              <a:t>Coex</a:t>
            </a:r>
            <a:r>
              <a:rPr lang="en-US" i="1" dirty="0" smtClean="0"/>
              <a:t> SC recommends to IEEE 802.11 WG that the contents of </a:t>
            </a:r>
            <a:r>
              <a:rPr lang="en-US" i="1" dirty="0" smtClean="0">
                <a:hlinkClick r:id="rId3"/>
              </a:rPr>
              <a:t>18-11-1305r0</a:t>
            </a:r>
            <a:r>
              <a:rPr lang="en-US" i="1" dirty="0" smtClean="0"/>
              <a:t> be sent to 3GPP RAN4 as a Liaison Statement</a:t>
            </a:r>
            <a:endParaRPr lang="en-US" i="1" dirty="0"/>
          </a:p>
          <a:p>
            <a:pPr lvl="2"/>
            <a:r>
              <a:rPr lang="en-AU" dirty="0" smtClean="0"/>
              <a:t>Moved: Sindhu</a:t>
            </a:r>
          </a:p>
          <a:p>
            <a:pPr lvl="2"/>
            <a:r>
              <a:rPr lang="en-AU" dirty="0" smtClean="0"/>
              <a:t>Seconded: Jim P</a:t>
            </a:r>
          </a:p>
          <a:p>
            <a:pPr lvl="2"/>
            <a:r>
              <a:rPr lang="en-AU" dirty="0" smtClean="0"/>
              <a:t>22/0/8</a:t>
            </a:r>
          </a:p>
          <a:p>
            <a:pPr lvl="1"/>
            <a:r>
              <a:rPr lang="en-AU" dirty="0" smtClean="0"/>
              <a:t>Ultimately the following was sent</a:t>
            </a:r>
          </a:p>
          <a:p>
            <a:pPr lvl="2"/>
            <a:r>
              <a:rPr lang="en-AU" dirty="0" smtClean="0"/>
              <a:t>See embedded</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39</a:t>
            </a:fld>
            <a:endParaRPr lang="en-US"/>
          </a:p>
        </p:txBody>
      </p:sp>
      <p:graphicFrame>
        <p:nvGraphicFramePr>
          <p:cNvPr id="6" name="Object 5"/>
          <p:cNvGraphicFramePr>
            <a:graphicFrameLocks noChangeAspect="1"/>
          </p:cNvGraphicFramePr>
          <p:nvPr>
            <p:extLst/>
          </p:nvPr>
        </p:nvGraphicFramePr>
        <p:xfrm>
          <a:off x="4435475" y="4800600"/>
          <a:ext cx="914400" cy="806450"/>
        </p:xfrm>
        <a:graphic>
          <a:graphicData uri="http://schemas.openxmlformats.org/presentationml/2006/ole">
            <mc:AlternateContent xmlns:mc="http://schemas.openxmlformats.org/markup-compatibility/2006">
              <mc:Choice xmlns:v="urn:schemas-microsoft-com:vml" Requires="v">
                <p:oleObj spid="_x0000_s31750" name="Acrobat Document" showAsIcon="1" r:id="rId4" imgW="914400" imgH="806400" progId="AcroExch.Document.DC">
                  <p:embed/>
                </p:oleObj>
              </mc:Choice>
              <mc:Fallback>
                <p:oleObj name="Acrobat Document" showAsIcon="1" r:id="rId4" imgW="914400" imgH="806400" progId="AcroExch.Document.DC">
                  <p:embed/>
                  <p:pic>
                    <p:nvPicPr>
                      <p:cNvPr id="6" name="Object 5"/>
                      <p:cNvPicPr/>
                      <p:nvPr/>
                    </p:nvPicPr>
                    <p:blipFill>
                      <a:blip r:embed="rId5"/>
                      <a:stretch>
                        <a:fillRect/>
                      </a:stretch>
                    </p:blipFill>
                    <p:spPr>
                      <a:xfrm>
                        <a:off x="4435475" y="4800600"/>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937409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a:t>Coexistence SC </a:t>
            </a:r>
            <a:r>
              <a:rPr lang="en-AU" dirty="0" smtClean="0"/>
              <a:t>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pic>
        <p:nvPicPr>
          <p:cNvPr id="6" name="Picture 5"/>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 are still awaiting for a reply to our LS to RAN4 after the initial reply was withdrawn</a:t>
            </a:r>
            <a:endParaRPr lang="en-AU" dirty="0"/>
          </a:p>
        </p:txBody>
      </p:sp>
      <p:sp>
        <p:nvSpPr>
          <p:cNvPr id="3" name="Content Placeholder 2"/>
          <p:cNvSpPr>
            <a:spLocks noGrp="1"/>
          </p:cNvSpPr>
          <p:nvPr>
            <p:ph idx="1"/>
          </p:nvPr>
        </p:nvSpPr>
        <p:spPr/>
        <p:txBody>
          <a:bodyPr/>
          <a:lstStyle/>
          <a:p>
            <a:pPr lvl="1"/>
            <a:r>
              <a:rPr lang="en-US" dirty="0" smtClean="0"/>
              <a:t>A reply was received from RAN4 before our Hawaii meeting </a:t>
            </a:r>
          </a:p>
          <a:p>
            <a:pPr lvl="2"/>
            <a:r>
              <a:rPr lang="en-US" dirty="0" smtClean="0"/>
              <a:t>See </a:t>
            </a:r>
            <a:r>
              <a:rPr lang="en-AU" u="sng" dirty="0" smtClean="0">
                <a:hlinkClick r:id="rId2"/>
              </a:rPr>
              <a:t>11-18-1561-00</a:t>
            </a:r>
            <a:endParaRPr lang="en-AU" u="sng" dirty="0" smtClean="0"/>
          </a:p>
          <a:p>
            <a:pPr lvl="2"/>
            <a:r>
              <a:rPr lang="en-AU" dirty="0" smtClean="0"/>
              <a:t>Some discussion of the reply in </a:t>
            </a:r>
            <a:r>
              <a:rPr lang="en-US" dirty="0" smtClean="0">
                <a:hlinkClick r:id="rId3"/>
              </a:rPr>
              <a:t>11-18-1642-00</a:t>
            </a:r>
            <a:r>
              <a:rPr lang="en-US" dirty="0" smtClean="0"/>
              <a:t> (slides 8-10)</a:t>
            </a:r>
          </a:p>
          <a:p>
            <a:pPr lvl="1"/>
            <a:r>
              <a:rPr lang="en-US" dirty="0" smtClean="0"/>
              <a:t>A further reply was then officially received from RAN after our Hawaii meeting telling us to ignore the reply from RAN4</a:t>
            </a:r>
          </a:p>
          <a:p>
            <a:pPr lvl="2"/>
            <a:r>
              <a:rPr lang="en-US" dirty="0"/>
              <a:t>It appears the reply was withdrawn by RAN based on objections by Nokia (supported by Huawei &amp; T-Mobile)</a:t>
            </a:r>
          </a:p>
          <a:p>
            <a:pPr lvl="2"/>
            <a:r>
              <a:rPr lang="en-US" dirty="0" smtClean="0"/>
              <a:t>See </a:t>
            </a:r>
            <a:r>
              <a:rPr lang="en-US" dirty="0" smtClean="0">
                <a:hlinkClick r:id="rId4"/>
              </a:rPr>
              <a:t>11-18-1687-00</a:t>
            </a:r>
            <a:endParaRPr lang="en-US" dirty="0" smtClean="0"/>
          </a:p>
          <a:p>
            <a:pPr lvl="3"/>
            <a:r>
              <a:rPr lang="en-GB" i="1" dirty="0"/>
              <a:t>3GPP TSG RAN understands that 3GPP RAN WG4 had sent RP-181526 (R4-1811880) to IEEE in response to IEEE’s LS in R4-1809644 titled “IEEE 802.11 Working Group Liaison Statement to 3GPP RAN4 on certain channel combinations for LAA in </a:t>
            </a:r>
            <a:r>
              <a:rPr lang="en-GB" i="1" dirty="0" smtClean="0"/>
              <a:t>5GHz”</a:t>
            </a:r>
          </a:p>
          <a:p>
            <a:pPr lvl="3"/>
            <a:r>
              <a:rPr lang="en-GB" i="1" dirty="0" smtClean="0"/>
              <a:t>Subsequent </a:t>
            </a:r>
            <a:r>
              <a:rPr lang="en-GB" i="1" dirty="0"/>
              <a:t>to RP-181526 (R4-1811880) there have been additional discussions in 3GPP TSG </a:t>
            </a:r>
            <a:r>
              <a:rPr lang="en-GB" i="1" dirty="0" smtClean="0"/>
              <a:t>RAN</a:t>
            </a:r>
          </a:p>
          <a:p>
            <a:pPr lvl="3"/>
            <a:r>
              <a:rPr lang="en-GB" i="1" dirty="0" smtClean="0"/>
              <a:t>Consequently</a:t>
            </a:r>
            <a:r>
              <a:rPr lang="en-GB" i="1" dirty="0"/>
              <a:t>, 3GPP TSG RAN humbly requests IEEE to await an update following TSG-RAN#82 (10-13 Dec 2018</a:t>
            </a:r>
            <a:r>
              <a:rPr lang="en-GB" i="1" dirty="0" smtClean="0"/>
              <a:t>)</a:t>
            </a:r>
            <a:endParaRPr lang="en-US" dirty="0"/>
          </a:p>
          <a:p>
            <a:pPr lvl="1"/>
            <a:endParaRPr lang="en-US" dirty="0" smtClean="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40</a:t>
            </a:fld>
            <a:endParaRPr lang="en-US"/>
          </a:p>
        </p:txBody>
      </p:sp>
    </p:spTree>
    <p:extLst>
      <p:ext uri="{BB962C8B-B14F-4D97-AF65-F5344CB8AC3E}">
        <p14:creationId xmlns:p14="http://schemas.microsoft.com/office/powerpoint/2010/main" val="6796674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Plans for next meeting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150688196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will </a:t>
            </a:r>
            <a:r>
              <a:rPr lang="en-AU" dirty="0" smtClean="0"/>
              <a:t>discuss plans for the next session in </a:t>
            </a:r>
            <a:r>
              <a:rPr lang="en-AU" dirty="0" smtClean="0"/>
              <a:t>Vancouver </a:t>
            </a:r>
            <a:r>
              <a:rPr lang="en-AU" dirty="0" smtClean="0"/>
              <a:t>in </a:t>
            </a:r>
            <a:r>
              <a:rPr lang="en-AU" dirty="0" smtClean="0"/>
              <a:t>March </a:t>
            </a:r>
            <a:r>
              <a:rPr lang="en-AU" dirty="0" smtClean="0"/>
              <a:t>2019</a:t>
            </a:r>
            <a:endParaRPr lang="en-AU" dirty="0"/>
          </a:p>
        </p:txBody>
      </p:sp>
      <p:sp>
        <p:nvSpPr>
          <p:cNvPr id="3" name="Content Placeholder 2"/>
          <p:cNvSpPr>
            <a:spLocks noGrp="1"/>
          </p:cNvSpPr>
          <p:nvPr>
            <p:ph idx="1"/>
          </p:nvPr>
        </p:nvSpPr>
        <p:spPr/>
        <p:txBody>
          <a:bodyPr/>
          <a:lstStyle/>
          <a:p>
            <a:pPr lvl="1"/>
            <a:r>
              <a:rPr lang="en-AU" dirty="0" smtClean="0"/>
              <a:t>Possible items include</a:t>
            </a:r>
          </a:p>
          <a:p>
            <a:pPr lvl="2"/>
            <a:r>
              <a:rPr lang="en-AU" dirty="0" smtClean="0"/>
              <a:t>Discussion of results of ETSI BRAN meeting in </a:t>
            </a:r>
            <a:r>
              <a:rPr lang="en-AU" dirty="0" smtClean="0"/>
              <a:t>Feb </a:t>
            </a:r>
            <a:r>
              <a:rPr lang="en-AU" dirty="0" smtClean="0"/>
              <a:t>2019</a:t>
            </a:r>
          </a:p>
          <a:p>
            <a:pPr lvl="2"/>
            <a:r>
              <a:rPr lang="en-AU" dirty="0" smtClean="0"/>
              <a:t>Review of 3GPP RAN1 activities</a:t>
            </a:r>
          </a:p>
          <a:p>
            <a:pPr lvl="2"/>
            <a:r>
              <a:rPr lang="en-AU" dirty="0" smtClean="0"/>
              <a:t>Preparation </a:t>
            </a:r>
            <a:r>
              <a:rPr lang="en-AU" dirty="0" smtClean="0"/>
              <a:t>for Workshop</a:t>
            </a:r>
          </a:p>
          <a:p>
            <a:pPr lvl="2"/>
            <a:r>
              <a:rPr lang="en-AU" dirty="0" smtClean="0"/>
              <a:t>… </a:t>
            </a:r>
            <a:r>
              <a:rPr lang="en-AU" dirty="0" smtClean="0"/>
              <a:t>&lt;other suggestions?&gt;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24619790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802.11 Coexistence SC </a:t>
            </a:r>
            <a:r>
              <a:rPr lang="en-AU" dirty="0" smtClean="0"/>
              <a:t>meeting in </a:t>
            </a:r>
            <a:r>
              <a:rPr lang="en-AU" dirty="0" smtClean="0"/>
              <a:t>St Louis </a:t>
            </a:r>
            <a:r>
              <a:rPr lang="en-AU" dirty="0" smtClean="0"/>
              <a:t>in </a:t>
            </a:r>
            <a:r>
              <a:rPr lang="en-AU" dirty="0" smtClean="0"/>
              <a:t>January </a:t>
            </a:r>
            <a:r>
              <a:rPr lang="en-AU" dirty="0" smtClean="0"/>
              <a:t>2019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5</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Coexistence SC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The </a:t>
            </a:r>
            <a:r>
              <a:rPr lang="en-AU" i="1" dirty="0"/>
              <a:t>Coexistence SC </a:t>
            </a:r>
            <a:r>
              <a:rPr lang="en-US" dirty="0" smtClean="0"/>
              <a:t>will review the modified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experience (</a:t>
            </a:r>
            <a:r>
              <a:rPr lang="en-AU" altLang="en-US" sz="1400" dirty="0">
                <a:hlinkClick r:id="rId3"/>
              </a:rPr>
              <a:t>IEEE-SA By-Laws</a:t>
            </a:r>
            <a:r>
              <a:rPr lang="en-AU" altLang="en-US" sz="1400" dirty="0"/>
              <a:t> section 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r>
              <a:rPr lang="en-AU" altLang="en-US" sz="1400" dirty="0"/>
              <a:t>Participants have an obligation to act and vote as an individual and not under the direction of any other individual or group</a:t>
            </a:r>
            <a:r>
              <a:rPr lang="en-AU" altLang="en-US" sz="1400" dirty="0" smtClean="0"/>
              <a:t>. A </a:t>
            </a:r>
            <a:r>
              <a:rPr lang="en-AU" altLang="en-US" sz="1400" dirty="0"/>
              <a:t>Participant’s obligation to act and vote as an individual applies in all cases, regardless of any external commitments, agreements, contracts, or orders</a:t>
            </a:r>
          </a:p>
          <a:p>
            <a:pPr lvl="1"/>
            <a:r>
              <a:rPr lang="en-AU" altLang="en-US" sz="1400" dirty="0"/>
              <a:t>Participants 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section 5.2.1.3 and the IEEE 802 LMSC Working Group Policies and Procedures, subclause 3.4.1 “Chair”, list item x)</a:t>
            </a:r>
          </a:p>
          <a:p>
            <a:pPr marL="0" indent="0"/>
            <a:r>
              <a:rPr lang="en-GB" altLang="en-US" sz="1400" dirty="0"/>
              <a:t>By participating in IEEE 802 meetings, you accept these requirements</a:t>
            </a:r>
            <a:r>
              <a:rPr lang="en-GB" altLang="en-US" sz="1400" dirty="0" smtClean="0"/>
              <a:t>. If </a:t>
            </a:r>
            <a:r>
              <a:rPr lang="en-GB" altLang="en-US" sz="1400" dirty="0"/>
              <a:t>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6</a:t>
            </a:fld>
            <a:endParaRPr lang="en-GB"/>
          </a:p>
        </p:txBody>
      </p:sp>
    </p:spTree>
    <p:extLst>
      <p:ext uri="{BB962C8B-B14F-4D97-AF65-F5344CB8AC3E}">
        <p14:creationId xmlns:p14="http://schemas.microsoft.com/office/powerpoint/2010/main" val="172227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consider a proposed agenda for St Louis</a:t>
            </a:r>
            <a:endParaRPr lang="en-AU" dirty="0"/>
          </a:p>
        </p:txBody>
      </p:sp>
      <p:sp>
        <p:nvSpPr>
          <p:cNvPr id="3" name="Content Placeholder 2"/>
          <p:cNvSpPr>
            <a:spLocks noGrp="1"/>
          </p:cNvSpPr>
          <p:nvPr>
            <p:ph idx="1"/>
          </p:nvPr>
        </p:nvSpPr>
        <p:spPr>
          <a:xfrm>
            <a:off x="685800" y="1676400"/>
            <a:ext cx="7772400" cy="4114800"/>
          </a:xfrm>
        </p:spPr>
        <p:txBody>
          <a:bodyPr/>
          <a:lstStyle/>
          <a:p>
            <a:r>
              <a:rPr lang="en-AU" dirty="0" smtClean="0"/>
              <a:t>Proposed Agenda</a:t>
            </a:r>
          </a:p>
          <a:p>
            <a:pPr lvl="1"/>
            <a:r>
              <a:rPr lang="en-AU" dirty="0" smtClean="0"/>
              <a:t>Bureaucratic stuff, including approving minutes</a:t>
            </a:r>
          </a:p>
          <a:p>
            <a:pPr lvl="1"/>
            <a:r>
              <a:rPr lang="en-AU" dirty="0" smtClean="0"/>
              <a:t>What is happening this week? (in no particular order)</a:t>
            </a:r>
          </a:p>
          <a:p>
            <a:pPr lvl="2"/>
            <a:r>
              <a:rPr lang="en-AU" dirty="0"/>
              <a:t>Scope of IEEE 802.11 Coexistence </a:t>
            </a:r>
            <a:r>
              <a:rPr lang="en-AU" dirty="0" smtClean="0"/>
              <a:t>SC (a reminder)</a:t>
            </a:r>
          </a:p>
          <a:p>
            <a:pPr lvl="2"/>
            <a:r>
              <a:rPr lang="en-AU" dirty="0" smtClean="0"/>
              <a:t>Preparation for Coexistence Workshop</a:t>
            </a:r>
          </a:p>
          <a:p>
            <a:pPr lvl="3"/>
            <a:r>
              <a:rPr lang="en-AU" dirty="0"/>
              <a:t>Discuss LS to 3GPP RAN and others with details of </a:t>
            </a:r>
            <a:r>
              <a:rPr lang="en-AU" dirty="0" smtClean="0"/>
              <a:t>workshop</a:t>
            </a:r>
          </a:p>
          <a:p>
            <a:pPr lvl="3"/>
            <a:r>
              <a:rPr lang="en-AU" dirty="0" smtClean="0"/>
              <a:t>…</a:t>
            </a:r>
          </a:p>
          <a:p>
            <a:pPr lvl="2"/>
            <a:r>
              <a:rPr lang="en-AU" dirty="0" smtClean="0"/>
              <a:t>Relationships</a:t>
            </a:r>
            <a:endParaRPr lang="en-AU" dirty="0" smtClean="0"/>
          </a:p>
          <a:p>
            <a:pPr lvl="3">
              <a:defRPr/>
            </a:pPr>
            <a:r>
              <a:rPr lang="en-AU" dirty="0"/>
              <a:t>Review </a:t>
            </a:r>
            <a:r>
              <a:rPr lang="en-AU" dirty="0" smtClean="0"/>
              <a:t>of recent </a:t>
            </a:r>
            <a:r>
              <a:rPr lang="en-AU" dirty="0"/>
              <a:t>ETSI BRAN </a:t>
            </a:r>
            <a:r>
              <a:rPr lang="en-AU" dirty="0" smtClean="0"/>
              <a:t>meeting</a:t>
            </a:r>
            <a:endParaRPr lang="en-AU" dirty="0"/>
          </a:p>
          <a:p>
            <a:pPr lvl="3"/>
            <a:r>
              <a:rPr lang="en-AU" dirty="0" smtClean="0"/>
              <a:t>Review </a:t>
            </a:r>
            <a:r>
              <a:rPr lang="en-AU" dirty="0"/>
              <a:t>recent 3GPP RAN1 </a:t>
            </a:r>
            <a:r>
              <a:rPr lang="en-AU" dirty="0" smtClean="0"/>
              <a:t>activities</a:t>
            </a:r>
          </a:p>
          <a:p>
            <a:pPr lvl="3"/>
            <a:r>
              <a:rPr lang="en-AU" dirty="0"/>
              <a:t>Discuss response from 3GPP RAN4 to </a:t>
            </a:r>
            <a:r>
              <a:rPr lang="en-AU" dirty="0" smtClean="0"/>
              <a:t>LS</a:t>
            </a:r>
            <a:endParaRPr lang="en-AU" dirty="0"/>
          </a:p>
          <a:p>
            <a:pPr lvl="3"/>
            <a:r>
              <a:rPr lang="en-AU" dirty="0" smtClean="0"/>
              <a:t>…</a:t>
            </a:r>
          </a:p>
          <a:p>
            <a:pPr lvl="2"/>
            <a:r>
              <a:rPr lang="en-AU" dirty="0" smtClean="0"/>
              <a:t>…</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a:t>
            </a:fld>
            <a:endParaRPr lang="en-US"/>
          </a:p>
        </p:txBody>
      </p:sp>
      <p:sp>
        <p:nvSpPr>
          <p:cNvPr id="7" name="Rectangle 6"/>
          <p:cNvSpPr/>
          <p:nvPr/>
        </p:nvSpPr>
        <p:spPr bwMode="auto">
          <a:xfrm>
            <a:off x="6324600" y="49530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456581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consider a proposed </a:t>
            </a:r>
            <a:r>
              <a:rPr lang="en-AU" dirty="0"/>
              <a:t>agenda for </a:t>
            </a:r>
            <a:r>
              <a:rPr lang="en-AU" dirty="0" smtClean="0"/>
              <a:t>St Louis</a:t>
            </a:r>
            <a:endParaRPr lang="en-AU" dirty="0"/>
          </a:p>
        </p:txBody>
      </p:sp>
      <p:sp>
        <p:nvSpPr>
          <p:cNvPr id="3" name="Content Placeholder 2"/>
          <p:cNvSpPr>
            <a:spLocks noGrp="1"/>
          </p:cNvSpPr>
          <p:nvPr>
            <p:ph idx="1"/>
          </p:nvPr>
        </p:nvSpPr>
        <p:spPr/>
        <p:txBody>
          <a:bodyPr/>
          <a:lstStyle/>
          <a:p>
            <a:r>
              <a:rPr lang="en-AU" dirty="0" smtClean="0"/>
              <a:t>Proposed Agenda</a:t>
            </a:r>
          </a:p>
          <a:p>
            <a:pPr lvl="2"/>
            <a:r>
              <a:rPr lang="en-AU" dirty="0"/>
              <a:t>Technical issues</a:t>
            </a:r>
          </a:p>
          <a:p>
            <a:pPr lvl="3"/>
            <a:r>
              <a:rPr lang="en-AU" dirty="0"/>
              <a:t>Adaptivity in EN 301 893</a:t>
            </a:r>
          </a:p>
          <a:p>
            <a:pPr lvl="3"/>
            <a:r>
              <a:rPr lang="en-AU" dirty="0"/>
              <a:t>LBT for management/control in NR-U</a:t>
            </a:r>
          </a:p>
          <a:p>
            <a:pPr lvl="3"/>
            <a:r>
              <a:rPr lang="en-AU" dirty="0"/>
              <a:t>Preambles in NR-U</a:t>
            </a:r>
          </a:p>
          <a:p>
            <a:pPr lvl="3"/>
            <a:r>
              <a:rPr lang="en-AU" dirty="0"/>
              <a:t>Coexistence workshop technical topics</a:t>
            </a:r>
          </a:p>
          <a:p>
            <a:pPr lvl="3"/>
            <a:r>
              <a:rPr lang="en-AU" dirty="0" smtClean="0"/>
              <a:t>…</a:t>
            </a:r>
            <a:endParaRPr lang="en-AU" dirty="0" smtClean="0"/>
          </a:p>
          <a:p>
            <a:pPr lvl="2"/>
            <a:r>
              <a:rPr lang="en-AU" dirty="0" smtClean="0"/>
              <a:t>Other issues</a:t>
            </a:r>
          </a:p>
          <a:p>
            <a:pPr lvl="3"/>
            <a:r>
              <a:rPr lang="en-AU" dirty="0" smtClean="0"/>
              <a:t>…</a:t>
            </a:r>
          </a:p>
          <a:p>
            <a:pPr lvl="1"/>
            <a:r>
              <a:rPr lang="en-AU" dirty="0" smtClean="0"/>
              <a:t>Other business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
        <p:nvSpPr>
          <p:cNvPr id="19" name="Rectangle 18"/>
          <p:cNvSpPr/>
          <p:nvPr/>
        </p:nvSpPr>
        <p:spPr bwMode="auto">
          <a:xfrm>
            <a:off x="6324600" y="31242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549631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Scope of IEEE 802.11 Coexistence SC</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9</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2898</Words>
  <Application>Microsoft Office PowerPoint</Application>
  <PresentationFormat>On-screen Show (4:3)</PresentationFormat>
  <Paragraphs>427</Paragraphs>
  <Slides>43</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9" baseType="lpstr">
      <vt:lpstr>Arial</vt:lpstr>
      <vt:lpstr>Calibri</vt:lpstr>
      <vt:lpstr>Times New Roman</vt:lpstr>
      <vt:lpstr>Wingdings</vt:lpstr>
      <vt:lpstr>802-11-Submission</vt:lpstr>
      <vt:lpstr>Acrobat Document</vt:lpstr>
      <vt:lpstr>Agenda for IEEE 802.11 Coexistence SC meeting in St Louis in Jan 2019</vt:lpstr>
      <vt:lpstr>Welcome to the 10th F2F meeting of the Coexistence Standing Committee in St Louis in January 2019</vt:lpstr>
      <vt:lpstr>The first task for the Coexistence SC today is not to appoint a secretary</vt:lpstr>
      <vt:lpstr>The Coexistence SC will review the official IEEE-SA patent material for pre-PAR groups</vt:lpstr>
      <vt:lpstr>The Coexistence SC hoc will operate using accepted principles of meeting etiquette</vt:lpstr>
      <vt:lpstr>The Coexistence SC will review the modified “Participation in IEEE 802 Meetings” slide</vt:lpstr>
      <vt:lpstr>The Coexistence SC will consider a proposed agenda for St Louis</vt:lpstr>
      <vt:lpstr>The Coexistence SC will consider a proposed agenda for St Louis</vt:lpstr>
      <vt:lpstr>PowerPoint Presentation</vt:lpstr>
      <vt:lpstr>The agreed Coexistence SC scope focuses on ensuring 802.11ax has fair access to global unlicensed spectrum </vt:lpstr>
      <vt:lpstr>Coexistence SC will close when determined by the 802.11 WG or 802.11ax is ratified</vt:lpstr>
      <vt:lpstr>PowerPoint Presentation</vt:lpstr>
      <vt:lpstr>The Coexistence SC will consider approval of the meeting minutes from Hawaii</vt:lpstr>
      <vt:lpstr>PowerPoint Presentation</vt:lpstr>
      <vt:lpstr>The Coex SC will start the organisation of the Coexistence Workshop</vt:lpstr>
      <vt:lpstr>There were too many clashes to allow an earlier date for the Workshop</vt:lpstr>
      <vt:lpstr>It is believed/hoped that the July 2019 timing of the Workshop will still provide opportunity for influence</vt:lpstr>
      <vt:lpstr>The Coex SC will hopefully agree on the arrangements for the Coexistence Workshop</vt:lpstr>
      <vt:lpstr>The Coex SC will hopefully agree on the arrangements for the Coexistence Workshop</vt:lpstr>
      <vt:lpstr>The Coex SC will decide who else to invite to the Coexistence Workshop </vt:lpstr>
      <vt:lpstr>The Coex SC will discuss the style of the workshop</vt:lpstr>
      <vt:lpstr>The Coex SC will discuss possible agenda topics to include in the Coexistence Workshop</vt:lpstr>
      <vt:lpstr>The Coex SC will discuss a possible agenda topics to include in the Coexistence Workshop</vt:lpstr>
      <vt:lpstr>The Coex SC will consider approval of an invitation</vt:lpstr>
      <vt:lpstr>PowerPoint Presentation</vt:lpstr>
      <vt:lpstr>There was some concern in Nov 2018 that highlighted LAA statistics were incorrect</vt:lpstr>
      <vt:lpstr>Updated statistics conform that there is significant interest in LAA </vt:lpstr>
      <vt:lpstr>PowerPoint Presentation</vt:lpstr>
      <vt:lpstr>The Coex SC will discuss the ETSI BRAN #100 meeting</vt:lpstr>
      <vt:lpstr>The ETSI BRAN #100 agenda focused on …</vt:lpstr>
      <vt:lpstr>The Coex SC will discus relevant submissions to ETSI BRAN</vt:lpstr>
      <vt:lpstr>ETSI BRAN has confirmed plans for future meetings </vt:lpstr>
      <vt:lpstr>PowerPoint Presentation</vt:lpstr>
      <vt:lpstr>The Coex SC may hear an update on coexistence relevant activities at the recent 3GPP RAN1 meeting</vt:lpstr>
      <vt:lpstr>PowerPoint Presentation</vt:lpstr>
      <vt:lpstr>The 802.11 WG Chair has suggested we also potentially use alternatives to the Workshop in meantime</vt:lpstr>
      <vt:lpstr>The Coex SC will consider proposal for LS’s</vt:lpstr>
      <vt:lpstr>PowerPoint Presentation</vt:lpstr>
      <vt:lpstr>The SC sent an LS to 3GPP RAN4 out of San Diego</vt:lpstr>
      <vt:lpstr>We are still awaiting for a reply to our LS to RAN4 after the initial reply was withdrawn</vt:lpstr>
      <vt:lpstr>PowerPoint Presentation</vt:lpstr>
      <vt:lpstr>The Coex SC will discuss plans for the next session in Vancouver in March 2019</vt:lpstr>
      <vt:lpstr>The IEEE 802.11 Coexistence SC meeting in St Louis in January 2019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2018-12-09T22:45:03Z</dcterms:modified>
</cp:coreProperties>
</file>